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68" r:id="rId4"/>
    <p:sldId id="258" r:id="rId5"/>
    <p:sldId id="330" r:id="rId6"/>
    <p:sldId id="270" r:id="rId7"/>
    <p:sldId id="271" r:id="rId8"/>
    <p:sldId id="280" r:id="rId9"/>
    <p:sldId id="281" r:id="rId10"/>
    <p:sldId id="282" r:id="rId11"/>
    <p:sldId id="283" r:id="rId12"/>
    <p:sldId id="269" r:id="rId13"/>
    <p:sldId id="272" r:id="rId14"/>
    <p:sldId id="327" r:id="rId15"/>
    <p:sldId id="273" r:id="rId16"/>
    <p:sldId id="275" r:id="rId17"/>
    <p:sldId id="276" r:id="rId18"/>
    <p:sldId id="274" r:id="rId19"/>
    <p:sldId id="278" r:id="rId20"/>
    <p:sldId id="284" r:id="rId21"/>
    <p:sldId id="285" r:id="rId22"/>
    <p:sldId id="331" r:id="rId23"/>
    <p:sldId id="286" r:id="rId24"/>
    <p:sldId id="287" r:id="rId25"/>
    <p:sldId id="303" r:id="rId26"/>
    <p:sldId id="304" r:id="rId27"/>
    <p:sldId id="305" r:id="rId28"/>
    <p:sldId id="328" r:id="rId29"/>
    <p:sldId id="306" r:id="rId30"/>
    <p:sldId id="307" r:id="rId31"/>
    <p:sldId id="308" r:id="rId32"/>
    <p:sldId id="309" r:id="rId33"/>
    <p:sldId id="311" r:id="rId34"/>
    <p:sldId id="312" r:id="rId35"/>
    <p:sldId id="313" r:id="rId36"/>
    <p:sldId id="329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267" r:id="rId50"/>
    <p:sldId id="263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08"/>
  </p:normalViewPr>
  <p:slideViewPr>
    <p:cSldViewPr snapToGrid="0" snapToObjects="1">
      <p:cViewPr varScale="1">
        <p:scale>
          <a:sx n="99" d="100"/>
          <a:sy n="99" d="100"/>
        </p:scale>
        <p:origin x="146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59FA5-C62D-0A4B-9A8D-91A298E67A4A}" type="datetimeFigureOut">
              <a:rPr lang="en-US" smtClean="0"/>
              <a:t>2/20/21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C9CBF-B145-8F44-A2FC-933C9173E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14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0A24-4E20-5C4E-A1B6-F9B05B70234D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34A7-58DF-6348-8718-B02EBFA34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88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0A24-4E20-5C4E-A1B6-F9B05B70234D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34A7-58DF-6348-8718-B02EBFA34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15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0A24-4E20-5C4E-A1B6-F9B05B70234D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34A7-58DF-6348-8718-B02EBFA34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0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0A24-4E20-5C4E-A1B6-F9B05B70234D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34A7-58DF-6348-8718-B02EBFA34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3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0A24-4E20-5C4E-A1B6-F9B05B70234D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34A7-58DF-6348-8718-B02EBFA34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000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0A24-4E20-5C4E-A1B6-F9B05B70234D}" type="datetimeFigureOut">
              <a:rPr lang="en-US" smtClean="0"/>
              <a:t>2/20/21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34A7-58DF-6348-8718-B02EBFA34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21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0A24-4E20-5C4E-A1B6-F9B05B70234D}" type="datetimeFigureOut">
              <a:rPr lang="en-US" smtClean="0"/>
              <a:t>2/20/21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34A7-58DF-6348-8718-B02EBFA34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4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0A24-4E20-5C4E-A1B6-F9B05B70234D}" type="datetimeFigureOut">
              <a:rPr lang="en-US" smtClean="0"/>
              <a:t>2/20/21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34A7-58DF-6348-8718-B02EBFA34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29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0A24-4E20-5C4E-A1B6-F9B05B70234D}" type="datetimeFigureOut">
              <a:rPr lang="en-US" smtClean="0"/>
              <a:t>2/20/21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34A7-58DF-6348-8718-B02EBFA34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30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0A24-4E20-5C4E-A1B6-F9B05B70234D}" type="datetimeFigureOut">
              <a:rPr lang="en-US" smtClean="0"/>
              <a:t>2/20/21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34A7-58DF-6348-8718-B02EBFA34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8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0A24-4E20-5C4E-A1B6-F9B05B70234D}" type="datetimeFigureOut">
              <a:rPr lang="en-US" smtClean="0"/>
              <a:t>2/20/21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834A7-58DF-6348-8718-B02EBFA34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80A24-4E20-5C4E-A1B6-F9B05B70234D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834A7-58DF-6348-8718-B02EBFA34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9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69425"/>
            <a:ext cx="7772400" cy="3864724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A fogászati rendelőkben betartandó higiéniai előírások és teendők </a:t>
            </a:r>
            <a:b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a fertőzések megakadályozása érdekében</a:t>
            </a:r>
            <a:r>
              <a:rPr lang="cs-CZ" b="1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</a:t>
            </a:r>
            <a:endParaRPr lang="en-US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5169646"/>
            <a:ext cx="6816165" cy="469153"/>
          </a:xfrm>
        </p:spPr>
        <p:txBody>
          <a:bodyPr>
            <a:normAutofit/>
          </a:bodyPr>
          <a:lstStyle/>
          <a:p>
            <a:pPr algn="r"/>
            <a:r>
              <a:rPr lang="en-US" sz="2400" i="1" dirty="0" err="1">
                <a:solidFill>
                  <a:srgbClr val="000090"/>
                </a:solidFill>
                <a:latin typeface="Times New Roman"/>
                <a:cs typeface="Times New Roman"/>
              </a:rPr>
              <a:t>Szabados</a:t>
            </a:r>
            <a:r>
              <a:rPr lang="en-US" sz="2400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err="1">
                <a:solidFill>
                  <a:srgbClr val="000090"/>
                </a:solidFill>
                <a:latin typeface="Times New Roman"/>
                <a:cs typeface="Times New Roman"/>
              </a:rPr>
              <a:t>Tímea</a:t>
            </a:r>
            <a:endParaRPr lang="en-US" sz="2400" i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Képernyőfotó 2018-08-14 - 21.11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40" y="268942"/>
            <a:ext cx="2510117" cy="84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50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41867" y="1680307"/>
            <a:ext cx="8212666" cy="44743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b="1" dirty="0" err="1">
                <a:solidFill>
                  <a:srgbClr val="800000"/>
                </a:solidFill>
                <a:latin typeface="Times New Roman"/>
                <a:cs typeface="Times New Roman"/>
              </a:rPr>
              <a:t>Aszeptikus</a:t>
            </a:r>
            <a:r>
              <a:rPr lang="en-US" b="1" dirty="0">
                <a:solidFill>
                  <a:srgbClr val="800000"/>
                </a:solidFill>
                <a:latin typeface="Times New Roman"/>
                <a:cs typeface="Times New Roman"/>
              </a:rPr>
              <a:t> technikák 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alkalmazása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Veszélyes hulladék helyes kezelése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Szennyezett textíliák helyes kezelése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Megfelelő </a:t>
            </a: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fizikai barrierek alkalmazása 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(pl. műanyag borítások), ha a nevezett felszín, eszköz nehezen tisztítható/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fertőtleníthető</a:t>
            </a: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 descr="kemenyfalu-gyujt_eszkoz.3525.200x2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37" y="58615"/>
            <a:ext cx="2013763" cy="2678305"/>
          </a:xfrm>
          <a:prstGeom prst="rect">
            <a:avLst/>
          </a:prstGeom>
        </p:spPr>
      </p:pic>
      <p:pic>
        <p:nvPicPr>
          <p:cNvPr id="4" name="Picture 3" descr="Training-infection-control_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5" y="139620"/>
            <a:ext cx="2544884" cy="154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0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80423"/>
            <a:ext cx="9144000" cy="14676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Kritikus elemek a fogászaton, </a:t>
            </a:r>
            <a:b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effectLst/>
                <a:latin typeface="Times New Roman"/>
                <a:cs typeface="Times New Roman"/>
              </a:rPr>
            </a:b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melyeknek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kiemelt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szerepük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van a kórokozók terjedésében: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465385" y="2442308"/>
            <a:ext cx="6633291" cy="441569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/>
            <a:r>
              <a:rPr lang="en-US" sz="3400" b="1" dirty="0" err="1">
                <a:solidFill>
                  <a:srgbClr val="800000"/>
                </a:solidFill>
                <a:latin typeface="Times New Roman"/>
                <a:cs typeface="Times New Roman"/>
              </a:rPr>
              <a:t>Kéz</a:t>
            </a:r>
            <a:r>
              <a:rPr lang="en-US" sz="3400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sz="3400" dirty="0" err="1">
                <a:solidFill>
                  <a:srgbClr val="000090"/>
                </a:solidFill>
                <a:latin typeface="Times New Roman"/>
                <a:cs typeface="Times New Roman"/>
              </a:rPr>
              <a:t>Szennyezett</a:t>
            </a:r>
            <a:r>
              <a:rPr lang="en-US" sz="34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400" dirty="0" err="1">
                <a:solidFill>
                  <a:srgbClr val="000090"/>
                </a:solidFill>
                <a:latin typeface="Times New Roman"/>
                <a:cs typeface="Times New Roman"/>
              </a:rPr>
              <a:t>eszk</a:t>
            </a:r>
            <a:r>
              <a:rPr lang="hu-HU" sz="3400" dirty="0">
                <a:solidFill>
                  <a:srgbClr val="000090"/>
                </a:solidFill>
                <a:latin typeface="Times New Roman"/>
                <a:cs typeface="Times New Roman"/>
              </a:rPr>
              <a:t>özö</a:t>
            </a:r>
            <a:r>
              <a:rPr lang="en-US" sz="3400" dirty="0">
                <a:solidFill>
                  <a:srgbClr val="000090"/>
                </a:solidFill>
                <a:latin typeface="Times New Roman"/>
                <a:cs typeface="Times New Roman"/>
              </a:rPr>
              <a:t>k, </a:t>
            </a:r>
            <a:r>
              <a:rPr lang="en-US" sz="3400" dirty="0" err="1">
                <a:solidFill>
                  <a:srgbClr val="000090"/>
                </a:solidFill>
                <a:latin typeface="Times New Roman"/>
                <a:cs typeface="Times New Roman"/>
              </a:rPr>
              <a:t>felületek</a:t>
            </a:r>
            <a:r>
              <a:rPr lang="en-US" sz="34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sz="3400" b="1" dirty="0" err="1">
                <a:solidFill>
                  <a:srgbClr val="800000"/>
                </a:solidFill>
                <a:latin typeface="Times New Roman"/>
                <a:cs typeface="Times New Roman"/>
              </a:rPr>
              <a:t>Aeroszolképződés</a:t>
            </a:r>
            <a:r>
              <a:rPr lang="en-US" sz="3400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sz="3400" dirty="0" err="1">
                <a:solidFill>
                  <a:srgbClr val="000090"/>
                </a:solidFill>
                <a:latin typeface="Times New Roman"/>
                <a:cs typeface="Times New Roman"/>
              </a:rPr>
              <a:t>fröccsenés</a:t>
            </a:r>
            <a:r>
              <a:rPr lang="en-US" sz="34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sz="3400" dirty="0">
                <a:solidFill>
                  <a:srgbClr val="000090"/>
                </a:solidFill>
                <a:latin typeface="Times New Roman"/>
                <a:cs typeface="Times New Roman"/>
              </a:rPr>
              <a:t>Szennyezett fogászati egységkészülék részei (kézidarabok, puszter, </a:t>
            </a:r>
            <a:r>
              <a:rPr lang="en-US" sz="3400" dirty="0" err="1">
                <a:solidFill>
                  <a:srgbClr val="000090"/>
                </a:solidFill>
                <a:latin typeface="Times New Roman"/>
                <a:cs typeface="Times New Roman"/>
              </a:rPr>
              <a:t>vízellátó</a:t>
            </a:r>
            <a:r>
              <a:rPr lang="en-US" sz="34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400" dirty="0" err="1">
                <a:solidFill>
                  <a:srgbClr val="000090"/>
                </a:solidFill>
                <a:latin typeface="Times New Roman"/>
                <a:cs typeface="Times New Roman"/>
              </a:rPr>
              <a:t>rendszer</a:t>
            </a:r>
            <a:r>
              <a:rPr lang="en-US" sz="3400" dirty="0">
                <a:solidFill>
                  <a:srgbClr val="000090"/>
                </a:solidFill>
                <a:latin typeface="Times New Roman"/>
                <a:cs typeface="Times New Roman"/>
              </a:rPr>
              <a:t>, vagyis a levegő/vízhálózat)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923" y="1314450"/>
            <a:ext cx="1817077" cy="181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Képernyőfotó 2018-10-25 - 20.15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9" y="1314450"/>
            <a:ext cx="1982815" cy="159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15770"/>
      </p:ext>
    </p:extLst>
  </p:cSld>
  <p:clrMapOvr>
    <a:masterClrMapping/>
  </p:clrMapOvr>
  <p:transition spd="slow"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</a:rPr>
              <a:t>A fogászati infekciókontroll protokoll elemei/területei: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91764"/>
            <a:ext cx="8229600" cy="4258235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1. Páciens</a:t>
            </a:r>
          </a:p>
          <a:p>
            <a:pPr marL="45720" indent="0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2. Személyzet</a:t>
            </a:r>
          </a:p>
          <a:p>
            <a:pPr marL="45720" indent="0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3. Rendelő kialakítása</a:t>
            </a:r>
          </a:p>
          <a:p>
            <a:pPr marL="45720" indent="0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4. Fertőtlenítés (kéz, eszköz, környezet), sterilizálás</a:t>
            </a:r>
          </a:p>
          <a:p>
            <a:pPr marL="45720" indent="0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5. Aszeptikus technikák</a:t>
            </a:r>
          </a:p>
          <a:p>
            <a:pPr marL="45720" indent="0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6. Védőeszközök alkalmazása (személyzet, páciens)</a:t>
            </a:r>
          </a:p>
          <a:p>
            <a:pPr marL="45720" indent="0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7. Oktatás, képzés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Képernyőfotó 2015-11-20 - 22.18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998" y="2091764"/>
            <a:ext cx="1042454" cy="158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51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90"/>
                </a:solidFill>
                <a:latin typeface="Times New Roman"/>
                <a:cs typeface="Times New Roman"/>
              </a:rPr>
              <a:t>Páciens 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88" y="1837765"/>
            <a:ext cx="7590118" cy="4288398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 fogászati ellátás során nagyon gyakran nem ismert a beteg fertőző állapota,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a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zaz a </a:t>
            </a:r>
            <a:r>
              <a:rPr lang="hu-HU" b="1" i="1" dirty="0">
                <a:solidFill>
                  <a:srgbClr val="000090"/>
                </a:solidFill>
                <a:latin typeface="Times New Roman"/>
                <a:cs typeface="Times New Roman"/>
              </a:rPr>
              <a:t>fogászati kezelést igénybevevő valamennyi </a:t>
            </a:r>
            <a:r>
              <a:rPr lang="hu-HU" b="1" i="1" dirty="0">
                <a:solidFill>
                  <a:srgbClr val="800000"/>
                </a:solidFill>
                <a:latin typeface="Times New Roman"/>
                <a:cs typeface="Times New Roman"/>
              </a:rPr>
              <a:t>pácienst potenciálisan fertőzőnek </a:t>
            </a:r>
            <a:r>
              <a:rPr lang="hu-HU" b="1" i="1" dirty="0">
                <a:solidFill>
                  <a:srgbClr val="000090"/>
                </a:solidFill>
                <a:latin typeface="Times New Roman"/>
                <a:cs typeface="Times New Roman"/>
              </a:rPr>
              <a:t>kell tekinteni.</a:t>
            </a:r>
            <a:endParaRPr lang="hu-HU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4" name="Picture 3" descr="Képernyőfotó 2015-11-24 - 14.17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75" y="4714919"/>
            <a:ext cx="2391925" cy="1262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99" y="59765"/>
            <a:ext cx="4266799" cy="662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49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0090"/>
                </a:solidFill>
                <a:latin typeface="Times New Roman"/>
                <a:cs typeface="Times New Roman"/>
              </a:rPr>
              <a:t>Szájüreg</a:t>
            </a:r>
            <a:endParaRPr lang="en-US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35" y="1417638"/>
            <a:ext cx="8492565" cy="4525963"/>
          </a:xfrm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Beavatkozások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előtt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célszerű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a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szájüreg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baktérium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flórájának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a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csökkentése</a:t>
            </a: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Kémiai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plakk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kontroll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alkalmazása</a:t>
            </a: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I.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generációs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készítmények</a:t>
            </a: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lvl="1"/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II.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generációs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készítmények</a:t>
            </a: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457200" lvl="1" indent="0">
              <a:buNone/>
            </a:pP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Alprox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mr-IN" dirty="0">
                <a:solidFill>
                  <a:srgbClr val="000090"/>
                </a:solidFill>
                <a:latin typeface="Times New Roman"/>
                <a:cs typeface="Times New Roman"/>
              </a:rPr>
              <a:t>–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Times New Roman"/>
                <a:cs typeface="Times New Roman"/>
              </a:rPr>
              <a:t>Bis</a:t>
            </a:r>
            <a:r>
              <a:rPr lang="en-US" b="1" dirty="0">
                <a:solidFill>
                  <a:srgbClr val="800000"/>
                </a:solidFill>
                <a:latin typeface="Times New Roman"/>
                <a:cs typeface="Times New Roman"/>
              </a:rPr>
              <a:t>/</a:t>
            </a:r>
            <a:r>
              <a:rPr lang="en-US" b="1" dirty="0" err="1">
                <a:solidFill>
                  <a:srgbClr val="800000"/>
                </a:solidFill>
                <a:latin typeface="Times New Roman"/>
                <a:cs typeface="Times New Roman"/>
              </a:rPr>
              <a:t>Biguanid</a:t>
            </a:r>
            <a:r>
              <a:rPr lang="en-US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Times New Roman"/>
                <a:cs typeface="Times New Roman"/>
              </a:rPr>
              <a:t>és</a:t>
            </a:r>
            <a:r>
              <a:rPr lang="en-US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Times New Roman"/>
                <a:cs typeface="Times New Roman"/>
              </a:rPr>
              <a:t>Tosylchloramid</a:t>
            </a:r>
            <a:endParaRPr lang="en-US" b="1" dirty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marL="457200" lvl="1" indent="0">
              <a:buNone/>
            </a:pP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(20 ml/1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perc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öblítés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4" name="Picture 3" descr="1275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31" y="4781179"/>
            <a:ext cx="1046199" cy="2076821"/>
          </a:xfrm>
          <a:prstGeom prst="rect">
            <a:avLst/>
          </a:prstGeom>
        </p:spPr>
      </p:pic>
      <p:pic>
        <p:nvPicPr>
          <p:cNvPr id="6" name="Picture 5" descr="AH_Alpr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30" y="3045639"/>
            <a:ext cx="2163516" cy="381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39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hu-H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/>
                <a:cs typeface="Times New Roman"/>
              </a:rPr>
              <a:t>Ki a rizikópáciens?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60070" indent="-514350">
              <a:buAutoNum type="arabicPeriod"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Az az ellátandó beteg, aki </a:t>
            </a:r>
            <a:r>
              <a:rPr lang="hu-HU" b="1" i="1" dirty="0">
                <a:solidFill>
                  <a:srgbClr val="800000"/>
                </a:solidFill>
                <a:latin typeface="Times New Roman"/>
                <a:cs typeface="Times New Roman"/>
              </a:rPr>
              <a:t>fertőző betegség kórokozóját üríti,</a:t>
            </a:r>
            <a:r>
              <a:rPr lang="hu-HU" b="1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emiatt ellátása során a kórokozók átadásának kockázata, a fertőzés kialakulásának veszélye nagyobb;</a:t>
            </a:r>
          </a:p>
          <a:p>
            <a:pPr marL="45720" indent="0">
              <a:lnSpc>
                <a:spcPct val="80000"/>
              </a:lnSpc>
              <a:buNone/>
            </a:pPr>
            <a:endParaRPr lang="hu-HU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560070" indent="-514350">
              <a:buAutoNum type="arabicPeriod"/>
            </a:pP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Olyan kezelendő beteg, aki egészségi állapota, alapbetegségei (immunállapota)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miatt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különösen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Times New Roman"/>
                <a:cs typeface="Times New Roman"/>
              </a:rPr>
              <a:t>fogékony</a:t>
            </a:r>
            <a:r>
              <a:rPr lang="en-US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Times New Roman"/>
                <a:cs typeface="Times New Roman"/>
              </a:rPr>
              <a:t>fertőzések</a:t>
            </a:r>
            <a:r>
              <a:rPr lang="en-US" b="1" dirty="0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800000"/>
                </a:solidFill>
                <a:latin typeface="Times New Roman"/>
                <a:cs typeface="Times New Roman"/>
              </a:rPr>
              <a:t>iránt</a:t>
            </a: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.</a:t>
            </a:r>
          </a:p>
          <a:p>
            <a:endParaRPr lang="en-US" dirty="0"/>
          </a:p>
        </p:txBody>
      </p:sp>
      <p:pic>
        <p:nvPicPr>
          <p:cNvPr id="4" name="Picture 3" descr="Képernyőfotó 2015-11-24 - 14.34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41" y="0"/>
            <a:ext cx="2271059" cy="1677395"/>
          </a:xfrm>
          <a:prstGeom prst="rect">
            <a:avLst/>
          </a:prstGeom>
        </p:spPr>
      </p:pic>
      <p:pic>
        <p:nvPicPr>
          <p:cNvPr id="5" name="Picture 4" descr="Képernyőfotó 2015-11-24 - 14.37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456" y="3448842"/>
            <a:ext cx="1067094" cy="9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03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Kezelés szabályai ismert kórokozó-hordozó esetén </a:t>
            </a:r>
            <a:r>
              <a:rPr lang="hu-H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(pl. hepatitis, AIDS, TBC) </a:t>
            </a:r>
            <a:br>
              <a:rPr lang="hu-H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938682" cy="500952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 kezelés lehetőleg </a:t>
            </a: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külön kezelőben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történjen, vagy a beteget </a:t>
            </a: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utolsó páciensként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 kell ellátni. </a:t>
            </a:r>
          </a:p>
          <a:p>
            <a:pPr>
              <a:lnSpc>
                <a:spcPct val="120000"/>
              </a:lnSpc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 hosszú ujjú védőruha (dupla gumikesztyű, védőszemüveg, maszk, fejsapka) használata kötelező.</a:t>
            </a:r>
          </a:p>
          <a:p>
            <a:pPr>
              <a:lnSpc>
                <a:spcPct val="120000"/>
              </a:lnSpc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Kerülni kell a turbina, a puszter, ill. a gépi depurátor használatát.</a:t>
            </a:r>
          </a:p>
          <a:p>
            <a:pPr>
              <a:lnSpc>
                <a:spcPct val="120000"/>
              </a:lnSpc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Polírozáshoz polírkefe helyett gumiharang javasolt</a:t>
            </a:r>
          </a:p>
          <a:p>
            <a:pPr>
              <a:lnSpc>
                <a:spcPct val="120000"/>
              </a:lnSpc>
            </a:pPr>
            <a:endParaRPr lang="hu-HU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16" y="2349821"/>
            <a:ext cx="2046514" cy="153488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4335463"/>
            <a:ext cx="1562100" cy="17907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385" y="77239"/>
            <a:ext cx="6154615" cy="425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80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8235"/>
            <a:ext cx="7984565" cy="5976471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Exhaustor és kofferdám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izolálás – ha lehetséges - használata javasolt.</a:t>
            </a:r>
          </a:p>
          <a:p>
            <a:pPr>
              <a:lnSpc>
                <a:spcPct val="120000"/>
              </a:lnSpc>
            </a:pP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Egyszer használatos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öblítő pohár, nyálkendő, nyálszívó </a:t>
            </a:r>
            <a:r>
              <a:rPr lang="hu-HU" b="1" dirty="0">
                <a:solidFill>
                  <a:srgbClr val="800000"/>
                </a:solidFill>
                <a:latin typeface="Times New Roman"/>
                <a:cs typeface="Times New Roman"/>
              </a:rPr>
              <a:t>használata kötelező. </a:t>
            </a:r>
          </a:p>
          <a:p>
            <a:pPr>
              <a:lnSpc>
                <a:spcPct val="120000"/>
              </a:lnSpc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 </a:t>
            </a: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köpőcsészét ne használja a beteg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, helyette egyszer használatos műanyag poharat használjon, melyet veszélyes hulladéknak kell tekinteni.</a:t>
            </a:r>
          </a:p>
          <a:p>
            <a:pPr>
              <a:lnSpc>
                <a:spcPct val="120000"/>
              </a:lnSpc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Lehetőleg </a:t>
            </a: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extraorális röntgen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készüljön csak a páciensről. 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4" name="Picture 3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02" y="1"/>
            <a:ext cx="1846698" cy="124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61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176"/>
            <a:ext cx="8229600" cy="5154987"/>
          </a:xfrm>
        </p:spPr>
        <p:txBody>
          <a:bodyPr>
            <a:normAutofit lnSpcReduction="10000"/>
          </a:bodyPr>
          <a:lstStyle/>
          <a:p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Alginátlenyomat készítése nem javasolt</a:t>
            </a:r>
          </a:p>
          <a:p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Csak fertőtleníthető lenyomati anyag használható. </a:t>
            </a:r>
          </a:p>
          <a:p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 lenyomati mintákat a mintavétel helyén és a fogtechnikai laboratóriumban is </a:t>
            </a: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fertőtleníteni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kell.</a:t>
            </a:r>
          </a:p>
          <a:p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 A lenyomati minta csomagoló anyaga </a:t>
            </a: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veszélyes hulladékként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kezelendő. </a:t>
            </a:r>
          </a:p>
          <a:p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 laboratóriumban minden fázisnak </a:t>
            </a: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új gipszmintára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kell készülnie. </a:t>
            </a:r>
          </a:p>
          <a:p>
            <a:endParaRPr lang="en-US" dirty="0"/>
          </a:p>
        </p:txBody>
      </p:sp>
      <p:pic>
        <p:nvPicPr>
          <p:cNvPr id="4" name="Picture 3" descr="Képernyőfotó 2015-11-24 - 14.39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652" y="145377"/>
            <a:ext cx="1375208" cy="165159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246472" y="145377"/>
            <a:ext cx="1733175" cy="18866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246472" y="145377"/>
            <a:ext cx="1733176" cy="18866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printosept-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-703948"/>
            <a:ext cx="5939692" cy="593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1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353"/>
            <a:ext cx="8229600" cy="1389529"/>
          </a:xfrm>
        </p:spPr>
        <p:txBody>
          <a:bodyPr>
            <a:normAutofit fontScale="90000"/>
          </a:bodyPr>
          <a:lstStyle/>
          <a:p>
            <a:r>
              <a:rPr lang="hu-H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Immunkomprimált betegek kezelése során fontos: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9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471" y="2271059"/>
            <a:ext cx="7500469" cy="385510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Ellátásuk</a:t>
            </a: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 előtt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új védőruha, maszk felvétele kötelező.</a:t>
            </a:r>
          </a:p>
          <a:p>
            <a:pPr>
              <a:lnSpc>
                <a:spcPct val="120000"/>
              </a:lnSpc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 Ezek a páciensek fertőző betegek után nem kezelhetők,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célszerű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őket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a </a:t>
            </a:r>
            <a:r>
              <a:rPr lang="en-US" b="1" dirty="0" err="1">
                <a:solidFill>
                  <a:srgbClr val="000090"/>
                </a:solidFill>
                <a:latin typeface="Times New Roman"/>
                <a:cs typeface="Times New Roman"/>
              </a:rPr>
              <a:t>rendelés</a:t>
            </a: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Times New Roman"/>
                <a:cs typeface="Times New Roman"/>
              </a:rPr>
              <a:t>kezdetére</a:t>
            </a: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Times New Roman"/>
                <a:cs typeface="Times New Roman"/>
              </a:rPr>
              <a:t>behívni</a:t>
            </a: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b="1" dirty="0" err="1">
                <a:solidFill>
                  <a:srgbClr val="000090"/>
                </a:solidFill>
                <a:latin typeface="Times New Roman"/>
                <a:cs typeface="Times New Roman"/>
              </a:rPr>
              <a:t>Egyszerhasználatos</a:t>
            </a: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Times New Roman"/>
                <a:cs typeface="Times New Roman"/>
              </a:rPr>
              <a:t>steril</a:t>
            </a: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Times New Roman"/>
                <a:cs typeface="Times New Roman"/>
              </a:rPr>
              <a:t>eszközök</a:t>
            </a: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Times New Roman"/>
                <a:cs typeface="Times New Roman"/>
              </a:rPr>
              <a:t>használata</a:t>
            </a: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Times New Roman"/>
                <a:cs typeface="Times New Roman"/>
              </a:rPr>
              <a:t>javasolt</a:t>
            </a: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59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hu-HU" b="1" cap="all" dirty="0">
                <a:ln/>
                <a:solidFill>
                  <a:srgbClr val="00009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Infekciókontroll</a:t>
            </a:r>
            <a:endParaRPr lang="en-US" b="1" cap="all" dirty="0">
              <a:ln/>
              <a:solidFill>
                <a:srgbClr val="00009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7765"/>
            <a:ext cx="8229600" cy="4288398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Azon </a:t>
            </a: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módszerek, ismeretek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összessége (higiéniai előírások, védőeszközök, aszeptikus technikák, stb.) amelyeknek </a:t>
            </a: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célja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az egészségügyi ellátással, a </a:t>
            </a:r>
            <a:r>
              <a:rPr lang="hu-HU" b="1" i="1" dirty="0">
                <a:solidFill>
                  <a:srgbClr val="000090"/>
                </a:solidFill>
                <a:latin typeface="Times New Roman"/>
                <a:cs typeface="Times New Roman"/>
              </a:rPr>
              <a:t>fogászati kezelésekkel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 összefüggő </a:t>
            </a: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lehetséges fertőzések megelőzése, terjedésének megakadályozása</a:t>
            </a:r>
            <a:r>
              <a:rPr lang="hu-HU" b="1" dirty="0">
                <a:solidFill>
                  <a:srgbClr val="000090"/>
                </a:solidFill>
              </a:rPr>
              <a:t>. 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628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47" y="237067"/>
            <a:ext cx="7580053" cy="935241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Személyzet</a:t>
            </a:r>
            <a:endParaRPr lang="en-US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14923" y="1500751"/>
            <a:ext cx="8263122" cy="48994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tevékenysége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során gyakran alkalmaz </a:t>
            </a:r>
          </a:p>
          <a:p>
            <a:pPr lvl="1"/>
            <a:r>
              <a:rPr lang="en-US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éles</a:t>
            </a:r>
            <a:r>
              <a:rPr lang="en-US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eszközöket</a:t>
            </a:r>
            <a:endParaRPr lang="en-US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gyakori</a:t>
            </a:r>
            <a:r>
              <a:rPr lang="en-US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vérrel, nyállal való kontamináció, </a:t>
            </a:r>
          </a:p>
          <a:p>
            <a:pPr marL="457200" lvl="1" indent="0">
              <a:buNone/>
            </a:pPr>
            <a:endParaRPr lang="en-US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buNone/>
            </a:pPr>
            <a:r>
              <a:rPr lang="en-US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Így</a:t>
            </a:r>
            <a:r>
              <a:rPr lang="en-US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személyzet vérrel és testváladékokkal közvetített </a:t>
            </a:r>
            <a:r>
              <a:rPr lang="en-US" sz="32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vírus</a:t>
            </a:r>
            <a:r>
              <a:rPr lang="en-US" sz="32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fertőzésének</a:t>
            </a:r>
            <a:r>
              <a:rPr lang="en-US" sz="32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(pl. HBV, HCV, HIV) </a:t>
            </a:r>
            <a:r>
              <a:rPr lang="en-US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kockázata</a:t>
            </a:r>
            <a:r>
              <a:rPr lang="en-US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jelentős</a:t>
            </a:r>
            <a:r>
              <a:rPr lang="en-US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0" lvl="1" indent="0" algn="ctr">
              <a:buNone/>
            </a:pPr>
            <a:r>
              <a:rPr lang="en-US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ezért</a:t>
            </a:r>
            <a:r>
              <a:rPr lang="en-US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fontos</a:t>
            </a:r>
            <a:r>
              <a:rPr lang="en-US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az </a:t>
            </a:r>
            <a:r>
              <a:rPr lang="en-US" sz="32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expozíció elkerülésére szolgáló fertőzés-megelőzési előírások betartása</a:t>
            </a:r>
            <a:r>
              <a:rPr lang="en-US" sz="32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Képernyőfotó 2015-11-29 - 8.46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66" y="237067"/>
            <a:ext cx="1981199" cy="14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2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6404"/>
            <a:ext cx="8857411" cy="7647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b="1" i="1" dirty="0">
                <a:solidFill>
                  <a:srgbClr val="000090"/>
                </a:solidFill>
                <a:latin typeface="Times New Roman"/>
                <a:cs typeface="Times New Roman"/>
              </a:rPr>
              <a:t>Fertőzés-megelőzési előírások:</a:t>
            </a:r>
            <a:endParaRPr lang="en-US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30920" y="1237161"/>
            <a:ext cx="8626491" cy="562084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hu-HU" sz="2900" dirty="0">
                <a:solidFill>
                  <a:srgbClr val="000090"/>
                </a:solidFill>
                <a:latin typeface="Times New Roman"/>
                <a:cs typeface="Times New Roman"/>
              </a:rPr>
              <a:t>Kötelező egészségügyi alkalmassági vizsgálat [61/1999. (XII. 1.) EüM rendelet, 40/20004. (IV. 26.) ESZCSM rendelet]; </a:t>
            </a:r>
          </a:p>
          <a:p>
            <a:pPr lvl="0"/>
            <a:r>
              <a:rPr lang="hu-HU" sz="2900" dirty="0">
                <a:solidFill>
                  <a:srgbClr val="000090"/>
                </a:solidFill>
                <a:latin typeface="Times New Roman"/>
                <a:cs typeface="Times New Roman"/>
              </a:rPr>
              <a:t>Személyi higiénés előírások betartása (védőeszközök használata</a:t>
            </a:r>
            <a:r>
              <a:rPr lang="hu-HU" sz="2900" i="1" dirty="0">
                <a:solidFill>
                  <a:srgbClr val="000090"/>
                </a:solidFill>
                <a:latin typeface="Times New Roman"/>
                <a:cs typeface="Times New Roman"/>
              </a:rPr>
              <a:t>); </a:t>
            </a:r>
            <a:endParaRPr lang="hu-HU" sz="29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lvl="0"/>
            <a:r>
              <a:rPr lang="hu-HU" sz="2900" dirty="0">
                <a:solidFill>
                  <a:srgbClr val="000090"/>
                </a:solidFill>
                <a:latin typeface="Times New Roman"/>
                <a:cs typeface="Times New Roman"/>
              </a:rPr>
              <a:t>Megfelelő hajviselet, rövid-, lakkmentes körmök, ékszerek, óra mellőzése munka közben; </a:t>
            </a:r>
          </a:p>
          <a:p>
            <a:pPr lvl="0"/>
            <a:r>
              <a:rPr lang="hu-HU" sz="2900" dirty="0">
                <a:solidFill>
                  <a:srgbClr val="000090"/>
                </a:solidFill>
                <a:latin typeface="Times New Roman"/>
                <a:cs typeface="Times New Roman"/>
              </a:rPr>
              <a:t>Élelmiszer, ital fogyasztása, kozmetikumok használata, dohányzás nem történhet a rendelőben.</a:t>
            </a:r>
          </a:p>
          <a:p>
            <a:pPr lvl="0"/>
            <a:r>
              <a:rPr lang="hu-HU" sz="2900" dirty="0">
                <a:solidFill>
                  <a:srgbClr val="000090"/>
                </a:solidFill>
                <a:latin typeface="Times New Roman"/>
                <a:cs typeface="Times New Roman"/>
              </a:rPr>
              <a:t>A személyzet kezelés közben </a:t>
            </a:r>
            <a:r>
              <a:rPr lang="hu-HU" sz="2900" b="1" dirty="0">
                <a:solidFill>
                  <a:srgbClr val="800000"/>
                </a:solidFill>
                <a:latin typeface="Times New Roman"/>
                <a:cs typeface="Times New Roman"/>
              </a:rPr>
              <a:t>ne érintse </a:t>
            </a:r>
            <a:r>
              <a:rPr lang="hu-HU" sz="2900" dirty="0">
                <a:solidFill>
                  <a:srgbClr val="000090"/>
                </a:solidFill>
                <a:latin typeface="Times New Roman"/>
                <a:cs typeface="Times New Roman"/>
              </a:rPr>
              <a:t>a szemét, száját, orrát, haját;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041" y="0"/>
            <a:ext cx="4908959" cy="365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34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89" y="0"/>
            <a:ext cx="4945251" cy="517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46" y="0"/>
            <a:ext cx="4917580" cy="6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72000"/>
            <a:ext cx="6739200" cy="56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0242" cy="347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97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30920" y="880248"/>
            <a:ext cx="8626491" cy="597775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hu-HU" b="1" dirty="0">
                <a:solidFill>
                  <a:srgbClr val="800000"/>
                </a:solidFill>
                <a:latin typeface="Times New Roman"/>
                <a:cs typeface="Times New Roman"/>
              </a:rPr>
              <a:t>Nem végezhet betegellátás aki:</a:t>
            </a:r>
          </a:p>
          <a:p>
            <a:pPr lvl="0"/>
            <a:r>
              <a:rPr lang="hu-HU" sz="2900" dirty="0">
                <a:solidFill>
                  <a:srgbClr val="000090"/>
                </a:solidFill>
                <a:latin typeface="Times New Roman"/>
                <a:cs typeface="Times New Roman"/>
              </a:rPr>
              <a:t>HCV/HBV/HIV fertőzőképes egyén!</a:t>
            </a:r>
          </a:p>
          <a:p>
            <a:pPr lvl="0"/>
            <a:r>
              <a:rPr lang="hu-HU" sz="2900" dirty="0">
                <a:solidFill>
                  <a:srgbClr val="000090"/>
                </a:solidFill>
                <a:latin typeface="Times New Roman"/>
                <a:cs typeface="Times New Roman"/>
              </a:rPr>
              <a:t>Akut felső légúti, ill. enteralis fertőzés tüneteit mutató egészségügyi dolgozó!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31" y="3642659"/>
            <a:ext cx="1978657" cy="219256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133" y="3642659"/>
            <a:ext cx="2757322" cy="21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9397"/>
            <a:ext cx="9143999" cy="68844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hu-HU" sz="4200" b="1" i="1" dirty="0">
                <a:solidFill>
                  <a:srgbClr val="000090"/>
                </a:solidFill>
                <a:latin typeface="Times New Roman"/>
                <a:cs typeface="Times New Roman"/>
              </a:rPr>
              <a:t>Specifikus védelem (immunizáció):</a:t>
            </a:r>
            <a:endParaRPr lang="en-US" sz="42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62875" y="1197715"/>
            <a:ext cx="8593504" cy="553244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hu-HU" sz="2400" i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dolgozók védőoltásai tekintetében a "Johan Béla" Országos Epidemiológiai Központ évente kiadásra kerülő, a védőoltásokról szóló módszertani levele az irányadó.</a:t>
            </a:r>
          </a:p>
          <a:p>
            <a:r>
              <a:rPr lang="hu-HU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Kötelező védőoltások: </a:t>
            </a:r>
          </a:p>
          <a:p>
            <a:pPr lvl="1"/>
            <a:r>
              <a:rPr lang="hu-HU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HBV  védőoltás, alkalmazási feltétel minden egészségügyi dolgozó számára. </a:t>
            </a:r>
          </a:p>
          <a:p>
            <a:r>
              <a:rPr lang="hu-HU" sz="24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Ajánlott védőoltások:</a:t>
            </a:r>
            <a:r>
              <a:rPr lang="hu-HU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hu-HU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Influenza ellen évente, </a:t>
            </a:r>
          </a:p>
          <a:p>
            <a:pPr lvl="1"/>
            <a:r>
              <a:rPr lang="hu-HU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Tetanus ellen 10 évente, </a:t>
            </a:r>
          </a:p>
          <a:p>
            <a:pPr lvl="1"/>
            <a:r>
              <a:rPr lang="hu-HU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Diftéria ellen10 évente, </a:t>
            </a:r>
          </a:p>
          <a:p>
            <a:pPr lvl="1"/>
            <a:r>
              <a:rPr lang="hu-HU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Rubeola ellen (a fogékonyak számára), </a:t>
            </a:r>
          </a:p>
          <a:p>
            <a:pPr lvl="1"/>
            <a:r>
              <a:rPr lang="hu-HU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Pneumococcus ellen (a fogékonyak számára).</a:t>
            </a:r>
          </a:p>
          <a:p>
            <a:r>
              <a:rPr lang="hu-HU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védőoltások megtörténtét oltási könyvben kell dokumentálni. </a:t>
            </a:r>
          </a:p>
          <a:p>
            <a:r>
              <a:rPr lang="hu-HU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Tbc-szűrés évente.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47437BD-0050-466A-8455-8BDA03C7A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116" y="3236566"/>
            <a:ext cx="3312883" cy="18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69" y="287867"/>
            <a:ext cx="7162798" cy="108373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Sérülések megelőzése: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37068" y="1371601"/>
            <a:ext cx="8906932" cy="530013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Kézi eszköztisztítás helyett </a:t>
            </a:r>
            <a:r>
              <a:rPr lang="en-US" sz="2800" b="1" dirty="0">
                <a:latin typeface="Times New Roman"/>
                <a:cs typeface="Times New Roman"/>
              </a:rPr>
              <a:t>ultrahangos tisztító készülék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, ill.  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mosogató berendezés 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használata javasolt.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Vastag, hosszúszárú gumikesztyű, vízhatlan kötény, védőszemüveg és maszk használata kötelező 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a kézi eszközkezelés/tisztítás esetén. 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Amikor csak lehetséges, 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egyszer használatos eszközöket 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kell használni.</a:t>
            </a:r>
          </a:p>
          <a:p>
            <a:r>
              <a:rPr lang="en-US" sz="2800" b="1" dirty="0">
                <a:solidFill>
                  <a:srgbClr val="000000"/>
                </a:solidFill>
                <a:latin typeface="Times New Roman"/>
                <a:cs typeface="Times New Roman"/>
              </a:rPr>
              <a:t>A kézidarabokról használat után a fúrót, a depurátorfejet el kell távolítani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.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A tűkre a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véd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ő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kupak 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semmilyen körülmények között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nem helyezhet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ő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vissza</a:t>
            </a:r>
            <a:r>
              <a:rPr lang="en-US" sz="2800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a szike pengéjét mindig fogóval kell eltávolítani</a:t>
            </a:r>
            <a:r>
              <a:rPr lang="en-US" sz="24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pic>
        <p:nvPicPr>
          <p:cNvPr id="4" name="Picture 3" descr="Képernyőfotó 2015-11-23 - 22.34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455" y="0"/>
            <a:ext cx="2345544" cy="1507067"/>
          </a:xfrm>
          <a:prstGeom prst="rect">
            <a:avLst/>
          </a:prstGeom>
        </p:spPr>
      </p:pic>
      <p:pic>
        <p:nvPicPr>
          <p:cNvPr id="5" name="Picture 4" descr="Képernyőfotó 2015-11-29 - 10.08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99" y="6096000"/>
            <a:ext cx="2832100" cy="762000"/>
          </a:xfrm>
          <a:prstGeom prst="rect">
            <a:avLst/>
          </a:prstGeom>
        </p:spPr>
      </p:pic>
      <p:pic>
        <p:nvPicPr>
          <p:cNvPr id="6" name="Picture 5" descr="Képernyőfotó 2018-10-25 - 21.05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76" y="698175"/>
            <a:ext cx="2500923" cy="285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231" y="296920"/>
            <a:ext cx="7530570" cy="742062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3. Rendelő kialakítása</a:t>
            </a: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87607" y="1038982"/>
            <a:ext cx="8831924" cy="552622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en-US" sz="2400" b="1" i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fogászati rendelők kialakítására és felszerelésére vonatkozóan a 60/2003. (X.20.) ESzCsM rendelet tartalmaz előírásokat. </a:t>
            </a:r>
          </a:p>
          <a:p>
            <a:pPr marL="45720" indent="0" algn="just">
              <a:buNone/>
            </a:pPr>
            <a:endParaRPr lang="en-US" sz="2400" b="1" i="1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buNone/>
            </a:pPr>
            <a:r>
              <a:rPr lang="en-US" sz="28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minimális</a:t>
            </a:r>
            <a:r>
              <a:rPr lang="en-US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alapterület: 1</a:t>
            </a:r>
            <a:r>
              <a:rPr lang="hu-HU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800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" indent="0" algn="just">
              <a:buNone/>
            </a:pPr>
            <a:r>
              <a:rPr lang="en-US" sz="2800" b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több</a:t>
            </a:r>
            <a:r>
              <a:rPr lang="en-US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munkahelyes rendelőben az egy fogorvosi székre eső alapterület legalább 9 m</a:t>
            </a:r>
            <a:r>
              <a:rPr lang="en-US" sz="2800" b="1" baseline="300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 algn="just">
              <a:buNone/>
            </a:pP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(az alapterületi minimumok alapvetően nem higiénés, hanem munkabiztonsági szempontból lényegesek);</a:t>
            </a:r>
          </a:p>
          <a:p>
            <a:r>
              <a:rPr lang="en-US" sz="28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belmagasság min. 2,5 m; </a:t>
            </a:r>
          </a:p>
          <a:p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92" y="4715612"/>
            <a:ext cx="3543908" cy="216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43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338667"/>
            <a:ext cx="8957733" cy="60828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burkolatok: </a:t>
            </a:r>
          </a:p>
          <a:p>
            <a:pPr lvl="1"/>
            <a:r>
              <a:rPr lang="en-US" sz="3200" i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falburkolat</a:t>
            </a:r>
            <a:r>
              <a:rPr lang="en-US" sz="32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2,10 m belmagasságig mosható, fertőtleníthető (csempeburkolat nem követelmény), </a:t>
            </a:r>
          </a:p>
          <a:p>
            <a:pPr lvl="1"/>
            <a:r>
              <a:rPr lang="en-US" sz="3200" i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padlóburkolat</a:t>
            </a:r>
            <a:r>
              <a:rPr lang="en-US" sz="32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antisztatikus, </a:t>
            </a:r>
            <a:r>
              <a:rPr lang="hu-HU" sz="32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hézagmentes, </a:t>
            </a:r>
            <a:r>
              <a:rPr lang="en-US" sz="32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mosható</a:t>
            </a:r>
            <a:r>
              <a:rPr lang="en-US" sz="32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fertőtleníthető legyen;</a:t>
            </a:r>
          </a:p>
          <a:p>
            <a:r>
              <a:rPr lang="en-US" sz="32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hideg-melegvizes orvosi csapteleppel szerelt kézmosó, </a:t>
            </a:r>
          </a:p>
          <a:p>
            <a:r>
              <a:rPr lang="en-US" sz="32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fali karos kézfertőtlenítőszer-adagoló,</a:t>
            </a:r>
          </a:p>
          <a:p>
            <a:r>
              <a:rPr lang="en-US" sz="32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egyszer használatos papírtörlő tartó és </a:t>
            </a:r>
            <a:r>
              <a:rPr lang="en-US" sz="32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folyékonyszappan-adagoló</a:t>
            </a:r>
            <a:endParaRPr lang="en-US" sz="32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35-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333" y="4618633"/>
            <a:ext cx="2089667" cy="208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8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2910"/>
            <a:ext cx="8229600" cy="6205028"/>
          </a:xfrm>
        </p:spPr>
        <p:txBody>
          <a:bodyPr>
            <a:normAutofit lnSpcReduction="10000"/>
          </a:bodyPr>
          <a:lstStyle/>
          <a:p>
            <a:pPr marL="502920" indent="-457200"/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a </a:t>
            </a:r>
            <a:r>
              <a:rPr lang="en-US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berendezés</a:t>
            </a:r>
            <a:r>
              <a:rPr lang="en-US" b="1" i="1" dirty="0">
                <a:solidFill>
                  <a:srgbClr val="000090"/>
                </a:solidFill>
                <a:latin typeface="Times New Roman"/>
                <a:cs typeface="Times New Roman"/>
              </a:rPr>
              <a:t>/</a:t>
            </a:r>
            <a:r>
              <a:rPr lang="en-US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bútorzat</a:t>
            </a:r>
            <a:r>
              <a:rPr lang="en-US" b="1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mosható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fertőtleníthető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fel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ü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let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ű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szell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ő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s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elhelyezésű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legyen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;</a:t>
            </a:r>
          </a:p>
          <a:p>
            <a:pPr marL="502920" indent="-457200"/>
            <a:r>
              <a:rPr lang="en-US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Kilincsek</a:t>
            </a:r>
            <a:r>
              <a:rPr lang="en-US" b="1" i="1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kapcsolók</a:t>
            </a:r>
            <a:r>
              <a:rPr lang="en-US" b="1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simák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egyszerűek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fertőtleníthetőek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legyenek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;</a:t>
            </a:r>
          </a:p>
          <a:p>
            <a:pPr marL="502920" indent="-457200"/>
            <a:r>
              <a:rPr lang="en-US" b="1" i="1" dirty="0">
                <a:solidFill>
                  <a:srgbClr val="000090"/>
                </a:solidFill>
                <a:latin typeface="Times New Roman"/>
                <a:cs typeface="Times New Roman"/>
              </a:rPr>
              <a:t>F</a:t>
            </a:r>
            <a:r>
              <a:rPr lang="hu-HU" b="1" i="1" dirty="0">
                <a:solidFill>
                  <a:srgbClr val="000090"/>
                </a:solidFill>
                <a:latin typeface="Times New Roman"/>
                <a:cs typeface="Times New Roman"/>
              </a:rPr>
              <a:t>ü</a:t>
            </a:r>
            <a:r>
              <a:rPr lang="en-US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gg</a:t>
            </a:r>
            <a:r>
              <a:rPr lang="hu-HU" b="1" i="1" dirty="0">
                <a:solidFill>
                  <a:srgbClr val="000090"/>
                </a:solidFill>
                <a:latin typeface="Times New Roman"/>
                <a:cs typeface="Times New Roman"/>
              </a:rPr>
              <a:t>ö</a:t>
            </a:r>
            <a:r>
              <a:rPr lang="en-US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ny</a:t>
            </a:r>
            <a:r>
              <a:rPr lang="en-US" b="1" i="1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sz</a:t>
            </a:r>
            <a:r>
              <a:rPr lang="hu-HU" b="1" i="1" dirty="0">
                <a:solidFill>
                  <a:srgbClr val="000090"/>
                </a:solidFill>
                <a:latin typeface="Times New Roman"/>
                <a:cs typeface="Times New Roman"/>
              </a:rPr>
              <a:t>ő</a:t>
            </a:r>
            <a:r>
              <a:rPr lang="en-US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nyeg</a:t>
            </a:r>
            <a:r>
              <a:rPr lang="en-US" b="1" i="1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élőnövény</a:t>
            </a:r>
            <a:r>
              <a:rPr lang="en-US" b="1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nem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lehet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a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rendelőben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;</a:t>
            </a:r>
          </a:p>
          <a:p>
            <a:pPr marL="502920" indent="-457200"/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A </a:t>
            </a:r>
            <a:r>
              <a:rPr lang="en-US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kezel</a:t>
            </a:r>
            <a:r>
              <a:rPr lang="hu-HU" b="1" i="1" dirty="0">
                <a:solidFill>
                  <a:srgbClr val="000090"/>
                </a:solidFill>
                <a:latin typeface="Times New Roman"/>
                <a:cs typeface="Times New Roman"/>
              </a:rPr>
              <a:t>ő</a:t>
            </a:r>
            <a:r>
              <a:rPr lang="en-US" b="1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egység</a:t>
            </a:r>
            <a:r>
              <a:rPr lang="en-US" b="1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felszíne</a:t>
            </a:r>
            <a:r>
              <a:rPr lang="en-US" b="1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sima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könnyen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tisztítható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fertőtleníthető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legyen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;</a:t>
            </a:r>
          </a:p>
          <a:p>
            <a:pPr marL="502920" indent="-457200"/>
            <a:r>
              <a:rPr lang="en-US" i="1" dirty="0" err="1">
                <a:solidFill>
                  <a:srgbClr val="000090"/>
                </a:solidFill>
                <a:latin typeface="Times New Roman"/>
                <a:cs typeface="Times New Roman"/>
              </a:rPr>
              <a:t>Lehetőség</a:t>
            </a:r>
            <a:r>
              <a:rPr lang="en-US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90"/>
                </a:solidFill>
                <a:latin typeface="Times New Roman"/>
                <a:cs typeface="Times New Roman"/>
              </a:rPr>
              <a:t>szerint</a:t>
            </a:r>
            <a:r>
              <a:rPr lang="en-US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90"/>
                </a:solidFill>
                <a:latin typeface="Times New Roman"/>
                <a:cs typeface="Times New Roman"/>
              </a:rPr>
              <a:t>lábkapcsolót</a:t>
            </a:r>
            <a:r>
              <a:rPr lang="en-US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90"/>
                </a:solidFill>
                <a:latin typeface="Times New Roman"/>
                <a:cs typeface="Times New Roman"/>
              </a:rPr>
              <a:t>kell</a:t>
            </a:r>
            <a:r>
              <a:rPr lang="en-US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90"/>
                </a:solidFill>
                <a:latin typeface="Times New Roman"/>
                <a:cs typeface="Times New Roman"/>
              </a:rPr>
              <a:t>alkalmazni</a:t>
            </a:r>
            <a:r>
              <a:rPr lang="en-US" i="1" dirty="0">
                <a:solidFill>
                  <a:srgbClr val="000090"/>
                </a:solidFill>
                <a:latin typeface="Times New Roman"/>
                <a:cs typeface="Times New Roman"/>
              </a:rPr>
              <a:t>, a </a:t>
            </a:r>
            <a:r>
              <a:rPr lang="en-US" i="1" dirty="0" err="1">
                <a:solidFill>
                  <a:srgbClr val="000090"/>
                </a:solidFill>
                <a:latin typeface="Times New Roman"/>
                <a:cs typeface="Times New Roman"/>
              </a:rPr>
              <a:t>kézi</a:t>
            </a:r>
            <a:r>
              <a:rPr lang="en-US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90"/>
                </a:solidFill>
                <a:latin typeface="Times New Roman"/>
                <a:cs typeface="Times New Roman"/>
              </a:rPr>
              <a:t>kapcsolókat</a:t>
            </a:r>
            <a:r>
              <a:rPr lang="en-US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90"/>
                </a:solidFill>
                <a:latin typeface="Times New Roman"/>
                <a:cs typeface="Times New Roman"/>
              </a:rPr>
              <a:t>fóliával</a:t>
            </a:r>
            <a:r>
              <a:rPr lang="en-US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90"/>
                </a:solidFill>
                <a:latin typeface="Times New Roman"/>
                <a:cs typeface="Times New Roman"/>
              </a:rPr>
              <a:t>kell</a:t>
            </a:r>
            <a:r>
              <a:rPr lang="en-US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i="1" dirty="0" err="1">
                <a:solidFill>
                  <a:srgbClr val="000090"/>
                </a:solidFill>
                <a:latin typeface="Times New Roman"/>
                <a:cs typeface="Times New Roman"/>
              </a:rPr>
              <a:t>fedni</a:t>
            </a:r>
            <a:r>
              <a:rPr lang="en-US" i="1" dirty="0">
                <a:solidFill>
                  <a:srgbClr val="000090"/>
                </a:solidFill>
                <a:latin typeface="Times New Roman"/>
                <a:cs typeface="Times New Roman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920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65" y="237067"/>
            <a:ext cx="7629536" cy="77893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40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Az</a:t>
            </a:r>
            <a:r>
              <a:rPr lang="en-US" sz="40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40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eszk</a:t>
            </a:r>
            <a:r>
              <a:rPr lang="hu-HU" sz="4000" b="1" dirty="0">
                <a:solidFill>
                  <a:srgbClr val="000090"/>
                </a:solidFill>
                <a:latin typeface="Times New Roman"/>
                <a:cs typeface="Times New Roman"/>
              </a:rPr>
              <a:t>ö</a:t>
            </a:r>
            <a:r>
              <a:rPr lang="en-US" sz="40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zkezelés</a:t>
            </a:r>
            <a:r>
              <a:rPr lang="en-US" sz="40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79369" y="2253562"/>
            <a:ext cx="8493698" cy="431657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Fertőtlenítés, tisztítás, és a sterilizálás lehetőség </a:t>
            </a:r>
            <a:r>
              <a:rPr lang="en-US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szerint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600" b="1" dirty="0">
                <a:solidFill>
                  <a:srgbClr val="800000"/>
                </a:solidFill>
                <a:latin typeface="Times New Roman"/>
                <a:cs typeface="Times New Roman"/>
              </a:rPr>
              <a:t>k</a:t>
            </a:r>
            <a:r>
              <a:rPr lang="hu-HU" sz="3600" b="1" dirty="0">
                <a:solidFill>
                  <a:srgbClr val="800000"/>
                </a:solidFill>
                <a:latin typeface="Times New Roman"/>
                <a:cs typeface="Times New Roman"/>
              </a:rPr>
              <a:t>ülö</a:t>
            </a:r>
            <a:r>
              <a:rPr lang="en-US" sz="3600" b="1" dirty="0">
                <a:solidFill>
                  <a:srgbClr val="800000"/>
                </a:solidFill>
                <a:latin typeface="Times New Roman"/>
                <a:cs typeface="Times New Roman"/>
              </a:rPr>
              <a:t>n helyiségben történjen, </a:t>
            </a:r>
          </a:p>
          <a:p>
            <a:r>
              <a:rPr lang="en-US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amennyiben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 ez nem megoldható, úgy a </a:t>
            </a:r>
            <a:r>
              <a:rPr lang="en-US" sz="3600" b="1" dirty="0">
                <a:solidFill>
                  <a:srgbClr val="800000"/>
                </a:solidFill>
                <a:latin typeface="Times New Roman"/>
                <a:cs typeface="Times New Roman"/>
              </a:rPr>
              <a:t>folyamatok egyirányúságát 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a </a:t>
            </a:r>
            <a:r>
              <a:rPr lang="en-US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rendel</a:t>
            </a:r>
            <a:r>
              <a:rPr lang="hu-HU" sz="3600" dirty="0">
                <a:solidFill>
                  <a:srgbClr val="000090"/>
                </a:solidFill>
                <a:latin typeface="Times New Roman"/>
                <a:cs typeface="Times New Roman"/>
              </a:rPr>
              <a:t>ő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n </a:t>
            </a:r>
            <a:r>
              <a:rPr lang="en-US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bel</a:t>
            </a:r>
            <a:r>
              <a:rPr lang="hu-HU" sz="3600" dirty="0">
                <a:solidFill>
                  <a:srgbClr val="000090"/>
                </a:solidFill>
                <a:latin typeface="Times New Roman"/>
                <a:cs typeface="Times New Roman"/>
              </a:rPr>
              <a:t>ü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l kell </a:t>
            </a:r>
            <a:r>
              <a:rPr lang="en-US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biztosítani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;</a:t>
            </a:r>
            <a:endParaRPr lang="en-US" sz="3600" dirty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202" y="56218"/>
            <a:ext cx="3813798" cy="191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89377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88" y="657412"/>
            <a:ext cx="8074212" cy="1792941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Az infekciókontroll az adott intézet, adott egységében </a:t>
            </a: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kötelezően alkalmazandó </a:t>
            </a:r>
            <a:r>
              <a:rPr lang="hu-HU" i="1" dirty="0">
                <a:solidFill>
                  <a:srgbClr val="000090"/>
                </a:solidFill>
                <a:latin typeface="Times New Roman"/>
                <a:cs typeface="Times New Roman"/>
              </a:rPr>
              <a:t>higiénés előírásokat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tartalmazza.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Képernyőfotó 2015-11-20 - 22.1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" y="2606899"/>
            <a:ext cx="2720042" cy="1738720"/>
          </a:xfrm>
          <a:prstGeom prst="rect">
            <a:avLst/>
          </a:prstGeom>
        </p:spPr>
      </p:pic>
      <p:pic>
        <p:nvPicPr>
          <p:cNvPr id="5" name="Picture 4" descr="Képernyőfotó 2015-11-20 - 22.16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26" y="3227294"/>
            <a:ext cx="2026135" cy="2781097"/>
          </a:xfrm>
          <a:prstGeom prst="rect">
            <a:avLst/>
          </a:prstGeom>
        </p:spPr>
      </p:pic>
      <p:pic>
        <p:nvPicPr>
          <p:cNvPr id="6" name="Picture 5" descr="Képernyőfotó 2015-11-20 - 22.18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72" y="4062802"/>
            <a:ext cx="1948328" cy="260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5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4801" y="731519"/>
            <a:ext cx="8669866" cy="54377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váróhelyiség</a:t>
            </a:r>
            <a:r>
              <a:rPr lang="en-US" sz="3600" b="1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egyidejűleg várakozó betegenként 1 m</a:t>
            </a:r>
            <a:r>
              <a:rPr lang="en-US" sz="3600" baseline="30000" dirty="0">
                <a:solidFill>
                  <a:srgbClr val="000090"/>
                </a:solidFill>
                <a:latin typeface="Times New Roman"/>
                <a:cs typeface="Times New Roman"/>
              </a:rPr>
              <a:t>2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;</a:t>
            </a:r>
          </a:p>
          <a:p>
            <a:endParaRPr lang="en-US" sz="3600" b="1" i="1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r>
              <a:rPr lang="en-US" sz="3600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szennyestároló</a:t>
            </a:r>
            <a:r>
              <a:rPr lang="en-US" sz="3600" b="1" i="1" dirty="0">
                <a:solidFill>
                  <a:srgbClr val="000090"/>
                </a:solidFill>
                <a:latin typeface="Times New Roman"/>
                <a:cs typeface="Times New Roman"/>
              </a:rPr>
              <a:t>  </a:t>
            </a:r>
            <a:r>
              <a:rPr lang="en-US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padlo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́- és </a:t>
            </a:r>
            <a:r>
              <a:rPr lang="en-US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falburkolata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moshatónak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fertőtleníthetőnek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kell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600" dirty="0" err="1">
                <a:solidFill>
                  <a:srgbClr val="000090"/>
                </a:solidFill>
                <a:latin typeface="Times New Roman"/>
                <a:cs typeface="Times New Roman"/>
              </a:rPr>
              <a:t>lennie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, takarítási vízvételi hellyel; </a:t>
            </a:r>
          </a:p>
          <a:p>
            <a:endParaRPr lang="en-US" sz="2800" dirty="0"/>
          </a:p>
        </p:txBody>
      </p:sp>
      <p:pic>
        <p:nvPicPr>
          <p:cNvPr id="2" name="Picture 1" descr="Untitled-1-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54" y="4507125"/>
            <a:ext cx="3540141" cy="23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5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20545" y="626533"/>
            <a:ext cx="8015454" cy="5198534"/>
          </a:xfrm>
          <a:prstGeom prst="rect">
            <a:avLst/>
          </a:prstGeom>
        </p:spPr>
        <p:txBody>
          <a:bodyPr/>
          <a:lstStyle/>
          <a:p>
            <a:r>
              <a:rPr lang="en-US" sz="3200" dirty="0">
                <a:solidFill>
                  <a:srgbClr val="000090"/>
                </a:solidFill>
                <a:latin typeface="Times New Roman"/>
                <a:cs typeface="Times New Roman"/>
              </a:rPr>
              <a:t>Fogászati röntgenberendezések telepítése a 16/2000. VI. 8. EüM </a:t>
            </a:r>
            <a:r>
              <a:rPr lang="en-US" sz="3200" dirty="0" err="1">
                <a:solidFill>
                  <a:srgbClr val="000090"/>
                </a:solidFill>
                <a:latin typeface="Times New Roman"/>
                <a:cs typeface="Times New Roman"/>
              </a:rPr>
              <a:t>rendelet</a:t>
            </a:r>
            <a:r>
              <a:rPr lang="en-US" sz="32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90"/>
                </a:solidFill>
                <a:latin typeface="Times New Roman"/>
                <a:cs typeface="Times New Roman"/>
              </a:rPr>
              <a:t>szerint</a:t>
            </a:r>
            <a:endParaRPr lang="en-US" sz="32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r>
              <a:rPr lang="en-US" sz="3200" dirty="0" err="1">
                <a:solidFill>
                  <a:srgbClr val="000090"/>
                </a:solidFill>
                <a:latin typeface="Times New Roman"/>
                <a:cs typeface="Times New Roman"/>
              </a:rPr>
              <a:t>Technikai</a:t>
            </a:r>
            <a:r>
              <a:rPr lang="en-US" sz="32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200" dirty="0" err="1">
                <a:solidFill>
                  <a:srgbClr val="000090"/>
                </a:solidFill>
                <a:latin typeface="Times New Roman"/>
                <a:cs typeface="Times New Roman"/>
              </a:rPr>
              <a:t>eszk</a:t>
            </a:r>
            <a:r>
              <a:rPr lang="hu-HU" sz="3200" dirty="0" err="1">
                <a:solidFill>
                  <a:srgbClr val="000090"/>
                </a:solidFill>
                <a:latin typeface="Times New Roman"/>
                <a:cs typeface="Times New Roman"/>
              </a:rPr>
              <a:t>özö</a:t>
            </a:r>
            <a:r>
              <a:rPr lang="en-US" sz="3200" dirty="0">
                <a:solidFill>
                  <a:srgbClr val="000090"/>
                </a:solidFill>
                <a:latin typeface="Times New Roman"/>
                <a:cs typeface="Times New Roman"/>
              </a:rPr>
              <a:t>̈k: csak minősített és nyilvántartásba vett eszközök használhatók (4/2009.(III.17.) EüM </a:t>
            </a:r>
            <a:r>
              <a:rPr lang="en-US" sz="3200" dirty="0" err="1">
                <a:solidFill>
                  <a:srgbClr val="000090"/>
                </a:solidFill>
                <a:latin typeface="Times New Roman"/>
                <a:cs typeface="Times New Roman"/>
              </a:rPr>
              <a:t>rendelet</a:t>
            </a:r>
            <a:r>
              <a:rPr lang="en-US" sz="3200" dirty="0">
                <a:solidFill>
                  <a:srgbClr val="000090"/>
                </a:solidFill>
                <a:latin typeface="Times New Roman"/>
                <a:cs typeface="Times New Roman"/>
              </a:rPr>
              <a:t>)</a:t>
            </a:r>
          </a:p>
          <a:p>
            <a:endParaRPr lang="en-US" dirty="0"/>
          </a:p>
        </p:txBody>
      </p:sp>
      <p:pic>
        <p:nvPicPr>
          <p:cNvPr id="4" name="Picture 3" descr="Képernyőfotó 2015-11-29 - 10.13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247" y="4003190"/>
            <a:ext cx="3369733" cy="244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29884" y="355600"/>
            <a:ext cx="8814115" cy="63085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b="1" dirty="0">
                <a:solidFill>
                  <a:srgbClr val="000090"/>
                </a:solidFill>
                <a:latin typeface="Times New Roman"/>
                <a:cs typeface="Times New Roman"/>
              </a:rPr>
              <a:t>Szellőzési követelmények: </a:t>
            </a:r>
          </a:p>
          <a:p>
            <a:pPr lvl="1"/>
            <a:r>
              <a:rPr lang="en-US" sz="3000" dirty="0">
                <a:solidFill>
                  <a:srgbClr val="000090"/>
                </a:solidFill>
                <a:latin typeface="Times New Roman"/>
                <a:cs typeface="Times New Roman"/>
              </a:rPr>
              <a:t>lehetőség szerint természetes szellőzés,</a:t>
            </a:r>
          </a:p>
          <a:p>
            <a:pPr lvl="1"/>
            <a:r>
              <a:rPr lang="en-US" sz="3000" dirty="0">
                <a:solidFill>
                  <a:srgbClr val="000090"/>
                </a:solidFill>
                <a:latin typeface="Times New Roman"/>
                <a:cs typeface="Times New Roman"/>
              </a:rPr>
              <a:t> mesterséges szellőzés kialakítása esetén kiegyenlített szellőzés 2 fokozatú szűrés, hatszoros óránkénti </a:t>
            </a:r>
            <a:r>
              <a:rPr lang="en-US" sz="3000" dirty="0" err="1">
                <a:solidFill>
                  <a:srgbClr val="000090"/>
                </a:solidFill>
                <a:latin typeface="Times New Roman"/>
                <a:cs typeface="Times New Roman"/>
              </a:rPr>
              <a:t>légcsere</a:t>
            </a:r>
            <a:r>
              <a:rPr lang="en-US" sz="3000" dirty="0">
                <a:solidFill>
                  <a:srgbClr val="000090"/>
                </a:solidFill>
                <a:latin typeface="Times New Roman"/>
                <a:cs typeface="Times New Roman"/>
              </a:rPr>
              <a:t>;</a:t>
            </a:r>
          </a:p>
          <a:p>
            <a:pPr marL="457200" lvl="1" indent="0">
              <a:buNone/>
            </a:pPr>
            <a:endParaRPr lang="en-US" sz="30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45720" indent="0">
              <a:buNone/>
            </a:pPr>
            <a:r>
              <a:rPr lang="en-US" sz="3000" dirty="0">
                <a:solidFill>
                  <a:srgbClr val="000090"/>
                </a:solidFill>
                <a:latin typeface="Times New Roman"/>
                <a:cs typeface="Times New Roman"/>
              </a:rPr>
              <a:t>A rendelőn </a:t>
            </a:r>
            <a:r>
              <a:rPr lang="en-US" sz="3000" dirty="0" err="1">
                <a:solidFill>
                  <a:srgbClr val="000090"/>
                </a:solidFill>
                <a:latin typeface="Times New Roman"/>
                <a:cs typeface="Times New Roman"/>
              </a:rPr>
              <a:t>belül</a:t>
            </a:r>
            <a:r>
              <a:rPr lang="en-US" sz="3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90"/>
                </a:solidFill>
                <a:latin typeface="Times New Roman"/>
                <a:cs typeface="Times New Roman"/>
              </a:rPr>
              <a:t>szétválasztandó</a:t>
            </a:r>
            <a:r>
              <a:rPr lang="en-US" sz="3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90"/>
                </a:solidFill>
                <a:latin typeface="Times New Roman"/>
                <a:cs typeface="Times New Roman"/>
              </a:rPr>
              <a:t>az</a:t>
            </a:r>
            <a:endParaRPr lang="en-US" sz="30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45720" indent="0">
              <a:buNone/>
            </a:pPr>
            <a:r>
              <a:rPr lang="en-US" sz="3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000" b="1" dirty="0">
                <a:solidFill>
                  <a:srgbClr val="000090"/>
                </a:solidFill>
                <a:latin typeface="Times New Roman"/>
                <a:cs typeface="Times New Roman"/>
              </a:rPr>
              <a:t>orvosi, asszisztensi és adminisztrációs</a:t>
            </a:r>
            <a:r>
              <a:rPr lang="en-US" sz="3000" dirty="0">
                <a:solidFill>
                  <a:srgbClr val="000090"/>
                </a:solidFill>
                <a:latin typeface="Times New Roman"/>
                <a:cs typeface="Times New Roman"/>
              </a:rPr>
              <a:t> terület, </a:t>
            </a:r>
          </a:p>
          <a:p>
            <a:pPr marL="45720" indent="0">
              <a:buNone/>
            </a:pPr>
            <a:r>
              <a:rPr lang="en-US" sz="3000" dirty="0" err="1">
                <a:solidFill>
                  <a:srgbClr val="000090"/>
                </a:solidFill>
                <a:latin typeface="Times New Roman"/>
                <a:cs typeface="Times New Roman"/>
              </a:rPr>
              <a:t>az</a:t>
            </a:r>
            <a:r>
              <a:rPr lang="en-US" sz="3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90"/>
                </a:solidFill>
                <a:latin typeface="Times New Roman"/>
                <a:cs typeface="Times New Roman"/>
              </a:rPr>
              <a:t>eszk</a:t>
            </a:r>
            <a:r>
              <a:rPr lang="hu-HU" sz="3000" dirty="0" err="1">
                <a:solidFill>
                  <a:srgbClr val="000090"/>
                </a:solidFill>
                <a:latin typeface="Times New Roman"/>
                <a:cs typeface="Times New Roman"/>
              </a:rPr>
              <a:t>özö</a:t>
            </a:r>
            <a:r>
              <a:rPr lang="en-US" sz="3000" dirty="0">
                <a:solidFill>
                  <a:srgbClr val="000090"/>
                </a:solidFill>
                <a:latin typeface="Times New Roman"/>
                <a:cs typeface="Times New Roman"/>
              </a:rPr>
              <a:t>k, m</a:t>
            </a:r>
            <a:r>
              <a:rPr lang="hu-HU" sz="3000" dirty="0">
                <a:solidFill>
                  <a:srgbClr val="000090"/>
                </a:solidFill>
                <a:latin typeface="Times New Roman"/>
                <a:cs typeface="Times New Roman"/>
              </a:rPr>
              <a:t>ű</a:t>
            </a:r>
            <a:r>
              <a:rPr lang="en-US" sz="3000" dirty="0" err="1">
                <a:solidFill>
                  <a:srgbClr val="000090"/>
                </a:solidFill>
                <a:latin typeface="Times New Roman"/>
                <a:cs typeface="Times New Roman"/>
              </a:rPr>
              <a:t>szerek</a:t>
            </a:r>
            <a:r>
              <a:rPr lang="en-US" sz="3000" dirty="0">
                <a:solidFill>
                  <a:srgbClr val="000090"/>
                </a:solidFill>
                <a:latin typeface="Times New Roman"/>
                <a:cs typeface="Times New Roman"/>
              </a:rPr>
              <a:t> tisztítására, fertőtlenítésére szolgáló tér és sterilizáló </a:t>
            </a:r>
            <a:r>
              <a:rPr lang="en-US" sz="3000" dirty="0" err="1">
                <a:solidFill>
                  <a:srgbClr val="000090"/>
                </a:solidFill>
                <a:latin typeface="Times New Roman"/>
                <a:cs typeface="Times New Roman"/>
              </a:rPr>
              <a:t>készülék</a:t>
            </a:r>
            <a:r>
              <a:rPr lang="en-US" sz="3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3000" dirty="0" err="1">
                <a:solidFill>
                  <a:srgbClr val="000090"/>
                </a:solidFill>
                <a:latin typeface="Times New Roman"/>
                <a:cs typeface="Times New Roman"/>
              </a:rPr>
              <a:t>ter</a:t>
            </a:r>
            <a:r>
              <a:rPr lang="hu-HU" sz="3000" dirty="0">
                <a:solidFill>
                  <a:srgbClr val="000090"/>
                </a:solidFill>
                <a:latin typeface="Times New Roman"/>
                <a:cs typeface="Times New Roman"/>
              </a:rPr>
              <a:t>ü</a:t>
            </a:r>
            <a:r>
              <a:rPr lang="en-US" sz="3000" dirty="0" err="1">
                <a:solidFill>
                  <a:srgbClr val="000090"/>
                </a:solidFill>
                <a:latin typeface="Times New Roman"/>
                <a:cs typeface="Times New Roman"/>
              </a:rPr>
              <a:t>lete</a:t>
            </a:r>
            <a:r>
              <a:rPr lang="en-US" sz="3000" dirty="0">
                <a:solidFill>
                  <a:srgbClr val="000090"/>
                </a:solidFill>
                <a:latin typeface="Times New Roman"/>
                <a:cs typeface="Times New Roman"/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53881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805" y="412388"/>
            <a:ext cx="7744995" cy="89075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u="sng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Higiénés </a:t>
            </a:r>
            <a:r>
              <a:rPr lang="en-US" u="sng" dirty="0" err="1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zónák</a:t>
            </a:r>
            <a:r>
              <a:rPr lang="en-US" u="sng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</a:t>
            </a:r>
            <a:endParaRPr lang="en-US" u="sng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0" y="1303144"/>
            <a:ext cx="9144000" cy="509710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Rendel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be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lü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meghatározása 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</a:t>
            </a:r>
            <a:r>
              <a:rPr lang="hu-H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őzé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kock</a:t>
            </a:r>
            <a:r>
              <a:rPr lang="hu-H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felmérésén 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alapszik. </a:t>
            </a:r>
          </a:p>
          <a:p>
            <a:pPr marL="45720" indent="0" algn="ctr">
              <a:buNone/>
            </a:pPr>
            <a:r>
              <a:rPr lang="hu-HU" b="1" dirty="0">
                <a:solidFill>
                  <a:srgbClr val="C326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fogászati rendelőt, a fertőzési kockázat szempontjából a következő higiénés zónákra osztják fel: </a:t>
            </a:r>
          </a:p>
          <a:p>
            <a:pPr lvl="1"/>
            <a:r>
              <a:rPr lang="hu-H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kezelési zóna, </a:t>
            </a:r>
          </a:p>
          <a:p>
            <a:pPr lvl="1"/>
            <a:r>
              <a:rPr lang="hu-H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kezelési zónát övező terület, </a:t>
            </a:r>
          </a:p>
          <a:p>
            <a:pPr lvl="1"/>
            <a:r>
              <a:rPr lang="hu-H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kezelő többi része</a:t>
            </a:r>
            <a:r>
              <a:rPr lang="hu-HU" sz="3200" b="1" dirty="0">
                <a:solidFill>
                  <a:srgbClr val="660066"/>
                </a:solidFill>
              </a:rPr>
              <a:t>.                 </a:t>
            </a:r>
            <a:endParaRPr lang="en-US" sz="3200" dirty="0"/>
          </a:p>
        </p:txBody>
      </p:sp>
      <p:pic>
        <p:nvPicPr>
          <p:cNvPr id="4" name="Picture 3" descr="Képernyőfotó 2015-11-24 - 14.37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59" y="5367867"/>
            <a:ext cx="1139446" cy="103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682539"/>
            <a:ext cx="7368032" cy="4305323"/>
          </a:xfrm>
        </p:spPr>
        <p:txBody>
          <a:bodyPr/>
          <a:lstStyle/>
          <a:p>
            <a:pPr marL="0" indent="0" algn="ctr">
              <a:buNone/>
            </a:pPr>
            <a:r>
              <a:rPr lang="hu-HU" sz="3000" dirty="0">
                <a:solidFill>
                  <a:srgbClr val="000090"/>
                </a:solidFill>
                <a:latin typeface="Times New Roman"/>
                <a:cs typeface="Times New Roman"/>
              </a:rPr>
              <a:t>A fertőzés kockázatának a függvényében az egyes zónákra különböző higiénés rendszabályok vonatkoznak. </a:t>
            </a:r>
            <a:br>
              <a:rPr lang="hu-HU" sz="3000" dirty="0">
                <a:solidFill>
                  <a:srgbClr val="000090"/>
                </a:solidFill>
                <a:latin typeface="Times New Roman"/>
                <a:cs typeface="Times New Roman"/>
              </a:rPr>
            </a:br>
            <a:br>
              <a:rPr lang="hu-HU" sz="3000" dirty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hu-HU" sz="3000" dirty="0">
                <a:solidFill>
                  <a:srgbClr val="000090"/>
                </a:solidFill>
                <a:latin typeface="Times New Roman"/>
                <a:cs typeface="Times New Roman"/>
              </a:rPr>
              <a:t>A kórokozók terjedésének/átadásának a legnagyobb kockázata a </a:t>
            </a:r>
            <a:r>
              <a:rPr lang="hu-HU" sz="3000" b="1" dirty="0">
                <a:solidFill>
                  <a:srgbClr val="000090"/>
                </a:solidFill>
                <a:latin typeface="Times New Roman"/>
                <a:cs typeface="Times New Roman"/>
              </a:rPr>
              <a:t>kezelési zónában </a:t>
            </a:r>
            <a:r>
              <a:rPr lang="hu-HU" sz="3000" dirty="0">
                <a:solidFill>
                  <a:srgbClr val="000090"/>
                </a:solidFill>
                <a:latin typeface="Times New Roman"/>
                <a:cs typeface="Times New Roman"/>
              </a:rPr>
              <a:t>van</a:t>
            </a:r>
            <a:r>
              <a:rPr lang="hu-HU" sz="2400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és az 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eszk</a:t>
            </a:r>
            <a:r>
              <a:rPr lang="hu-H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ö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z</a:t>
            </a:r>
            <a:r>
              <a:rPr lang="hu-H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ö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k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újrafelhasználhatóvá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tételének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ter</a:t>
            </a:r>
            <a:r>
              <a:rPr lang="hu-H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ü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let</a:t>
            </a:r>
            <a:r>
              <a:rPr lang="hu-H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én</a:t>
            </a:r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.</a:t>
            </a:r>
            <a:b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</a:br>
            <a:endParaRPr lang="en-US" sz="28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0"/>
            <a:ext cx="2133600" cy="168253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8" y="203200"/>
            <a:ext cx="1553702" cy="15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679" y="524934"/>
            <a:ext cx="7382122" cy="773793"/>
          </a:xfrm>
        </p:spPr>
        <p:txBody>
          <a:bodyPr/>
          <a:lstStyle/>
          <a:p>
            <a:pPr marL="0" indent="0" algn="l">
              <a:buNone/>
            </a:pP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Kezelési zóna </a:t>
            </a:r>
            <a:endParaRPr lang="en-US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70933" y="1540933"/>
            <a:ext cx="8636000" cy="5130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hu-HU" sz="3200" dirty="0">
                <a:solidFill>
                  <a:srgbClr val="000090"/>
                </a:solidFill>
                <a:latin typeface="Times New Roman"/>
                <a:cs typeface="Times New Roman"/>
              </a:rPr>
              <a:t>A fogászati egységkészülék fejtámlájától számított 1-1,5 m.</a:t>
            </a:r>
          </a:p>
          <a:p>
            <a:pPr marL="45720" indent="0">
              <a:buNone/>
            </a:pPr>
            <a:r>
              <a:rPr lang="hu-HU" sz="32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</a:p>
          <a:p>
            <a:pPr marL="45720" indent="0">
              <a:buNone/>
            </a:pPr>
            <a:r>
              <a:rPr lang="hu-HU" sz="3200" dirty="0">
                <a:solidFill>
                  <a:srgbClr val="000090"/>
                </a:solidFill>
                <a:latin typeface="Times New Roman"/>
                <a:cs typeface="Times New Roman"/>
              </a:rPr>
              <a:t>Minden beteg után fertőtlenítendő: </a:t>
            </a:r>
          </a:p>
          <a:p>
            <a:pPr lvl="0"/>
            <a:r>
              <a:rPr lang="hu-HU" sz="3200" dirty="0">
                <a:solidFill>
                  <a:srgbClr val="000090"/>
                </a:solidFill>
                <a:latin typeface="Times New Roman"/>
                <a:cs typeface="Times New Roman"/>
              </a:rPr>
              <a:t>tároló asztal, görkocsi (kuli), </a:t>
            </a:r>
          </a:p>
          <a:p>
            <a:pPr lvl="0"/>
            <a:r>
              <a:rPr lang="hu-HU" sz="3200" dirty="0">
                <a:solidFill>
                  <a:srgbClr val="000090"/>
                </a:solidFill>
                <a:latin typeface="Times New Roman"/>
                <a:cs typeface="Times New Roman"/>
              </a:rPr>
              <a:t>fogászati egységkészülék,</a:t>
            </a:r>
          </a:p>
          <a:p>
            <a:pPr lvl="0"/>
            <a:r>
              <a:rPr lang="hu-HU" sz="3200" dirty="0">
                <a:solidFill>
                  <a:srgbClr val="000090"/>
                </a:solidFill>
                <a:latin typeface="Times New Roman"/>
                <a:cs typeface="Times New Roman"/>
              </a:rPr>
              <a:t>kézidarabok, puszter, depurátor, </a:t>
            </a:r>
          </a:p>
          <a:p>
            <a:pPr lvl="0"/>
            <a:r>
              <a:rPr lang="hu-HU" sz="3200" dirty="0">
                <a:solidFill>
                  <a:srgbClr val="000090"/>
                </a:solidFill>
                <a:latin typeface="Times New Roman"/>
                <a:cs typeface="Times New Roman"/>
              </a:rPr>
              <a:t>szennyezett eszközök ledobója </a:t>
            </a:r>
          </a:p>
          <a:p>
            <a:pPr marL="45720" indent="0" algn="just">
              <a:buNone/>
            </a:pPr>
            <a:r>
              <a:rPr lang="hu-HU" sz="3200" b="1" i="1" dirty="0">
                <a:solidFill>
                  <a:srgbClr val="000090"/>
                </a:solidFill>
                <a:latin typeface="Times New Roman"/>
                <a:cs typeface="Times New Roman"/>
              </a:rPr>
              <a:t>Csak az aktuális beteg kezeléséhez felhasználandó anyagmennyiség lehet ezen a zónán belül. </a:t>
            </a:r>
          </a:p>
          <a:p>
            <a:pPr marL="45720" indent="0">
              <a:buNone/>
            </a:pP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4" name="Picture 3" descr="Képernyőfotó 2015-11-24 - 14.37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316" y="4240617"/>
            <a:ext cx="1081617" cy="97998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057" y="2406779"/>
            <a:ext cx="2321605" cy="125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03950"/>
      </p:ext>
    </p:extLst>
  </p:cSld>
  <p:clrMapOvr>
    <a:masterClrMapping/>
  </p:clrMapOvr>
  <p:transition spd="slow">
    <p:cover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9222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Kezelési zóna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3860"/>
            <a:ext cx="8229600" cy="5122303"/>
          </a:xfrm>
        </p:spPr>
        <p:txBody>
          <a:bodyPr/>
          <a:lstStyle/>
          <a:p>
            <a:pPr marL="0" indent="0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 beavatkozás megtervezése!</a:t>
            </a:r>
          </a:p>
          <a:p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Előre készítsük oda a szükséges eszközöket, anyagokat </a:t>
            </a:r>
          </a:p>
          <a:p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M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indenből csak egyszeri dózist készítsünk elő</a:t>
            </a:r>
          </a:p>
          <a:p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 használt eszközök azonnal kerüljenek fertőtlenítőbe, ill. 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a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 veszélyes fertőző hulladék számára rendszeresített hulladékgyűjtőbe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268" y="4793942"/>
            <a:ext cx="3502938" cy="206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48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79" y="461875"/>
            <a:ext cx="8593505" cy="966726"/>
          </a:xfrm>
        </p:spPr>
        <p:txBody>
          <a:bodyPr/>
          <a:lstStyle/>
          <a:p>
            <a:pPr marL="0" indent="0" algn="l">
              <a:buNone/>
            </a:pP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Kezelési zónát övező terület </a:t>
            </a:r>
            <a:endParaRPr lang="en-US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46379" y="1544042"/>
            <a:ext cx="8593505" cy="495518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Itt tartandók a leggyakrabban használatos anyagok, eszközök. </a:t>
            </a:r>
          </a:p>
          <a:p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Melyek </a:t>
            </a:r>
            <a:r>
              <a:rPr lang="hu-HU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legyenek letakarva</a:t>
            </a:r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, a védőtakarást minden beteg után cserélni kell. A műszak végén fertőtleníteni.</a:t>
            </a:r>
          </a:p>
          <a:p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Amennyiben takarás nincs, úgy ezeket minden beteg után fertőtleníteni kell. </a:t>
            </a:r>
          </a:p>
          <a:p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A műszak végén fertőtleníteni kell: kézidarabok foglalatát, </a:t>
            </a:r>
            <a:r>
              <a:rPr lang="hu-HU" sz="2800" dirty="0" err="1">
                <a:solidFill>
                  <a:srgbClr val="000090"/>
                </a:solidFill>
                <a:latin typeface="Times New Roman"/>
                <a:cs typeface="Times New Roman"/>
              </a:rPr>
              <a:t>intraoralis</a:t>
            </a:r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 kamera, röntgent, kézmosó csapok, lámpák, szívótömlők, köpőcsésze, kapcsolók, csapokat, használt anyagokat, fejtámlát, kartámaszt.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31887"/>
      </p:ext>
    </p:extLst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07" y="544351"/>
            <a:ext cx="7464593" cy="913109"/>
          </a:xfrm>
        </p:spPr>
        <p:txBody>
          <a:bodyPr/>
          <a:lstStyle/>
          <a:p>
            <a:pPr marL="0" indent="0" algn="l">
              <a:buNone/>
            </a:pP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A kezelő többi része </a:t>
            </a:r>
            <a:endParaRPr lang="en-US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73175" y="1862667"/>
            <a:ext cx="8644318" cy="47190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u-HU" sz="2800" dirty="0">
                <a:latin typeface="Times New Roman"/>
                <a:cs typeface="Times New Roman"/>
              </a:rPr>
              <a:t> </a:t>
            </a:r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Ezek az adminisztrációs területek, falak, padló, szekrények, fiókok, ajtók stb.</a:t>
            </a:r>
          </a:p>
          <a:p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Az itt található anyagok, eszközök nem érintkeznek közvetlenül a betegből származó anyagokkal, így a fertőzések terjedésében alig játszanak szerepet. </a:t>
            </a:r>
          </a:p>
          <a:p>
            <a:pPr algn="just"/>
            <a:r>
              <a:rPr lang="en-US" sz="2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Kivéve </a:t>
            </a:r>
            <a:r>
              <a:rPr lang="en-US" sz="2800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az</a:t>
            </a:r>
            <a:r>
              <a:rPr lang="en-US" sz="2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u="sng" dirty="0" err="1">
                <a:solidFill>
                  <a:srgbClr val="000090"/>
                </a:solidFill>
                <a:latin typeface="Times New Roman"/>
                <a:cs typeface="Times New Roman"/>
              </a:rPr>
              <a:t>eszk</a:t>
            </a:r>
            <a:r>
              <a:rPr lang="hu-HU" sz="2800" b="1" i="1" u="sng" dirty="0">
                <a:solidFill>
                  <a:srgbClr val="000090"/>
                </a:solidFill>
                <a:latin typeface="Times New Roman"/>
                <a:cs typeface="Times New Roman"/>
              </a:rPr>
              <a:t>ö</a:t>
            </a:r>
            <a:r>
              <a:rPr lang="en-US" sz="2800" b="1" i="1" u="sng" dirty="0">
                <a:solidFill>
                  <a:srgbClr val="000090"/>
                </a:solidFill>
                <a:latin typeface="Times New Roman"/>
                <a:cs typeface="Times New Roman"/>
              </a:rPr>
              <a:t>z</a:t>
            </a:r>
            <a:r>
              <a:rPr lang="hu-HU" sz="2800" b="1" i="1" u="sng" dirty="0">
                <a:solidFill>
                  <a:srgbClr val="000090"/>
                </a:solidFill>
                <a:latin typeface="Times New Roman"/>
                <a:cs typeface="Times New Roman"/>
              </a:rPr>
              <a:t>ö</a:t>
            </a:r>
            <a:r>
              <a:rPr lang="en-US" sz="2800" b="1" i="1" u="sng" dirty="0">
                <a:solidFill>
                  <a:srgbClr val="000090"/>
                </a:solidFill>
                <a:latin typeface="Times New Roman"/>
                <a:cs typeface="Times New Roman"/>
              </a:rPr>
              <a:t>k újrafelhasználhatóvá </a:t>
            </a:r>
            <a:r>
              <a:rPr lang="en-US" sz="2800" b="1" i="1" u="sng" dirty="0" err="1">
                <a:solidFill>
                  <a:srgbClr val="000090"/>
                </a:solidFill>
                <a:latin typeface="Times New Roman"/>
                <a:cs typeface="Times New Roman"/>
              </a:rPr>
              <a:t>tételének</a:t>
            </a:r>
            <a:r>
              <a:rPr lang="en-US" sz="2800" b="1" i="1" u="sng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u="sng" dirty="0" err="1">
                <a:solidFill>
                  <a:srgbClr val="000090"/>
                </a:solidFill>
                <a:latin typeface="Times New Roman"/>
                <a:cs typeface="Times New Roman"/>
              </a:rPr>
              <a:t>ter</a:t>
            </a:r>
            <a:r>
              <a:rPr lang="hu-HU" sz="2800" b="1" i="1" u="sng" dirty="0">
                <a:solidFill>
                  <a:srgbClr val="000090"/>
                </a:solidFill>
                <a:latin typeface="Times New Roman"/>
                <a:cs typeface="Times New Roman"/>
              </a:rPr>
              <a:t>ü</a:t>
            </a:r>
            <a:r>
              <a:rPr lang="en-US" sz="2800" b="1" i="1" u="sng" dirty="0" err="1">
                <a:solidFill>
                  <a:srgbClr val="000090"/>
                </a:solidFill>
                <a:latin typeface="Times New Roman"/>
                <a:cs typeface="Times New Roman"/>
              </a:rPr>
              <a:t>lete</a:t>
            </a:r>
            <a:r>
              <a:rPr lang="en-US" sz="2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, mert az hasonlóan a kezelési zónához, kontaminált zónának, fertőzési kockázat szempontjából </a:t>
            </a:r>
            <a:r>
              <a:rPr lang="en-US" sz="2800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kiemelt</a:t>
            </a:r>
            <a:r>
              <a:rPr lang="en-US" sz="2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ter</a:t>
            </a:r>
            <a:r>
              <a:rPr lang="hu-HU" sz="2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ü</a:t>
            </a:r>
            <a:r>
              <a:rPr lang="en-US" sz="2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̈</a:t>
            </a:r>
            <a:r>
              <a:rPr lang="en-US" sz="2800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letnek</a:t>
            </a:r>
            <a:r>
              <a:rPr lang="en-US" sz="2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tekinthet</a:t>
            </a:r>
            <a:r>
              <a:rPr lang="hu-HU" sz="2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ő</a:t>
            </a:r>
            <a:r>
              <a:rPr lang="en-US" sz="2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. </a:t>
            </a:r>
          </a:p>
          <a:p>
            <a:endParaRPr lang="hu-HU" sz="2800" dirty="0"/>
          </a:p>
          <a:p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187" y="34854"/>
            <a:ext cx="1827813" cy="182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xmlns:p14="http://schemas.microsoft.com/office/powerpoint/2010/main" spd="slow">
        <p:diamond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143000" y="1952624"/>
            <a:ext cx="6400800" cy="41433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3600" b="1" dirty="0">
                <a:solidFill>
                  <a:srgbClr val="821A08"/>
                </a:solidFill>
                <a:latin typeface="Times New Roman"/>
                <a:cs typeface="Times New Roman"/>
              </a:rPr>
              <a:t>A betegekkel tartósan, vagy időszakosan kapcsolatba kerülő valamennyi eszközt, felszerelési és berendezési tárgyat, helyiséget megfelelő gyakorisággal, hatásos módon fertőtleníteni kell!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0517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4173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hu-HU" b="1" cap="all" dirty="0">
                <a:ln/>
                <a:solidFill>
                  <a:srgbClr val="00009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/>
                <a:cs typeface="Times New Roman"/>
              </a:rPr>
              <a:t>A fogászati kezelés </a:t>
            </a:r>
            <a:endParaRPr lang="en-US" b="1" cap="all" dirty="0">
              <a:ln/>
              <a:solidFill>
                <a:srgbClr val="00009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a magas kockázatú, ún. „exposure prone” beavatkozások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 közé tartozik, </a:t>
            </a:r>
          </a:p>
          <a:p>
            <a:pPr marL="0" indent="0" algn="ctr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azaz a vér és testváladék útján tejredő kórokozók (HBV, HCV, HIV) által okozott fertőzések kockázata nagy. </a:t>
            </a: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Képernyőfotó 2018-08-14 - 21.25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72290"/>
            <a:ext cx="1733176" cy="1263541"/>
          </a:xfrm>
          <a:prstGeom prst="rect">
            <a:avLst/>
          </a:prstGeom>
        </p:spPr>
      </p:pic>
      <p:pic>
        <p:nvPicPr>
          <p:cNvPr id="5" name="Picture 4" descr="Képernyőfotó 2018-08-14 - 21.24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0" y="4605650"/>
            <a:ext cx="2873187" cy="1830181"/>
          </a:xfrm>
          <a:prstGeom prst="rect">
            <a:avLst/>
          </a:prstGeom>
        </p:spPr>
      </p:pic>
      <p:pic>
        <p:nvPicPr>
          <p:cNvPr id="7" name="Picture 6" descr="Képernyőfotó 2018-08-14 - 21.28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023" y="5172289"/>
            <a:ext cx="1331636" cy="126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48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39" y="181450"/>
            <a:ext cx="8511033" cy="80827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A nozokomiális </a:t>
            </a:r>
            <a:r>
              <a:rPr lang="en-US" sz="3800" b="1" i="1" dirty="0" err="1">
                <a:solidFill>
                  <a:srgbClr val="000090"/>
                </a:solidFill>
                <a:latin typeface="Times New Roman"/>
                <a:cs typeface="Times New Roman"/>
              </a:rPr>
              <a:t>fertőzések</a:t>
            </a:r>
            <a:r>
              <a:rPr lang="en-US" sz="3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 f</a:t>
            </a:r>
            <a:r>
              <a:rPr lang="hu-HU" sz="3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ő</a:t>
            </a:r>
            <a:r>
              <a:rPr lang="en-US" sz="3800" b="1" i="1" dirty="0">
                <a:solidFill>
                  <a:srgbClr val="000090"/>
                </a:solidFill>
                <a:latin typeface="Times New Roman"/>
                <a:cs typeface="Times New Roman"/>
              </a:rPr>
              <a:t> okai: </a:t>
            </a:r>
            <a:endParaRPr lang="en-US" sz="42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64943" y="1105199"/>
            <a:ext cx="8478044" cy="534453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2800" b="1" dirty="0">
                <a:solidFill>
                  <a:srgbClr val="821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Objektív okok: 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egészségügyi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intézmények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korszer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ű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tlensége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zsúfoltsága, kevés vizesblokk, 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egészségügyi dolgozók elégtelen létszáma, túlterhelése</a:t>
            </a:r>
          </a:p>
          <a:p>
            <a:pPr marL="45720" indent="0">
              <a:buNone/>
            </a:pPr>
            <a:r>
              <a:rPr lang="en-US" sz="2800" b="1" dirty="0">
                <a:solidFill>
                  <a:srgbClr val="821A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Szubjekív okok: 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elégtelenül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végzett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tlenítés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sterilizálás,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aszepszis fellazulása a m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ű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kben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rendelőkben, </a:t>
            </a:r>
          </a:p>
          <a:p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egészség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gyi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dolgozók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megfelel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preventív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szemlélete, képzettsége, 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egészségügyi személyzet hanyagsága.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69521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1874"/>
            <a:ext cx="9143999" cy="122066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3500" b="1" dirty="0">
                <a:solidFill>
                  <a:srgbClr val="000090"/>
                </a:solidFill>
                <a:latin typeface="Times New Roman"/>
                <a:cs typeface="Times New Roman"/>
              </a:rPr>
              <a:t>4</a:t>
            </a:r>
            <a:r>
              <a:rPr lang="en-US" sz="3300" b="1" dirty="0">
                <a:solidFill>
                  <a:srgbClr val="000090"/>
                </a:solidFill>
                <a:latin typeface="Times New Roman"/>
                <a:cs typeface="Times New Roman"/>
              </a:rPr>
              <a:t>. Fertőtlenítés, dezinfekció, dezinficiálás </a:t>
            </a:r>
            <a:br>
              <a:rPr lang="en-US" sz="3300" b="1" dirty="0">
                <a:solidFill>
                  <a:srgbClr val="000090"/>
                </a:solidFill>
                <a:latin typeface="Times New Roman"/>
                <a:cs typeface="Times New Roman"/>
              </a:rPr>
            </a:br>
            <a:r>
              <a:rPr lang="en-US" sz="3300" b="1" dirty="0">
                <a:solidFill>
                  <a:srgbClr val="000090"/>
                </a:solidFill>
                <a:latin typeface="Times New Roman"/>
                <a:cs typeface="Times New Roman"/>
              </a:rPr>
              <a:t>(</a:t>
            </a:r>
            <a:r>
              <a:rPr lang="en-US" sz="3300" b="1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Fertőzések megelőzése) </a:t>
            </a:r>
            <a:br>
              <a:rPr lang="en-US" sz="3300" b="1" dirty="0">
                <a:solidFill>
                  <a:srgbClr val="000090"/>
                </a:solidFill>
                <a:latin typeface="Times New Roman"/>
                <a:cs typeface="Times New Roman"/>
              </a:rPr>
            </a:br>
            <a:endParaRPr lang="en-US" sz="3300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03056" y="1457460"/>
            <a:ext cx="8572161" cy="520933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Mindazon eljárások összessége, amellyel a környezetbe került kórokozókat elpusztíjuk, vagy </a:t>
            </a:r>
            <a:r>
              <a:rPr lang="en-US" sz="2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fertőzőképességüket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megsz</a:t>
            </a:r>
            <a:r>
              <a:rPr lang="hu-HU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ű</a:t>
            </a:r>
            <a:r>
              <a:rPr lang="en-US" sz="2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ntetj</a:t>
            </a:r>
            <a:r>
              <a:rPr lang="hu-HU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(inaktiváljuk). </a:t>
            </a:r>
          </a:p>
          <a:p>
            <a:pPr marL="45720" indent="0" algn="ctr">
              <a:buNone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spóraképz</a:t>
            </a:r>
            <a:r>
              <a:rPr lang="hu-HU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 </a:t>
            </a:r>
            <a:r>
              <a:rPr lang="en-US" sz="25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baktériumok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endospóráinak elpusztítása nem követelmény. </a:t>
            </a:r>
          </a:p>
          <a:p>
            <a:pPr marL="45720" indent="0" algn="ctr">
              <a:buNone/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fert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tlenít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biocid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anyagok, amelyek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hatásspektrumuktól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gg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k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hu-H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így a dezinficiálás hatása más lehet: </a:t>
            </a:r>
          </a:p>
          <a:p>
            <a:pPr marL="45720" indent="0" algn="ctr">
              <a:buNone/>
            </a:pPr>
            <a:r>
              <a:rPr lang="en-US" b="1" i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szanációs, bakteriosztatikus, baktericid, mycobaktericid, sporocid, virucid, fungisztatikus, fungicid, paraziticid, </a:t>
            </a:r>
            <a:r>
              <a:rPr lang="en-US" b="1" i="1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prionicid</a:t>
            </a:r>
            <a:endParaRPr lang="en-US" b="1" dirty="0"/>
          </a:p>
          <a:p>
            <a:endParaRPr lang="en-US" b="1" dirty="0"/>
          </a:p>
          <a:p>
            <a:pPr marL="4572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05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97" y="610334"/>
            <a:ext cx="8008903" cy="616241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A </a:t>
            </a:r>
            <a:r>
              <a:rPr lang="en-US" b="1" i="1" dirty="0">
                <a:solidFill>
                  <a:srgbClr val="000090"/>
                </a:solidFill>
                <a:latin typeface="Times New Roman"/>
                <a:cs typeface="Times New Roman"/>
              </a:rPr>
              <a:t>biocid </a:t>
            </a: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hatású anyagok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58744" y="1659484"/>
            <a:ext cx="8759767" cy="500731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mindegyike valamelyik </a:t>
            </a:r>
            <a:r>
              <a:rPr lang="en-US" sz="28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méregosztályba 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tartozik, és hibás használat esetén veszélyt jelenthet a személyzetre. </a:t>
            </a:r>
          </a:p>
          <a:p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Által</a:t>
            </a:r>
            <a:r>
              <a:rPr lang="hu-H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nos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szer, 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 mind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eszk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k, mind a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felsz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és a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kéz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tlen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 is alkalmas, 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nincs. 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Minden területre </a:t>
            </a:r>
            <a:r>
              <a:rPr lang="en-US" sz="28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speciálisat kell választani, 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termék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neve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melle</a:t>
            </a:r>
            <a:r>
              <a:rPr lang="hu-HU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használt koncentrációt és a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behatási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id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tünt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etik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dezinficiens kiválasztása kompromisszumot jelent 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hatásspektrum,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behatási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hu-HU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dő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toxikológia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kezelés akceptálhatósága és a </a:t>
            </a:r>
            <a:r>
              <a:rPr lang="hu-HU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köl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tségek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16" y="0"/>
            <a:ext cx="1659484" cy="165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7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15" y="160020"/>
            <a:ext cx="8395572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A </a:t>
            </a:r>
            <a:r>
              <a:rPr lang="en-US" sz="3400" b="1" dirty="0" err="1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fert</a:t>
            </a:r>
            <a:r>
              <a:rPr lang="hu-HU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ő</a:t>
            </a:r>
            <a:r>
              <a:rPr lang="en-US" sz="3400" b="1" dirty="0" err="1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tlen</a:t>
            </a:r>
            <a:r>
              <a:rPr lang="hu-HU" sz="3400" b="1" dirty="0" err="1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ítő</a:t>
            </a:r>
            <a:r>
              <a:rPr lang="hu-HU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elj</a:t>
            </a:r>
            <a:r>
              <a:rPr lang="hu-HU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á</a:t>
            </a:r>
            <a:r>
              <a:rPr lang="en-US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r</a:t>
            </a:r>
            <a:r>
              <a:rPr lang="hu-HU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á</a:t>
            </a:r>
            <a:r>
              <a:rPr lang="en-US" sz="3400" b="1" dirty="0" err="1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sok</a:t>
            </a:r>
            <a:r>
              <a:rPr lang="en-US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hat</a:t>
            </a:r>
            <a:r>
              <a:rPr lang="hu-HU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á</a:t>
            </a:r>
            <a:r>
              <a:rPr lang="en-US" sz="3400" b="1" dirty="0" err="1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soss</a:t>
            </a:r>
            <a:r>
              <a:rPr lang="hu-HU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á</a:t>
            </a:r>
            <a:r>
              <a:rPr lang="en-US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g</a:t>
            </a:r>
            <a:r>
              <a:rPr lang="hu-HU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á</a:t>
            </a:r>
            <a:r>
              <a:rPr lang="en-US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t </a:t>
            </a:r>
            <a:r>
              <a:rPr lang="en-US" sz="3400" b="1" dirty="0" err="1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befoly</a:t>
            </a:r>
            <a:r>
              <a:rPr lang="hu-HU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á</a:t>
            </a:r>
            <a:r>
              <a:rPr lang="en-US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sol</a:t>
            </a:r>
            <a:r>
              <a:rPr lang="hu-HU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ó</a:t>
            </a:r>
            <a:r>
              <a:rPr lang="en-US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 t</a:t>
            </a:r>
            <a:r>
              <a:rPr lang="hu-HU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é</a:t>
            </a:r>
            <a:r>
              <a:rPr lang="en-US" sz="3400" b="1" dirty="0" err="1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nyez</a:t>
            </a:r>
            <a:r>
              <a:rPr lang="hu-HU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ő</a:t>
            </a:r>
            <a:r>
              <a:rPr lang="en-US" sz="3400" b="1" dirty="0">
                <a:solidFill>
                  <a:srgbClr val="FF0000"/>
                </a:solidFill>
                <a:effectLst/>
                <a:latin typeface="Times New Roman"/>
                <a:cs typeface="Times New Roman"/>
              </a:rPr>
              <a:t>k </a:t>
            </a:r>
            <a:endParaRPr lang="en-US" sz="3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59769" y="1484593"/>
            <a:ext cx="7983217" cy="496514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Hatástani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és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tlenítéstechnológiai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szempontból két csoportra oszthatók: 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általános tényezők és 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specifikus tényezők</a:t>
            </a:r>
          </a:p>
          <a:p>
            <a:pPr marL="45720" indent="0">
              <a:buNone/>
            </a:pPr>
            <a:endParaRPr lang="en-US" sz="28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buNone/>
            </a:pP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en-US" sz="28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általános </a:t>
            </a:r>
            <a:r>
              <a:rPr lang="en-US" sz="2800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tényezők</a:t>
            </a:r>
            <a:r>
              <a:rPr lang="en-US" sz="2800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zé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azok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tartoznak, melyek mind a négy (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kémiai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fizikai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kombinált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speciális) fertőtlenítési módszercsoportnál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egyaránt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érvényes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lnek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75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289" y="479232"/>
            <a:ext cx="6512511" cy="891646"/>
          </a:xfrm>
        </p:spPr>
        <p:txBody>
          <a:bodyPr/>
          <a:lstStyle/>
          <a:p>
            <a:pPr marL="0" indent="0" algn="l">
              <a:buNone/>
            </a:pPr>
            <a:r>
              <a:rPr lang="en-US" sz="4800" b="1" dirty="0">
                <a:solidFill>
                  <a:srgbClr val="000090"/>
                </a:solidFill>
                <a:latin typeface="Times New Roman"/>
                <a:cs typeface="Times New Roman"/>
              </a:rPr>
              <a:t>Általános tényezők </a:t>
            </a:r>
            <a:endParaRPr lang="en-US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78333" y="1622232"/>
            <a:ext cx="7933735" cy="4844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tlenítend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anyag vagy tárgy tulajdonsága,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letének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szerkezete, min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sége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tlenítend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anyag szerves anyaggal való szennyezettségének mértéke,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mikroorganizmusok száma és ezek ellenállóképessége, 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behatási (expozíciós) időtartam hossza, 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fertőtlenít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ágens (a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tlen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hatást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kifej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tényez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és a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tlen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tend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anyag hőmérséklete. </a:t>
            </a:r>
          </a:p>
          <a:p>
            <a:pPr marL="502920" indent="-457200">
              <a:buFont typeface="+mj-lt"/>
              <a:buAutoNum type="arabicPeriod"/>
            </a:pP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5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289" y="626829"/>
            <a:ext cx="6512511" cy="108870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b="1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Specifikus </a:t>
            </a:r>
            <a:r>
              <a:rPr lang="en-US" b="1" dirty="0" err="1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tényezők</a:t>
            </a:r>
            <a:r>
              <a:rPr lang="en-US" b="1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</a:t>
            </a:r>
            <a:endParaRPr lang="en-US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75733" y="2183124"/>
            <a:ext cx="7738534" cy="3474720"/>
          </a:xfrm>
          <a:prstGeom prst="rect">
            <a:avLst/>
          </a:prstGeom>
        </p:spPr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en-US" sz="3600" i="1" dirty="0">
                <a:solidFill>
                  <a:srgbClr val="000090"/>
                </a:solidFill>
                <a:latin typeface="Times New Roman"/>
                <a:cs typeface="Times New Roman"/>
              </a:rPr>
              <a:t> A hatóanyag koncentrációja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3600" i="1" dirty="0">
                <a:solidFill>
                  <a:srgbClr val="000090"/>
                </a:solidFill>
                <a:latin typeface="Times New Roman"/>
                <a:cs typeface="Times New Roman"/>
              </a:rPr>
              <a:t> A pH érték (vegyhatás)</a:t>
            </a:r>
          </a:p>
          <a:p>
            <a:pPr marL="502920" indent="-457200">
              <a:buFont typeface="+mj-lt"/>
              <a:buAutoNum type="arabicPeriod"/>
            </a:pPr>
            <a:r>
              <a:rPr lang="en-US" sz="3600" i="1" dirty="0">
                <a:solidFill>
                  <a:srgbClr val="000090"/>
                </a:solidFill>
                <a:latin typeface="Times New Roman"/>
                <a:cs typeface="Times New Roman"/>
              </a:rPr>
              <a:t> Kapilláraktív hatás (felületaktivitás, nedvesítő képesség) – </a:t>
            </a:r>
            <a:r>
              <a:rPr lang="en-US" sz="3600" dirty="0">
                <a:solidFill>
                  <a:srgbClr val="000090"/>
                </a:solidFill>
                <a:latin typeface="Times New Roman"/>
                <a:cs typeface="Times New Roman"/>
              </a:rPr>
              <a:t>tenzidek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5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46326"/>
            <a:ext cx="8686799" cy="1125565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800000"/>
                </a:solidFill>
                <a:latin typeface="Times New Roman"/>
                <a:cs typeface="Times New Roman"/>
              </a:rPr>
              <a:t>HIBÁK A TISZTÍTÁS ÉS A FERTŐTLENÍTÉS VÉGREHAJTÁSÁBAN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72533" y="1861509"/>
            <a:ext cx="8331200" cy="49964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b="1" dirty="0"/>
              <a:t> 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1. Nem </a:t>
            </a:r>
            <a:r>
              <a:rPr lang="en-US" sz="2800" dirty="0" err="1">
                <a:solidFill>
                  <a:srgbClr val="000090"/>
                </a:solidFill>
                <a:latin typeface="Times New Roman"/>
                <a:cs typeface="Times New Roman"/>
              </a:rPr>
              <a:t>megfelelő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/>
                <a:cs typeface="Times New Roman"/>
              </a:rPr>
              <a:t>fertőtlen</a:t>
            </a:r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í</a:t>
            </a:r>
            <a:r>
              <a:rPr lang="en-US" sz="2800" dirty="0" err="1">
                <a:solidFill>
                  <a:srgbClr val="000090"/>
                </a:solidFill>
                <a:latin typeface="Times New Roman"/>
                <a:cs typeface="Times New Roman"/>
              </a:rPr>
              <a:t>tőszer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/>
                <a:cs typeface="Times New Roman"/>
              </a:rPr>
              <a:t>kiválasztása</a:t>
            </a:r>
            <a:endParaRPr lang="hu-HU" sz="28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45720" indent="0">
              <a:buNone/>
            </a:pP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2. Nem összeférhető a tisztítószer és a fertőtlenítőszer (</a:t>
            </a:r>
            <a:r>
              <a:rPr lang="en-US" sz="2800" dirty="0" err="1">
                <a:solidFill>
                  <a:srgbClr val="000090"/>
                </a:solidFill>
                <a:latin typeface="Times New Roman"/>
                <a:cs typeface="Times New Roman"/>
              </a:rPr>
              <a:t>inkompatibilitás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)</a:t>
            </a:r>
            <a:endParaRPr lang="hu-HU" sz="28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45720" indent="0">
              <a:buNone/>
            </a:pP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3. Szennyezett tisztítószerek vagy fertőtlenítőszerek</a:t>
            </a:r>
          </a:p>
          <a:p>
            <a:pPr lvl="2"/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túl hosszú állásidő,</a:t>
            </a:r>
          </a:p>
          <a:p>
            <a:pPr lvl="2"/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szennyezett </a:t>
            </a:r>
            <a:r>
              <a:rPr lang="en-US" sz="2800" dirty="0" err="1">
                <a:solidFill>
                  <a:srgbClr val="000090"/>
                </a:solidFill>
                <a:latin typeface="Times New Roman"/>
                <a:cs typeface="Times New Roman"/>
              </a:rPr>
              <a:t>adagoló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/>
                <a:cs typeface="Times New Roman"/>
              </a:rPr>
              <a:t>berendezés</a:t>
            </a:r>
            <a:endParaRPr lang="en-US" sz="2800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45720" indent="0">
              <a:buNone/>
            </a:pP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4. Nem megfelelő az alkalmazott tisztítószer és fertőtlenítőszer oldat 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koncentrációja/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behatási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Times New Roman"/>
                <a:cs typeface="Times New Roman"/>
              </a:rPr>
              <a:t>ideje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3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38666" y="836958"/>
            <a:ext cx="8195733" cy="56993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4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. Nem megfelelő az áztató/fertőtlenítő kádak állapota, tisztasága</a:t>
            </a:r>
          </a:p>
          <a:p>
            <a:pPr marL="45720" indent="0">
              <a:buNone/>
            </a:pPr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5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. hatóanyag kontrolljának hiánya,</a:t>
            </a:r>
          </a:p>
          <a:p>
            <a:pPr marL="45720" indent="0">
              <a:buNone/>
            </a:pPr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6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. nem megfelelő számú, méretű és alakú kefék használata a tisztításhoz,</a:t>
            </a:r>
          </a:p>
          <a:p>
            <a:pPr marL="45720" indent="0">
              <a:buNone/>
            </a:pPr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7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. fehérjék kicsapódása (koagulációja) és rögzülése,</a:t>
            </a:r>
          </a:p>
          <a:p>
            <a:pPr marL="45720" indent="0">
              <a:buNone/>
            </a:pPr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8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. Mikrobiális 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biofilm képződés 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az eszközön.</a:t>
            </a:r>
          </a:p>
          <a:p>
            <a:pPr marL="45720" indent="0">
              <a:buNone/>
            </a:pPr>
            <a:r>
              <a:rPr lang="hu-HU" sz="2800" dirty="0">
                <a:solidFill>
                  <a:srgbClr val="000090"/>
                </a:solidFill>
                <a:latin typeface="Times New Roman"/>
                <a:cs typeface="Times New Roman"/>
              </a:rPr>
              <a:t>9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. Nem kielégítő szárítás: a tisztítás vagy a fertőtlenítés után a visszamaradt nedvesség miatt mikrobák (pl. 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Pseudomonas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, </a:t>
            </a:r>
            <a:r>
              <a:rPr lang="en-US" sz="2800" b="1" dirty="0">
                <a:solidFill>
                  <a:srgbClr val="000090"/>
                </a:solidFill>
                <a:latin typeface="Times New Roman"/>
                <a:cs typeface="Times New Roman"/>
              </a:rPr>
              <a:t>Legionella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) elszaporodása.</a:t>
            </a:r>
            <a:r>
              <a:rPr lang="en-US" sz="2800" dirty="0">
                <a:solidFill>
                  <a:srgbClr val="00009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2690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289" y="30816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0090"/>
                </a:solidFill>
                <a:latin typeface="Times New Roman"/>
                <a:cs typeface="Times New Roman"/>
              </a:rPr>
              <a:t>Mivel fertőtlenítsünk?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03201" y="1451168"/>
            <a:ext cx="9093200" cy="54068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en-US" sz="3500" dirty="0">
                <a:solidFill>
                  <a:srgbClr val="000090"/>
                </a:solidFill>
                <a:latin typeface="Times New Roman"/>
                <a:cs typeface="Times New Roman"/>
              </a:rPr>
              <a:t>Ma nagy elvárás, hogy a felhasznált desinficiensek rövid idő alatt, gyorsan fejtsék ki </a:t>
            </a:r>
            <a:r>
              <a:rPr lang="en-US" sz="3500" dirty="0" err="1">
                <a:solidFill>
                  <a:srgbClr val="000090"/>
                </a:solidFill>
                <a:latin typeface="Times New Roman"/>
                <a:cs typeface="Times New Roman"/>
              </a:rPr>
              <a:t>hatásukat</a:t>
            </a:r>
            <a:r>
              <a:rPr lang="en-US" sz="3500" dirty="0">
                <a:solidFill>
                  <a:srgbClr val="000090"/>
                </a:solidFill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4" name="Picture 3" descr="Alpro_termeke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4710"/>
            <a:ext cx="9144000" cy="346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9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0630"/>
            <a:ext cx="8229600" cy="5635533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 fogászati asszisztens felelős a páciens biztonságos környezetéért. </a:t>
            </a:r>
          </a:p>
          <a:p>
            <a:pPr marL="0" indent="0" algn="ctr">
              <a:lnSpc>
                <a:spcPct val="60000"/>
              </a:lnSpc>
              <a:buNone/>
            </a:pPr>
            <a:endParaRPr lang="hu-HU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0" indent="0" algn="ctr">
              <a:lnSpc>
                <a:spcPct val="130000"/>
              </a:lnSpc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Az aszeptikus eljárás hatékonysága tőle függ.</a:t>
            </a:r>
          </a:p>
          <a:p>
            <a:pPr marL="0" indent="0" algn="ctr">
              <a:lnSpc>
                <a:spcPct val="60000"/>
              </a:lnSpc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 algn="ctr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 biztonságos betegellátás érdekében ismerniük kell a fertőzést megelőző előírásokat.</a:t>
            </a:r>
            <a:r>
              <a:rPr lang="cs-CZ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</a:t>
            </a: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 descr="Képernyőfotó 2018-08-21 - 11.34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00" y="4401786"/>
            <a:ext cx="3471282" cy="24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78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 fertőzések történhetnek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8976"/>
          </a:xfrm>
        </p:spPr>
        <p:txBody>
          <a:bodyPr>
            <a:normAutofit lnSpcReduction="10000"/>
          </a:bodyPr>
          <a:lstStyle/>
          <a:p>
            <a:r>
              <a:rPr lang="hu-HU" b="1" dirty="0">
                <a:solidFill>
                  <a:srgbClr val="800000"/>
                </a:solidFill>
                <a:latin typeface="Times New Roman"/>
                <a:cs typeface="Times New Roman"/>
              </a:rPr>
              <a:t>direkt kontaktussal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(közvetlen érintkezés a fertőzött nyállal, vérrel),</a:t>
            </a:r>
          </a:p>
          <a:p>
            <a:r>
              <a:rPr lang="hu-HU" b="1" dirty="0">
                <a:solidFill>
                  <a:srgbClr val="800000"/>
                </a:solidFill>
                <a:latin typeface="Times New Roman"/>
                <a:cs typeface="Times New Roman"/>
              </a:rPr>
              <a:t>indirekt módon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(nem megfelelően sterilizált/dezinficiált eszközzel, felülettel, kezelő egységgel),</a:t>
            </a:r>
            <a:endParaRPr lang="cs-CZ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r>
              <a:rPr lang="hu-HU" b="1" dirty="0">
                <a:solidFill>
                  <a:srgbClr val="800000"/>
                </a:solidFill>
                <a:latin typeface="Times New Roman"/>
                <a:cs typeface="Times New Roman"/>
              </a:rPr>
              <a:t>levegőn keresztül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(aeroszol, cseppek, fröccsenések) </a:t>
            </a:r>
          </a:p>
          <a:p>
            <a:pPr marL="0" indent="0">
              <a:buNone/>
            </a:pPr>
            <a:endParaRPr lang="hu-HU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hu-HU" i="1" dirty="0">
                <a:latin typeface="Times New Roman"/>
                <a:cs typeface="Times New Roman"/>
              </a:rPr>
              <a:t>A fogászati ellátás során kialakuló fertőzések zöme </a:t>
            </a:r>
            <a:r>
              <a:rPr lang="hu-HU" b="1" i="1" dirty="0">
                <a:latin typeface="Times New Roman"/>
                <a:cs typeface="Times New Roman"/>
              </a:rPr>
              <a:t>megelőzhető</a:t>
            </a:r>
            <a:r>
              <a:rPr lang="hu-HU" i="1" dirty="0">
                <a:latin typeface="Times New Roman"/>
                <a:cs typeface="Times New Roman"/>
              </a:rPr>
              <a:t>!</a:t>
            </a:r>
            <a:endParaRPr lang="en-US" i="1" dirty="0">
              <a:latin typeface="Times New Roman"/>
              <a:cs typeface="Times New Roman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246" y="267651"/>
            <a:ext cx="3154111" cy="208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73" y="2007096"/>
            <a:ext cx="3554705" cy="199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016" y="3336852"/>
            <a:ext cx="3039984" cy="215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53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Köszönöm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 a </a:t>
            </a:r>
            <a:r>
              <a:rPr lang="en-US" dirty="0" err="1">
                <a:solidFill>
                  <a:srgbClr val="000090"/>
                </a:solidFill>
                <a:latin typeface="Times New Roman"/>
                <a:cs typeface="Times New Roman"/>
              </a:rPr>
              <a:t>figyelmet</a:t>
            </a: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!</a:t>
            </a:r>
          </a:p>
          <a:p>
            <a:pPr algn="r"/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r"/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r"/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r"/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algn="r"/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00090"/>
                </a:solidFill>
                <a:latin typeface="Times New Roman"/>
                <a:cs typeface="Times New Roman"/>
              </a:rPr>
              <a:t>																		         </a:t>
            </a:r>
            <a:r>
              <a:rPr lang="en-US" sz="2800" dirty="0" err="1">
                <a:solidFill>
                  <a:srgbClr val="000090"/>
                </a:solidFill>
                <a:latin typeface="Times New Roman"/>
                <a:cs typeface="Times New Roman"/>
              </a:rPr>
              <a:t>Szabados</a:t>
            </a:r>
            <a:r>
              <a:rPr lang="en-US" sz="28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/>
                <a:cs typeface="Times New Roman"/>
              </a:rPr>
              <a:t>Tímea</a:t>
            </a:r>
            <a:endParaRPr lang="en-US" sz="28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900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u-H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C3260C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hu-H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009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Az eredményes megelőzés epidemiológiai ismereteken alapszik</a:t>
            </a:r>
            <a:endParaRPr lang="en-US" b="1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00941"/>
            <a:ext cx="8229600" cy="382522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A megelőzési módszereknek három tényezőre kell hatniuk, </a:t>
            </a:r>
            <a:r>
              <a:rPr lang="hu-HU" i="1" dirty="0">
                <a:solidFill>
                  <a:srgbClr val="000090"/>
                </a:solidFill>
                <a:latin typeface="Times New Roman"/>
                <a:cs typeface="Times New Roman"/>
              </a:rPr>
              <a:t>azok összekapcsolódását kell megakadályozniuk </a:t>
            </a:r>
            <a:r>
              <a:rPr lang="hu-HU" dirty="0">
                <a:solidFill>
                  <a:srgbClr val="000090"/>
                </a:solidFill>
                <a:latin typeface="Times New Roman"/>
                <a:cs typeface="Times New Roman"/>
              </a:rPr>
              <a:t>(fertőzési láncszemek):</a:t>
            </a:r>
          </a:p>
          <a:p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fertőző forrás </a:t>
            </a:r>
          </a:p>
          <a:p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fertőzés terjedésének lehetősége-módja</a:t>
            </a:r>
          </a:p>
          <a:p>
            <a:r>
              <a:rPr lang="hu-HU" b="1" dirty="0">
                <a:solidFill>
                  <a:srgbClr val="000090"/>
                </a:solidFill>
                <a:latin typeface="Times New Roman"/>
                <a:cs typeface="Times New Roman"/>
              </a:rPr>
              <a:t>fogékony szervezet</a:t>
            </a:r>
            <a:endParaRPr lang="en-US" b="1" dirty="0">
              <a:solidFill>
                <a:srgbClr val="000090"/>
              </a:solidFill>
              <a:latin typeface="Times New Roman"/>
              <a:cs typeface="Times New Roman"/>
            </a:endParaRPr>
          </a:p>
          <a:p>
            <a:endParaRPr lang="en-US" dirty="0"/>
          </a:p>
        </p:txBody>
      </p:sp>
      <p:pic>
        <p:nvPicPr>
          <p:cNvPr id="4" name="Picture 3" descr="Képernyőfotó 2015-11-24 - 14.37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99" y="5663220"/>
            <a:ext cx="1318683" cy="119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22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hu-H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 fogászati rendelőben a fertőzés terjedhet: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0824"/>
            <a:ext cx="8229600" cy="3795339"/>
          </a:xfrm>
        </p:spPr>
        <p:txBody>
          <a:bodyPr/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algn="ctr"/>
            <a:endParaRPr lang="en-US" dirty="0"/>
          </a:p>
        </p:txBody>
      </p:sp>
      <p:sp>
        <p:nvSpPr>
          <p:cNvPr id="7" name="Left-Right Arrow 6"/>
          <p:cNvSpPr/>
          <p:nvPr/>
        </p:nvSpPr>
        <p:spPr>
          <a:xfrm rot="5400000" flipV="1">
            <a:off x="1751856" y="3798799"/>
            <a:ext cx="1247585" cy="32870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-Right Arrow 7"/>
          <p:cNvSpPr/>
          <p:nvPr/>
        </p:nvSpPr>
        <p:spPr>
          <a:xfrm>
            <a:off x="3839882" y="4945529"/>
            <a:ext cx="1225177" cy="2540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/>
          <p:cNvSpPr/>
          <p:nvPr/>
        </p:nvSpPr>
        <p:spPr>
          <a:xfrm>
            <a:off x="3959412" y="2659529"/>
            <a:ext cx="1105647" cy="23905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538941" y="2330824"/>
            <a:ext cx="1872130" cy="88152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 beteg 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538941" y="4698997"/>
            <a:ext cx="1872130" cy="926353"/>
          </a:xfrm>
          <a:prstGeom prst="ellipse">
            <a:avLst/>
          </a:prstGeom>
          <a:solidFill>
            <a:srgbClr val="B3A2C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beteg </a:t>
            </a:r>
          </a:p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605930" y="2330824"/>
            <a:ext cx="2202329" cy="881529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személyzet</a:t>
            </a:r>
          </a:p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605930" y="4698998"/>
            <a:ext cx="2202329" cy="881529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személyzet</a:t>
            </a:r>
          </a:p>
          <a:p>
            <a:pPr algn="ctr"/>
            <a:endParaRPr lang="en-US" dirty="0"/>
          </a:p>
        </p:txBody>
      </p:sp>
      <p:sp>
        <p:nvSpPr>
          <p:cNvPr id="13" name="Left-Right Arrow 12"/>
          <p:cNvSpPr/>
          <p:nvPr/>
        </p:nvSpPr>
        <p:spPr>
          <a:xfrm rot="5400000" flipV="1">
            <a:off x="6057905" y="3806266"/>
            <a:ext cx="1247585" cy="328702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3653691" y="3516923"/>
            <a:ext cx="1699847" cy="914400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család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82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286" y="390770"/>
            <a:ext cx="7602595" cy="4823232"/>
          </a:xfrm>
        </p:spPr>
        <p:txBody>
          <a:bodyPr numCol="1">
            <a:normAutofit fontScale="90000"/>
          </a:bodyPr>
          <a:lstStyle/>
          <a:p>
            <a:pPr marL="0" indent="0" algn="ctr">
              <a:buNone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/>
                <a:cs typeface="Times New Roman"/>
              </a:rPr>
              <a:t>A standard izoláció </a:t>
            </a:r>
            <a:br>
              <a:rPr lang="en-US" sz="4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br>
              <a:rPr lang="en-US" sz="3400" dirty="0">
                <a:effectLst/>
                <a:latin typeface="Times New Roman"/>
                <a:cs typeface="Times New Roman"/>
              </a:rPr>
            </a:br>
            <a:r>
              <a:rPr lang="en-US" dirty="0" err="1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Óvó</a:t>
            </a:r>
            <a:r>
              <a:rPr lang="en-US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rendszabály</a:t>
            </a:r>
            <a:r>
              <a:rPr lang="en-US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! </a:t>
            </a:r>
            <a:br>
              <a:rPr lang="en-US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</a:br>
            <a:r>
              <a:rPr lang="en-US" dirty="0" err="1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Amelyet</a:t>
            </a:r>
            <a:r>
              <a:rPr lang="en-US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minden</a:t>
            </a:r>
            <a:r>
              <a:rPr lang="en-US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beteg ellátása esetén </a:t>
            </a:r>
            <a:r>
              <a:rPr lang="en-US" b="1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követni kell, </a:t>
            </a:r>
            <a:br>
              <a:rPr lang="en-US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</a:br>
            <a:r>
              <a:rPr lang="hu-HU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mert a </a:t>
            </a:r>
            <a:r>
              <a:rPr lang="en-US" dirty="0" err="1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mikroorganizmusok</a:t>
            </a:r>
            <a:r>
              <a:rPr lang="en-US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terjedését</a:t>
            </a:r>
            <a:r>
              <a:rPr lang="hu-HU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 gátolják</a:t>
            </a:r>
            <a:r>
              <a:rPr lang="en-US" dirty="0">
                <a:solidFill>
                  <a:srgbClr val="000090"/>
                </a:solidFill>
                <a:effectLst/>
                <a:latin typeface="Times New Roman"/>
                <a:cs typeface="Times New Roman"/>
              </a:rPr>
              <a:t>. </a:t>
            </a:r>
            <a:br>
              <a:rPr lang="en-US" dirty="0">
                <a:latin typeface="Times New Roman"/>
                <a:cs typeface="Times New Roman"/>
              </a:rPr>
            </a:b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Picture 2" descr="elkeszult-az-emberi-bor-gomba-es-bakteriumterkepe-n-7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31" y="4884615"/>
            <a:ext cx="2965468" cy="197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250635" y="217251"/>
            <a:ext cx="8671971" cy="597334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Standard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óvintézkedések</a:t>
            </a: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  <a:p>
            <a:pPr marL="45720" indent="0">
              <a:buNone/>
            </a:pPr>
            <a:endParaRPr lang="en-US" b="1" dirty="0"/>
          </a:p>
          <a:p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kesztyű felvétele előtti illetve utáni, 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rendszeres kézhigiéne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egyéni védőeszközök 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használata (kesztyű, maszk, 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védő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sze</a:t>
            </a:r>
            <a:r>
              <a:rPr lang="hu-HU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müveg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vagy álarc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peny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egyszerhasználatos</a:t>
            </a:r>
            <a:r>
              <a:rPr lang="hu-HU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műtőssapka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megfelelő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véd</a:t>
            </a:r>
            <a:r>
              <a:rPr lang="hu-H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ő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eszk</a:t>
            </a:r>
            <a:r>
              <a:rPr lang="hu-H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özö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használata </a:t>
            </a:r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 a betegellátás, mind az eszközök tisztítása, kezelése során 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éles eszközök megfelelő alkalmazása</a:t>
            </a:r>
          </a:p>
          <a:p>
            <a:r>
              <a:rPr lang="en-US" sz="2800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újrafelhasználható eszközök megfelelő kezelése</a:t>
            </a:r>
          </a:p>
          <a:p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köhögési etikett,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légzési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higiéné</a:t>
            </a:r>
            <a:r>
              <a:rPr 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betartása</a:t>
            </a:r>
            <a:endParaRPr lang="en-US" sz="2800" dirty="0">
              <a:solidFill>
                <a:srgbClr val="0000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38" y="5613589"/>
            <a:ext cx="2266462" cy="11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8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2614</Words>
  <Application>Microsoft Macintosh PowerPoint</Application>
  <PresentationFormat>Diavetítés a képernyőre (4:3 oldalarány)</PresentationFormat>
  <Paragraphs>258</Paragraphs>
  <Slides>50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50</vt:i4>
      </vt:variant>
    </vt:vector>
  </HeadingPairs>
  <TitlesOfParts>
    <vt:vector size="54" baseType="lpstr">
      <vt:lpstr>Arial</vt:lpstr>
      <vt:lpstr>Calibri</vt:lpstr>
      <vt:lpstr>Times New Roman</vt:lpstr>
      <vt:lpstr>Office Theme</vt:lpstr>
      <vt:lpstr>A fogászati rendelőkben betartandó higiéniai előírások és teendők  a fertőzések megakadályozása érdekében </vt:lpstr>
      <vt:lpstr>Infekciókontroll</vt:lpstr>
      <vt:lpstr>PowerPoint-bemutató</vt:lpstr>
      <vt:lpstr>A fogászati kezelés </vt:lpstr>
      <vt:lpstr>A fertőzések történhetnek </vt:lpstr>
      <vt:lpstr> Az eredményes megelőzés epidemiológiai ismereteken alapszik</vt:lpstr>
      <vt:lpstr>A fogászati rendelőben a fertőzés terjedhet:</vt:lpstr>
      <vt:lpstr>A standard izoláció   Óvó rendszabály!  Amelyet minden beteg ellátása esetén követni kell,  mert a mikroorganizmusok terjedését gátolják.  </vt:lpstr>
      <vt:lpstr>PowerPoint-bemutató</vt:lpstr>
      <vt:lpstr>PowerPoint-bemutató</vt:lpstr>
      <vt:lpstr>Kritikus elemek a fogászaton,  melyeknek kiemelt szerepük van a kórokozók terjedésében: </vt:lpstr>
      <vt:lpstr>A fogászati infekciókontroll protokoll elemei/területei:</vt:lpstr>
      <vt:lpstr>Páciens </vt:lpstr>
      <vt:lpstr>Szájüreg</vt:lpstr>
      <vt:lpstr>Ki a rizikópáciens?</vt:lpstr>
      <vt:lpstr>Kezelés szabályai ismert kórokozó-hordozó esetén (pl. hepatitis, AIDS, TBC)  </vt:lpstr>
      <vt:lpstr>PowerPoint-bemutató</vt:lpstr>
      <vt:lpstr>PowerPoint-bemutató</vt:lpstr>
      <vt:lpstr>Immunkomprimált betegek kezelése során fontos:</vt:lpstr>
      <vt:lpstr>Személyzet</vt:lpstr>
      <vt:lpstr>Fertőzés-megelőzési előírások:</vt:lpstr>
      <vt:lpstr>PowerPoint-bemutató</vt:lpstr>
      <vt:lpstr>PowerPoint-bemutató</vt:lpstr>
      <vt:lpstr>Specifikus védelem (immunizáció):</vt:lpstr>
      <vt:lpstr>Sérülések megelőzése: </vt:lpstr>
      <vt:lpstr>3. Rendelő kialakítása</vt:lpstr>
      <vt:lpstr>PowerPoint-bemutató</vt:lpstr>
      <vt:lpstr>PowerPoint-bemutató</vt:lpstr>
      <vt:lpstr>Az eszközkezelés </vt:lpstr>
      <vt:lpstr>PowerPoint-bemutató</vt:lpstr>
      <vt:lpstr>PowerPoint-bemutató</vt:lpstr>
      <vt:lpstr>PowerPoint-bemutató</vt:lpstr>
      <vt:lpstr>Higiénés zónák </vt:lpstr>
      <vt:lpstr>A fertőzés kockázatának a függvényében az egyes zónákra különböző higiénés rendszabályok vonatkoznak.   A kórokozók terjedésének/átadásának a legnagyobb kockázata a kezelési zónában van, és az  eszközök újrafelhasználhatóvá tételének területén. </vt:lpstr>
      <vt:lpstr>Kezelési zóna </vt:lpstr>
      <vt:lpstr>Kezelési zóna </vt:lpstr>
      <vt:lpstr>Kezelési zónát övező terület </vt:lpstr>
      <vt:lpstr>A kezelő többi része </vt:lpstr>
      <vt:lpstr>PowerPoint-bemutató</vt:lpstr>
      <vt:lpstr>A nozokomiális fertőzések fő okai: </vt:lpstr>
      <vt:lpstr>4. Fertőtlenítés, dezinfekció, dezinficiálás  (Fertőzések megelőzése)  </vt:lpstr>
      <vt:lpstr>A biocid hatású anyagok </vt:lpstr>
      <vt:lpstr>A fertőtlenítő eljárások hatásosságát befolyásoló tényezők </vt:lpstr>
      <vt:lpstr>Általános tényezők </vt:lpstr>
      <vt:lpstr>Specifikus tényezők </vt:lpstr>
      <vt:lpstr>HIBÁK A TISZTÍTÁS ÉS A FERTŐTLENÍTÉS VÉGREHAJTÁSÁBAN</vt:lpstr>
      <vt:lpstr>PowerPoint-bemutató</vt:lpstr>
      <vt:lpstr>Mivel fertőtlenítsünk?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fogászati rendelőkben betartandó higiéniai előírások és teendők  a fertőzések megakadályozása érdekében </dc:title>
  <dc:creator>Microsoft Office User</dc:creator>
  <cp:lastModifiedBy>Tímea Szabados</cp:lastModifiedBy>
  <cp:revision>153</cp:revision>
  <dcterms:created xsi:type="dcterms:W3CDTF">2018-08-14T16:34:08Z</dcterms:created>
  <dcterms:modified xsi:type="dcterms:W3CDTF">2021-02-20T14:50:54Z</dcterms:modified>
</cp:coreProperties>
</file>