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84" r:id="rId7"/>
    <p:sldId id="265" r:id="rId8"/>
    <p:sldId id="264" r:id="rId9"/>
    <p:sldId id="266" r:id="rId10"/>
    <p:sldId id="274" r:id="rId11"/>
    <p:sldId id="267" r:id="rId12"/>
    <p:sldId id="269" r:id="rId13"/>
    <p:sldId id="270" r:id="rId14"/>
    <p:sldId id="268" r:id="rId15"/>
    <p:sldId id="282" r:id="rId16"/>
    <p:sldId id="271" r:id="rId17"/>
    <p:sldId id="277" r:id="rId18"/>
    <p:sldId id="272" r:id="rId19"/>
    <p:sldId id="273" r:id="rId20"/>
    <p:sldId id="278" r:id="rId21"/>
    <p:sldId id="279" r:id="rId22"/>
    <p:sldId id="280" r:id="rId23"/>
    <p:sldId id="281" r:id="rId24"/>
    <p:sldId id="276" r:id="rId25"/>
    <p:sldId id="275" r:id="rId26"/>
    <p:sldId id="26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8"/>
  </p:normalViewPr>
  <p:slideViewPr>
    <p:cSldViewPr snapToGrid="0" snapToObjects="1"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7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1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F65A-36E4-4340-A406-9F1FEB7CA74A}" type="datetimeFigureOut">
              <a:rPr lang="en-US" smtClean="0"/>
              <a:t>2/20/21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CAEA-41B0-9145-8364-68AB113B8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8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2903"/>
            <a:ext cx="7772400" cy="2027547"/>
          </a:xfrm>
        </p:spPr>
        <p:txBody>
          <a:bodyPr/>
          <a:lstStyle/>
          <a:p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A kezek állapotával kapcsolatos követelmények</a:t>
            </a:r>
            <a:r>
              <a:rPr lang="cs-CZ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 </a:t>
            </a:r>
            <a:endParaRPr lang="en-US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44270"/>
            <a:ext cx="7086600" cy="432909"/>
          </a:xfrm>
        </p:spPr>
        <p:txBody>
          <a:bodyPr>
            <a:normAutofit/>
          </a:bodyPr>
          <a:lstStyle/>
          <a:p>
            <a:pPr algn="r"/>
            <a:r>
              <a:rPr lang="en-US" sz="20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Szabados</a:t>
            </a:r>
            <a:r>
              <a:rPr lang="en-US" sz="2000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Times New Roman"/>
                <a:cs typeface="Times New Roman"/>
              </a:rPr>
              <a:t>Tímea</a:t>
            </a:r>
            <a:endParaRPr lang="en-US" sz="2000" i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hand-transparent-background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908"/>
            <a:ext cx="5146544" cy="17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660066"/>
                </a:solidFill>
                <a:latin typeface="Times New Roman"/>
                <a:cs typeface="Times New Roman"/>
              </a:rPr>
              <a:t>Higi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é</a:t>
            </a: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é</a:t>
            </a: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k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é</a:t>
            </a:r>
            <a:r>
              <a:rPr lang="en-US" b="1" dirty="0" err="1">
                <a:solidFill>
                  <a:srgbClr val="660066"/>
                </a:solidFill>
                <a:latin typeface="Times New Roman"/>
                <a:cs typeface="Times New Roman"/>
              </a:rPr>
              <a:t>zfert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ő</a:t>
            </a:r>
            <a:r>
              <a:rPr lang="en-US" b="1" dirty="0" err="1">
                <a:solidFill>
                  <a:srgbClr val="660066"/>
                </a:solidFill>
                <a:latin typeface="Times New Roman"/>
                <a:cs typeface="Times New Roman"/>
              </a:rPr>
              <a:t>tlen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í</a:t>
            </a: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lang="hu-HU" b="1" dirty="0">
                <a:solidFill>
                  <a:srgbClr val="660066"/>
                </a:solidFill>
                <a:latin typeface="Times New Roman"/>
                <a:cs typeface="Times New Roman"/>
              </a:rPr>
              <a:t>é</a:t>
            </a:r>
            <a:r>
              <a:rPr lang="en-US" b="1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Célja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kéz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bőrfelületén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lévő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átmeneti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(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tranzitorikus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)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mikroflóra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elpusztítása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inaktiválása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F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ormá</a:t>
            </a: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i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: </a:t>
            </a:r>
          </a:p>
          <a:p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Kézfertőtlenítő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kézmosás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(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egyfázisú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kétfázisú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Az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alkoholos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kézbed</a:t>
            </a: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rzs</a:t>
            </a: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lés</a:t>
            </a:r>
            <a:endParaRPr lang="en-US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Képernyőfotó 2015-11-24 - 14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17" y="5598784"/>
            <a:ext cx="1318683" cy="11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68"/>
            <a:ext cx="6845011" cy="92796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1. </a:t>
            </a:r>
            <a:r>
              <a:rPr lang="en-US" sz="3600" b="1" dirty="0" err="1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Higi</a:t>
            </a:r>
            <a:r>
              <a:rPr lang="hu-HU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n</a:t>
            </a:r>
            <a:r>
              <a:rPr lang="hu-HU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s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</a:t>
            </a:r>
            <a:r>
              <a:rPr lang="en-US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k</a:t>
            </a:r>
            <a:r>
              <a:rPr lang="hu-HU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 err="1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zfert</a:t>
            </a:r>
            <a:r>
              <a:rPr lang="hu-HU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ő</a:t>
            </a:r>
            <a:r>
              <a:rPr lang="en-US" sz="3600" b="1" dirty="0" err="1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tlen</a:t>
            </a:r>
            <a:r>
              <a:rPr lang="hu-HU" sz="3600" b="1" dirty="0">
                <a:solidFill>
                  <a:srgbClr val="660066"/>
                </a:solidFill>
                <a:effectLst/>
                <a:latin typeface="Times New Roman"/>
                <a:cs typeface="Times New Roman"/>
              </a:rPr>
              <a:t>í</a:t>
            </a:r>
            <a:r>
              <a:rPr lang="en-US" sz="3600" b="1" dirty="0" err="1">
                <a:solidFill>
                  <a:srgbClr val="660066"/>
                </a:solidFill>
                <a:latin typeface="Times New Roman"/>
                <a:cs typeface="Times New Roman"/>
              </a:rPr>
              <a:t>tő</a:t>
            </a:r>
            <a:r>
              <a:rPr lang="en-US" sz="3600" b="1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660066"/>
                </a:solidFill>
                <a:latin typeface="Times New Roman"/>
                <a:cs typeface="Times New Roman"/>
              </a:rPr>
              <a:t>kézmosás</a:t>
            </a:r>
            <a:r>
              <a:rPr lang="en-US" sz="3600" b="1" dirty="0">
                <a:effectLst/>
                <a:latin typeface="Times New Roman"/>
                <a:cs typeface="Times New Roman"/>
              </a:rPr>
              <a:t> 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199" y="1501967"/>
            <a:ext cx="8466667" cy="53560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Biocid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hatóanyagot viszünk fel a kéz bőrfelületére, </a:t>
            </a:r>
          </a:p>
          <a:p>
            <a:pPr marL="45720" indent="0" algn="just">
              <a:buNone/>
            </a:pP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amely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az előírt alkalmazás mellett (megfelelő behatási/expozíciós idő után) elpusztítja a kéz bőrfelületén lévő tranzitorikus mikrofórát, feloldja és eltávolítja a kezeken (és az alkaron) lévő szennyeződéseket. 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Formái: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	- egyfázisú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	- kétfázisú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Képernyőfotó 2015-11-30 - 18.49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67" y="5284558"/>
            <a:ext cx="1989666" cy="1351191"/>
          </a:xfrm>
          <a:prstGeom prst="rect">
            <a:avLst/>
          </a:prstGeom>
        </p:spPr>
      </p:pic>
      <p:pic>
        <p:nvPicPr>
          <p:cNvPr id="5" name="Picture 4" descr="Képernyőfotó 2015-11-30 - 18.50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66" y="5288854"/>
            <a:ext cx="1905000" cy="1346895"/>
          </a:xfrm>
          <a:prstGeom prst="rect">
            <a:avLst/>
          </a:prstGeom>
        </p:spPr>
      </p:pic>
      <p:pic>
        <p:nvPicPr>
          <p:cNvPr id="6" name="Picture 5" descr="Képernyőfotó 2015-11-24 - 14.3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99" y="0"/>
            <a:ext cx="1318683" cy="11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289" y="643467"/>
            <a:ext cx="6512511" cy="6434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Egyf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á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zis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ú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 k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zfert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ő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tlen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í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t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s </a:t>
            </a:r>
            <a:endParaRPr lang="en-US" sz="35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4975" y="2031999"/>
            <a:ext cx="7850599" cy="39962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Ilyenkor </a:t>
            </a:r>
            <a:r>
              <a:rPr lang="en-US" sz="3500" b="1" i="1" dirty="0">
                <a:solidFill>
                  <a:srgbClr val="000090"/>
                </a:solidFill>
                <a:latin typeface="Times New Roman"/>
                <a:cs typeface="Times New Roman"/>
              </a:rPr>
              <a:t>tenzid</a:t>
            </a:r>
            <a:r>
              <a:rPr lang="en-US" sz="3500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készítményeket használunk. </a:t>
            </a:r>
          </a:p>
          <a:p>
            <a:pPr marL="45720" indent="0" algn="ctr">
              <a:buNone/>
            </a:pP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Ebben az esteben a tisztítás (szennyeltávolító hatás) és a fertőtlenítés (antimikrobiális hatás) egy munkafázisban történik. </a:t>
            </a:r>
          </a:p>
          <a:p>
            <a:pPr marL="45720" indent="0" algn="ctr">
              <a:buNone/>
            </a:pPr>
            <a:endParaRPr lang="en-US" sz="35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épernyőfotó 2015-11-24 - 14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22" y="196127"/>
            <a:ext cx="987460" cy="8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857" y="761999"/>
            <a:ext cx="6174499" cy="703943"/>
          </a:xfrm>
        </p:spPr>
        <p:txBody>
          <a:bodyPr/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K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t f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á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zisú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 k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zfert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ő</a:t>
            </a:r>
            <a:r>
              <a:rPr lang="en-US" sz="3500" b="1" dirty="0" err="1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tlen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í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t</a:t>
            </a:r>
            <a:r>
              <a:rPr lang="hu-HU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s </a:t>
            </a:r>
            <a:endParaRPr lang="en-US" sz="35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2857" y="1998132"/>
            <a:ext cx="6511061" cy="4030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A fertőtlenítés és a tisztítás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két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k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l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n munkafázisban történik. </a:t>
            </a:r>
          </a:p>
          <a:p>
            <a:pPr marL="45720" indent="0" algn="ctr">
              <a:buNone/>
            </a:pPr>
            <a:endParaRPr lang="en-US" sz="3500" i="1" dirty="0"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Alapszabály, hogy a </a:t>
            </a:r>
            <a:r>
              <a:rPr lang="en-US" sz="3500" b="1" i="1" dirty="0" err="1">
                <a:solidFill>
                  <a:srgbClr val="C3260C"/>
                </a:solidFill>
                <a:latin typeface="Times New Roman"/>
                <a:cs typeface="Times New Roman"/>
              </a:rPr>
              <a:t>kezeket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 el</a:t>
            </a:r>
            <a:r>
              <a:rPr lang="hu-HU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ő</a:t>
            </a:r>
            <a:r>
              <a:rPr lang="en-US" sz="3500" b="1" i="1" dirty="0" err="1">
                <a:solidFill>
                  <a:srgbClr val="C3260C"/>
                </a:solidFill>
                <a:latin typeface="Times New Roman"/>
                <a:cs typeface="Times New Roman"/>
              </a:rPr>
              <a:t>sz</a:t>
            </a:r>
            <a:r>
              <a:rPr lang="hu-HU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ö</a:t>
            </a:r>
            <a:r>
              <a:rPr lang="en-US" sz="3500" b="1" i="1" dirty="0">
                <a:solidFill>
                  <a:srgbClr val="C3260C"/>
                </a:solidFill>
                <a:latin typeface="Times New Roman"/>
                <a:cs typeface="Times New Roman"/>
              </a:rPr>
              <a:t>r fertőtleníteni kell, majd ezután tisztítani! </a:t>
            </a:r>
            <a:endParaRPr lang="en-US" sz="3500" b="1" dirty="0">
              <a:solidFill>
                <a:srgbClr val="C3260C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918" y="3974798"/>
            <a:ext cx="2270082" cy="3402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300264"/>
            <a:ext cx="2400300" cy="1905000"/>
          </a:xfrm>
          <a:prstGeom prst="rect">
            <a:avLst/>
          </a:prstGeom>
        </p:spPr>
      </p:pic>
      <p:pic>
        <p:nvPicPr>
          <p:cNvPr id="6" name="Picture 5" descr="Képernyőfotó 2015-11-24 - 14.37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6" y="5430877"/>
            <a:ext cx="1109263" cy="10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226907"/>
            <a:ext cx="839893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Higiénés kézmosás lépései:</a:t>
            </a:r>
          </a:p>
        </p:txBody>
      </p:sp>
      <p:pic>
        <p:nvPicPr>
          <p:cNvPr id="4" name="Content Placeholder 3" descr="fertotl-19-b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0" b="10170"/>
          <a:stretch>
            <a:fillRect/>
          </a:stretch>
        </p:blipFill>
        <p:spPr>
          <a:xfrm>
            <a:off x="592667" y="1369907"/>
            <a:ext cx="4107368" cy="2304626"/>
          </a:xfrm>
          <a:prstGeom prst="rect">
            <a:avLst/>
          </a:prstGeom>
        </p:spPr>
      </p:pic>
      <p:pic>
        <p:nvPicPr>
          <p:cNvPr id="5" name="Picture 4" descr="fertotl-19-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369907"/>
            <a:ext cx="3556000" cy="2532862"/>
          </a:xfrm>
          <a:prstGeom prst="rect">
            <a:avLst/>
          </a:prstGeom>
        </p:spPr>
      </p:pic>
      <p:pic>
        <p:nvPicPr>
          <p:cNvPr id="6" name="Picture 5" descr="fertotl-19-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799464"/>
            <a:ext cx="3943671" cy="3058536"/>
          </a:xfrm>
          <a:prstGeom prst="rect">
            <a:avLst/>
          </a:prstGeom>
        </p:spPr>
      </p:pic>
      <p:pic>
        <p:nvPicPr>
          <p:cNvPr id="7" name="Picture 6" descr="fertotl-19-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3910659"/>
            <a:ext cx="3742267" cy="2869072"/>
          </a:xfrm>
          <a:prstGeom prst="rect">
            <a:avLst/>
          </a:prstGeom>
        </p:spPr>
      </p:pic>
      <p:pic>
        <p:nvPicPr>
          <p:cNvPr id="8" name="Picture 7" descr="fertotl-19-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00150"/>
            <a:ext cx="4550833" cy="3509198"/>
          </a:xfrm>
          <a:prstGeom prst="rect">
            <a:avLst/>
          </a:prstGeom>
        </p:spPr>
      </p:pic>
      <p:pic>
        <p:nvPicPr>
          <p:cNvPr id="10" name="Picture 9" descr="fertotl-19-h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200149"/>
            <a:ext cx="7700434" cy="5708933"/>
          </a:xfrm>
          <a:prstGeom prst="rect">
            <a:avLst/>
          </a:prstGeom>
        </p:spPr>
      </p:pic>
      <p:pic>
        <p:nvPicPr>
          <p:cNvPr id="11" name="Picture 10" descr="fertotl-19-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1" y="243840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495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CREMANA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család</a:t>
            </a:r>
            <a:endParaRPr lang="en-US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94" y="1600200"/>
            <a:ext cx="7273349" cy="4525963"/>
          </a:xfrm>
        </p:spPr>
        <p:txBody>
          <a:bodyPr/>
          <a:lstStyle/>
          <a:p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Kétfázisú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és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sebészi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kézfertőtlenítéshez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alkalmas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Baktericid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tuberkulocid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fungicid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virucid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(HBV, HCV, HIV, Influenza,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stb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)</a:t>
            </a:r>
          </a:p>
          <a:p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Higiénés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: 3-5 ml 30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másodpercig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Sebészi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: 3-5 ml 3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percig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cremanaw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3814763" cy="6858000"/>
          </a:xfrm>
          <a:prstGeom prst="rect">
            <a:avLst/>
          </a:prstGeom>
        </p:spPr>
      </p:pic>
      <p:pic>
        <p:nvPicPr>
          <p:cNvPr id="6" name="Picture 5" descr="10301-004-w_detai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43" y="274638"/>
            <a:ext cx="2806700" cy="6749932"/>
          </a:xfrm>
          <a:prstGeom prst="rect">
            <a:avLst/>
          </a:prstGeom>
        </p:spPr>
      </p:pic>
      <p:pic>
        <p:nvPicPr>
          <p:cNvPr id="8" name="Picture 7" descr="Képernyőfotó 2018-08-20 - 20.41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56" y="274638"/>
            <a:ext cx="3263900" cy="6858000"/>
          </a:xfrm>
          <a:prstGeom prst="rect">
            <a:avLst/>
          </a:prstGeom>
        </p:spPr>
      </p:pic>
      <p:pic>
        <p:nvPicPr>
          <p:cNvPr id="9" name="Picture 8" descr="Képernyőfotó 2018-08-20 - 20.41.3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274639"/>
            <a:ext cx="3009900" cy="6857999"/>
          </a:xfrm>
          <a:prstGeom prst="rect">
            <a:avLst/>
          </a:prstGeom>
        </p:spPr>
      </p:pic>
      <p:pic>
        <p:nvPicPr>
          <p:cNvPr id="5" name="Picture 4" descr="150005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43" y="4532922"/>
            <a:ext cx="1813153" cy="25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0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4" y="478971"/>
            <a:ext cx="8517466" cy="9095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2. Az </a:t>
            </a:r>
            <a:r>
              <a:rPr lang="en-US" sz="35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alkoholos</a:t>
            </a:r>
            <a:r>
              <a:rPr lang="en-US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 </a:t>
            </a:r>
            <a:r>
              <a:rPr lang="en-US" sz="35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kézbed</a:t>
            </a:r>
            <a:r>
              <a:rPr lang="hu-HU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5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rzs</a:t>
            </a:r>
            <a:r>
              <a:rPr lang="hu-HU" sz="3500" b="1" dirty="0">
                <a:solidFill>
                  <a:srgbClr val="821A08"/>
                </a:solidFill>
                <a:latin typeface="Times New Roman"/>
                <a:cs typeface="Times New Roman"/>
              </a:rPr>
              <a:t>ö</a:t>
            </a:r>
            <a:r>
              <a:rPr lang="en-US" sz="3500" b="1" dirty="0" err="1">
                <a:solidFill>
                  <a:srgbClr val="821A08"/>
                </a:solidFill>
                <a:latin typeface="Times New Roman"/>
                <a:cs typeface="Times New Roman"/>
              </a:rPr>
              <a:t>lés</a:t>
            </a:r>
            <a:r>
              <a:rPr lang="en-US" sz="3500" dirty="0">
                <a:solidFill>
                  <a:srgbClr val="821A08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53066"/>
            <a:ext cx="6349749" cy="56049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US" sz="2600" b="1" dirty="0"/>
          </a:p>
          <a:p>
            <a:pPr marL="45720" indent="0" algn="ctr">
              <a:buNone/>
            </a:pP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Alkohol alapú kézfertőtlenítő készítmény alkalmazásával történik. </a:t>
            </a:r>
          </a:p>
          <a:p>
            <a:pPr marL="45720" indent="0" algn="ctr">
              <a:buNone/>
            </a:pP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A kezek bőrfelületén egyenletesen eloszlatva, majd a </a:t>
            </a: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kéz </a:t>
            </a:r>
            <a:r>
              <a:rPr lang="en-US" sz="35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bőrébe</a:t>
            </a: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 d</a:t>
            </a:r>
            <a:r>
              <a:rPr lang="hu-HU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rzs</a:t>
            </a:r>
            <a:r>
              <a:rPr lang="hu-HU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lve</a:t>
            </a: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</a:p>
          <a:p>
            <a:pPr marL="45720" indent="0" algn="ctr">
              <a:buNone/>
            </a:pP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víz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hozzáadása és letörlés nélkül, csökken vagy gátolja a kéz bőrfelületén lévő átmeneti (tranzitorikus) mikroflórát. </a:t>
            </a:r>
          </a:p>
          <a:p>
            <a:pPr marL="45720" indent="0">
              <a:buNone/>
            </a:pPr>
            <a:endParaRPr lang="en-US" sz="3500" dirty="0">
              <a:latin typeface="Times New Roman"/>
              <a:cs typeface="Times New Roman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48" y="172477"/>
            <a:ext cx="1874752" cy="2432111"/>
          </a:xfrm>
          <a:prstGeom prst="rect">
            <a:avLst/>
          </a:prstGeom>
        </p:spPr>
      </p:pic>
      <p:pic>
        <p:nvPicPr>
          <p:cNvPr id="5" name="Picture 4" descr="Descoderm01-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98" y="4621304"/>
            <a:ext cx="2666702" cy="22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28312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41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e97382f13a9d8b189a4ba408edddb2fd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6" r="-19511"/>
          <a:stretch/>
        </p:blipFill>
        <p:spPr>
          <a:xfrm>
            <a:off x="457200" y="57721"/>
            <a:ext cx="8229600" cy="6800279"/>
          </a:xfrm>
        </p:spPr>
      </p:pic>
    </p:spTree>
    <p:extLst>
      <p:ext uri="{BB962C8B-B14F-4D97-AF65-F5344CB8AC3E}">
        <p14:creationId xmlns:p14="http://schemas.microsoft.com/office/powerpoint/2010/main" val="3903319913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04"/>
            <a:ext cx="9143999" cy="692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M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ű</a:t>
            </a: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t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 err="1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ti</a:t>
            </a: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 k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 err="1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zfert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ő</a:t>
            </a:r>
            <a:r>
              <a:rPr lang="en-US" sz="3500" b="1" dirty="0" err="1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tlen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í</a:t>
            </a: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t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s (</a:t>
            </a:r>
            <a:r>
              <a:rPr lang="en-US" sz="3500" b="1" dirty="0" err="1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seb</a:t>
            </a:r>
            <a:r>
              <a:rPr lang="hu-HU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500" b="1" dirty="0" err="1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szi</a:t>
            </a:r>
            <a:r>
              <a:rPr lang="en-US" sz="3500" b="1" dirty="0">
                <a:solidFill>
                  <a:srgbClr val="821A08"/>
                </a:solidFill>
                <a:effectLst/>
                <a:latin typeface="Times New Roman"/>
                <a:cs typeface="Times New Roman"/>
              </a:rPr>
              <a:t> bemosakodás) </a:t>
            </a:r>
            <a:endParaRPr lang="en-US" sz="3500" b="1" dirty="0">
              <a:solidFill>
                <a:srgbClr val="821A08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133" y="1168854"/>
            <a:ext cx="8534399" cy="56891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US" sz="35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Célja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3500" b="1" dirty="0">
                <a:solidFill>
                  <a:srgbClr val="800000"/>
                </a:solidFill>
                <a:latin typeface="Times New Roman"/>
                <a:cs typeface="Times New Roman"/>
              </a:rPr>
              <a:t>kéz és az alkar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bőrfelületén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elhelyezked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ő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, elszarusodó epitel sejteken, illetve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ezek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k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z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tt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meghúzódó </a:t>
            </a:r>
            <a:r>
              <a:rPr lang="en-US" sz="3500" b="1" i="1" dirty="0">
                <a:solidFill>
                  <a:srgbClr val="000090"/>
                </a:solidFill>
                <a:latin typeface="Times New Roman"/>
                <a:cs typeface="Times New Roman"/>
              </a:rPr>
              <a:t>tranzitorikus mikroflóra elpusztítása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, és</a:t>
            </a:r>
          </a:p>
          <a:p>
            <a:pPr marL="45720" indent="0" algn="ctr">
              <a:buNone/>
            </a:pP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a bőr mélyebb anatómiai képleteiben, a verejtékmirigyek,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faggyúmirigyek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kivezet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ő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cs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veiben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sz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3500" dirty="0" err="1">
                <a:solidFill>
                  <a:srgbClr val="000090"/>
                </a:solidFill>
                <a:latin typeface="Times New Roman"/>
                <a:cs typeface="Times New Roman"/>
              </a:rPr>
              <a:t>rtüsz</a:t>
            </a:r>
            <a:r>
              <a:rPr lang="hu-HU" sz="3500" dirty="0">
                <a:solidFill>
                  <a:srgbClr val="000090"/>
                </a:solidFill>
                <a:latin typeface="Times New Roman"/>
                <a:cs typeface="Times New Roman"/>
              </a:rPr>
              <a:t>ő</a:t>
            </a:r>
            <a:r>
              <a:rPr lang="en-US" sz="3500" dirty="0">
                <a:solidFill>
                  <a:srgbClr val="000090"/>
                </a:solidFill>
                <a:latin typeface="Times New Roman"/>
                <a:cs typeface="Times New Roman"/>
              </a:rPr>
              <a:t>k mentén </a:t>
            </a: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elhelyezkedő </a:t>
            </a:r>
            <a:r>
              <a:rPr lang="en-US" sz="3500" b="1" i="1" dirty="0">
                <a:solidFill>
                  <a:srgbClr val="000090"/>
                </a:solidFill>
                <a:latin typeface="Times New Roman"/>
                <a:cs typeface="Times New Roman"/>
              </a:rPr>
              <a:t>tartós (reziduális) mikroflóra csökkentése.</a:t>
            </a:r>
            <a:r>
              <a:rPr lang="en-US" sz="3500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</a:p>
          <a:p>
            <a:pPr marL="45720" indent="0" algn="ctr">
              <a:buNone/>
            </a:pPr>
            <a:endParaRPr lang="en-US" sz="3500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45720" indent="0" algn="ctr">
              <a:buNone/>
            </a:pPr>
            <a:r>
              <a:rPr lang="en-US" sz="3000" i="1" dirty="0">
                <a:latin typeface="Times New Roman"/>
                <a:cs typeface="Times New Roman"/>
              </a:rPr>
              <a:t>A jelenleg alkalmazott módszerek alapja az </a:t>
            </a:r>
            <a:r>
              <a:rPr lang="en-US" sz="3000" b="1" i="1" dirty="0">
                <a:latin typeface="Times New Roman"/>
                <a:cs typeface="Times New Roman"/>
              </a:rPr>
              <a:t>Ahlfeld-Fürbringer</a:t>
            </a:r>
            <a:r>
              <a:rPr lang="en-US" sz="3000" i="1" dirty="0">
                <a:latin typeface="Times New Roman"/>
                <a:cs typeface="Times New Roman"/>
              </a:rPr>
              <a:t>-féle kétázisú bemosakodás, a mechanikus kézmosást követő kézfertőtlenítés. </a:t>
            </a:r>
          </a:p>
          <a:p>
            <a:endParaRPr lang="en-US" dirty="0"/>
          </a:p>
        </p:txBody>
      </p:sp>
      <p:pic>
        <p:nvPicPr>
          <p:cNvPr id="4" name="Picture 3" descr="Képernyőfotó 2015-11-24 - 14.3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91" y="2770618"/>
            <a:ext cx="887208" cy="80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12" y="160020"/>
            <a:ext cx="868761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A m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ű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t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ti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 k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zfert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ő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tlen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í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tés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 r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é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szm</a:t>
            </a:r>
            <a:r>
              <a:rPr lang="hu-HU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ű</a:t>
            </a:r>
            <a:r>
              <a:rPr lang="en-US" sz="3600" b="1" dirty="0" err="1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veletei</a:t>
            </a:r>
            <a:r>
              <a:rPr lang="en-US" sz="3600" b="1" dirty="0">
                <a:solidFill>
                  <a:schemeClr val="accent2"/>
                </a:solidFill>
                <a:effectLst/>
                <a:latin typeface="Times New Roman"/>
                <a:cs typeface="Times New Roman"/>
              </a:rPr>
              <a:t>: </a:t>
            </a:r>
            <a:endParaRPr lang="en-US" sz="3600" b="1" dirty="0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4000" y="1422400"/>
            <a:ext cx="8890000" cy="5435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Kézmosás (kéztisztítás) - 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Köröm-toalett, kéz, alkar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tisztítás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k</a:t>
            </a:r>
            <a:r>
              <a:rPr lang="hu-HU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ny</a:t>
            </a:r>
            <a:r>
              <a:rPr lang="hu-HU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kig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- meleg folyóvízzel, steril puha szálú műanyag körömkefével, min. 1 perc max. 2 perc </a:t>
            </a:r>
          </a:p>
          <a:p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Öblítés - 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meleg, folyó (ivóvíz minőségű) csapvízzel </a:t>
            </a:r>
          </a:p>
          <a:p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Közbenső szárítás - 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egyszer használatos papír kéztörlővel</a:t>
            </a:r>
          </a:p>
          <a:p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32415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A fertőzés átvitelében az egyik legnagyobb kockázati tényező az egészségügyi személyzet keze. </a:t>
            </a:r>
          </a:p>
          <a:p>
            <a:pPr marL="0" indent="0" algn="ctr">
              <a:buNone/>
            </a:pPr>
            <a:endParaRPr lang="hu-H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hu-H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hu-H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hu-HU" b="1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hu-HU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hu-HU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hu-HU" dirty="0">
                <a:solidFill>
                  <a:srgbClr val="000090"/>
                </a:solidFill>
                <a:latin typeface="Times New Roman"/>
                <a:cs typeface="Times New Roman"/>
              </a:rPr>
              <a:t>Számos baktérium (rezidens és tranzies) él rajta. Ezek számának csökkentése nagyon fontos feladat! 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germ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4" y="1944273"/>
            <a:ext cx="3345237" cy="256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7339"/>
            <a:ext cx="8229600" cy="6147307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Fertőtlenítés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- </a:t>
            </a:r>
            <a:r>
              <a:rPr lang="en-US" sz="2400" b="1" i="1" dirty="0" err="1">
                <a:latin typeface="Times New Roman"/>
                <a:cs typeface="Times New Roman"/>
              </a:rPr>
              <a:t>c</a:t>
            </a:r>
            <a:r>
              <a:rPr lang="en-US" sz="2400" i="1" dirty="0" err="1">
                <a:latin typeface="Times New Roman"/>
                <a:cs typeface="Times New Roman"/>
              </a:rPr>
              <a:t>sak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az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Országos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Tiszfőorvosi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Hivatal</a:t>
            </a:r>
            <a:r>
              <a:rPr lang="en-US" sz="2400" i="1" dirty="0">
                <a:latin typeface="Times New Roman"/>
                <a:cs typeface="Times New Roman"/>
              </a:rPr>
              <a:t> (OTH) </a:t>
            </a:r>
            <a:r>
              <a:rPr lang="en-US" sz="2400" i="1" dirty="0" err="1">
                <a:latin typeface="Times New Roman"/>
                <a:cs typeface="Times New Roman"/>
              </a:rPr>
              <a:t>által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engedélyezett</a:t>
            </a:r>
            <a:r>
              <a:rPr lang="en-US" sz="2400" i="1" dirty="0">
                <a:latin typeface="Times New Roman"/>
                <a:cs typeface="Times New Roman"/>
              </a:rPr>
              <a:t> „</a:t>
            </a:r>
            <a:r>
              <a:rPr lang="en-US" sz="2400" i="1" dirty="0" err="1">
                <a:latin typeface="Times New Roman"/>
                <a:cs typeface="Times New Roman"/>
              </a:rPr>
              <a:t>műtéti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kézfertőtleníto</a:t>
            </a:r>
            <a:r>
              <a:rPr lang="en-US" sz="2400" i="1" dirty="0">
                <a:latin typeface="Times New Roman"/>
                <a:cs typeface="Times New Roman"/>
              </a:rPr>
              <a:t>̋ </a:t>
            </a:r>
            <a:r>
              <a:rPr lang="en-US" sz="2400" i="1" dirty="0" err="1">
                <a:latin typeface="Times New Roman"/>
                <a:cs typeface="Times New Roman"/>
              </a:rPr>
              <a:t>szer</a:t>
            </a:r>
            <a:r>
              <a:rPr lang="en-US" sz="2400" i="1" dirty="0">
                <a:latin typeface="Times New Roman"/>
                <a:cs typeface="Times New Roman"/>
              </a:rPr>
              <a:t>” („</a:t>
            </a:r>
            <a:r>
              <a:rPr lang="en-US" sz="2400" i="1" dirty="0" err="1">
                <a:latin typeface="Times New Roman"/>
                <a:cs typeface="Times New Roman"/>
              </a:rPr>
              <a:t>sebészi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bemosakodo</a:t>
            </a:r>
            <a:r>
              <a:rPr lang="en-US" sz="2400" i="1" dirty="0">
                <a:latin typeface="Times New Roman"/>
                <a:cs typeface="Times New Roman"/>
              </a:rPr>
              <a:t>́ </a:t>
            </a:r>
            <a:r>
              <a:rPr lang="en-US" sz="2400" i="1" dirty="0" err="1">
                <a:latin typeface="Times New Roman"/>
                <a:cs typeface="Times New Roman"/>
              </a:rPr>
              <a:t>szer</a:t>
            </a:r>
            <a:r>
              <a:rPr lang="en-US" sz="2400" i="1" dirty="0">
                <a:latin typeface="Times New Roman"/>
                <a:cs typeface="Times New Roman"/>
              </a:rPr>
              <a:t>”) </a:t>
            </a:r>
            <a:r>
              <a:rPr lang="en-US" sz="2400" i="1" dirty="0" err="1">
                <a:latin typeface="Times New Roman"/>
                <a:cs typeface="Times New Roman"/>
              </a:rPr>
              <a:t>kategóriába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sorolt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készítményeket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szabad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használni</a:t>
            </a:r>
            <a:r>
              <a:rPr lang="en-US" i="1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Kézfertőtlenítő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szereket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mindig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töményen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hígítás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nélkül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kell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alkalmazni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</a:p>
          <a:p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Szárítás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-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Alkoholos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fertőtlenítőszert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kezek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illetve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karok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bőrére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hagyni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kell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rászáradni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letörölni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nem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szabad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! </a:t>
            </a:r>
          </a:p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szárítási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folyamat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végén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légszáraz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kezekre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történhet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gyárilag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sterilizált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egyszer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használatos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m</a:t>
            </a:r>
            <a:r>
              <a:rPr lang="hu-HU" b="1" i="1" dirty="0">
                <a:solidFill>
                  <a:srgbClr val="000090"/>
                </a:solidFill>
                <a:latin typeface="Times New Roman"/>
                <a:cs typeface="Times New Roman"/>
              </a:rPr>
              <a:t>ű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teti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>
                <a:solidFill>
                  <a:srgbClr val="000090"/>
                </a:solidFill>
                <a:latin typeface="Times New Roman"/>
                <a:cs typeface="Times New Roman"/>
              </a:rPr>
              <a:t>keszty</a:t>
            </a:r>
            <a:r>
              <a:rPr lang="hu-HU" b="1" i="1" dirty="0">
                <a:solidFill>
                  <a:srgbClr val="000090"/>
                </a:solidFill>
                <a:latin typeface="Times New Roman"/>
                <a:cs typeface="Times New Roman"/>
              </a:rPr>
              <a:t>ű</a:t>
            </a:r>
            <a:r>
              <a:rPr lang="en-US" b="1" i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felvétele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. </a:t>
            </a:r>
          </a:p>
          <a:p>
            <a:endParaRPr lang="en-US" dirty="0"/>
          </a:p>
        </p:txBody>
      </p:sp>
      <p:pic>
        <p:nvPicPr>
          <p:cNvPr id="2" name="Picture 1" descr="maxter-steril-sebeszi-latex-keszty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794" y="1544042"/>
            <a:ext cx="6194206" cy="61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8-08-20 - 21.4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76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2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8-08-20 - 21.48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90108"/>
          </a:xfrm>
          <a:prstGeom prst="rect">
            <a:avLst/>
          </a:prstGeom>
        </p:spPr>
      </p:pic>
      <p:pic>
        <p:nvPicPr>
          <p:cNvPr id="7" name="Picture 6" descr="Képernyőfotó 2018-08-20 - 21.48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0108"/>
            <a:ext cx="9209065" cy="356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́pernyőfotó 2018-08-20 - 21.49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494" y="297782"/>
            <a:ext cx="5653306" cy="1143000"/>
          </a:xfrm>
        </p:spPr>
        <p:txBody>
          <a:bodyPr>
            <a:normAutofit fontScale="90000"/>
          </a:bodyPr>
          <a:lstStyle/>
          <a:p>
            <a:r>
              <a:rPr lang="en-US" sz="3400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VÉDŐESZKÖZ-HASZNÁLAT</a:t>
            </a:r>
            <a:br>
              <a:rPr lang="en-US" sz="3400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</a:b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kéz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védelme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8625" y="1616194"/>
            <a:ext cx="8304879" cy="50314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A beteg ellátása során egyszer használatos védőkesztyű viselete kötelező. </a:t>
            </a:r>
          </a:p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A védőkesztyűt betegenként kell cserélni.</a:t>
            </a:r>
            <a:b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Vastag védőkesztyű viselete az eszközök, műszerek tisztításakor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és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fertőtlenítésekor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kötelezo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̋!</a:t>
            </a:r>
          </a:p>
          <a:p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A latex allergia kialakulásának elkerülése érdekében neoprén vagy</a:t>
            </a:r>
            <a:r>
              <a:rPr lang="en-US" sz="2400" b="1" dirty="0">
                <a:solidFill>
                  <a:srgbClr val="000090"/>
                </a:solidFill>
                <a:latin typeface="Times New Roman"/>
                <a:cs typeface="Times New Roman"/>
              </a:rPr>
              <a:t> nitril 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kesztyű használható. </a:t>
            </a:r>
          </a:p>
          <a:p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Ismert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fert</a:t>
            </a:r>
            <a:r>
              <a:rPr lang="hu-HU" sz="2400" dirty="0">
                <a:solidFill>
                  <a:srgbClr val="000090"/>
                </a:solidFill>
                <a:latin typeface="Times New Roman"/>
                <a:cs typeface="Times New Roman"/>
              </a:rPr>
              <a:t>ő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z</a:t>
            </a:r>
            <a:r>
              <a:rPr lang="hu-HU" sz="2400" dirty="0">
                <a:solidFill>
                  <a:srgbClr val="000090"/>
                </a:solidFill>
                <a:latin typeface="Times New Roman"/>
                <a:cs typeface="Times New Roman"/>
              </a:rPr>
              <a:t>ő 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beteg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esetén, vagy amikor 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éles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eszk</a:t>
            </a:r>
            <a:r>
              <a:rPr lang="hu-HU" sz="2400" dirty="0">
                <a:solidFill>
                  <a:srgbClr val="000090"/>
                </a:solidFill>
                <a:latin typeface="Times New Roman"/>
                <a:cs typeface="Times New Roman"/>
              </a:rPr>
              <a:t>ö</a:t>
            </a:r>
            <a:r>
              <a:rPr lang="en-US" sz="2400" dirty="0" err="1">
                <a:solidFill>
                  <a:srgbClr val="000090"/>
                </a:solidFill>
                <a:latin typeface="Times New Roman"/>
                <a:cs typeface="Times New Roman"/>
              </a:rPr>
              <a:t>zzel</a:t>
            </a:r>
            <a:r>
              <a:rPr lang="en-US" sz="2400" dirty="0">
                <a:solidFill>
                  <a:srgbClr val="000090"/>
                </a:solidFill>
                <a:latin typeface="Times New Roman"/>
                <a:cs typeface="Times New Roman"/>
              </a:rPr>
              <a:t> „vakon” történik beavatkozás, vagy ha a kezelést végző személy keze sérült, dupla kesztyű viselhető. </a:t>
            </a:r>
          </a:p>
          <a:p>
            <a:r>
              <a:rPr lang="en-US" sz="2400" dirty="0">
                <a:solidFill>
                  <a:srgbClr val="821A08"/>
                </a:solidFill>
                <a:latin typeface="Times New Roman"/>
                <a:cs typeface="Times New Roman"/>
              </a:rPr>
              <a:t>A védőkesztyű felvétele előtt és levétele után </a:t>
            </a:r>
            <a:r>
              <a:rPr lang="en-US" sz="2400" b="1" dirty="0">
                <a:solidFill>
                  <a:srgbClr val="821A08"/>
                </a:solidFill>
                <a:latin typeface="Times New Roman"/>
                <a:cs typeface="Times New Roman"/>
              </a:rPr>
              <a:t>higiénés kézfertőtlenítést</a:t>
            </a:r>
            <a:r>
              <a:rPr lang="en-US" sz="2400" dirty="0">
                <a:solidFill>
                  <a:srgbClr val="821A08"/>
                </a:solidFill>
                <a:latin typeface="Times New Roman"/>
                <a:cs typeface="Times New Roman"/>
              </a:rPr>
              <a:t> kell végezni!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 descr="Képernyőfotó 2015-12-01 - 23.27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0"/>
            <a:ext cx="1600200" cy="1616194"/>
          </a:xfrm>
          <a:prstGeom prst="rect">
            <a:avLst/>
          </a:prstGeom>
        </p:spPr>
      </p:pic>
      <p:pic>
        <p:nvPicPr>
          <p:cNvPr id="5" name="Picture 4" descr="Képernyőfotó 2015-12-01 - 23.27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82" y="4404517"/>
            <a:ext cx="1322818" cy="2436771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8575" cy="16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2718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274638"/>
            <a:ext cx="9028550" cy="764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90"/>
                </a:solidFill>
                <a:latin typeface="Times New Roman"/>
                <a:cs typeface="Times New Roman"/>
              </a:rPr>
              <a:t>UV-</a:t>
            </a:r>
            <a:r>
              <a:rPr lang="en-US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kamerával</a:t>
            </a:r>
            <a:r>
              <a:rPr lang="en-US" sz="32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ellenőrizve</a:t>
            </a:r>
            <a:r>
              <a:rPr lang="en-US" sz="32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kézmosás</a:t>
            </a:r>
            <a:r>
              <a:rPr lang="en-US" sz="32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hatékonysága</a:t>
            </a:r>
            <a:endParaRPr lang="en-US" sz="32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wash3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56" y="1558472"/>
            <a:ext cx="2359286" cy="3538929"/>
          </a:xfrm>
          <a:prstGeom prst="rect">
            <a:avLst/>
          </a:prstGeom>
        </p:spPr>
      </p:pic>
      <p:pic>
        <p:nvPicPr>
          <p:cNvPr id="5" name="Picture 4" descr="wash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423"/>
            <a:ext cx="2381156" cy="3571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86" y="2034689"/>
            <a:ext cx="141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 </a:t>
            </a:r>
            <a:r>
              <a:rPr lang="en-US" dirty="0" err="1"/>
              <a:t>Kézmosás</a:t>
            </a:r>
            <a:r>
              <a:rPr lang="en-US" dirty="0"/>
              <a:t> </a:t>
            </a:r>
            <a:r>
              <a:rPr lang="en-US" dirty="0" err="1"/>
              <a:t>előtt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3975" y="2190400"/>
            <a:ext cx="1428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Klaszikus</a:t>
            </a:r>
            <a:r>
              <a:rPr lang="en-US" dirty="0"/>
              <a:t> “</a:t>
            </a:r>
            <a:r>
              <a:rPr lang="en-US" dirty="0" err="1"/>
              <a:t>rálocsolom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törlöm</a:t>
            </a:r>
            <a:r>
              <a:rPr lang="en-US" dirty="0"/>
              <a:t>”</a:t>
            </a:r>
          </a:p>
        </p:txBody>
      </p:sp>
      <p:pic>
        <p:nvPicPr>
          <p:cNvPr id="9" name="Picture 8" descr="wash4_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42" y="2034690"/>
            <a:ext cx="2246731" cy="3405534"/>
          </a:xfrm>
          <a:prstGeom prst="rect">
            <a:avLst/>
          </a:prstGeom>
        </p:spPr>
      </p:pic>
      <p:pic>
        <p:nvPicPr>
          <p:cNvPr id="10" name="Picture 9" descr="wash5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09" y="3113730"/>
            <a:ext cx="2424291" cy="36364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51956" y="2842768"/>
            <a:ext cx="129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6mp </a:t>
            </a:r>
            <a:r>
              <a:rPr lang="en-US" dirty="0" err="1">
                <a:solidFill>
                  <a:srgbClr val="FFFFFF"/>
                </a:solidFill>
              </a:rPr>
              <a:t>behatási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idő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után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6644" y="4011623"/>
            <a:ext cx="1269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15 </a:t>
            </a:r>
            <a:r>
              <a:rPr lang="en-US" dirty="0" err="1">
                <a:solidFill>
                  <a:schemeClr val="bg1"/>
                </a:solidFill>
              </a:rPr>
              <a:t>mp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behatási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wash6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06" y="1558472"/>
            <a:ext cx="3330513" cy="49351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6644" y="1573025"/>
            <a:ext cx="1500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30 </a:t>
            </a:r>
            <a:r>
              <a:rPr lang="en-US" dirty="0" err="1">
                <a:solidFill>
                  <a:srgbClr val="000090"/>
                </a:solidFill>
              </a:rPr>
              <a:t>mp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behatási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idő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err="1">
                <a:solidFill>
                  <a:srgbClr val="000090"/>
                </a:solidFill>
              </a:rPr>
              <a:t>után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5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8224"/>
            <a:ext cx="8229600" cy="544793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Az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egészségügyis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személyzetnek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tudnia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kell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hogy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milyen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hatóanyagokkal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és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milyen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módon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tudja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keze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bőrfelületén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lévő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tranzitorikus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mikrofórát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elpusztítani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inaktiválni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és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reziduális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mikroflórát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csökkenteni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Csak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így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tudja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nosokomiális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fertőzéseket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megelőzni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  <a:endParaRPr lang="cs-CZ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 descr="referral_mkt_target_mkt_y_customer_experi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05" y="4522631"/>
            <a:ext cx="323469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Köszönöm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figyelmet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																									</a:t>
            </a:r>
            <a:r>
              <a:rPr lang="en-US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Szabados</a:t>
            </a:r>
            <a:r>
              <a:rPr lang="en-US" sz="20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90"/>
                </a:solidFill>
                <a:latin typeface="Times New Roman"/>
                <a:cs typeface="Times New Roman"/>
              </a:rPr>
              <a:t>Tímea</a:t>
            </a:r>
            <a:endParaRPr lang="en-US" sz="20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8d36fdaa57a0ea248fb3ee7d94f62314_blue-hand-print-clip-art-at-clkercom-vector-clip-art-online-hands-clipart-transparent_600-5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1" y="3101388"/>
            <a:ext cx="2294569" cy="21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9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3666"/>
            <a:ext cx="8229600" cy="53324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Steril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kéz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nincs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csak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átmeneleg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csíraszegény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 b</a:t>
            </a: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ő</a:t>
            </a:r>
            <a:r>
              <a:rPr lang="en-US" b="1" dirty="0" err="1">
                <a:solidFill>
                  <a:srgbClr val="000090"/>
                </a:solidFill>
                <a:latin typeface="Times New Roman"/>
                <a:cs typeface="Times New Roman"/>
              </a:rPr>
              <a:t>rfel</a:t>
            </a:r>
            <a:r>
              <a:rPr lang="hu-HU" b="1" dirty="0">
                <a:solidFill>
                  <a:srgbClr val="000090"/>
                </a:solidFill>
                <a:latin typeface="Times New Roman"/>
                <a:cs typeface="Times New Roman"/>
              </a:rPr>
              <a:t>ü</a:t>
            </a: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let! </a:t>
            </a:r>
          </a:p>
        </p:txBody>
      </p:sp>
      <p:pic>
        <p:nvPicPr>
          <p:cNvPr id="4" name="Picture 3" descr="Képernyőfotó 2018-08-21 - 9.2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19" y="2245427"/>
            <a:ext cx="3882006" cy="4367257"/>
          </a:xfrm>
          <a:prstGeom prst="rect">
            <a:avLst/>
          </a:prstGeom>
        </p:spPr>
      </p:pic>
      <p:pic>
        <p:nvPicPr>
          <p:cNvPr id="5" name="Picture 4" descr="Képernyőfotó 2018-08-21 - 9.30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93" y="2279987"/>
            <a:ext cx="3332807" cy="43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87" y="409768"/>
            <a:ext cx="7107124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b="1" i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kezek</a:t>
            </a:r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állapotával</a:t>
            </a:r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kapcsolatos</a:t>
            </a:r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általános</a:t>
            </a:r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követelmények</a:t>
            </a:r>
            <a:r>
              <a:rPr lang="en-US" sz="3600" b="1" i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6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1" y="1937663"/>
            <a:ext cx="8483600" cy="458166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rendszeresen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végzett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m-toilette, melynek ki kell terjednie a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mre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alatti területre, a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mágyra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gyelve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hogy az ne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sér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n). </a:t>
            </a:r>
          </a:p>
          <a:p>
            <a:pPr lvl="1"/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knek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videknek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és lekerekített (legömbölyített) végűeknek kell lenni. </a:t>
            </a:r>
          </a:p>
          <a:p>
            <a:endParaRPr lang="en-US" sz="2800" dirty="0"/>
          </a:p>
        </p:txBody>
      </p:sp>
      <p:pic>
        <p:nvPicPr>
          <p:cNvPr id="4" name="Picture 3" descr="Képernyőfotó 2015-11-30 - 19.1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6" y="0"/>
            <a:ext cx="2201333" cy="1937664"/>
          </a:xfrm>
          <a:prstGeom prst="rect">
            <a:avLst/>
          </a:prstGeom>
        </p:spPr>
      </p:pic>
      <p:pic>
        <p:nvPicPr>
          <p:cNvPr id="6" name="Picture 5" descr="han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94" y="4761999"/>
            <a:ext cx="2669781" cy="2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Munkavégzés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zben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m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festett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ő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karóra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viselése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tilos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lvl="1"/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ekcémás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egyéb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gyulladásos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bőrfolyamat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esetén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közvetlen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betegellátás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végezhető</a:t>
            </a:r>
            <a:r>
              <a:rPr lang="en-US" sz="3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88438" cy="1729525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6037"/>
            <a:ext cx="2312260" cy="1731963"/>
          </a:xfrm>
          <a:prstGeom prst="rect">
            <a:avLst/>
          </a:prstGeom>
        </p:spPr>
      </p:pic>
      <p:pic>
        <p:nvPicPr>
          <p:cNvPr id="6" name="Picture 5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96" y="5126931"/>
            <a:ext cx="2546454" cy="1731963"/>
          </a:xfrm>
          <a:prstGeom prst="rect">
            <a:avLst/>
          </a:prstGeom>
        </p:spPr>
      </p:pic>
      <p:pic>
        <p:nvPicPr>
          <p:cNvPr id="7" name="Picture 6" descr="images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80" y="5126037"/>
            <a:ext cx="2604020" cy="1732857"/>
          </a:xfrm>
          <a:prstGeom prst="rect">
            <a:avLst/>
          </a:prstGeom>
        </p:spPr>
      </p:pic>
      <p:pic>
        <p:nvPicPr>
          <p:cNvPr id="8" name="Picture 7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18" y="16139"/>
            <a:ext cx="2808682" cy="1713386"/>
          </a:xfrm>
          <a:prstGeom prst="rect">
            <a:avLst/>
          </a:prstGeom>
        </p:spPr>
      </p:pic>
      <p:pic>
        <p:nvPicPr>
          <p:cNvPr id="9" name="Picture 8" descr="Képernyőfotó 2015-11-24 - 14.37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49" y="2669607"/>
            <a:ext cx="971533" cy="8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8412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4518" cy="850925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Kéz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bőrének</a:t>
            </a:r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90"/>
                </a:solidFill>
                <a:latin typeface="Times New Roman"/>
                <a:cs typeface="Times New Roman"/>
              </a:rPr>
              <a:t>ápolása</a:t>
            </a:r>
            <a:endParaRPr lang="en-US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515180"/>
            <a:ext cx="8759768" cy="4610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Fontos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hogy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bőr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ne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legyen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száraz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és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berepedezett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hiszen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sérüléseken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keresztül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kórokozók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könnyen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bejutnak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szervezetünkbe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Ennek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megelőzésére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használhatjuk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a CREMANA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kézápolókat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CREMANA Crème-Lotion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CREMANA </a:t>
            </a:r>
            <a:r>
              <a:rPr lang="mr-IN" sz="2800" dirty="0">
                <a:solidFill>
                  <a:srgbClr val="000090"/>
                </a:solidFill>
                <a:latin typeface="Times New Roman"/>
                <a:cs typeface="Times New Roman"/>
              </a:rPr>
              <a:t>–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0090"/>
                </a:solidFill>
                <a:latin typeface="Times New Roman"/>
                <a:cs typeface="Times New Roman"/>
              </a:rPr>
              <a:t>derm</a:t>
            </a:r>
            <a:r>
              <a:rPr lang="en-US" sz="2800" dirty="0">
                <a:solidFill>
                  <a:srgbClr val="000090"/>
                </a:solidFill>
                <a:latin typeface="Times New Roman"/>
                <a:cs typeface="Times New Roman"/>
              </a:rPr>
              <a:t> protect</a:t>
            </a:r>
          </a:p>
        </p:txBody>
      </p:sp>
      <p:pic>
        <p:nvPicPr>
          <p:cNvPr id="4" name="Picture 3" descr="Képernyőfotó 2018-08-21 - 9.58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72" y="169389"/>
            <a:ext cx="1437968" cy="1345791"/>
          </a:xfrm>
          <a:prstGeom prst="rect">
            <a:avLst/>
          </a:prstGeom>
        </p:spPr>
      </p:pic>
      <p:pic>
        <p:nvPicPr>
          <p:cNvPr id="5" name="Picture 4" descr="Képernyőfotó 2018-08-21 - 9.57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37" y="3809599"/>
            <a:ext cx="1168400" cy="2946400"/>
          </a:xfrm>
          <a:prstGeom prst="rect">
            <a:avLst/>
          </a:prstGeom>
        </p:spPr>
      </p:pic>
      <p:pic>
        <p:nvPicPr>
          <p:cNvPr id="6" name="Picture 5" descr="Képernyőfotó 2018-08-21 - 9.58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72" y="3593145"/>
            <a:ext cx="2067796" cy="3048401"/>
          </a:xfrm>
          <a:prstGeom prst="rect">
            <a:avLst/>
          </a:prstGeom>
        </p:spPr>
      </p:pic>
      <p:pic>
        <p:nvPicPr>
          <p:cNvPr id="8" name="Picture 7" descr="12109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0"/>
            <a:ext cx="276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28300"/>
            <a:ext cx="8144933" cy="16560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000090"/>
                </a:solidFill>
              </a:rPr>
              <a:t>Az egészségügyi személyzet keze legyen ép és ápolt, de a betegellátásban a műköröm és az ékszerek viselése tilos!</a:t>
            </a:r>
          </a:p>
        </p:txBody>
      </p:sp>
      <p:pic>
        <p:nvPicPr>
          <p:cNvPr id="4" name="Content Placeholder 3" descr="Képernyőfotó 2015-11-30 - 18.50.30.pn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9" b="25349"/>
          <a:stretch>
            <a:fillRect/>
          </a:stretch>
        </p:blipFill>
        <p:spPr>
          <a:xfrm>
            <a:off x="317980" y="2781299"/>
            <a:ext cx="4474153" cy="3484034"/>
          </a:xfrm>
          <a:prstGeom prst="rect">
            <a:avLst/>
          </a:prstGeom>
        </p:spPr>
      </p:pic>
      <p:pic>
        <p:nvPicPr>
          <p:cNvPr id="5" name="Picture 4" descr="Képernyőfotó 2015-11-30 - 18.50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59" y="2645833"/>
            <a:ext cx="4133574" cy="36195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92133" y="2404533"/>
            <a:ext cx="4131734" cy="421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92133" y="2404533"/>
            <a:ext cx="4279900" cy="40978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0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816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solidFill>
                  <a:srgbClr val="000090"/>
                </a:solidFill>
                <a:latin typeface="Times New Roman"/>
                <a:cs typeface="Times New Roman"/>
              </a:rPr>
              <a:t>Semmelweis Ignác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7867" y="1572902"/>
            <a:ext cx="4921814" cy="497845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rgbClr val="000090"/>
                </a:solidFill>
              </a:rPr>
              <a:t>...”A mosás elmulasztása a gyakorlati szülészeti tanfolyamról való kizárással lesz büntetve”... </a:t>
            </a:r>
            <a:endParaRPr lang="en-US" dirty="0">
              <a:solidFill>
                <a:srgbClr val="000090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hu-HU" b="1" dirty="0">
                <a:solidFill>
                  <a:srgbClr val="000090"/>
                </a:solidFill>
              </a:rPr>
              <a:t>Pest, 1861. Május 27.</a:t>
            </a:r>
          </a:p>
          <a:p>
            <a:pPr marL="45720" indent="0">
              <a:buNone/>
            </a:pPr>
            <a:endParaRPr lang="hu-HU" dirty="0"/>
          </a:p>
          <a:p>
            <a:pPr marL="45720" indent="0">
              <a:buNone/>
            </a:pPr>
            <a:r>
              <a:rPr lang="en-US" sz="2800" b="1" i="1" dirty="0">
                <a:solidFill>
                  <a:srgbClr val="000090"/>
                </a:solidFill>
              </a:rPr>
              <a:t>Semmelweis</a:t>
            </a:r>
            <a:br>
              <a:rPr lang="en-US" sz="2800" b="1" i="1" dirty="0">
                <a:solidFill>
                  <a:srgbClr val="000090"/>
                </a:solidFill>
              </a:rPr>
            </a:br>
            <a:r>
              <a:rPr lang="en-US" sz="2800" b="1" i="1" dirty="0">
                <a:solidFill>
                  <a:srgbClr val="000090"/>
                </a:solidFill>
              </a:rPr>
              <a:t>a szülészeti intézet tanára a pesti kir. magyar tudományegyetemen” </a:t>
            </a:r>
            <a:endParaRPr lang="en-US" sz="2800" i="1" dirty="0">
              <a:solidFill>
                <a:srgbClr val="00009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Képernyőfotó 2015-11-30 - 18.4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52" y="1282700"/>
            <a:ext cx="3187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"/>
            <a:ext cx="8360832" cy="2178974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br>
              <a:rPr lang="en-US" sz="2500" i="1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en-US" sz="2700" b="1" i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  <a:t>A nem megfelelően végzett kézfertőtlenítés során kimaradó területek. </a:t>
            </a:r>
            <a:br>
              <a:rPr lang="en-US" sz="2700" b="1" i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</a:br>
            <a:br>
              <a:rPr lang="en-US" sz="2700" b="1" i="1" dirty="0">
                <a:solidFill>
                  <a:srgbClr val="000090"/>
                </a:solidFill>
                <a:effectLst/>
                <a:latin typeface="Times New Roman"/>
                <a:cs typeface="Times New Roman"/>
              </a:rPr>
            </a:br>
            <a:r>
              <a:rPr lang="en-US" sz="2700" i="1" dirty="0">
                <a:effectLst/>
                <a:latin typeface="Times New Roman"/>
                <a:cs typeface="Times New Roman"/>
              </a:rPr>
              <a:t>(Balra a kézhát, jobbra a tenyér. A legsötétebb területek a leginkább szennyezettek.) </a:t>
            </a:r>
            <a:endParaRPr lang="en-US" sz="27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3572932"/>
            <a:ext cx="6400800" cy="30480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 descr="Képernyőfotó 2015-11-29 - 21.1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0" y="2506133"/>
            <a:ext cx="7340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8020</TotalTime>
  <Words>1208</Words>
  <Application>Microsoft Macintosh PowerPoint</Application>
  <PresentationFormat>Diavetítés a képernyőre (4:3 oldalarány)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A kezek állapotával kapcsolatos követelmények </vt:lpstr>
      <vt:lpstr>PowerPoint-bemutató</vt:lpstr>
      <vt:lpstr>PowerPoint-bemutató</vt:lpstr>
      <vt:lpstr>A kezek állapotával kapcsolatos általános követelmények:  </vt:lpstr>
      <vt:lpstr>PowerPoint-bemutató</vt:lpstr>
      <vt:lpstr>Kéz bőrének ápolása</vt:lpstr>
      <vt:lpstr>Az egészségügyi személyzet keze legyen ép és ápolt, de a betegellátásban a műköröm és az ékszerek viselése tilos!</vt:lpstr>
      <vt:lpstr>Semmelweis Ignác</vt:lpstr>
      <vt:lpstr> A nem megfelelően végzett kézfertőtlenítés során kimaradó területek.   (Balra a kézhát, jobbra a tenyér. A legsötétebb területek a leginkább szennyezettek.) </vt:lpstr>
      <vt:lpstr>Higiénés kézfertőtlenítés </vt:lpstr>
      <vt:lpstr>1. Higiénés kézfertőtlenítő kézmosás </vt:lpstr>
      <vt:lpstr>Egyfázisú kézfertőtlenítés </vt:lpstr>
      <vt:lpstr>Két fázisú kézfertőtlenítés </vt:lpstr>
      <vt:lpstr>Higiénés kézmosás lépései:</vt:lpstr>
      <vt:lpstr>CREMANA család</vt:lpstr>
      <vt:lpstr>2. Az alkoholos kézbedörzsölés:</vt:lpstr>
      <vt:lpstr>PowerPoint-bemutató</vt:lpstr>
      <vt:lpstr>Műtéti kézfertőtlenítés (sebészi bemosakodás) </vt:lpstr>
      <vt:lpstr>A műtéti kézfertőtlenítés részműveletei: </vt:lpstr>
      <vt:lpstr>PowerPoint-bemutató</vt:lpstr>
      <vt:lpstr>PowerPoint-bemutató</vt:lpstr>
      <vt:lpstr>PowerPoint-bemutató</vt:lpstr>
      <vt:lpstr>PowerPoint-bemutató</vt:lpstr>
      <vt:lpstr>VÉDŐESZKÖZ-HASZNÁLAT A kéz védelme </vt:lpstr>
      <vt:lpstr>UV-kamerával ellenőrizve a kézmosás hatékonysága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kezek állapotával kapcsolatos követelmények </dc:title>
  <dc:creator>Microsoft Office User</dc:creator>
  <cp:lastModifiedBy>Tímea Szabados</cp:lastModifiedBy>
  <cp:revision>110</cp:revision>
  <dcterms:created xsi:type="dcterms:W3CDTF">2018-08-14T18:32:16Z</dcterms:created>
  <dcterms:modified xsi:type="dcterms:W3CDTF">2021-02-20T14:51:32Z</dcterms:modified>
</cp:coreProperties>
</file>