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07"/>
  </p:notes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73" r:id="rId14"/>
    <p:sldId id="294" r:id="rId15"/>
    <p:sldId id="269" r:id="rId16"/>
    <p:sldId id="264" r:id="rId17"/>
    <p:sldId id="271" r:id="rId18"/>
    <p:sldId id="272" r:id="rId19"/>
    <p:sldId id="295" r:id="rId20"/>
    <p:sldId id="274" r:id="rId21"/>
    <p:sldId id="270" r:id="rId22"/>
    <p:sldId id="372" r:id="rId23"/>
    <p:sldId id="285" r:id="rId24"/>
    <p:sldId id="296" r:id="rId25"/>
    <p:sldId id="328" r:id="rId26"/>
    <p:sldId id="373" r:id="rId27"/>
    <p:sldId id="374" r:id="rId28"/>
    <p:sldId id="329" r:id="rId29"/>
    <p:sldId id="321" r:id="rId30"/>
    <p:sldId id="297" r:id="rId31"/>
    <p:sldId id="323" r:id="rId32"/>
    <p:sldId id="330" r:id="rId33"/>
    <p:sldId id="331" r:id="rId34"/>
    <p:sldId id="332" r:id="rId35"/>
    <p:sldId id="333" r:id="rId36"/>
    <p:sldId id="334" r:id="rId37"/>
    <p:sldId id="335" r:id="rId38"/>
    <p:sldId id="322" r:id="rId39"/>
    <p:sldId id="299" r:id="rId40"/>
    <p:sldId id="286" r:id="rId41"/>
    <p:sldId id="301" r:id="rId42"/>
    <p:sldId id="302" r:id="rId43"/>
    <p:sldId id="303" r:id="rId44"/>
    <p:sldId id="304" r:id="rId45"/>
    <p:sldId id="305" r:id="rId46"/>
    <p:sldId id="306" r:id="rId47"/>
    <p:sldId id="300" r:id="rId48"/>
    <p:sldId id="287" r:id="rId49"/>
    <p:sldId id="275" r:id="rId50"/>
    <p:sldId id="276" r:id="rId51"/>
    <p:sldId id="277" r:id="rId52"/>
    <p:sldId id="324" r:id="rId53"/>
    <p:sldId id="310" r:id="rId54"/>
    <p:sldId id="309" r:id="rId55"/>
    <p:sldId id="311" r:id="rId56"/>
    <p:sldId id="312" r:id="rId57"/>
    <p:sldId id="313" r:id="rId58"/>
    <p:sldId id="314" r:id="rId59"/>
    <p:sldId id="319" r:id="rId60"/>
    <p:sldId id="320" r:id="rId61"/>
    <p:sldId id="325" r:id="rId62"/>
    <p:sldId id="336" r:id="rId63"/>
    <p:sldId id="339" r:id="rId64"/>
    <p:sldId id="340" r:id="rId65"/>
    <p:sldId id="357" r:id="rId66"/>
    <p:sldId id="358" r:id="rId67"/>
    <p:sldId id="359" r:id="rId68"/>
    <p:sldId id="363" r:id="rId69"/>
    <p:sldId id="366" r:id="rId70"/>
    <p:sldId id="375" r:id="rId71"/>
    <p:sldId id="367" r:id="rId72"/>
    <p:sldId id="364" r:id="rId73"/>
    <p:sldId id="365" r:id="rId74"/>
    <p:sldId id="361" r:id="rId75"/>
    <p:sldId id="315" r:id="rId76"/>
    <p:sldId id="349" r:id="rId77"/>
    <p:sldId id="351" r:id="rId78"/>
    <p:sldId id="341" r:id="rId79"/>
    <p:sldId id="342" r:id="rId80"/>
    <p:sldId id="352" r:id="rId81"/>
    <p:sldId id="345" r:id="rId82"/>
    <p:sldId id="346" r:id="rId83"/>
    <p:sldId id="343" r:id="rId84"/>
    <p:sldId id="344" r:id="rId85"/>
    <p:sldId id="347" r:id="rId86"/>
    <p:sldId id="307" r:id="rId87"/>
    <p:sldId id="308" r:id="rId88"/>
    <p:sldId id="278" r:id="rId89"/>
    <p:sldId id="279" r:id="rId90"/>
    <p:sldId id="280" r:id="rId91"/>
    <p:sldId id="281" r:id="rId92"/>
    <p:sldId id="354" r:id="rId93"/>
    <p:sldId id="353" r:id="rId94"/>
    <p:sldId id="282" r:id="rId95"/>
    <p:sldId id="355" r:id="rId96"/>
    <p:sldId id="283" r:id="rId97"/>
    <p:sldId id="284" r:id="rId98"/>
    <p:sldId id="288" r:id="rId99"/>
    <p:sldId id="356" r:id="rId100"/>
    <p:sldId id="289" r:id="rId101"/>
    <p:sldId id="291" r:id="rId102"/>
    <p:sldId id="292" r:id="rId103"/>
    <p:sldId id="368" r:id="rId104"/>
    <p:sldId id="293" r:id="rId105"/>
    <p:sldId id="370" r:id="rId10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16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7B30E-9430-5A44-9285-E1A3E13F517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2C080-693A-EB48-A3E8-2AA73B87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acrylüveget az alkohol elmattítja, felülete kitöredezik. A kezelőszékek bőr huzata több éves távlatban gyorsabban elöregedhet, kirepedezhet. Ezen kényes területeken alkalmazzunk lehetőleg alkohol mentes készítményeket.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2C080-693A-EB48-A3E8-2AA73B870FC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5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E57C88-77AF-B94D-8A78-99F058AF782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A2AC41-D168-F04A-A382-68D886E862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1049" y="5798905"/>
            <a:ext cx="4260794" cy="635039"/>
          </a:xfrm>
        </p:spPr>
        <p:txBody>
          <a:bodyPr/>
          <a:lstStyle/>
          <a:p>
            <a:pPr algn="r"/>
            <a:r>
              <a:rPr lang="en-US" dirty="0" smtClean="0"/>
              <a:t>Szabados Tímea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685174"/>
            <a:ext cx="7175351" cy="2005385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Infekciókontoll a fogászaton</a:t>
            </a:r>
            <a:endParaRPr lang="en-US" dirty="0"/>
          </a:p>
        </p:txBody>
      </p:sp>
      <p:pic>
        <p:nvPicPr>
          <p:cNvPr id="4" name="Picture 3" descr="Képernyőfotó 2015-11-20 - 22.1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" y="3409155"/>
            <a:ext cx="2203674" cy="3024789"/>
          </a:xfrm>
          <a:prstGeom prst="rect">
            <a:avLst/>
          </a:prstGeom>
        </p:spPr>
      </p:pic>
      <p:pic>
        <p:nvPicPr>
          <p:cNvPr id="5" name="Picture 4" descr="Képernyőfotó 2015-11-20 - 22.1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15" y="3409155"/>
            <a:ext cx="2165662" cy="28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011" y="518058"/>
            <a:ext cx="6985790" cy="885712"/>
          </a:xfrm>
        </p:spPr>
        <p:txBody>
          <a:bodyPr/>
          <a:lstStyle/>
          <a:p>
            <a:pPr marL="0" indent="0" algn="l">
              <a:buNone/>
            </a:pPr>
            <a:r>
              <a:rPr lang="hu-HU" i="1" dirty="0" smtClean="0">
                <a:effectLst/>
              </a:rPr>
              <a:t>1. Páciens 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1633054"/>
            <a:ext cx="7384527" cy="4678840"/>
          </a:xfrm>
        </p:spPr>
        <p:txBody>
          <a:bodyPr/>
          <a:lstStyle/>
          <a:p>
            <a:pPr algn="just"/>
            <a:r>
              <a:rPr lang="hu-HU" sz="3600" dirty="0">
                <a:latin typeface="Times New Roman"/>
                <a:cs typeface="Times New Roman"/>
              </a:rPr>
              <a:t>A fogászati ellátás során nagyon gyakran nem ismert a beteg fertőző állapota</a:t>
            </a:r>
            <a:r>
              <a:rPr lang="hu-HU" sz="3600" dirty="0" smtClean="0">
                <a:latin typeface="Times New Roman"/>
                <a:cs typeface="Times New Roman"/>
              </a:rPr>
              <a:t>,</a:t>
            </a:r>
          </a:p>
          <a:p>
            <a:pPr algn="just"/>
            <a:r>
              <a:rPr lang="hu-HU" sz="3600" dirty="0" smtClean="0">
                <a:latin typeface="Times New Roman"/>
                <a:cs typeface="Times New Roman"/>
              </a:rPr>
              <a:t>ezért </a:t>
            </a:r>
            <a:r>
              <a:rPr lang="hu-HU" sz="3600" dirty="0">
                <a:latin typeface="Times New Roman"/>
                <a:cs typeface="Times New Roman"/>
              </a:rPr>
              <a:t>a </a:t>
            </a:r>
            <a:r>
              <a:rPr lang="hu-HU" sz="3600" b="1" i="1" dirty="0">
                <a:latin typeface="Times New Roman"/>
                <a:cs typeface="Times New Roman"/>
              </a:rPr>
              <a:t>fogászati kezelést igénybevevő </a:t>
            </a:r>
            <a:r>
              <a:rPr lang="hu-HU" sz="36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valamennyi pácienst potenciálisan fertőzőnek kell tekinteni</a:t>
            </a:r>
            <a:r>
              <a:rPr lang="hu-HU" sz="3600" b="1" i="1" dirty="0">
                <a:latin typeface="Times New Roman"/>
                <a:cs typeface="Times New Roman"/>
              </a:rPr>
              <a:t>.</a:t>
            </a:r>
            <a:endParaRPr lang="hu-HU" sz="36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Képernyőfotó 2015-11-24 - 14.1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56" y="157860"/>
            <a:ext cx="2391925" cy="12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342035"/>
            <a:ext cx="67766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u-HU" sz="3800" dirty="0"/>
              <a:t>Aszeptikus technikák fogászaton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0401" y="1485034"/>
            <a:ext cx="7704666" cy="489883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u-HU" sz="2800" b="1" i="1" dirty="0">
                <a:solidFill>
                  <a:srgbClr val="21306A"/>
                </a:solidFill>
                <a:latin typeface="Times New Roman"/>
                <a:cs typeface="Times New Roman"/>
              </a:rPr>
              <a:t>Konzerváló fogászat</a:t>
            </a:r>
            <a:endParaRPr lang="hu-HU" sz="2800" dirty="0">
              <a:solidFill>
                <a:srgbClr val="21306A"/>
              </a:solidFill>
              <a:latin typeface="Times New Roman"/>
              <a:cs typeface="Times New Roman"/>
            </a:endParaRPr>
          </a:p>
          <a:p>
            <a:r>
              <a:rPr lang="hu-HU" sz="2800" dirty="0">
                <a:latin typeface="Times New Roman"/>
                <a:cs typeface="Times New Roman"/>
              </a:rPr>
              <a:t>A kofferdam használata kifejezetten </a:t>
            </a:r>
            <a:r>
              <a:rPr lang="hu-HU" sz="2800" dirty="0" smtClean="0">
                <a:latin typeface="Times New Roman"/>
                <a:cs typeface="Times New Roman"/>
              </a:rPr>
              <a:t>ajánlatos.</a:t>
            </a:r>
          </a:p>
          <a:p>
            <a:r>
              <a:rPr lang="hu-HU" sz="2800" dirty="0" smtClean="0">
                <a:latin typeface="Times New Roman"/>
                <a:cs typeface="Times New Roman"/>
              </a:rPr>
              <a:t>Gyökérkezelés </a:t>
            </a:r>
            <a:r>
              <a:rPr lang="hu-HU" sz="2800" dirty="0">
                <a:latin typeface="Times New Roman"/>
                <a:cs typeface="Times New Roman"/>
              </a:rPr>
              <a:t>során tudni kell, hogy a „Kerr” tálca alkalmatlan aszeptikus tárolásra. </a:t>
            </a:r>
          </a:p>
          <a:p>
            <a:r>
              <a:rPr lang="hu-HU" sz="2800" dirty="0">
                <a:latin typeface="Times New Roman"/>
                <a:cs typeface="Times New Roman"/>
              </a:rPr>
              <a:t>A nagy fordulatszámú kézidarabokat minden egyes páciens kezelése előtt 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20-30 másodpercig </a:t>
            </a:r>
            <a:r>
              <a:rPr lang="hu-HU" sz="2800" dirty="0">
                <a:latin typeface="Times New Roman"/>
                <a:cs typeface="Times New Roman"/>
              </a:rPr>
              <a:t>járatni kell a víz és a levegő kiürítése érdekében. C</a:t>
            </a:r>
            <a:r>
              <a:rPr lang="hu-HU" sz="2800" dirty="0" smtClean="0">
                <a:latin typeface="Times New Roman"/>
                <a:cs typeface="Times New Roman"/>
              </a:rPr>
              <a:t>élja</a:t>
            </a:r>
            <a:r>
              <a:rPr lang="hu-HU" sz="2800" dirty="0">
                <a:latin typeface="Times New Roman"/>
                <a:cs typeface="Times New Roman"/>
              </a:rPr>
              <a:t>, hogy a páciensnek a turbinába és a lég-, vagy vízvezetékekbe esetleg bejutó váladékait fizikailag kiöblítse. Minden klinikai nap kezdetén 2 perces járatás ajánlott. </a:t>
            </a:r>
          </a:p>
          <a:p>
            <a:endParaRPr lang="en-US" dirty="0"/>
          </a:p>
        </p:txBody>
      </p:sp>
      <p:pic>
        <p:nvPicPr>
          <p:cNvPr id="4" name="Picture 3" descr="Képernyőfotó 2015-12-01 - 23.3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60" y="342035"/>
            <a:ext cx="2211368" cy="144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29778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400" dirty="0" smtClean="0">
                <a:solidFill>
                  <a:srgbClr val="660066"/>
                </a:solidFill>
                <a:effectLst/>
              </a:rPr>
              <a:t>6. VÉDŐESZKÖZ</a:t>
            </a:r>
            <a:r>
              <a:rPr lang="en-US" sz="3400" dirty="0">
                <a:solidFill>
                  <a:srgbClr val="660066"/>
                </a:solidFill>
                <a:effectLst/>
              </a:rPr>
              <a:t>-HASZNÁLAT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8333" y="1253656"/>
            <a:ext cx="8115171" cy="539402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Személyzet 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A kéz védelme 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A beteg ellátása során egyszer használatos védőkesztyű viselete kötelező. A védőkesztyűt betegenként kell cserélni.</a:t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Vastag védőkesztyű viselete az eszközök, műszerek tisztításakor és fertőtlenítésekor is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kötelező!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>A latex allergia kialakulásának elkerülése érdekében neoprén vagy nitril kesztyű használható. </a:t>
            </a:r>
          </a:p>
          <a:p>
            <a:r>
              <a:rPr lang="en-US" sz="2400" dirty="0" err="1">
                <a:latin typeface="Times New Roman"/>
                <a:cs typeface="Times New Roman"/>
              </a:rPr>
              <a:t>Ismert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fert</a:t>
            </a:r>
            <a:r>
              <a:rPr lang="hu-HU" sz="2400" dirty="0" smtClean="0">
                <a:latin typeface="Times New Roman"/>
                <a:cs typeface="Times New Roman"/>
              </a:rPr>
              <a:t>ő</a:t>
            </a:r>
            <a:r>
              <a:rPr lang="en-US" sz="2400" dirty="0" smtClean="0">
                <a:latin typeface="Times New Roman"/>
                <a:cs typeface="Times New Roman"/>
              </a:rPr>
              <a:t>z</a:t>
            </a:r>
            <a:r>
              <a:rPr lang="hu-HU" sz="2400" dirty="0" smtClean="0">
                <a:latin typeface="Times New Roman"/>
                <a:cs typeface="Times New Roman"/>
              </a:rPr>
              <a:t>ő </a:t>
            </a:r>
            <a:r>
              <a:rPr lang="en-US" sz="2400" dirty="0" err="1" smtClean="0">
                <a:latin typeface="Times New Roman"/>
                <a:cs typeface="Times New Roman"/>
              </a:rPr>
              <a:t>beteg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esetén, vagy amikor </a:t>
            </a:r>
            <a:r>
              <a:rPr lang="en-US" sz="2400" dirty="0" err="1">
                <a:latin typeface="Times New Roman"/>
                <a:cs typeface="Times New Roman"/>
              </a:rPr>
              <a:t>éles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eszk</a:t>
            </a:r>
            <a:r>
              <a:rPr lang="hu-HU" sz="2400" dirty="0" smtClean="0">
                <a:latin typeface="Times New Roman"/>
                <a:cs typeface="Times New Roman"/>
              </a:rPr>
              <a:t>ö</a:t>
            </a:r>
            <a:r>
              <a:rPr lang="en-US" sz="2400" dirty="0" err="1" smtClean="0">
                <a:latin typeface="Times New Roman"/>
                <a:cs typeface="Times New Roman"/>
              </a:rPr>
              <a:t>zzel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„vakon” történik beavatkozás, vagy ha a kezelést végző személy keze sérült, dupla kesztyű viselhető. </a:t>
            </a:r>
          </a:p>
          <a:p>
            <a:r>
              <a:rPr lang="en-US" sz="2400" dirty="0">
                <a:solidFill>
                  <a:srgbClr val="821A08"/>
                </a:solidFill>
                <a:latin typeface="Times New Roman"/>
                <a:cs typeface="Times New Roman"/>
              </a:rPr>
              <a:t>A védőkesztyű felvétele előtt és levétele után 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cs typeface="Times New Roman"/>
              </a:rPr>
              <a:t>higiénés kézfertőtlenítést</a:t>
            </a:r>
            <a:r>
              <a:rPr lang="en-US" sz="2400" dirty="0">
                <a:solidFill>
                  <a:srgbClr val="821A08"/>
                </a:solidFill>
                <a:latin typeface="Times New Roman"/>
                <a:cs typeface="Times New Roman"/>
              </a:rPr>
              <a:t> kell </a:t>
            </a:r>
            <a:r>
              <a:rPr lang="en-US" sz="2400" dirty="0" smtClean="0">
                <a:solidFill>
                  <a:srgbClr val="821A08"/>
                </a:solidFill>
                <a:latin typeface="Times New Roman"/>
                <a:cs typeface="Times New Roman"/>
              </a:rPr>
              <a:t>végezni</a:t>
            </a:r>
            <a:r>
              <a:rPr lang="en-US" sz="2400" dirty="0">
                <a:solidFill>
                  <a:srgbClr val="821A08"/>
                </a:solidFill>
                <a:latin typeface="Times New Roman"/>
                <a:cs typeface="Times New Roman"/>
              </a:rPr>
              <a:t>!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Képernyőfotó 2015-12-01 - 23.2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600200" cy="2249424"/>
          </a:xfrm>
          <a:prstGeom prst="rect">
            <a:avLst/>
          </a:prstGeom>
        </p:spPr>
      </p:pic>
      <p:pic>
        <p:nvPicPr>
          <p:cNvPr id="5" name="Picture 4" descr="Képernyőfotó 2015-12-01 - 23.27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82" y="4404517"/>
            <a:ext cx="1322818" cy="24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88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06" y="148460"/>
            <a:ext cx="6512511" cy="808278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effectLst/>
              </a:rPr>
              <a:t>Védőruházat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9885" y="956739"/>
            <a:ext cx="7807398" cy="574043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A személyzet munkája során védőruhát (köpenyt) köteles viselni.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Rizikópáciensek </a:t>
            </a:r>
            <a:r>
              <a:rPr lang="en-US" sz="2800" dirty="0">
                <a:latin typeface="Times New Roman"/>
                <a:cs typeface="Times New Roman"/>
              </a:rPr>
              <a:t>kezelése esetén a védőruhának hosszú ujjúnak kell lennie (a hosszú ujjú védőruha az egyéb betegek kezelése esetén is ajánlott).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Amennyiben </a:t>
            </a:r>
            <a:r>
              <a:rPr lang="en-US" sz="2800" dirty="0">
                <a:latin typeface="Times New Roman"/>
                <a:cs typeface="Times New Roman"/>
              </a:rPr>
              <a:t>a kezelés/ellátás során a beteg vérével, váladékaival való jelentős kontamináció várható, vízhatlan kötény (egyszer használatos) viselete indokolt.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lang="en-US" sz="2800" dirty="0">
                <a:latin typeface="Times New Roman"/>
                <a:cs typeface="Times New Roman"/>
              </a:rPr>
              <a:t>védőruhákat naponta ill. szükség szerint kell </a:t>
            </a:r>
            <a:r>
              <a:rPr lang="en-US" sz="2800" dirty="0" smtClean="0">
                <a:latin typeface="Times New Roman"/>
                <a:cs typeface="Times New Roman"/>
              </a:rPr>
              <a:t>cserélni.</a:t>
            </a:r>
          </a:p>
          <a:p>
            <a:r>
              <a:rPr lang="en-US" sz="28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A </a:t>
            </a:r>
            <a:r>
              <a:rPr lang="en-US" sz="2800" b="1" dirty="0">
                <a:solidFill>
                  <a:srgbClr val="821A08"/>
                </a:solidFill>
                <a:latin typeface="Times New Roman"/>
                <a:cs typeface="Times New Roman"/>
              </a:rPr>
              <a:t>védőruhák egészségügyi mosodában, fertőtlenítő mosással </a:t>
            </a:r>
            <a:r>
              <a:rPr lang="en-US" sz="28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moshatóak!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Képernyőfotó 2015-12-01 - 23.2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4978400"/>
            <a:ext cx="16891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6" y="380260"/>
            <a:ext cx="7547064" cy="922884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Szem- és arcvédelem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0805" y="1523259"/>
            <a:ext cx="8214135" cy="499246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A beteg ellátása/kezelése során az ellátó/</a:t>
            </a:r>
            <a:r>
              <a:rPr lang="en-US" sz="3000" dirty="0" smtClean="0">
                <a:latin typeface="Times New Roman"/>
                <a:cs typeface="Times New Roman"/>
              </a:rPr>
              <a:t>kezelőszemélyzetnek </a:t>
            </a:r>
            <a:r>
              <a:rPr lang="en-US" sz="3000" dirty="0">
                <a:latin typeface="Times New Roman"/>
                <a:cs typeface="Times New Roman"/>
              </a:rPr>
              <a:t>(orvos, asszisztens) sebészi maszkot kell használnia. </a:t>
            </a:r>
            <a:endParaRPr lang="en-US" sz="3000" dirty="0" smtClean="0">
              <a:latin typeface="Times New Roman"/>
              <a:cs typeface="Times New Roman"/>
            </a:endParaRPr>
          </a:p>
          <a:p>
            <a:r>
              <a:rPr lang="en-US" sz="3000" dirty="0" smtClean="0">
                <a:latin typeface="Times New Roman"/>
                <a:cs typeface="Times New Roman"/>
              </a:rPr>
              <a:t>A </a:t>
            </a:r>
            <a:r>
              <a:rPr lang="en-US" sz="3000" dirty="0">
                <a:latin typeface="Times New Roman"/>
                <a:cs typeface="Times New Roman"/>
              </a:rPr>
              <a:t>személyzet védőszemüveget kell viseljen, ha nyál, vér és egyéb szövetnedv fröccsenésének, spriccelésének, illetve áthatoló sérülés kialakulásának veszélye áll fenn. </a:t>
            </a:r>
            <a:endParaRPr lang="en-US" sz="3000" dirty="0" smtClean="0">
              <a:latin typeface="Times New Roman"/>
              <a:cs typeface="Times New Roman"/>
            </a:endParaRPr>
          </a:p>
          <a:p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Arcvédő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használata esetén is szükséges a sebészi maszk használata, mivel az arcvédő a mikroorganizmusok belélegzése ellen nem 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véd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!</a:t>
            </a:r>
          </a:p>
          <a:p>
            <a:endParaRPr lang="en-US" dirty="0"/>
          </a:p>
        </p:txBody>
      </p:sp>
      <p:pic>
        <p:nvPicPr>
          <p:cNvPr id="4" name="Picture 3" descr="Képernyőfotó 2015-12-01 - 23.2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72" y="16355"/>
            <a:ext cx="1951328" cy="15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51" y="462737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effectLst/>
              </a:rPr>
              <a:t>Beteg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0914" y="1605736"/>
            <a:ext cx="6845748" cy="451409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600" dirty="0">
                <a:latin typeface="Times New Roman"/>
                <a:cs typeface="Times New Roman"/>
              </a:rPr>
              <a:t>A beteg ellátása/kezelése során szükséges </a:t>
            </a:r>
            <a:r>
              <a:rPr lang="en-US" sz="3600" b="1" dirty="0">
                <a:latin typeface="Times New Roman"/>
                <a:cs typeface="Times New Roman"/>
              </a:rPr>
              <a:t>egyszer használatos </a:t>
            </a:r>
            <a:r>
              <a:rPr lang="en-US" sz="3600" dirty="0" smtClean="0">
                <a:latin typeface="Times New Roman"/>
                <a:cs typeface="Times New Roman"/>
              </a:rPr>
              <a:t>nyálkendő vagy </a:t>
            </a:r>
            <a:r>
              <a:rPr lang="en-US" sz="3600" dirty="0">
                <a:latin typeface="Times New Roman"/>
                <a:cs typeface="Times New Roman"/>
              </a:rPr>
              <a:t>kötény, egyszer használatos öblítő pohár, kofferdám az </a:t>
            </a:r>
            <a:r>
              <a:rPr lang="en-US" sz="3600" dirty="0" err="1">
                <a:latin typeface="Times New Roman"/>
                <a:cs typeface="Times New Roman"/>
              </a:rPr>
              <a:t>izoláláshoz</a:t>
            </a:r>
            <a:r>
              <a:rPr lang="en-US" sz="3600" dirty="0" smtClean="0">
                <a:latin typeface="Times New Roman"/>
                <a:cs typeface="Times New Roman"/>
              </a:rPr>
              <a:t>.</a:t>
            </a:r>
            <a:endParaRPr lang="hu-HU" sz="3600" dirty="0" smtClean="0">
              <a:latin typeface="Times New Roman"/>
              <a:cs typeface="Times New Roman"/>
            </a:endParaRPr>
          </a:p>
          <a:p>
            <a:pPr marL="45720" indent="0">
              <a:buNone/>
            </a:pPr>
            <a:endParaRPr lang="hu-HU" sz="36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3600" dirty="0">
                <a:latin typeface="Times New Roman"/>
                <a:cs typeface="Times New Roman"/>
              </a:rPr>
              <a:t/>
            </a:r>
            <a:br>
              <a:rPr lang="en-US" sz="3600" dirty="0">
                <a:latin typeface="Times New Roman"/>
                <a:cs typeface="Times New Roman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Klórhexidint tartalmazó szerrel történő öblítés ajánlott a kezelés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megkezdése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el</a:t>
            </a: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. 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Képernyőfotó 2015-11-26 - 23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21" y="580572"/>
            <a:ext cx="1578749" cy="16057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07" y="3299746"/>
            <a:ext cx="2914206" cy="34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29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8968"/>
            <a:ext cx="6512511" cy="2844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1151467"/>
            <a:ext cx="7120467" cy="5130800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pic>
        <p:nvPicPr>
          <p:cNvPr id="4" name="Picture 3" descr="Képernyőfotó 2015-12-01 - 23.2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66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6869" y="980334"/>
            <a:ext cx="4594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Köszönöm a figyelmet!</a:t>
            </a:r>
          </a:p>
          <a:p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2331" y="6417233"/>
            <a:ext cx="24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Szabados Tímea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037"/>
            <a:ext cx="2343282" cy="24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4" y="484635"/>
            <a:ext cx="5043805" cy="1153096"/>
          </a:xfrm>
        </p:spPr>
        <p:txBody>
          <a:bodyPr/>
          <a:lstStyle/>
          <a:p>
            <a:pPr marL="0" indent="0" algn="l">
              <a:buNone/>
            </a:pPr>
            <a:r>
              <a:rPr lang="hu-HU" sz="4400" dirty="0" smtClean="0">
                <a:effectLst/>
              </a:rPr>
              <a:t>Kit tekintünk rizikópáciensnek?</a:t>
            </a:r>
            <a:r>
              <a:rPr lang="hu-HU" sz="4400" dirty="0">
                <a:effectLst/>
              </a:rPr>
              <a:t/>
            </a:r>
            <a:br>
              <a:rPr lang="hu-HU" sz="4400" dirty="0">
                <a:effectLst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129283"/>
            <a:ext cx="8863597" cy="4593249"/>
          </a:xfrm>
        </p:spPr>
        <p:txBody>
          <a:bodyPr>
            <a:noAutofit/>
          </a:bodyPr>
          <a:lstStyle/>
          <a:p>
            <a:pPr marL="560070" indent="-514350">
              <a:buAutoNum type="alphaLcParenR"/>
            </a:pPr>
            <a:r>
              <a:rPr lang="hu-HU" sz="3000" dirty="0" smtClean="0"/>
              <a:t>Azt </a:t>
            </a:r>
            <a:r>
              <a:rPr lang="hu-HU" sz="3000" dirty="0"/>
              <a:t>az ellátandó </a:t>
            </a:r>
            <a:r>
              <a:rPr lang="hu-HU" sz="3000" dirty="0" smtClean="0"/>
              <a:t>beteget, </a:t>
            </a:r>
            <a:r>
              <a:rPr lang="hu-HU" sz="3000" dirty="0"/>
              <a:t>aki </a:t>
            </a:r>
            <a:r>
              <a:rPr lang="hu-HU" sz="3000" b="1" i="1" dirty="0">
                <a:solidFill>
                  <a:srgbClr val="821A08"/>
                </a:solidFill>
              </a:rPr>
              <a:t>fertőző betegség kórokozóját üríti, </a:t>
            </a:r>
            <a:r>
              <a:rPr lang="hu-HU" sz="3000" dirty="0"/>
              <a:t>emiatt ellátása során a kórokozók átadásának kockázata, a fertőzés kialakulásának veszélye nagyobb</a:t>
            </a:r>
            <a:r>
              <a:rPr lang="hu-HU" sz="3000" dirty="0" smtClean="0"/>
              <a:t>;</a:t>
            </a:r>
            <a:endParaRPr lang="hu-HU" sz="3000" dirty="0"/>
          </a:p>
          <a:p>
            <a:pPr marL="45720" indent="0">
              <a:buNone/>
            </a:pPr>
            <a:r>
              <a:rPr lang="hu-HU" sz="3000" b="1" dirty="0">
                <a:solidFill>
                  <a:srgbClr val="821A08"/>
                </a:solidFill>
              </a:rPr>
              <a:t>b) </a:t>
            </a:r>
            <a:r>
              <a:rPr lang="hu-HU" sz="3000" dirty="0"/>
              <a:t>Olyan kezelendő </a:t>
            </a:r>
            <a:r>
              <a:rPr lang="hu-HU" sz="3000" dirty="0" smtClean="0"/>
              <a:t>beteget, </a:t>
            </a:r>
            <a:r>
              <a:rPr lang="hu-HU" sz="3000" dirty="0"/>
              <a:t>aki egészségi állapota, alapbetegségei (</a:t>
            </a:r>
            <a:r>
              <a:rPr lang="hu-HU" sz="3000" dirty="0" smtClean="0"/>
              <a:t>immunállapota) </a:t>
            </a:r>
            <a:r>
              <a:rPr lang="en-US" sz="3200" dirty="0"/>
              <a:t>miatt különösen </a:t>
            </a:r>
            <a:r>
              <a:rPr lang="en-US" sz="3200" b="1" dirty="0">
                <a:solidFill>
                  <a:srgbClr val="821A08"/>
                </a:solidFill>
              </a:rPr>
              <a:t>fogékony fertőzések iránt</a:t>
            </a:r>
            <a:r>
              <a:rPr lang="en-US" sz="3200" b="1" dirty="0" smtClean="0">
                <a:solidFill>
                  <a:srgbClr val="821A08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3800" b="1" dirty="0" smtClean="0">
                <a:solidFill>
                  <a:srgbClr val="821A08"/>
                </a:solidFill>
              </a:rPr>
              <a:t>FIGYELJ!</a:t>
            </a:r>
            <a:endParaRPr lang="en-US" sz="3800" b="1" dirty="0">
              <a:solidFill>
                <a:srgbClr val="821A08"/>
              </a:solidFill>
            </a:endParaRPr>
          </a:p>
          <a:p>
            <a:pPr marL="45720" indent="0">
              <a:buNone/>
            </a:pPr>
            <a:r>
              <a:rPr lang="hu-HU" sz="3000" dirty="0" smtClean="0"/>
              <a:t> </a:t>
            </a:r>
            <a:endParaRPr lang="en-US" sz="3000" dirty="0"/>
          </a:p>
        </p:txBody>
      </p:sp>
      <p:pic>
        <p:nvPicPr>
          <p:cNvPr id="4" name="Picture 3" descr="Képernyőfotó 2015-11-24 - 14.34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56" y="484635"/>
            <a:ext cx="2226724" cy="1644649"/>
          </a:xfrm>
          <a:prstGeom prst="rect">
            <a:avLst/>
          </a:prstGeom>
        </p:spPr>
      </p:pic>
      <p:pic>
        <p:nvPicPr>
          <p:cNvPr id="5" name="Picture 4" descr="Képernyőfotó 2015-11-24 - 14.37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5820833"/>
            <a:ext cx="999065" cy="9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56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88" y="145143"/>
            <a:ext cx="8605489" cy="1242529"/>
          </a:xfrm>
        </p:spPr>
        <p:txBody>
          <a:bodyPr/>
          <a:lstStyle/>
          <a:p>
            <a:pPr marL="0" indent="0" algn="ctr">
              <a:buNone/>
            </a:pPr>
            <a:r>
              <a:rPr lang="hu-HU" sz="3800" i="1" dirty="0">
                <a:effectLst/>
              </a:rPr>
              <a:t>Kezelés </a:t>
            </a:r>
            <a:r>
              <a:rPr lang="hu-HU" sz="3800" i="1" dirty="0" smtClean="0">
                <a:solidFill>
                  <a:srgbClr val="660066"/>
                </a:solidFill>
                <a:effectLst/>
              </a:rPr>
              <a:t>szabályai</a:t>
            </a:r>
            <a:r>
              <a:rPr lang="hu-HU" sz="3800" i="1" dirty="0" smtClean="0">
                <a:effectLst/>
              </a:rPr>
              <a:t> ismert </a:t>
            </a:r>
            <a:r>
              <a:rPr lang="hu-HU" sz="3800" i="1" dirty="0">
                <a:effectLst/>
              </a:rPr>
              <a:t>kórokozó-hordozó esetén </a:t>
            </a:r>
            <a:r>
              <a:rPr lang="hu-HU" sz="3000" i="1" dirty="0">
                <a:effectLst/>
              </a:rPr>
              <a:t>(pl. hepatitis, AIDS, </a:t>
            </a:r>
            <a:r>
              <a:rPr lang="hu-HU" sz="3000" i="1" dirty="0" smtClean="0">
                <a:effectLst/>
              </a:rPr>
              <a:t>TBC) 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0889" y="1387672"/>
            <a:ext cx="8354500" cy="5210524"/>
          </a:xfrm>
        </p:spPr>
        <p:txBody>
          <a:bodyPr>
            <a:noAutofit/>
          </a:bodyPr>
          <a:lstStyle/>
          <a:p>
            <a:r>
              <a:rPr lang="hu-HU" sz="2800" dirty="0"/>
              <a:t>Alginátlenyomat készítése </a:t>
            </a:r>
            <a:r>
              <a:rPr lang="hu-HU" sz="2800" dirty="0" smtClean="0"/>
              <a:t>nem javasolt</a:t>
            </a:r>
          </a:p>
          <a:p>
            <a:r>
              <a:rPr lang="hu-HU" sz="2800" dirty="0" smtClean="0"/>
              <a:t>Csak </a:t>
            </a:r>
            <a:r>
              <a:rPr lang="hu-HU" sz="2800" dirty="0"/>
              <a:t>fertőtleníthető lenyomati anyag használható. </a:t>
            </a:r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lenyomati mintákat a mintavétel helyén és a fogtechnikai laboratóriumban is </a:t>
            </a:r>
            <a:r>
              <a:rPr lang="hu-HU" sz="2800" b="1" dirty="0"/>
              <a:t>fertőtleníteni </a:t>
            </a:r>
            <a:r>
              <a:rPr lang="hu-HU" sz="2800" dirty="0" smtClean="0"/>
              <a:t>kell</a:t>
            </a:r>
            <a:r>
              <a:rPr lang="hu-HU" sz="2800" dirty="0"/>
              <a:t>.</a:t>
            </a:r>
            <a:endParaRPr lang="hu-HU" sz="2800" dirty="0" smtClean="0"/>
          </a:p>
          <a:p>
            <a:r>
              <a:rPr lang="hu-HU" sz="2800" dirty="0" smtClean="0"/>
              <a:t> </a:t>
            </a:r>
            <a:r>
              <a:rPr lang="hu-HU" sz="2800" dirty="0"/>
              <a:t>A</a:t>
            </a:r>
            <a:r>
              <a:rPr lang="hu-HU" sz="2800" dirty="0" smtClean="0"/>
              <a:t> </a:t>
            </a:r>
            <a:r>
              <a:rPr lang="hu-HU" sz="2800" dirty="0"/>
              <a:t>lenyomati minta csomagoló anyaga veszélyes hulladékként kezelendő. </a:t>
            </a:r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laboratóriumban minden fázisnak új gipszmintára kell készülnie. </a:t>
            </a:r>
          </a:p>
          <a:p>
            <a:endParaRPr lang="en-US" sz="2800" dirty="0"/>
          </a:p>
        </p:txBody>
      </p:sp>
      <p:pic>
        <p:nvPicPr>
          <p:cNvPr id="4" name="Picture 3" descr="Képernyőfotó 2015-11-24 - 14.3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81" y="1748522"/>
            <a:ext cx="1375208" cy="16515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45114" y="1633054"/>
            <a:ext cx="2111263" cy="2012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960574" y="1633054"/>
            <a:ext cx="1995803" cy="2012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273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350386"/>
            <a:ext cx="6512511" cy="1838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9657" y="232229"/>
            <a:ext cx="8824686" cy="6118157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Times New Roman"/>
                <a:cs typeface="Times New Roman"/>
              </a:rPr>
              <a:t>A </a:t>
            </a:r>
            <a:r>
              <a:rPr lang="hu-HU" sz="3000" dirty="0">
                <a:latin typeface="Times New Roman"/>
                <a:cs typeface="Times New Roman"/>
              </a:rPr>
              <a:t>kórokozó-hordozó kezelése lehetőleg </a:t>
            </a:r>
            <a:r>
              <a:rPr lang="hu-HU" sz="3000" b="1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külön kezelőben </a:t>
            </a:r>
            <a:r>
              <a:rPr lang="hu-HU" sz="3000" dirty="0">
                <a:latin typeface="Times New Roman"/>
                <a:cs typeface="Times New Roman"/>
              </a:rPr>
              <a:t>történjen vagy a beteget </a:t>
            </a:r>
            <a:r>
              <a:rPr lang="hu-HU" sz="3000" b="1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utolsó páciensként</a:t>
            </a:r>
            <a:r>
              <a:rPr lang="hu-HU" sz="3000" dirty="0">
                <a:latin typeface="Times New Roman"/>
                <a:cs typeface="Times New Roman"/>
              </a:rPr>
              <a:t> kell ellátni. </a:t>
            </a:r>
            <a:endParaRPr lang="hu-HU" sz="3000" dirty="0" smtClean="0">
              <a:latin typeface="Times New Roman"/>
              <a:cs typeface="Times New Roman"/>
            </a:endParaRPr>
          </a:p>
          <a:p>
            <a:r>
              <a:rPr lang="hu-HU" sz="3000" dirty="0" smtClean="0">
                <a:latin typeface="Times New Roman"/>
                <a:cs typeface="Times New Roman"/>
              </a:rPr>
              <a:t> Orvos és közvetlen fogorvosi felügyelet mellett klinikai fogászati higiénikus </a:t>
            </a:r>
            <a:r>
              <a:rPr lang="hu-HU" sz="3000" dirty="0">
                <a:latin typeface="Times New Roman"/>
                <a:cs typeface="Times New Roman"/>
              </a:rPr>
              <a:t>kezelhet ilyen betegeket (</a:t>
            </a:r>
            <a:r>
              <a:rPr lang="hu-HU" sz="3000" dirty="0" smtClean="0">
                <a:latin typeface="Times New Roman"/>
                <a:cs typeface="Times New Roman"/>
              </a:rPr>
              <a:t>orvostanhallgató nem</a:t>
            </a:r>
            <a:r>
              <a:rPr lang="hu-HU" sz="3000" dirty="0">
                <a:latin typeface="Times New Roman"/>
                <a:cs typeface="Times New Roman"/>
              </a:rPr>
              <a:t>). </a:t>
            </a:r>
          </a:p>
          <a:p>
            <a:r>
              <a:rPr lang="hu-HU" sz="3000" dirty="0" smtClean="0">
                <a:latin typeface="Times New Roman"/>
                <a:cs typeface="Times New Roman"/>
              </a:rPr>
              <a:t>A </a:t>
            </a:r>
            <a:r>
              <a:rPr lang="hu-HU" sz="3000" dirty="0">
                <a:latin typeface="Times New Roman"/>
                <a:cs typeface="Times New Roman"/>
              </a:rPr>
              <a:t>hosszú ujjú védőruha (dupla gumikesztyű, védőszemüveg, maszk, fejsapka) </a:t>
            </a:r>
            <a:r>
              <a:rPr lang="hu-HU" sz="3000" dirty="0" smtClean="0">
                <a:latin typeface="Times New Roman"/>
                <a:cs typeface="Times New Roman"/>
              </a:rPr>
              <a:t>használata </a:t>
            </a:r>
            <a:r>
              <a:rPr lang="hu-HU" sz="3000" dirty="0">
                <a:latin typeface="Times New Roman"/>
                <a:cs typeface="Times New Roman"/>
              </a:rPr>
              <a:t>kötelező</a:t>
            </a:r>
            <a:r>
              <a:rPr lang="hu-HU" sz="30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hu-HU" sz="3000" i="1" dirty="0" smtClean="0">
                <a:latin typeface="Times New Roman"/>
                <a:cs typeface="Times New Roman"/>
              </a:rPr>
              <a:t> </a:t>
            </a:r>
            <a:r>
              <a:rPr lang="hu-HU" sz="3000" dirty="0">
                <a:latin typeface="Times New Roman"/>
                <a:cs typeface="Times New Roman"/>
              </a:rPr>
              <a:t>Kerülni kell a turbina, a puszter, ill. a </a:t>
            </a:r>
            <a:r>
              <a:rPr lang="hu-HU" sz="3000" dirty="0" smtClean="0">
                <a:latin typeface="Times New Roman"/>
                <a:cs typeface="Times New Roman"/>
              </a:rPr>
              <a:t>gépi </a:t>
            </a:r>
            <a:r>
              <a:rPr lang="hu-HU" sz="3000" dirty="0" err="1" smtClean="0">
                <a:latin typeface="Times New Roman"/>
                <a:cs typeface="Times New Roman"/>
              </a:rPr>
              <a:t>depurátor</a:t>
            </a:r>
            <a:r>
              <a:rPr lang="hu-HU" sz="3000" dirty="0" smtClean="0">
                <a:latin typeface="Times New Roman"/>
                <a:cs typeface="Times New Roman"/>
              </a:rPr>
              <a:t> használatát.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8" y="4815501"/>
            <a:ext cx="2046514" cy="15348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64" y="4815501"/>
            <a:ext cx="15621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6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971365"/>
            <a:ext cx="6512511" cy="39589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1322" y="731519"/>
            <a:ext cx="8164654" cy="5107883"/>
          </a:xfrm>
        </p:spPr>
        <p:txBody>
          <a:bodyPr/>
          <a:lstStyle/>
          <a:p>
            <a:r>
              <a:rPr lang="hu-HU" sz="2800" dirty="0"/>
              <a:t>Exhaustor </a:t>
            </a:r>
            <a:r>
              <a:rPr lang="hu-HU" sz="2800" dirty="0" smtClean="0"/>
              <a:t>és kofferdám izolálás – ha lehetséges - használata </a:t>
            </a:r>
            <a:r>
              <a:rPr lang="hu-HU" sz="2800" dirty="0"/>
              <a:t>javasolt.</a:t>
            </a:r>
          </a:p>
          <a:p>
            <a:r>
              <a:rPr lang="hu-HU" sz="2800" dirty="0"/>
              <a:t> Egyszer használatos öblítő pohár, nyálkendő, nyálszívó használata kötelező. </a:t>
            </a:r>
          </a:p>
          <a:p>
            <a:r>
              <a:rPr lang="hu-HU" sz="2800" dirty="0"/>
              <a:t>A köpőcsészét ne használja a beteg, helyette egyszer használatos műanyag poharat használjon, melyet veszélyes hulladéknak kell tekinteni.</a:t>
            </a:r>
          </a:p>
          <a:p>
            <a:r>
              <a:rPr lang="hu-HU" sz="2800" dirty="0"/>
              <a:t> Lehetőleg extraorális röntgen készüljön csak a páciensről. 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9" y="5129087"/>
            <a:ext cx="2159485" cy="14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43" y="451212"/>
            <a:ext cx="7670858" cy="1704577"/>
          </a:xfrm>
        </p:spPr>
        <p:txBody>
          <a:bodyPr/>
          <a:lstStyle/>
          <a:p>
            <a:pPr marL="0" indent="0" algn="ctr">
              <a:buNone/>
            </a:pPr>
            <a:r>
              <a:rPr lang="hu-HU" i="1" dirty="0" smtClean="0">
                <a:effectLst/>
              </a:rPr>
              <a:t>Immunkomprimált betegek kezelése során fontos: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635" y="2590289"/>
            <a:ext cx="8454754" cy="3074925"/>
          </a:xfrm>
        </p:spPr>
        <p:txBody>
          <a:bodyPr/>
          <a:lstStyle/>
          <a:p>
            <a:r>
              <a:rPr lang="hu-HU" sz="3400" dirty="0">
                <a:latin typeface="Times New Roman"/>
                <a:cs typeface="Times New Roman"/>
              </a:rPr>
              <a:t>Ellátásuk előtt új védőruha, maszk felvétele kötelező</a:t>
            </a:r>
            <a:r>
              <a:rPr lang="hu-HU" sz="3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hu-HU" sz="3400" dirty="0" smtClean="0">
                <a:latin typeface="Times New Roman"/>
                <a:cs typeface="Times New Roman"/>
              </a:rPr>
              <a:t> </a:t>
            </a:r>
            <a:r>
              <a:rPr lang="hu-HU" sz="3400" dirty="0">
                <a:latin typeface="Times New Roman"/>
                <a:cs typeface="Times New Roman"/>
              </a:rPr>
              <a:t>Ezek a  betegek fertőző betegek után nem </a:t>
            </a:r>
            <a:r>
              <a:rPr lang="hu-HU" sz="3400" dirty="0" smtClean="0">
                <a:latin typeface="Times New Roman"/>
                <a:cs typeface="Times New Roman"/>
              </a:rPr>
              <a:t>kezelhetők, </a:t>
            </a:r>
            <a:r>
              <a:rPr lang="en-US" sz="3400" dirty="0">
                <a:latin typeface="Times New Roman"/>
                <a:cs typeface="Times New Roman"/>
              </a:rPr>
              <a:t>célszerű őket a 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rendelés kezdetére behívni. </a:t>
            </a:r>
          </a:p>
          <a:p>
            <a:endParaRPr lang="hu-HU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89" y="499392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86" y="1320212"/>
            <a:ext cx="7602595" cy="3893789"/>
          </a:xfrm>
        </p:spPr>
        <p:txBody>
          <a:bodyPr numCol="1"/>
          <a:lstStyle/>
          <a:p>
            <a:pPr marL="0" indent="0" algn="ctr">
              <a:buNone/>
            </a:pP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standard izoláció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3400" dirty="0" smtClean="0">
                <a:effectLst/>
                <a:latin typeface="Times New Roman"/>
                <a:cs typeface="Times New Roman"/>
              </a:rPr>
              <a:t/>
            </a:r>
            <a:br>
              <a:rPr lang="en-US" sz="3400" dirty="0" smtClean="0">
                <a:effectLst/>
                <a:latin typeface="Times New Roman"/>
                <a:cs typeface="Times New Roman"/>
              </a:rPr>
            </a:br>
            <a:r>
              <a:rPr lang="en-US" sz="3400" dirty="0">
                <a:effectLst/>
                <a:latin typeface="Times New Roman"/>
                <a:cs typeface="Times New Roman"/>
              </a:rPr>
              <a:t>Ó</a:t>
            </a:r>
            <a:r>
              <a:rPr lang="en-US" sz="3400" dirty="0" smtClean="0">
                <a:effectLst/>
                <a:latin typeface="Times New Roman"/>
                <a:cs typeface="Times New Roman"/>
              </a:rPr>
              <a:t>vó rendszabályait </a:t>
            </a:r>
            <a:r>
              <a:rPr lang="en-US" sz="3400" dirty="0">
                <a:effectLst/>
                <a:latin typeface="Times New Roman"/>
                <a:cs typeface="Times New Roman"/>
              </a:rPr>
              <a:t>minden beteg ellátása esetén követni kell, </a:t>
            </a:r>
            <a:r>
              <a:rPr lang="hu-HU" sz="3400" dirty="0" smtClean="0">
                <a:effectLst/>
                <a:latin typeface="Times New Roman"/>
                <a:cs typeface="Times New Roman"/>
              </a:rPr>
              <a:t>mert a  </a:t>
            </a:r>
            <a:r>
              <a:rPr lang="en-US" sz="3400" dirty="0" err="1" smtClean="0">
                <a:effectLst/>
                <a:latin typeface="Times New Roman"/>
                <a:cs typeface="Times New Roman"/>
              </a:rPr>
              <a:t>mikroorganizmusok</a:t>
            </a:r>
            <a:r>
              <a:rPr lang="en-US" sz="3400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3400" dirty="0" err="1" smtClean="0">
                <a:effectLst/>
                <a:latin typeface="Times New Roman"/>
                <a:cs typeface="Times New Roman"/>
              </a:rPr>
              <a:t>terjedését</a:t>
            </a:r>
            <a:r>
              <a:rPr lang="hu-HU" sz="3400" dirty="0" smtClean="0">
                <a:effectLst/>
                <a:latin typeface="Times New Roman"/>
                <a:cs typeface="Times New Roman"/>
              </a:rPr>
              <a:t> gátolják</a:t>
            </a:r>
            <a:r>
              <a:rPr lang="en-US" sz="3400" dirty="0" smtClean="0">
                <a:effectLst/>
                <a:latin typeface="Times New Roman"/>
                <a:cs typeface="Times New Roman"/>
              </a:rPr>
              <a:t>. </a:t>
            </a:r>
            <a:r>
              <a:rPr lang="en-US" sz="3400" dirty="0">
                <a:latin typeface="Times New Roman"/>
                <a:cs typeface="Times New Roman"/>
              </a:rPr>
              <a:t/>
            </a:r>
            <a:br>
              <a:rPr lang="en-US" sz="3400" dirty="0">
                <a:latin typeface="Times New Roman"/>
                <a:cs typeface="Times New Roman"/>
              </a:rPr>
            </a:br>
            <a:endParaRPr lang="en-US" sz="3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5681925"/>
            <a:ext cx="6400800" cy="36765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083002"/>
            <a:ext cx="6512511" cy="2506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635" y="217251"/>
            <a:ext cx="8671971" cy="650079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tandard óvintézkedések</a:t>
            </a:r>
            <a:r>
              <a:rPr lang="en-US" b="1" dirty="0" smtClean="0"/>
              <a:t>: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kesztyű felvétele előtti illetve utáni, rendszeres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kézhigiéne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egyéni védőeszközök használata (kesztyű, maszk,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védő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müveg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vagy álarc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egyszerhasználatos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műtőssapka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megfelelő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véd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özö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használata mind a betegellátás, mind az eszközök tisztítása, kezelése során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éles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eszközök megfelelő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alkalmazása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újrafelhasználható eszközök megfelelő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kezelése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köhögési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etikett, légzési higiéné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betartása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7" y="5446338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93289" y="5971366"/>
            <a:ext cx="6512511" cy="457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1867" y="474133"/>
            <a:ext cx="8212666" cy="6028267"/>
          </a:xfrm>
        </p:spPr>
        <p:txBody>
          <a:bodyPr>
            <a:norm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Standard óvintézkedések</a:t>
            </a:r>
            <a:r>
              <a:rPr lang="en-US" sz="2800" b="1" dirty="0">
                <a:latin typeface="Times New Roman"/>
                <a:cs typeface="Times New Roman"/>
              </a:rPr>
              <a:t>:</a:t>
            </a:r>
            <a:br>
              <a:rPr lang="en-US" sz="2800" b="1" dirty="0">
                <a:latin typeface="Times New Roman"/>
                <a:cs typeface="Times New Roman"/>
              </a:rPr>
            </a:br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Aszeptikus </a:t>
            </a:r>
            <a:r>
              <a:rPr lang="en-US" sz="2800" dirty="0">
                <a:latin typeface="Times New Roman"/>
                <a:cs typeface="Times New Roman"/>
              </a:rPr>
              <a:t>technikák </a:t>
            </a:r>
            <a:r>
              <a:rPr lang="en-US" sz="2800" dirty="0" smtClean="0">
                <a:latin typeface="Times New Roman"/>
                <a:cs typeface="Times New Roman"/>
              </a:rPr>
              <a:t>alkalmazása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Veszélyes </a:t>
            </a:r>
            <a:r>
              <a:rPr lang="en-US" sz="2800" dirty="0">
                <a:latin typeface="Times New Roman"/>
                <a:cs typeface="Times New Roman"/>
              </a:rPr>
              <a:t>hulladék helyes kezelése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Szennyezett </a:t>
            </a:r>
            <a:r>
              <a:rPr lang="en-US" sz="2800" dirty="0">
                <a:latin typeface="Times New Roman"/>
                <a:cs typeface="Times New Roman"/>
              </a:rPr>
              <a:t>textíliák helyes kezelése</a:t>
            </a:r>
          </a:p>
          <a:p>
            <a:r>
              <a:rPr lang="en-US" sz="2800" dirty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egfelelő </a:t>
            </a:r>
            <a:r>
              <a:rPr lang="en-US" sz="2800" dirty="0">
                <a:latin typeface="Times New Roman"/>
                <a:cs typeface="Times New Roman"/>
              </a:rPr>
              <a:t>fizikai barrierek alkalmazása (pl. műanyag borítások), ha a nevezett felszín, eszköz nehezen tisztítható/</a:t>
            </a:r>
            <a:r>
              <a:rPr lang="en-US" sz="2800" dirty="0">
                <a:solidFill>
                  <a:srgbClr val="073C65"/>
                </a:solidFill>
                <a:latin typeface="Times New Roman"/>
                <a:cs typeface="Times New Roman"/>
              </a:rPr>
              <a:t>fertőtleníthető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lang="en-US" sz="2800" dirty="0">
                <a:latin typeface="Times New Roman"/>
                <a:cs typeface="Times New Roman"/>
              </a:rPr>
              <a:t>rizikópáciensek körébe tartozó ismert fertőző, ill. immunhiányos beteg fogászati kezelését </a:t>
            </a:r>
            <a:r>
              <a:rPr lang="en-US" sz="2800" dirty="0" smtClean="0">
                <a:latin typeface="Times New Roman"/>
                <a:cs typeface="Times New Roman"/>
              </a:rPr>
              <a:t>megtagadni </a:t>
            </a:r>
            <a:r>
              <a:rPr lang="en-US" sz="2800" dirty="0">
                <a:latin typeface="Times New Roman"/>
                <a:cs typeface="Times New Roman"/>
              </a:rPr>
              <a:t>nem lehet, az ilyen beteg ellátásáról gondoskodni </a:t>
            </a:r>
            <a:r>
              <a:rPr lang="en-US" sz="2800" dirty="0" err="1">
                <a:latin typeface="Times New Roman"/>
                <a:cs typeface="Times New Roman"/>
              </a:rPr>
              <a:t>kell</a:t>
            </a:r>
            <a:r>
              <a:rPr lang="en-US" sz="2800" dirty="0" smtClean="0">
                <a:latin typeface="Times New Roman"/>
                <a:cs typeface="Times New Roman"/>
              </a:rPr>
              <a:t>. 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14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0423"/>
            <a:ext cx="9144000" cy="1220667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K</a:t>
            </a:r>
            <a:r>
              <a:rPr lang="en-US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ritikus elemek a fogászaton,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melyeknek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kiemelt</a:t>
            </a:r>
            <a:r>
              <a:rPr lang="en-US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szerepü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k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 van a kórokozók </a:t>
            </a:r>
            <a:r>
              <a:rPr lang="en-US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terjedésében: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> 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  <a:t/>
            </a:r>
            <a:b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</a:rPr>
            </a:b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3677" y="1896982"/>
            <a:ext cx="7174999" cy="4453782"/>
          </a:xfrm>
        </p:spPr>
        <p:txBody>
          <a:bodyPr>
            <a:normAutofit lnSpcReduction="10000"/>
          </a:bodyPr>
          <a:lstStyle/>
          <a:p>
            <a:r>
              <a:rPr lang="en-US" sz="3400" dirty="0">
                <a:latin typeface="Times New Roman"/>
                <a:cs typeface="Times New Roman"/>
              </a:rPr>
              <a:t>A kéz </a:t>
            </a:r>
            <a:endParaRPr lang="en-US" sz="3400" dirty="0" smtClean="0">
              <a:latin typeface="Times New Roman"/>
              <a:cs typeface="Times New Roman"/>
            </a:endParaRPr>
          </a:p>
          <a:p>
            <a:r>
              <a:rPr lang="en-US" sz="3400" dirty="0" err="1">
                <a:latin typeface="Times New Roman"/>
                <a:cs typeface="Times New Roman"/>
              </a:rPr>
              <a:t>S</a:t>
            </a:r>
            <a:r>
              <a:rPr lang="en-US" sz="3400" dirty="0" err="1" smtClean="0">
                <a:latin typeface="Times New Roman"/>
                <a:cs typeface="Times New Roman"/>
              </a:rPr>
              <a:t>zennyezett</a:t>
            </a:r>
            <a:r>
              <a:rPr lang="en-US" sz="3400" dirty="0" smtClean="0">
                <a:latin typeface="Times New Roman"/>
                <a:cs typeface="Times New Roman"/>
              </a:rPr>
              <a:t> </a:t>
            </a:r>
            <a:r>
              <a:rPr lang="en-US" sz="3400" dirty="0" err="1" smtClean="0">
                <a:latin typeface="Times New Roman"/>
                <a:cs typeface="Times New Roman"/>
              </a:rPr>
              <a:t>eszk</a:t>
            </a:r>
            <a:r>
              <a:rPr lang="hu-HU" sz="3400" dirty="0" err="1" smtClean="0">
                <a:latin typeface="Times New Roman"/>
                <a:cs typeface="Times New Roman"/>
              </a:rPr>
              <a:t>özö</a:t>
            </a:r>
            <a:r>
              <a:rPr lang="en-US" sz="3400" dirty="0" smtClean="0">
                <a:latin typeface="Times New Roman"/>
                <a:cs typeface="Times New Roman"/>
              </a:rPr>
              <a:t>̈k</a:t>
            </a:r>
          </a:p>
          <a:p>
            <a:r>
              <a:rPr lang="en-US" sz="3400" dirty="0">
                <a:latin typeface="Times New Roman"/>
                <a:cs typeface="Times New Roman"/>
              </a:rPr>
              <a:t>Aeroszolképződés és fröccsenés </a:t>
            </a:r>
            <a:endParaRPr lang="en-US" sz="3400" dirty="0" smtClean="0">
              <a:latin typeface="Times New Roman"/>
              <a:cs typeface="Times New Roman"/>
            </a:endParaRPr>
          </a:p>
          <a:p>
            <a:r>
              <a:rPr lang="en-US" sz="3400" dirty="0">
                <a:latin typeface="Times New Roman"/>
                <a:cs typeface="Times New Roman"/>
              </a:rPr>
              <a:t>Szennyezett fogászati egységkészülék részei </a:t>
            </a:r>
            <a:r>
              <a:rPr lang="en-US" sz="3400" dirty="0" smtClean="0">
                <a:latin typeface="Times New Roman"/>
                <a:cs typeface="Times New Roman"/>
              </a:rPr>
              <a:t>(</a:t>
            </a:r>
            <a:r>
              <a:rPr lang="en-US" sz="3400" dirty="0">
                <a:latin typeface="Times New Roman"/>
                <a:cs typeface="Times New Roman"/>
              </a:rPr>
              <a:t>kézidarabok, puszter, a vízellátó rendszer, vagyis a levegő/</a:t>
            </a:r>
            <a:r>
              <a:rPr lang="en-US" sz="3400" dirty="0" smtClean="0">
                <a:latin typeface="Times New Roman"/>
                <a:cs typeface="Times New Roman"/>
              </a:rPr>
              <a:t>vízhálózat) </a:t>
            </a:r>
          </a:p>
          <a:p>
            <a:r>
              <a:rPr lang="en-US" sz="3400" dirty="0">
                <a:latin typeface="Times New Roman"/>
                <a:cs typeface="Times New Roman"/>
              </a:rPr>
              <a:t>Szennyezett felületek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3865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71508" y="2205925"/>
            <a:ext cx="7782992" cy="372874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hu-HU" sz="3200" dirty="0" smtClean="0">
                <a:latin typeface="Times New Roman"/>
                <a:cs typeface="Times New Roman"/>
              </a:rPr>
              <a:t>Azon </a:t>
            </a:r>
            <a:r>
              <a:rPr lang="hu-HU" sz="3200" b="1" dirty="0">
                <a:latin typeface="Times New Roman"/>
                <a:cs typeface="Times New Roman"/>
              </a:rPr>
              <a:t>módszerek, ismeretek </a:t>
            </a:r>
            <a:r>
              <a:rPr lang="hu-HU" sz="3200" dirty="0">
                <a:latin typeface="Times New Roman"/>
                <a:cs typeface="Times New Roman"/>
              </a:rPr>
              <a:t>összessége (higiéniai előírások, védőeszközök, </a:t>
            </a:r>
            <a:r>
              <a:rPr lang="hu-HU" sz="3200" dirty="0" smtClean="0">
                <a:latin typeface="Times New Roman"/>
                <a:cs typeface="Times New Roman"/>
              </a:rPr>
              <a:t>aszeptikus technikák, </a:t>
            </a:r>
            <a:r>
              <a:rPr lang="hu-HU" sz="3200" dirty="0">
                <a:latin typeface="Times New Roman"/>
                <a:cs typeface="Times New Roman"/>
              </a:rPr>
              <a:t>stb.) amelyeknek célja az egészségügyi ellátással, </a:t>
            </a:r>
            <a:r>
              <a:rPr lang="hu-HU" sz="3200" dirty="0" smtClean="0">
                <a:solidFill>
                  <a:srgbClr val="821A08"/>
                </a:solidFill>
                <a:latin typeface="Times New Roman"/>
                <a:cs typeface="Times New Roman"/>
              </a:rPr>
              <a:t>fogászati kezelésekkel </a:t>
            </a:r>
            <a:r>
              <a:rPr lang="hu-HU" sz="3200" dirty="0" smtClean="0">
                <a:latin typeface="Times New Roman"/>
                <a:cs typeface="Times New Roman"/>
              </a:rPr>
              <a:t>összefüggő </a:t>
            </a:r>
            <a:r>
              <a:rPr lang="hu-HU" sz="3200" dirty="0">
                <a:latin typeface="Times New Roman"/>
                <a:cs typeface="Times New Roman"/>
              </a:rPr>
              <a:t>lehetséges </a:t>
            </a:r>
            <a:r>
              <a:rPr lang="hu-HU" sz="3200" b="1" dirty="0">
                <a:solidFill>
                  <a:srgbClr val="660066"/>
                </a:solidFill>
                <a:latin typeface="Times New Roman"/>
                <a:cs typeface="Times New Roman"/>
              </a:rPr>
              <a:t>fertőzések megelőzése, terjedésének megakadályozása. </a:t>
            </a:r>
            <a:endParaRPr lang="hu-HU" sz="3200" b="1" dirty="0" smtClean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algn="ctr"/>
            <a:endParaRPr lang="hu-HU" sz="3200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69376" y="551482"/>
            <a:ext cx="6923556" cy="116980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/>
              <a:t>Infekciókontroll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21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47" y="610334"/>
            <a:ext cx="7580053" cy="1237162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 smtClean="0"/>
              <a:t>2. Személyzet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7817" y="1847495"/>
            <a:ext cx="7950228" cy="45527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fogorvosi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dolgozó személyzet tevékenysége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során gyakran alkalmaz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éles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eszközöket olyan esetekben is, amikor nem látja közvetlenül az ellátandó területet.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Gyakori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vérrel, nyállal való kontamináció, és az eszközök/műszerek előkészítésével, kezelésével kapcsolatosan a perkután sérülés lehetősége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Így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személyzet vérrel és testváladékokkal közvetített vírus fert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ő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zésének (pl. HBV, HCV, HIV) kockázata jelent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ő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ezért nagyon fontos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expozíció elkerülésére szolgáló fertőzés-megelőzési előírások betartása.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Képernyőfotó 2015-11-29 - 8.4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237067"/>
            <a:ext cx="1981199" cy="14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7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404"/>
            <a:ext cx="8857411" cy="890757"/>
          </a:xfrm>
        </p:spPr>
        <p:txBody>
          <a:bodyPr/>
          <a:lstStyle/>
          <a:p>
            <a:pPr marL="0" indent="0" algn="ctr">
              <a:buNone/>
            </a:pPr>
            <a:r>
              <a:rPr lang="hu-HU" i="1" dirty="0"/>
              <a:t>Fertőzés-megelőzési előírások: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0920" y="1237161"/>
            <a:ext cx="8626491" cy="5620840"/>
          </a:xfrm>
        </p:spPr>
        <p:txBody>
          <a:bodyPr>
            <a:noAutofit/>
          </a:bodyPr>
          <a:lstStyle/>
          <a:p>
            <a:pPr lvl="0"/>
            <a:r>
              <a:rPr lang="hu-HU" sz="29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Kötelező </a:t>
            </a:r>
            <a:r>
              <a:rPr lang="hu-HU" sz="29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egészségügyi alkalmassági vizsgálat [61/1999. (XII. 1.) EüM rendelet, </a:t>
            </a:r>
            <a:r>
              <a:rPr lang="hu-HU" sz="29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40/20004. (IV. 26.) ESZCSM </a:t>
            </a:r>
            <a:r>
              <a:rPr lang="hu-HU" sz="29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rendelet]; </a:t>
            </a:r>
          </a:p>
          <a:p>
            <a:pPr lvl="0"/>
            <a:r>
              <a:rPr lang="hu-HU" sz="29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Személyi higiénés előírások betartása (védőeszközök használata</a:t>
            </a:r>
            <a:r>
              <a:rPr lang="hu-HU" sz="2900" i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); </a:t>
            </a:r>
            <a:endParaRPr lang="hu-HU" sz="29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0"/>
            <a:r>
              <a:rPr lang="hu-HU" sz="29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A személyzet kezelés közben ne érintse a szemét, száját, orrát, haját; </a:t>
            </a:r>
          </a:p>
          <a:p>
            <a:pPr lvl="0"/>
            <a:r>
              <a:rPr lang="hu-HU" sz="29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Megfelelő hajviselet, rövid-, lakkmentes körmök, ékszerek, óra mellőzése munka közben; </a:t>
            </a:r>
          </a:p>
          <a:p>
            <a:pPr lvl="0"/>
            <a:r>
              <a:rPr lang="hu-HU" sz="29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Élelmiszer, ital fogyasztása, kozmetikumok használata, dohányzás nem történhet a rendelőben</a:t>
            </a:r>
            <a:r>
              <a:rPr lang="hu-HU" sz="29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  <a:endParaRPr lang="hu-HU" sz="29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33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404"/>
            <a:ext cx="8857411" cy="890757"/>
          </a:xfrm>
        </p:spPr>
        <p:txBody>
          <a:bodyPr/>
          <a:lstStyle/>
          <a:p>
            <a:pPr marL="0" indent="0" algn="ctr">
              <a:buNone/>
            </a:pPr>
            <a:r>
              <a:rPr lang="hu-HU" i="1" dirty="0"/>
              <a:t>Fertőzés-megelőzési előírások: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0920" y="1553029"/>
            <a:ext cx="8626491" cy="5304972"/>
          </a:xfrm>
        </p:spPr>
        <p:txBody>
          <a:bodyPr>
            <a:noAutofit/>
          </a:bodyPr>
          <a:lstStyle/>
          <a:p>
            <a:pPr lvl="0"/>
            <a:r>
              <a:rPr lang="hu-HU" sz="29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Fokozott expozíciós kockázattal járó beavatkozásokat </a:t>
            </a:r>
            <a:r>
              <a:rPr lang="hu-HU" sz="29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nem végezhet HCV/HBV/HIV fertőzőképes egészségügyi dolgozó!</a:t>
            </a:r>
          </a:p>
          <a:p>
            <a:pPr lvl="0"/>
            <a:r>
              <a:rPr lang="hu-HU" sz="29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Akut felső légúti, ill. </a:t>
            </a:r>
            <a:r>
              <a:rPr lang="hu-HU" sz="29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enteralis</a:t>
            </a:r>
            <a:r>
              <a:rPr lang="hu-HU" sz="29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fertőzés tüneteit mutató egészségügyi dolgozó közvetlen betegellátást (vizsgálat, ápolás, gyógykezelés) nem végezhet, nem vehet részt benne</a:t>
            </a:r>
            <a:endParaRPr lang="hu-HU" sz="29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82" y="4543424"/>
            <a:ext cx="1409700" cy="15621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470682"/>
            <a:ext cx="2299440" cy="18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9396"/>
            <a:ext cx="9143999" cy="1022721"/>
          </a:xfrm>
        </p:spPr>
        <p:txBody>
          <a:bodyPr/>
          <a:lstStyle/>
          <a:p>
            <a:pPr marL="0" indent="0" algn="ctr">
              <a:buNone/>
            </a:pPr>
            <a:r>
              <a:rPr lang="hu-HU" sz="4200" i="1" dirty="0"/>
              <a:t>Specifikus védelem (immunizáció):</a:t>
            </a:r>
            <a:r>
              <a:rPr lang="hu-HU" sz="4200" dirty="0"/>
              <a:t/>
            </a:r>
            <a:br>
              <a:rPr lang="hu-HU" sz="4200" dirty="0"/>
            </a:b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875" y="1402117"/>
            <a:ext cx="8593504" cy="5328043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dolgozók védőoltásai tekintetében a "Johan Béla" Országos Epidemiológiai Központ évente kiadásra kerülő, a védőoltásokról szóló módszertani levele az irányadó.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 védőoltások: </a:t>
            </a:r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HBV 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védőoltás, alkalmazási feltétel minden egészségügyi dolgozó számára. 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Ajánlott védőoltások: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 évente,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Tetanus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 10 évente,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iftéria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ellen10 évente,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ubeola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 (a fogékonyak számára),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neumococcus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 (a fogékonyak számára).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védőoltások megtörténtét oltási könyvben kell dokumentálni.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Tbc-szűrés évente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31" y="230938"/>
            <a:ext cx="8946069" cy="1452719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Teendők vérrel, testváladékkal történt kontamináció (szúrásos, vágásos sérülés) esetén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9885" y="1683657"/>
            <a:ext cx="8527527" cy="498052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 vérrel, szövetnedvvel, testváladékkal történt kontamináció esetén </a:t>
            </a:r>
            <a:r>
              <a:rPr lang="en-US" sz="2400" dirty="0" smtClean="0">
                <a:latin typeface="Times New Roman"/>
                <a:cs typeface="Times New Roman"/>
              </a:rPr>
              <a:t>irányadók </a:t>
            </a:r>
            <a:r>
              <a:rPr lang="en-US" sz="2400" dirty="0">
                <a:latin typeface="Times New Roman"/>
                <a:cs typeface="Times New Roman"/>
              </a:rPr>
              <a:t>az Országos Epidemiológiai Központ által kiadott, "A betegellátás során a vérrel és testváladékokkal terjedő vírusfertőzések megelőzéséről" c. tájékoztató – Epinfo 2003; 2. </a:t>
            </a:r>
            <a:r>
              <a:rPr lang="en-US" sz="2400" dirty="0" err="1" smtClean="0">
                <a:latin typeface="Times New Roman"/>
                <a:cs typeface="Times New Roman"/>
              </a:rPr>
              <a:t>különszám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 seb azonnali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kimosása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hu-H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ő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vízzel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hu-H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fertőtlenítése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Az éles/hegyes (vérrel, </a:t>
            </a:r>
            <a:r>
              <a:rPr lang="en-US" sz="2400" dirty="0" smtClean="0">
                <a:latin typeface="Times New Roman"/>
                <a:cs typeface="Times New Roman"/>
              </a:rPr>
              <a:t>testváladékokkal </a:t>
            </a:r>
            <a:r>
              <a:rPr lang="en-US" sz="2400" dirty="0">
                <a:latin typeface="Times New Roman"/>
                <a:cs typeface="Times New Roman"/>
              </a:rPr>
              <a:t>szennyezett) </a:t>
            </a:r>
            <a:r>
              <a:rPr lang="en-US" sz="2400" dirty="0" smtClean="0">
                <a:latin typeface="Times New Roman"/>
                <a:cs typeface="Times New Roman"/>
              </a:rPr>
              <a:t>eszközökkel történt </a:t>
            </a:r>
            <a:r>
              <a:rPr lang="en-US" sz="2400" dirty="0">
                <a:latin typeface="Times New Roman"/>
                <a:cs typeface="Times New Roman"/>
              </a:rPr>
              <a:t>sérülést </a:t>
            </a:r>
            <a:r>
              <a:rPr lang="en-US" sz="2400" dirty="0" smtClean="0">
                <a:latin typeface="Times New Roman"/>
                <a:cs typeface="Times New Roman"/>
              </a:rPr>
              <a:t>követ</a:t>
            </a:r>
            <a:r>
              <a:rPr lang="hu-HU" sz="2400" dirty="0" smtClean="0">
                <a:latin typeface="Times New Roman"/>
                <a:cs typeface="Times New Roman"/>
              </a:rPr>
              <a:t>ő</a:t>
            </a:r>
            <a:r>
              <a:rPr lang="en-US" sz="2400" dirty="0" smtClean="0">
                <a:latin typeface="Times New Roman"/>
                <a:cs typeface="Times New Roman"/>
              </a:rPr>
              <a:t>en 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cs typeface="Times New Roman"/>
              </a:rPr>
              <a:t>préselést ne alkalmazzunk</a:t>
            </a:r>
            <a:r>
              <a:rPr lang="en-US" sz="2400" dirty="0">
                <a:latin typeface="Times New Roman"/>
                <a:cs typeface="Times New Roman"/>
              </a:rPr>
              <a:t> (nincs rá </a:t>
            </a:r>
            <a:r>
              <a:rPr lang="en-US" sz="2400" dirty="0" smtClean="0">
                <a:latin typeface="Times New Roman"/>
                <a:cs typeface="Times New Roman"/>
              </a:rPr>
              <a:t>bizonyíték</a:t>
            </a:r>
            <a:r>
              <a:rPr lang="en-US" sz="2400" dirty="0">
                <a:latin typeface="Times New Roman"/>
                <a:cs typeface="Times New Roman"/>
              </a:rPr>
              <a:t>, hogy a vér kinyomása a </a:t>
            </a:r>
            <a:r>
              <a:rPr lang="en-US" sz="2400" dirty="0" smtClean="0">
                <a:latin typeface="Times New Roman"/>
                <a:cs typeface="Times New Roman"/>
              </a:rPr>
              <a:t>sebb</a:t>
            </a:r>
            <a:r>
              <a:rPr lang="hu-HU" sz="2400" dirty="0" smtClean="0">
                <a:latin typeface="Times New Roman"/>
                <a:cs typeface="Times New Roman"/>
              </a:rPr>
              <a:t>ő</a:t>
            </a:r>
            <a:r>
              <a:rPr lang="en-US" sz="2400" dirty="0" smtClean="0">
                <a:latin typeface="Times New Roman"/>
                <a:cs typeface="Times New Roman"/>
              </a:rPr>
              <a:t>l </a:t>
            </a:r>
            <a:r>
              <a:rPr lang="en-US" sz="2400" dirty="0">
                <a:latin typeface="Times New Roman"/>
                <a:cs typeface="Times New Roman"/>
              </a:rPr>
              <a:t>csökkentené az infekció </a:t>
            </a:r>
            <a:r>
              <a:rPr lang="en-US" sz="2400" dirty="0" smtClean="0">
                <a:latin typeface="Times New Roman"/>
                <a:cs typeface="Times New Roman"/>
              </a:rPr>
              <a:t>kockázatát</a:t>
            </a:r>
            <a:r>
              <a:rPr lang="en-US" sz="2400" dirty="0">
                <a:latin typeface="Times New Roman"/>
                <a:cs typeface="Times New Roman"/>
              </a:rPr>
              <a:t>). A sérülést "kivágni" szigorúan tilos! 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99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622" y="-57150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5467" y="571499"/>
            <a:ext cx="8890000" cy="6117167"/>
          </a:xfrm>
        </p:spPr>
        <p:txBody>
          <a:bodyPr>
            <a:no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Azonnali, a szakma szabályai szerint végrehajtott </a:t>
            </a:r>
            <a:r>
              <a:rPr lang="en-US" sz="2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sebfert</a:t>
            </a:r>
            <a:r>
              <a:rPr lang="hu-HU" sz="2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ő</a:t>
            </a:r>
            <a:r>
              <a:rPr lang="en-US" sz="2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tlenítés </a:t>
            </a:r>
            <a:r>
              <a:rPr lang="en-US" sz="2600" b="1" dirty="0">
                <a:solidFill>
                  <a:srgbClr val="821A08"/>
                </a:solidFill>
                <a:latin typeface="Times New Roman"/>
                <a:cs typeface="Times New Roman"/>
              </a:rPr>
              <a:t>és </a:t>
            </a:r>
            <a:r>
              <a:rPr lang="en-US" sz="2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sebellátás </a:t>
            </a:r>
            <a:r>
              <a:rPr lang="en-US" sz="2600" dirty="0">
                <a:latin typeface="Times New Roman"/>
                <a:cs typeface="Times New Roman"/>
              </a:rPr>
              <a:t>szükséges. </a:t>
            </a:r>
            <a:endParaRPr lang="en-US" sz="2600" dirty="0" smtClean="0">
              <a:latin typeface="Times New Roman"/>
              <a:cs typeface="Times New Roman"/>
            </a:endParaRPr>
          </a:p>
          <a:p>
            <a:r>
              <a:rPr lang="en-US" sz="2600" dirty="0" smtClean="0">
                <a:latin typeface="Times New Roman"/>
                <a:cs typeface="Times New Roman"/>
              </a:rPr>
              <a:t>A </a:t>
            </a:r>
            <a:r>
              <a:rPr lang="en-US" sz="2600" dirty="0">
                <a:latin typeface="Times New Roman"/>
                <a:cs typeface="Times New Roman"/>
              </a:rPr>
              <a:t>sebellátás </a:t>
            </a:r>
            <a:r>
              <a:rPr lang="en-US" sz="2600" dirty="0" smtClean="0">
                <a:latin typeface="Times New Roman"/>
                <a:cs typeface="Times New Roman"/>
              </a:rPr>
              <a:t>során </a:t>
            </a:r>
            <a:r>
              <a:rPr lang="en-US" sz="2600" dirty="0">
                <a:latin typeface="Times New Roman"/>
                <a:cs typeface="Times New Roman"/>
              </a:rPr>
              <a:t>jódtinktura, alkohol </a:t>
            </a:r>
            <a:r>
              <a:rPr lang="en-US" sz="2600" dirty="0" smtClean="0">
                <a:latin typeface="Times New Roman"/>
                <a:cs typeface="Times New Roman"/>
              </a:rPr>
              <a:t>tartalmú </a:t>
            </a:r>
            <a:r>
              <a:rPr lang="en-US" sz="2600" dirty="0">
                <a:latin typeface="Times New Roman"/>
                <a:cs typeface="Times New Roman"/>
              </a:rPr>
              <a:t>oldatok, hidrogénperoxid ill. </a:t>
            </a:r>
            <a:r>
              <a:rPr lang="en-US" sz="2600" dirty="0" smtClean="0">
                <a:latin typeface="Times New Roman"/>
                <a:cs typeface="Times New Roman"/>
              </a:rPr>
              <a:t>klórtartalmú </a:t>
            </a:r>
            <a:r>
              <a:rPr lang="en-US" sz="2600" dirty="0">
                <a:latin typeface="Times New Roman"/>
                <a:cs typeface="Times New Roman"/>
              </a:rPr>
              <a:t>szerek is </a:t>
            </a:r>
            <a:r>
              <a:rPr lang="en-US" sz="2600" dirty="0" smtClean="0">
                <a:latin typeface="Times New Roman"/>
                <a:cs typeface="Times New Roman"/>
              </a:rPr>
              <a:t>alkalmazhatóak </a:t>
            </a:r>
            <a:r>
              <a:rPr lang="en-US" sz="2600" dirty="0">
                <a:latin typeface="Times New Roman"/>
                <a:cs typeface="Times New Roman"/>
              </a:rPr>
              <a:t>azzal a céllal, hogy a feltételezetten </a:t>
            </a:r>
            <a:r>
              <a:rPr lang="en-US" sz="2600" dirty="0" smtClean="0">
                <a:latin typeface="Times New Roman"/>
                <a:cs typeface="Times New Roman"/>
              </a:rPr>
              <a:t>fert</a:t>
            </a:r>
            <a:r>
              <a:rPr lang="hu-HU" sz="2600" dirty="0" smtClean="0">
                <a:latin typeface="Times New Roman"/>
                <a:cs typeface="Times New Roman"/>
              </a:rPr>
              <a:t>őző</a:t>
            </a:r>
            <a:r>
              <a:rPr lang="en-US" sz="2600" dirty="0" smtClean="0">
                <a:latin typeface="Times New Roman"/>
                <a:cs typeface="Times New Roman"/>
              </a:rPr>
              <a:t>dött</a:t>
            </a:r>
            <a:r>
              <a:rPr lang="en-US" sz="2600" dirty="0">
                <a:latin typeface="Times New Roman"/>
                <a:cs typeface="Times New Roman"/>
              </a:rPr>
              <a:t>, sérült sejteket </a:t>
            </a:r>
            <a:r>
              <a:rPr lang="en-US" sz="2600" dirty="0" smtClean="0">
                <a:latin typeface="Times New Roman"/>
                <a:cs typeface="Times New Roman"/>
              </a:rPr>
              <a:t>elpusztíthassák.</a:t>
            </a:r>
          </a:p>
          <a:p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Nincs azonban bizonyíték arra, hogy a </a:t>
            </a:r>
            <a:r>
              <a:rPr lang="en-US" sz="2600" dirty="0" smtClean="0">
                <a:latin typeface="Times New Roman"/>
                <a:cs typeface="Times New Roman"/>
              </a:rPr>
              <a:t>fert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tlenít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szerek </a:t>
            </a:r>
            <a:r>
              <a:rPr lang="en-US" sz="2600" dirty="0">
                <a:latin typeface="Times New Roman"/>
                <a:cs typeface="Times New Roman"/>
              </a:rPr>
              <a:t>alkalmazása csökkentené a HBV, HCV, HIV infekció </a:t>
            </a:r>
            <a:r>
              <a:rPr lang="en-US" sz="2600" dirty="0" smtClean="0">
                <a:latin typeface="Times New Roman"/>
                <a:cs typeface="Times New Roman"/>
              </a:rPr>
              <a:t>kockázatát</a:t>
            </a:r>
            <a:r>
              <a:rPr lang="en-US" sz="2600" dirty="0">
                <a:latin typeface="Times New Roman"/>
                <a:cs typeface="Times New Roman"/>
              </a:rPr>
              <a:t>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2600" b="1" u="sng" dirty="0" smtClean="0">
                <a:solidFill>
                  <a:srgbClr val="821A08"/>
                </a:solidFill>
                <a:latin typeface="Times New Roman"/>
                <a:cs typeface="Times New Roman"/>
              </a:rPr>
              <a:t>A </a:t>
            </a:r>
            <a:r>
              <a:rPr lang="en-US" sz="2600" b="1" u="sng" dirty="0">
                <a:solidFill>
                  <a:srgbClr val="821A08"/>
                </a:solidFill>
                <a:latin typeface="Times New Roman"/>
                <a:cs typeface="Times New Roman"/>
              </a:rPr>
              <a:t>baleset </a:t>
            </a:r>
            <a:r>
              <a:rPr lang="en-US" sz="2600" b="1" u="sng" dirty="0" smtClean="0">
                <a:solidFill>
                  <a:srgbClr val="821A08"/>
                </a:solidFill>
                <a:latin typeface="Times New Roman"/>
                <a:cs typeface="Times New Roman"/>
              </a:rPr>
              <a:t>jelentendő</a:t>
            </a:r>
            <a:endParaRPr lang="hu-HU" sz="2600" b="1" u="sng" dirty="0">
              <a:solidFill>
                <a:srgbClr val="821A08"/>
              </a:solidFill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hu-HU" sz="2600" dirty="0" smtClean="0">
                <a:latin typeface="Times New Roman"/>
                <a:cs typeface="Times New Roman"/>
              </a:rPr>
              <a:t>-  </a:t>
            </a:r>
            <a:r>
              <a:rPr lang="en-US" sz="2600" dirty="0" smtClean="0">
                <a:latin typeface="Times New Roman"/>
                <a:cs typeface="Times New Roman"/>
              </a:rPr>
              <a:t>a </a:t>
            </a:r>
            <a:r>
              <a:rPr lang="en-US" sz="2600" dirty="0">
                <a:latin typeface="Times New Roman"/>
                <a:cs typeface="Times New Roman"/>
              </a:rPr>
              <a:t>munkavédelmi </a:t>
            </a:r>
            <a:r>
              <a:rPr lang="en-US" sz="2600" dirty="0" smtClean="0">
                <a:latin typeface="Times New Roman"/>
                <a:cs typeface="Times New Roman"/>
              </a:rPr>
              <a:t>felelősnek</a:t>
            </a:r>
            <a:r>
              <a:rPr lang="en-US" sz="2600" dirty="0">
                <a:latin typeface="Times New Roman"/>
                <a:cs typeface="Times New Roman"/>
              </a:rPr>
              <a:t>, 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</a:p>
          <a:p>
            <a:pPr>
              <a:buFontTx/>
              <a:buChar char="-"/>
            </a:pPr>
            <a:r>
              <a:rPr lang="en-US" sz="2600" dirty="0" smtClean="0">
                <a:latin typeface="Times New Roman"/>
                <a:cs typeface="Times New Roman"/>
              </a:rPr>
              <a:t>higiénés </a:t>
            </a:r>
            <a:r>
              <a:rPr lang="en-US" sz="2600" dirty="0">
                <a:latin typeface="Times New Roman"/>
                <a:cs typeface="Times New Roman"/>
              </a:rPr>
              <a:t>szolgálatnak és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2600" dirty="0" smtClean="0">
                <a:latin typeface="Times New Roman"/>
                <a:cs typeface="Times New Roman"/>
              </a:rPr>
              <a:t> írásos jegyz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err="1" smtClean="0">
                <a:latin typeface="Times New Roman"/>
                <a:cs typeface="Times New Roman"/>
              </a:rPr>
              <a:t>könyv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felvétele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szükséges. </a:t>
            </a:r>
          </a:p>
        </p:txBody>
      </p:sp>
    </p:spTree>
    <p:extLst>
      <p:ext uri="{BB962C8B-B14F-4D97-AF65-F5344CB8AC3E}">
        <p14:creationId xmlns:p14="http://schemas.microsoft.com/office/powerpoint/2010/main" val="26637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7030" y="783772"/>
            <a:ext cx="7460342" cy="1407886"/>
          </a:xfrm>
        </p:spPr>
        <p:txBody>
          <a:bodyPr/>
          <a:lstStyle/>
          <a:p>
            <a:pPr marL="0" indent="0" algn="ctr">
              <a:buNone/>
            </a:pPr>
            <a:r>
              <a:rPr lang="hu-HU" sz="4000" dirty="0" smtClean="0"/>
              <a:t>Baleseti (expozíciós) </a:t>
            </a:r>
            <a:r>
              <a:rPr lang="hu-HU" sz="4000" dirty="0" err="1" smtClean="0"/>
              <a:t>jegyzőköny</a:t>
            </a:r>
            <a:r>
              <a:rPr lang="hu-HU" sz="4000" dirty="0" smtClean="0"/>
              <a:t> tartalma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48343" y="2191658"/>
            <a:ext cx="8490857" cy="4412342"/>
          </a:xfrm>
        </p:spPr>
        <p:txBody>
          <a:bodyPr>
            <a:normAutofit/>
          </a:bodyPr>
          <a:lstStyle/>
          <a:p>
            <a:r>
              <a:rPr lang="hu-HU" dirty="0"/>
              <a:t> 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expozíció pontos dátuma és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időpontja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expozíció körülményeinek pontos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leírása (hol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hogyan következett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be)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eszköz által okozott sérülés esetén az eszköz pontos típusának, márkájának megnevezése, +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beavatkozás történt az eszközzel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milyen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típusú és mennyiségű testváladékkal történt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érintkezés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expozíció súlyosságának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megállapítása: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áthatoló bőrsérülésnél a sérülés mélysége,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bőr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nyálkahártya expozíció esetén a fertőző anyag mennyiségének megadása, és a bőr épségének meghatározása</a:t>
            </a:r>
          </a:p>
        </p:txBody>
      </p:sp>
    </p:spTree>
    <p:extLst>
      <p:ext uri="{BB962C8B-B14F-4D97-AF65-F5344CB8AC3E}">
        <p14:creationId xmlns:p14="http://schemas.microsoft.com/office/powerpoint/2010/main" val="17496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5574" y="6286500"/>
            <a:ext cx="6512511" cy="1143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49943" y="1175657"/>
            <a:ext cx="8069943" cy="5341257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Részletek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fertőző forrás infekciós statusáról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Ismert-e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index páciens HBV-, HCV-, HIV-fertőzése, részesült-e, HBV-, HIV-, vagy HCV elleni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kezelésben?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Kezelés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esetén 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antivirális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kezelések, esetleges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antivirális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szerekkel szemben észlelt rezisztencia leírása.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Milyen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vizsgálati anyagokat és milyen laboratóriumba küldtek az ismeretlen szerológiai státusz és a vírushordozás kiderítése céljából a baleset után?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expozíciót elszenvedett személy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céljából levett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vérminta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vizsgálatának eredménye, valamint a védőoltásokról rendelkezésre álló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adatok.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8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82899"/>
            <a:ext cx="6512511" cy="4199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4133" y="558799"/>
            <a:ext cx="8382000" cy="585893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Ha </a:t>
            </a:r>
            <a:r>
              <a:rPr lang="en-US" sz="2600" b="1" dirty="0">
                <a:solidFill>
                  <a:srgbClr val="821A08"/>
                </a:solidFill>
                <a:latin typeface="Times New Roman"/>
                <a:cs typeface="Times New Roman"/>
              </a:rPr>
              <a:t>ismert a személy, </a:t>
            </a:r>
            <a:r>
              <a:rPr lang="en-US" sz="2600" dirty="0" smtClean="0">
                <a:latin typeface="Times New Roman"/>
                <a:cs typeface="Times New Roman"/>
              </a:rPr>
              <a:t>akit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l </a:t>
            </a:r>
            <a:r>
              <a:rPr lang="en-US" sz="2600" dirty="0">
                <a:latin typeface="Times New Roman"/>
                <a:cs typeface="Times New Roman"/>
              </a:rPr>
              <a:t>a </a:t>
            </a:r>
            <a:r>
              <a:rPr lang="en-US" sz="2600" dirty="0" smtClean="0">
                <a:latin typeface="Times New Roman"/>
                <a:cs typeface="Times New Roman"/>
              </a:rPr>
              <a:t>szennyez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dés </a:t>
            </a:r>
            <a:r>
              <a:rPr lang="en-US" sz="2600" dirty="0">
                <a:latin typeface="Times New Roman"/>
                <a:cs typeface="Times New Roman"/>
              </a:rPr>
              <a:t>származik, akkor </a:t>
            </a:r>
            <a:r>
              <a:rPr lang="en-US" sz="2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szerostátuszát </a:t>
            </a:r>
            <a:r>
              <a:rPr lang="en-US" sz="2600" b="1" dirty="0">
                <a:solidFill>
                  <a:srgbClr val="821A08"/>
                </a:solidFill>
                <a:latin typeface="Times New Roman"/>
                <a:cs typeface="Times New Roman"/>
              </a:rPr>
              <a:t>meg kell </a:t>
            </a:r>
            <a:r>
              <a:rPr lang="en-US" sz="2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határozni. </a:t>
            </a:r>
            <a:endParaRPr lang="en-US" sz="2600" b="1" dirty="0">
              <a:solidFill>
                <a:srgbClr val="821A08"/>
              </a:solidFill>
              <a:latin typeface="Times New Roman"/>
              <a:cs typeface="Times New Roman"/>
            </a:endParaRPr>
          </a:p>
          <a:p>
            <a:r>
              <a:rPr lang="en-US" sz="2600" dirty="0">
                <a:latin typeface="Times New Roman"/>
                <a:cs typeface="Times New Roman"/>
              </a:rPr>
              <a:t>H</a:t>
            </a:r>
            <a:r>
              <a:rPr lang="en-US" sz="2600" dirty="0" smtClean="0">
                <a:latin typeface="Times New Roman"/>
                <a:cs typeface="Times New Roman"/>
              </a:rPr>
              <a:t>aladéktalanul </a:t>
            </a:r>
            <a:r>
              <a:rPr lang="en-US" sz="2600" dirty="0">
                <a:latin typeface="Times New Roman"/>
                <a:cs typeface="Times New Roman"/>
              </a:rPr>
              <a:t>vérmintát kell </a:t>
            </a:r>
            <a:r>
              <a:rPr lang="en-US" sz="2600" dirty="0" smtClean="0">
                <a:latin typeface="Times New Roman"/>
                <a:cs typeface="Times New Roman"/>
              </a:rPr>
              <a:t>venni </a:t>
            </a:r>
            <a:r>
              <a:rPr lang="en-US" sz="2600" dirty="0">
                <a:latin typeface="Times New Roman"/>
                <a:cs typeface="Times New Roman"/>
              </a:rPr>
              <a:t>mind alvadásgátlóval, mind </a:t>
            </a:r>
            <a:r>
              <a:rPr lang="en-US" sz="2600" dirty="0" smtClean="0">
                <a:latin typeface="Times New Roman"/>
                <a:cs typeface="Times New Roman"/>
              </a:rPr>
              <a:t>alvadásgátló </a:t>
            </a:r>
            <a:r>
              <a:rPr lang="en-US" sz="2600" dirty="0">
                <a:latin typeface="Times New Roman"/>
                <a:cs typeface="Times New Roman"/>
              </a:rPr>
              <a:t>nélkül, hogy az összes </a:t>
            </a:r>
            <a:r>
              <a:rPr lang="en-US" sz="2600" dirty="0" smtClean="0">
                <a:latin typeface="Times New Roman"/>
                <a:cs typeface="Times New Roman"/>
              </a:rPr>
              <a:t>lehetséges </a:t>
            </a:r>
            <a:r>
              <a:rPr lang="en-US" sz="2600" dirty="0">
                <a:latin typeface="Times New Roman"/>
                <a:cs typeface="Times New Roman"/>
              </a:rPr>
              <a:t>virológiai vizsgálat </a:t>
            </a:r>
            <a:r>
              <a:rPr lang="en-US" sz="2600" dirty="0" smtClean="0">
                <a:latin typeface="Times New Roman"/>
                <a:cs typeface="Times New Roman"/>
              </a:rPr>
              <a:t>lehet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sége </a:t>
            </a:r>
            <a:r>
              <a:rPr lang="en-US" sz="2600" dirty="0">
                <a:latin typeface="Times New Roman"/>
                <a:cs typeface="Times New Roman"/>
              </a:rPr>
              <a:t>biztosítva legyen. </a:t>
            </a:r>
            <a:endParaRPr lang="en-US" sz="2600" dirty="0" smtClean="0">
              <a:latin typeface="Times New Roman"/>
              <a:cs typeface="Times New Roman"/>
            </a:endParaRPr>
          </a:p>
          <a:p>
            <a:r>
              <a:rPr lang="en-US" sz="2600" dirty="0" smtClean="0">
                <a:latin typeface="Times New Roman"/>
                <a:cs typeface="Times New Roman"/>
              </a:rPr>
              <a:t>Mind </a:t>
            </a:r>
            <a:r>
              <a:rPr lang="en-US" sz="2600" dirty="0">
                <a:latin typeface="Times New Roman"/>
                <a:cs typeface="Times New Roman"/>
              </a:rPr>
              <a:t>a </a:t>
            </a:r>
            <a:r>
              <a:rPr lang="en-US" sz="2600" dirty="0" smtClean="0">
                <a:latin typeface="Times New Roman"/>
                <a:cs typeface="Times New Roman"/>
              </a:rPr>
              <a:t>szérumot</a:t>
            </a:r>
            <a:r>
              <a:rPr lang="en-US" sz="2600" dirty="0">
                <a:latin typeface="Times New Roman"/>
                <a:cs typeface="Times New Roman"/>
              </a:rPr>
              <a:t>, mind a plazmát mind a fehérvérsejt/vörösvértest szuszpenziót </a:t>
            </a:r>
            <a:r>
              <a:rPr lang="en-US" sz="2600" dirty="0" smtClean="0">
                <a:latin typeface="Times New Roman"/>
                <a:cs typeface="Times New Roman"/>
              </a:rPr>
              <a:t>elkülönítve</a:t>
            </a:r>
            <a:r>
              <a:rPr lang="en-US" sz="2600" dirty="0">
                <a:latin typeface="Times New Roman"/>
                <a:cs typeface="Times New Roman"/>
              </a:rPr>
              <a:t>, fagyasztva kell </a:t>
            </a:r>
            <a:r>
              <a:rPr lang="en-US" sz="2600" dirty="0" smtClean="0">
                <a:latin typeface="Times New Roman"/>
                <a:cs typeface="Times New Roman"/>
              </a:rPr>
              <a:t>tárolni </a:t>
            </a:r>
            <a:r>
              <a:rPr lang="en-US" sz="2600" dirty="0">
                <a:latin typeface="Times New Roman"/>
                <a:cs typeface="Times New Roman"/>
              </a:rPr>
              <a:t>a vizsgálatokig, vagy azonnal </a:t>
            </a:r>
            <a:r>
              <a:rPr lang="en-US" sz="2600" dirty="0" smtClean="0">
                <a:latin typeface="Times New Roman"/>
                <a:cs typeface="Times New Roman"/>
              </a:rPr>
              <a:t>beküldeni </a:t>
            </a:r>
            <a:r>
              <a:rPr lang="en-US" sz="2600" dirty="0">
                <a:latin typeface="Times New Roman"/>
                <a:cs typeface="Times New Roman"/>
              </a:rPr>
              <a:t>a </a:t>
            </a:r>
            <a:r>
              <a:rPr lang="en-US" sz="2600" dirty="0" smtClean="0">
                <a:latin typeface="Times New Roman"/>
                <a:cs typeface="Times New Roman"/>
              </a:rPr>
              <a:t>virológiai laboratóriumba</a:t>
            </a:r>
            <a:r>
              <a:rPr lang="en-US" sz="2600" dirty="0">
                <a:latin typeface="Times New Roman"/>
                <a:cs typeface="Times New Roman"/>
              </a:rPr>
              <a:t>, mert </a:t>
            </a:r>
            <a:r>
              <a:rPr lang="en-US" sz="2600" dirty="0" smtClean="0">
                <a:latin typeface="Times New Roman"/>
                <a:cs typeface="Times New Roman"/>
              </a:rPr>
              <a:t>ett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l </a:t>
            </a:r>
            <a:r>
              <a:rPr lang="en-US" sz="2600" dirty="0">
                <a:latin typeface="Times New Roman"/>
                <a:cs typeface="Times New Roman"/>
              </a:rPr>
              <a:t>függnek a balesetet </a:t>
            </a:r>
            <a:r>
              <a:rPr lang="en-US" sz="2600" dirty="0" smtClean="0">
                <a:latin typeface="Times New Roman"/>
                <a:cs typeface="Times New Roman"/>
              </a:rPr>
              <a:t>szenvedett </a:t>
            </a:r>
            <a:r>
              <a:rPr lang="en-US" sz="2600" dirty="0">
                <a:latin typeface="Times New Roman"/>
                <a:cs typeface="Times New Roman"/>
              </a:rPr>
              <a:t>személlyel kapcsolatos </a:t>
            </a:r>
            <a:r>
              <a:rPr lang="en-US" sz="2600" dirty="0" smtClean="0">
                <a:latin typeface="Times New Roman"/>
                <a:cs typeface="Times New Roman"/>
              </a:rPr>
              <a:t>tennivalók. 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en-US" sz="2600" dirty="0">
                <a:latin typeface="Times New Roman"/>
                <a:cs typeface="Times New Roman"/>
              </a:rPr>
              <a:t>A sérülést okozó </a:t>
            </a:r>
            <a:r>
              <a:rPr lang="en-US" sz="2600" dirty="0" smtClean="0">
                <a:latin typeface="Times New Roman"/>
                <a:cs typeface="Times New Roman"/>
              </a:rPr>
              <a:t>t</a:t>
            </a:r>
            <a:r>
              <a:rPr lang="hu-HU" sz="2600" dirty="0" smtClean="0">
                <a:latin typeface="Times New Roman"/>
                <a:cs typeface="Times New Roman"/>
              </a:rPr>
              <a:t>ű</a:t>
            </a:r>
            <a:r>
              <a:rPr lang="en-US" sz="2600" dirty="0" smtClean="0">
                <a:latin typeface="Times New Roman"/>
                <a:cs typeface="Times New Roman"/>
              </a:rPr>
              <a:t>t </a:t>
            </a:r>
            <a:r>
              <a:rPr lang="en-US" sz="2600" dirty="0">
                <a:latin typeface="Times New Roman"/>
                <a:cs typeface="Times New Roman"/>
              </a:rPr>
              <a:t>egészségügyi veszélyes hulladékként kell kezelni. </a:t>
            </a:r>
            <a:r>
              <a:rPr lang="en-US" sz="2600" dirty="0" smtClean="0">
                <a:latin typeface="Times New Roman"/>
                <a:cs typeface="Times New Roman"/>
              </a:rPr>
              <a:t>Tesztelése</a:t>
            </a:r>
            <a:r>
              <a:rPr lang="en-US" sz="2600" dirty="0">
                <a:latin typeface="Times New Roman"/>
                <a:cs typeface="Times New Roman"/>
              </a:rPr>
              <a:t>, bármilyen </a:t>
            </a:r>
            <a:r>
              <a:rPr lang="en-US" sz="2600" dirty="0" smtClean="0">
                <a:latin typeface="Times New Roman"/>
                <a:cs typeface="Times New Roman"/>
              </a:rPr>
              <a:t>vizsgálata </a:t>
            </a:r>
            <a:r>
              <a:rPr lang="en-US" sz="2600" dirty="0">
                <a:latin typeface="Times New Roman"/>
                <a:cs typeface="Times New Roman"/>
              </a:rPr>
              <a:t>szigorúan tilos! </a:t>
            </a:r>
          </a:p>
        </p:txBody>
      </p:sp>
    </p:spTree>
    <p:extLst>
      <p:ext uri="{BB962C8B-B14F-4D97-AF65-F5344CB8AC3E}">
        <p14:creationId xmlns:p14="http://schemas.microsoft.com/office/powerpoint/2010/main" val="9444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512511" cy="6078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7867" y="760288"/>
            <a:ext cx="8619066" cy="5979179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/>
                <a:cs typeface="Times New Roman"/>
              </a:rPr>
              <a:t>Amennyiben a </a:t>
            </a:r>
            <a:r>
              <a:rPr lang="en-US" sz="2800" b="1" dirty="0">
                <a:solidFill>
                  <a:srgbClr val="821A08"/>
                </a:solidFill>
                <a:latin typeface="Times New Roman"/>
                <a:cs typeface="Times New Roman"/>
              </a:rPr>
              <a:t>forrás szerológiai </a:t>
            </a:r>
            <a:r>
              <a:rPr lang="en-US" sz="28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statusa </a:t>
            </a:r>
            <a:r>
              <a:rPr lang="en-US" sz="2800" b="1" dirty="0">
                <a:solidFill>
                  <a:srgbClr val="821A08"/>
                </a:solidFill>
                <a:latin typeface="Times New Roman"/>
                <a:cs typeface="Times New Roman"/>
              </a:rPr>
              <a:t>nem ismert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smtClean="0">
                <a:latin typeface="Times New Roman"/>
                <a:cs typeface="Times New Roman"/>
              </a:rPr>
              <a:t>megfelelő tájékoztatást követ</a:t>
            </a:r>
            <a:r>
              <a:rPr lang="hu-HU" sz="2800" dirty="0" smtClean="0">
                <a:latin typeface="Times New Roman"/>
                <a:cs typeface="Times New Roman"/>
              </a:rPr>
              <a:t>ő</a:t>
            </a:r>
            <a:r>
              <a:rPr lang="en-US" sz="2800" dirty="0" smtClean="0">
                <a:latin typeface="Times New Roman"/>
                <a:cs typeface="Times New Roman"/>
              </a:rPr>
              <a:t>en </a:t>
            </a:r>
            <a:r>
              <a:rPr lang="en-US" sz="2800" dirty="0">
                <a:latin typeface="Times New Roman"/>
                <a:cs typeface="Times New Roman"/>
              </a:rPr>
              <a:t>a vizsgálatokat </a:t>
            </a:r>
            <a:r>
              <a:rPr lang="en-US" sz="2800" dirty="0" smtClean="0">
                <a:latin typeface="Times New Roman"/>
                <a:cs typeface="Times New Roman"/>
              </a:rPr>
              <a:t>miel</a:t>
            </a:r>
            <a:r>
              <a:rPr lang="hu-HU" sz="2800" dirty="0" smtClean="0">
                <a:latin typeface="Times New Roman"/>
                <a:cs typeface="Times New Roman"/>
              </a:rPr>
              <a:t>ő</a:t>
            </a:r>
            <a:r>
              <a:rPr lang="en-US" sz="2800" dirty="0" smtClean="0">
                <a:latin typeface="Times New Roman"/>
                <a:cs typeface="Times New Roman"/>
              </a:rPr>
              <a:t>bb </a:t>
            </a:r>
            <a:r>
              <a:rPr lang="en-US" sz="2800" dirty="0">
                <a:latin typeface="Times New Roman"/>
                <a:cs typeface="Times New Roman"/>
              </a:rPr>
              <a:t>el kell végezni.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Az ajánlott </a:t>
            </a:r>
            <a:r>
              <a:rPr lang="en-US" sz="2800" dirty="0">
                <a:latin typeface="Times New Roman"/>
                <a:cs typeface="Times New Roman"/>
              </a:rPr>
              <a:t>vizsgálatok: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latin typeface="Times New Roman"/>
                <a:cs typeface="Times New Roman"/>
              </a:rPr>
              <a:t>- HBsAg meghatározás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latin typeface="Times New Roman"/>
                <a:cs typeface="Times New Roman"/>
              </a:rPr>
              <a:t>- anti</a:t>
            </a:r>
            <a:r>
              <a:rPr lang="en-US" sz="2800" dirty="0">
                <a:latin typeface="Times New Roman"/>
                <a:cs typeface="Times New Roman"/>
              </a:rPr>
              <a:t>-HCV és anti-HIV </a:t>
            </a:r>
            <a:r>
              <a:rPr lang="en-US" sz="2800" dirty="0" err="1" smtClean="0">
                <a:latin typeface="Times New Roman"/>
                <a:cs typeface="Times New Roman"/>
              </a:rPr>
              <a:t>ellenanyag</a:t>
            </a:r>
            <a:r>
              <a:rPr lang="en-US" sz="2800" dirty="0" smtClean="0">
                <a:latin typeface="Times New Roman"/>
                <a:cs typeface="Times New Roman"/>
              </a:rPr>
              <a:t> meghatározás.</a:t>
            </a:r>
          </a:p>
          <a:p>
            <a:pPr marL="4572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 vizsgálatokat </a:t>
            </a:r>
            <a:r>
              <a:rPr lang="en-US" sz="2800" dirty="0" smtClean="0">
                <a:latin typeface="Times New Roman"/>
                <a:cs typeface="Times New Roman"/>
              </a:rPr>
              <a:t>az erre kijelölt </a:t>
            </a:r>
            <a:r>
              <a:rPr lang="en-US" sz="2800" dirty="0">
                <a:latin typeface="Times New Roman"/>
                <a:cs typeface="Times New Roman"/>
              </a:rPr>
              <a:t>ÁNTSZ </a:t>
            </a:r>
            <a:r>
              <a:rPr lang="en-US" sz="2800" dirty="0" smtClean="0">
                <a:latin typeface="Times New Roman"/>
                <a:cs typeface="Times New Roman"/>
              </a:rPr>
              <a:t>laboratóriummal </a:t>
            </a:r>
            <a:r>
              <a:rPr lang="en-US" sz="2800" dirty="0">
                <a:latin typeface="Times New Roman"/>
                <a:cs typeface="Times New Roman"/>
              </a:rPr>
              <a:t>kell elvégeztetni.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Amennyiben </a:t>
            </a:r>
            <a:r>
              <a:rPr lang="en-US" sz="2800" dirty="0">
                <a:latin typeface="Times New Roman"/>
                <a:cs typeface="Times New Roman"/>
              </a:rPr>
              <a:t>nincs </a:t>
            </a:r>
            <a:r>
              <a:rPr lang="en-US" sz="2800" dirty="0" smtClean="0">
                <a:latin typeface="Times New Roman"/>
                <a:cs typeface="Times New Roman"/>
              </a:rPr>
              <a:t>lehet</a:t>
            </a:r>
            <a:r>
              <a:rPr lang="hu-HU" sz="2800" dirty="0" smtClean="0">
                <a:latin typeface="Times New Roman"/>
                <a:cs typeface="Times New Roman"/>
              </a:rPr>
              <a:t>ő</a:t>
            </a:r>
            <a:r>
              <a:rPr lang="en-US" sz="2800" dirty="0" smtClean="0">
                <a:latin typeface="Times New Roman"/>
                <a:cs typeface="Times New Roman"/>
              </a:rPr>
              <a:t>ség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dirty="0" smtClean="0">
                <a:latin typeface="Times New Roman"/>
                <a:cs typeface="Times New Roman"/>
              </a:rPr>
              <a:t>vizsgálatok azonnali elvégzésére</a:t>
            </a:r>
            <a:r>
              <a:rPr lang="en-US" sz="2800" dirty="0">
                <a:latin typeface="Times New Roman"/>
                <a:cs typeface="Times New Roman"/>
              </a:rPr>
              <a:t>, a kockázatbecslés, a </a:t>
            </a:r>
            <a:r>
              <a:rPr lang="en-US" sz="2800" dirty="0" smtClean="0">
                <a:latin typeface="Times New Roman"/>
                <a:cs typeface="Times New Roman"/>
              </a:rPr>
              <a:t>részletes epidemiológiai </a:t>
            </a:r>
            <a:r>
              <a:rPr lang="en-US" sz="2800" dirty="0">
                <a:latin typeface="Times New Roman"/>
                <a:cs typeface="Times New Roman"/>
              </a:rPr>
              <a:t>anamnézis alapján történik.</a:t>
            </a:r>
          </a:p>
        </p:txBody>
      </p:sp>
    </p:spTree>
    <p:extLst>
      <p:ext uri="{BB962C8B-B14F-4D97-AF65-F5344CB8AC3E}">
        <p14:creationId xmlns:p14="http://schemas.microsoft.com/office/powerpoint/2010/main" val="22066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3058213"/>
            <a:ext cx="7162800" cy="31919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326693"/>
          </a:xfrm>
        </p:spPr>
        <p:txBody>
          <a:bodyPr/>
          <a:lstStyle/>
          <a:p>
            <a:pPr marL="45720" indent="0" algn="ctr">
              <a:buNone/>
            </a:pPr>
            <a:r>
              <a:rPr lang="hu-HU" sz="3400" dirty="0">
                <a:latin typeface="Times New Roman"/>
                <a:cs typeface="Times New Roman"/>
              </a:rPr>
              <a:t>Az infekciókontroll az adott intézet, adott egységében </a:t>
            </a:r>
            <a:r>
              <a:rPr lang="hu-HU" sz="3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kötelezően alkalmazandó </a:t>
            </a:r>
            <a:r>
              <a:rPr lang="hu-HU" sz="3400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higiénés előírásokat </a:t>
            </a:r>
            <a:r>
              <a:rPr lang="hu-HU" sz="3400" dirty="0">
                <a:latin typeface="Times New Roman"/>
                <a:cs typeface="Times New Roman"/>
              </a:rPr>
              <a:t>tartalmazza.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 descr="Képernyőfotó 2015-11-20 - 22.1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" y="3476259"/>
            <a:ext cx="4650883" cy="2972962"/>
          </a:xfrm>
          <a:prstGeom prst="rect">
            <a:avLst/>
          </a:prstGeom>
        </p:spPr>
      </p:pic>
      <p:pic>
        <p:nvPicPr>
          <p:cNvPr id="4" name="Picture 3" descr="4c8cc181b69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86" y="3476259"/>
            <a:ext cx="3963950" cy="29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89" y="-233699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1733" y="909301"/>
            <a:ext cx="8026400" cy="5372966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HBV oltatlan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egészségügyi dolgozó esetén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 oltási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sorozat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gyorsított séma szerint 0, 1, 2 és 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hónapban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emlékeztető),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Engerix-B</a:t>
            </a:r>
            <a:r>
              <a:rPr lang="hu-H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(felnőtteknek 20 </a:t>
            </a:r>
            <a:r>
              <a:rPr lang="el-GR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g/1 ml) és H-B-VAX II (felnőtteknek 10 </a:t>
            </a:r>
            <a:r>
              <a:rPr lang="el-GR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g/0,5 ml) vakcina áll rendelkezésre </a:t>
            </a:r>
            <a:endParaRPr lang="hu-HU" sz="28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-Hbs meghatározás, ha az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&lt;10mNE/ml, az egészségügyi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dolgozót célszer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ismételten teljes oltási sorozatban részesíteni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második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oltási sorozatot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anti-HBs titer ismét &lt;10mNE/ml,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dolgozó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immunizálható,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oltása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szükséges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sérülést elszenvedett dolgozó HBV ellen oltott, egy emlékeztető oltás javasolt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jegyzőkönyv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készítése kötelező.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4" y="13537"/>
            <a:ext cx="8754532" cy="1435965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/>
              <a:t>A primovakcinált egészségügyi dolgozók szerológiai </a:t>
            </a:r>
            <a:br>
              <a:rPr lang="en-US" sz="3000" dirty="0"/>
            </a:br>
            <a:r>
              <a:rPr lang="en-US" sz="3000" dirty="0"/>
              <a:t>vizsgálatának algoritmusa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534" y="1947332"/>
            <a:ext cx="9025465" cy="479213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HBsAg		ha </a:t>
            </a:r>
            <a:r>
              <a:rPr lang="en-US" sz="1800" dirty="0"/>
              <a:t>pozitív </a:t>
            </a:r>
            <a:r>
              <a:rPr lang="en-US" sz="1800" dirty="0" smtClean="0"/>
              <a:t>(+</a:t>
            </a:r>
            <a:r>
              <a:rPr lang="is-IS" sz="1800" dirty="0" smtClean="0"/>
              <a:t>)			</a:t>
            </a:r>
            <a:r>
              <a:rPr lang="en-US" sz="1800" dirty="0" smtClean="0"/>
              <a:t>ismételt </a:t>
            </a:r>
            <a:r>
              <a:rPr lang="en-US" sz="1800" dirty="0"/>
              <a:t>(</a:t>
            </a:r>
            <a:r>
              <a:rPr lang="en-US" sz="1800" dirty="0" smtClean="0"/>
              <a:t>meger</a:t>
            </a:r>
            <a:r>
              <a:rPr lang="hu-HU" sz="1800" dirty="0" smtClean="0"/>
              <a:t>ő</a:t>
            </a:r>
            <a:r>
              <a:rPr lang="en-US" sz="1800" dirty="0" smtClean="0"/>
              <a:t>sít</a:t>
            </a:r>
            <a:r>
              <a:rPr lang="hu-HU" sz="1800" dirty="0" smtClean="0"/>
              <a:t>ő</a:t>
            </a:r>
            <a:r>
              <a:rPr lang="en-US" sz="1800" dirty="0" smtClean="0"/>
              <a:t>) vizsgálat</a:t>
            </a:r>
          </a:p>
          <a:p>
            <a:pPr marL="45720" indent="0">
              <a:buNone/>
            </a:pPr>
            <a:r>
              <a:rPr lang="en-US" sz="1800" dirty="0" smtClean="0"/>
              <a:t>						hatósági laboratóriumban</a:t>
            </a:r>
          </a:p>
          <a:p>
            <a:pPr marL="45720" indent="0">
              <a:buNone/>
            </a:pPr>
            <a:r>
              <a:rPr lang="en-US" sz="1800" dirty="0" smtClean="0"/>
              <a:t>										 </a:t>
            </a:r>
            <a:r>
              <a:rPr lang="en-US" sz="1800" dirty="0"/>
              <a:t>ha </a:t>
            </a:r>
            <a:r>
              <a:rPr lang="en-US" sz="1800" dirty="0" err="1"/>
              <a:t>negatív</a:t>
            </a:r>
            <a:r>
              <a:rPr lang="en-US" sz="1800" dirty="0"/>
              <a:t> (-) </a:t>
            </a:r>
            <a:r>
              <a:rPr lang="en-US" sz="1800" dirty="0" smtClean="0"/>
              <a:t>	</a:t>
            </a:r>
            <a:endParaRPr lang="en-US" sz="1800" dirty="0"/>
          </a:p>
          <a:p>
            <a:pPr marL="45720" indent="0">
              <a:buNone/>
            </a:pPr>
            <a:r>
              <a:rPr lang="en-US" sz="1800" dirty="0" smtClean="0"/>
              <a:t>				</a:t>
            </a:r>
          </a:p>
          <a:p>
            <a:pPr marL="4572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Anti-HBs							    </a:t>
            </a:r>
            <a:r>
              <a:rPr lang="en-US" dirty="0" smtClean="0"/>
              <a:t>	</a:t>
            </a:r>
            <a:r>
              <a:rPr lang="en-US" sz="1800" dirty="0" smtClean="0"/>
              <a:t>meghatározás</a:t>
            </a:r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r>
              <a:rPr lang="en-US" sz="1800" dirty="0" smtClean="0"/>
              <a:t>≥</a:t>
            </a:r>
            <a:r>
              <a:rPr lang="de-DE" sz="1800" dirty="0" smtClean="0"/>
              <a:t>10 </a:t>
            </a:r>
            <a:r>
              <a:rPr lang="de-DE" sz="1800" dirty="0"/>
              <a:t>mNE/ml </a:t>
            </a:r>
            <a:r>
              <a:rPr lang="de-DE" sz="1800" dirty="0" smtClean="0"/>
              <a:t>	</a:t>
            </a:r>
            <a:r>
              <a:rPr lang="hu-HU" sz="1800" dirty="0" smtClean="0"/>
              <a:t>       </a:t>
            </a:r>
            <a:r>
              <a:rPr lang="hr-HR" sz="1800" dirty="0" smtClean="0"/>
              <a:t>&lt; </a:t>
            </a:r>
            <a:r>
              <a:rPr lang="hr-HR" sz="1800" dirty="0"/>
              <a:t>10 mNE/</a:t>
            </a:r>
            <a:r>
              <a:rPr lang="hr-HR" sz="1800" dirty="0" smtClean="0"/>
              <a:t>ml</a:t>
            </a:r>
          </a:p>
          <a:p>
            <a:pPr marL="45720" indent="0">
              <a:buNone/>
            </a:pPr>
            <a:endParaRPr lang="hr-HR" sz="1800" dirty="0"/>
          </a:p>
          <a:p>
            <a:pPr marL="45720" indent="0">
              <a:buNone/>
            </a:pPr>
            <a:r>
              <a:rPr lang="en-US" sz="1800" dirty="0" smtClean="0"/>
              <a:t>teend</a:t>
            </a:r>
            <a:r>
              <a:rPr lang="hu-HU" sz="1800" dirty="0" smtClean="0"/>
              <a:t>ő</a:t>
            </a:r>
            <a:r>
              <a:rPr lang="en-US" sz="1800" dirty="0" smtClean="0"/>
              <a:t> nincs	</a:t>
            </a:r>
            <a:r>
              <a:rPr lang="hu-HU" sz="1800" dirty="0" smtClean="0"/>
              <a:t>  </a:t>
            </a:r>
            <a:r>
              <a:rPr lang="en-US" sz="1800" dirty="0" smtClean="0"/>
              <a:t> </a:t>
            </a:r>
            <a:r>
              <a:rPr lang="en-US" sz="1800" dirty="0"/>
              <a:t>újabb HB oltás-sorozat</a:t>
            </a:r>
            <a:endParaRPr lang="en-US" sz="18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86933" y="2167467"/>
            <a:ext cx="5418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93067" y="2167467"/>
            <a:ext cx="13546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91733" y="2387600"/>
            <a:ext cx="0" cy="592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91733" y="3437467"/>
            <a:ext cx="0" cy="321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14400" y="4475238"/>
            <a:ext cx="372533" cy="321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79133" y="4475237"/>
            <a:ext cx="524933" cy="321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45067" y="5128381"/>
            <a:ext cx="0" cy="338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86667" y="5128381"/>
            <a:ext cx="0" cy="338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0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19"/>
            <a:ext cx="6512511" cy="173651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Teend</a:t>
            </a:r>
            <a:r>
              <a:rPr lang="hu-HU" sz="3000" dirty="0" smtClean="0"/>
              <a:t>ő</a:t>
            </a:r>
            <a:r>
              <a:rPr lang="en-US" sz="3000" dirty="0" smtClean="0"/>
              <a:t>k </a:t>
            </a:r>
            <a:r>
              <a:rPr lang="en-US" sz="3000" dirty="0"/>
              <a:t>HCV-</a:t>
            </a:r>
            <a:r>
              <a:rPr lang="en-US" sz="3000" dirty="0" smtClean="0"/>
              <a:t>fert</a:t>
            </a:r>
            <a:r>
              <a:rPr lang="hu-HU" sz="3000" dirty="0" smtClean="0"/>
              <a:t>ő</a:t>
            </a:r>
            <a:r>
              <a:rPr lang="en-US" sz="3000" dirty="0" smtClean="0"/>
              <a:t>zésre </a:t>
            </a:r>
            <a:r>
              <a:rPr lang="en-US" sz="3000" dirty="0"/>
              <a:t>gyanús </a:t>
            </a:r>
            <a:r>
              <a:rPr lang="en-US" sz="3000" dirty="0" smtClean="0"/>
              <a:t>b</a:t>
            </a:r>
            <a:r>
              <a:rPr lang="hu-HU" sz="3000" dirty="0" smtClean="0"/>
              <a:t>ő</a:t>
            </a:r>
            <a:r>
              <a:rPr lang="en-US" sz="3000" dirty="0" smtClean="0"/>
              <a:t>r</a:t>
            </a:r>
            <a:r>
              <a:rPr lang="en-US" sz="3000" dirty="0"/>
              <a:t>/nyálkahártya sérülés </a:t>
            </a:r>
            <a:r>
              <a:rPr lang="en-US" sz="3000" dirty="0" smtClean="0"/>
              <a:t>esetén: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1" y="1456266"/>
            <a:ext cx="8669866" cy="511386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600" dirty="0">
                <a:latin typeface="Times New Roman"/>
                <a:cs typeface="Times New Roman"/>
              </a:rPr>
              <a:t>A </a:t>
            </a:r>
            <a:r>
              <a:rPr lang="en-US" sz="2600" dirty="0" smtClean="0">
                <a:latin typeface="Times New Roman"/>
                <a:cs typeface="Times New Roman"/>
              </a:rPr>
              <a:t>fert</a:t>
            </a:r>
            <a:r>
              <a:rPr lang="hu-HU" sz="2600" dirty="0" smtClean="0">
                <a:latin typeface="Times New Roman"/>
                <a:cs typeface="Times New Roman"/>
              </a:rPr>
              <a:t>őz</a:t>
            </a:r>
            <a:r>
              <a:rPr lang="en-US" sz="2600" dirty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forrás </a:t>
            </a:r>
            <a:r>
              <a:rPr lang="en-US" sz="2600" dirty="0">
                <a:latin typeface="Times New Roman"/>
                <a:cs typeface="Times New Roman"/>
              </a:rPr>
              <a:t>felderítése, a </a:t>
            </a:r>
            <a:r>
              <a:rPr lang="en-US" sz="2600" dirty="0" smtClean="0">
                <a:latin typeface="Times New Roman"/>
                <a:cs typeface="Times New Roman"/>
              </a:rPr>
              <a:t>fert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zés </a:t>
            </a:r>
            <a:r>
              <a:rPr lang="en-US" sz="2600" dirty="0">
                <a:latin typeface="Times New Roman"/>
                <a:cs typeface="Times New Roman"/>
              </a:rPr>
              <a:t>terjesztésével gyanúsított vér </a:t>
            </a:r>
            <a:r>
              <a:rPr lang="en-US" sz="2600" dirty="0" smtClean="0">
                <a:latin typeface="Times New Roman"/>
                <a:cs typeface="Times New Roman"/>
              </a:rPr>
              <a:t>anti</a:t>
            </a:r>
            <a:r>
              <a:rPr lang="en-US" sz="2600" dirty="0">
                <a:latin typeface="Times New Roman"/>
                <a:cs typeface="Times New Roman"/>
              </a:rPr>
              <a:t>-HCV ellenanyag vizsgálata. </a:t>
            </a:r>
            <a:endParaRPr lang="en-US" sz="2600" dirty="0" smtClean="0">
              <a:latin typeface="Times New Roman"/>
              <a:cs typeface="Times New Roman"/>
            </a:endParaRPr>
          </a:p>
          <a:p>
            <a:r>
              <a:rPr lang="en-US" sz="2600" b="1" u="sng" dirty="0" smtClean="0">
                <a:solidFill>
                  <a:srgbClr val="821A08"/>
                </a:solidFill>
                <a:latin typeface="Times New Roman"/>
                <a:cs typeface="Times New Roman"/>
              </a:rPr>
              <a:t>Az </a:t>
            </a:r>
            <a:r>
              <a:rPr lang="en-US" sz="2600" b="1" u="sng" dirty="0">
                <a:solidFill>
                  <a:srgbClr val="821A08"/>
                </a:solidFill>
                <a:latin typeface="Times New Roman"/>
                <a:cs typeface="Times New Roman"/>
              </a:rPr>
              <a:t>exponált személy </a:t>
            </a:r>
            <a:r>
              <a:rPr lang="en-US" sz="2600" u="sng" dirty="0">
                <a:latin typeface="Times New Roman"/>
                <a:cs typeface="Times New Roman"/>
              </a:rPr>
              <a:t>vizsgálata és nyomon </a:t>
            </a:r>
            <a:r>
              <a:rPr lang="en-US" sz="2600" u="sng" dirty="0" smtClean="0">
                <a:latin typeface="Times New Roman"/>
                <a:cs typeface="Times New Roman"/>
              </a:rPr>
              <a:t>követése:</a:t>
            </a:r>
          </a:p>
          <a:p>
            <a:pPr>
              <a:buFont typeface="Wingdings" charset="2"/>
              <a:buChar char="§"/>
            </a:pPr>
            <a:r>
              <a:rPr lang="en-US" sz="2600" dirty="0" smtClean="0">
                <a:latin typeface="Times New Roman"/>
                <a:cs typeface="Times New Roman"/>
              </a:rPr>
              <a:t>a </a:t>
            </a:r>
            <a:r>
              <a:rPr lang="en-US" sz="2600" dirty="0">
                <a:latin typeface="Times New Roman"/>
                <a:cs typeface="Times New Roman"/>
              </a:rPr>
              <a:t>sérült személy szerológiai vizsgálata anti-HCV ellenanyagok </a:t>
            </a:r>
            <a:r>
              <a:rPr lang="en-US" sz="2600" dirty="0" smtClean="0">
                <a:latin typeface="Times New Roman"/>
                <a:cs typeface="Times New Roman"/>
              </a:rPr>
              <a:t>jelenlétének </a:t>
            </a:r>
            <a:r>
              <a:rPr lang="en-US" sz="2600" dirty="0">
                <a:latin typeface="Times New Roman"/>
                <a:cs typeface="Times New Roman"/>
              </a:rPr>
              <a:t>kimutatására, illetve a szérum GPT-szintjének </a:t>
            </a:r>
            <a:r>
              <a:rPr lang="en-US" sz="2600" dirty="0" smtClean="0">
                <a:latin typeface="Times New Roman"/>
                <a:cs typeface="Times New Roman"/>
              </a:rPr>
              <a:t>meghatározása</a:t>
            </a:r>
            <a:r>
              <a:rPr lang="en-US" sz="2600" dirty="0">
                <a:latin typeface="Times New Roman"/>
                <a:cs typeface="Times New Roman"/>
              </a:rPr>
              <a:t>,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§"/>
            </a:pPr>
            <a:r>
              <a:rPr lang="en-US" sz="2600" dirty="0" smtClean="0">
                <a:latin typeface="Times New Roman"/>
                <a:cs typeface="Times New Roman"/>
              </a:rPr>
              <a:t>az el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bbi </a:t>
            </a:r>
            <a:r>
              <a:rPr lang="en-US" sz="2600" dirty="0">
                <a:latin typeface="Times New Roman"/>
                <a:cs typeface="Times New Roman"/>
              </a:rPr>
              <a:t>vizsgálatok megismétlése 2, 4 és 6 hónap múlva  </a:t>
            </a:r>
            <a:r>
              <a:rPr lang="en-US" sz="2600" dirty="0" smtClean="0">
                <a:latin typeface="Times New Roman"/>
                <a:cs typeface="Times New Roman"/>
              </a:rPr>
              <a:t>(</a:t>
            </a:r>
            <a:r>
              <a:rPr lang="en-US" sz="2600" dirty="0">
                <a:latin typeface="Times New Roman"/>
                <a:cs typeface="Times New Roman"/>
              </a:rPr>
              <a:t>a HCV RNS kimutatás a sérülést </a:t>
            </a:r>
            <a:r>
              <a:rPr lang="en-US" sz="2600" dirty="0" smtClean="0">
                <a:latin typeface="Times New Roman"/>
                <a:cs typeface="Times New Roman"/>
              </a:rPr>
              <a:t>követ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en </a:t>
            </a:r>
            <a:r>
              <a:rPr lang="en-US" sz="2600" dirty="0">
                <a:latin typeface="Times New Roman"/>
                <a:cs typeface="Times New Roman"/>
              </a:rPr>
              <a:t>4-6 hét múlva már </a:t>
            </a:r>
            <a:r>
              <a:rPr lang="en-US" sz="2600" dirty="0" smtClean="0">
                <a:latin typeface="Times New Roman"/>
                <a:cs typeface="Times New Roman"/>
              </a:rPr>
              <a:t>végezhet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is-IS" sz="2600" dirty="0" smtClean="0">
                <a:latin typeface="Times New Roman"/>
                <a:cs typeface="Times New Roman"/>
              </a:rPr>
              <a:t>)</a:t>
            </a:r>
          </a:p>
          <a:p>
            <a:pPr>
              <a:buFont typeface="Wingdings" charset="2"/>
              <a:buChar char="§"/>
            </a:pPr>
            <a:r>
              <a:rPr lang="en-US" sz="2600" dirty="0" smtClean="0">
                <a:latin typeface="Times New Roman"/>
                <a:cs typeface="Times New Roman"/>
              </a:rPr>
              <a:t>Posztexpozíciós </a:t>
            </a:r>
            <a:r>
              <a:rPr lang="en-US" sz="2600" dirty="0">
                <a:latin typeface="Times New Roman"/>
                <a:cs typeface="Times New Roman"/>
              </a:rPr>
              <a:t>profilaxis céljára </a:t>
            </a:r>
            <a:r>
              <a:rPr lang="en-US" sz="2600" dirty="0" smtClean="0">
                <a:latin typeface="Times New Roman"/>
                <a:cs typeface="Times New Roman"/>
              </a:rPr>
              <a:t>gamma</a:t>
            </a:r>
            <a:r>
              <a:rPr lang="en-US" sz="2600" dirty="0">
                <a:latin typeface="Times New Roman"/>
                <a:cs typeface="Times New Roman"/>
              </a:rPr>
              <a:t>-globulin, vagy </a:t>
            </a:r>
            <a:r>
              <a:rPr lang="en-US" sz="2600" dirty="0" smtClean="0">
                <a:latin typeface="Times New Roman"/>
                <a:cs typeface="Times New Roman"/>
              </a:rPr>
              <a:t>antivirális szerek </a:t>
            </a:r>
            <a:r>
              <a:rPr lang="en-US" sz="2600" dirty="0">
                <a:latin typeface="Times New Roman"/>
                <a:cs typeface="Times New Roman"/>
              </a:rPr>
              <a:t>adása nem javasolt.</a:t>
            </a:r>
          </a:p>
        </p:txBody>
      </p:sp>
    </p:spTree>
    <p:extLst>
      <p:ext uri="{BB962C8B-B14F-4D97-AF65-F5344CB8AC3E}">
        <p14:creationId xmlns:p14="http://schemas.microsoft.com/office/powerpoint/2010/main" val="23862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160020"/>
            <a:ext cx="8365066" cy="13131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HIV </a:t>
            </a:r>
            <a:r>
              <a:rPr lang="en-US" sz="3600" dirty="0" smtClean="0"/>
              <a:t>POSZTEXPOZÍCIÓS PROFILAXIS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r-HR" sz="3600" dirty="0"/>
              <a:t>(PEP)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6399" y="1473201"/>
            <a:ext cx="8551333" cy="51985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A HIV-</a:t>
            </a:r>
            <a:r>
              <a:rPr lang="en-US" dirty="0" smtClean="0">
                <a:latin typeface="Times New Roman"/>
                <a:cs typeface="Times New Roman"/>
              </a:rPr>
              <a:t>fert</a:t>
            </a:r>
            <a:r>
              <a:rPr lang="hu-HU" dirty="0" smtClean="0">
                <a:latin typeface="Times New Roman"/>
                <a:cs typeface="Times New Roman"/>
              </a:rPr>
              <a:t>ő</a:t>
            </a:r>
            <a:r>
              <a:rPr lang="en-US" dirty="0" smtClean="0">
                <a:latin typeface="Times New Roman"/>
                <a:cs typeface="Times New Roman"/>
              </a:rPr>
              <a:t>zés patogenezise:</a:t>
            </a:r>
          </a:p>
          <a:p>
            <a:pPr marL="4572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dirty="0">
                <a:latin typeface="Times New Roman"/>
                <a:cs typeface="Times New Roman"/>
              </a:rPr>
              <a:t>primér </a:t>
            </a:r>
            <a:r>
              <a:rPr lang="en-US" dirty="0" smtClean="0">
                <a:latin typeface="Times New Roman"/>
                <a:cs typeface="Times New Roman"/>
              </a:rPr>
              <a:t>fert</a:t>
            </a:r>
            <a:r>
              <a:rPr lang="hu-HU" dirty="0" smtClean="0">
                <a:latin typeface="Times New Roman"/>
                <a:cs typeface="Times New Roman"/>
              </a:rPr>
              <a:t>ő</a:t>
            </a:r>
            <a:r>
              <a:rPr lang="en-US" dirty="0" smtClean="0">
                <a:latin typeface="Times New Roman"/>
                <a:cs typeface="Times New Roman"/>
              </a:rPr>
              <a:t>zést követ</a:t>
            </a:r>
            <a:r>
              <a:rPr lang="hu-HU" dirty="0" smtClean="0">
                <a:latin typeface="Times New Roman"/>
                <a:cs typeface="Times New Roman"/>
              </a:rPr>
              <a:t>ő</a:t>
            </a:r>
            <a:r>
              <a:rPr lang="en-US" dirty="0" smtClean="0">
                <a:latin typeface="Times New Roman"/>
                <a:cs typeface="Times New Roman"/>
              </a:rPr>
              <a:t>en </a:t>
            </a:r>
            <a:r>
              <a:rPr lang="en-US" dirty="0">
                <a:latin typeface="Times New Roman"/>
                <a:cs typeface="Times New Roman"/>
              </a:rPr>
              <a:t>mintegy 6-36 órás intervallum telik el, amíg a vírus helyileg, illetve </a:t>
            </a: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dirty="0">
                <a:latin typeface="Times New Roman"/>
                <a:cs typeface="Times New Roman"/>
              </a:rPr>
              <a:t>2-3. napon a helyi nyirokcsomóban </a:t>
            </a:r>
            <a:r>
              <a:rPr lang="en-US" dirty="0" smtClean="0">
                <a:latin typeface="Times New Roman"/>
                <a:cs typeface="Times New Roman"/>
              </a:rPr>
              <a:t>szaporodik</a:t>
            </a:r>
            <a:r>
              <a:rPr lang="en-US" dirty="0">
                <a:latin typeface="Times New Roman"/>
                <a:cs typeface="Times New Roman"/>
              </a:rPr>
              <a:t>, és csupán </a:t>
            </a:r>
            <a:r>
              <a:rPr lang="en-US" b="1" dirty="0">
                <a:latin typeface="Times New Roman"/>
                <a:cs typeface="Times New Roman"/>
              </a:rPr>
              <a:t>az 5. naptól </a:t>
            </a:r>
            <a:r>
              <a:rPr lang="en-US" b="1" dirty="0" smtClean="0">
                <a:latin typeface="Times New Roman"/>
                <a:cs typeface="Times New Roman"/>
              </a:rPr>
              <a:t>válik </a:t>
            </a:r>
            <a:r>
              <a:rPr lang="en-US" b="1" dirty="0">
                <a:latin typeface="Times New Roman"/>
                <a:cs typeface="Times New Roman"/>
              </a:rPr>
              <a:t>kimutathatóvá a keringésben. </a:t>
            </a:r>
          </a:p>
          <a:p>
            <a:r>
              <a:rPr lang="en-US" dirty="0">
                <a:latin typeface="Times New Roman"/>
                <a:cs typeface="Times New Roman"/>
              </a:rPr>
              <a:t>A kezdeti, viszonylag </a:t>
            </a:r>
            <a:r>
              <a:rPr lang="en-US" dirty="0" smtClean="0">
                <a:latin typeface="Times New Roman"/>
                <a:cs typeface="Times New Roman"/>
              </a:rPr>
              <a:t>kismennyiség</a:t>
            </a:r>
            <a:r>
              <a:rPr lang="hu-HU" dirty="0" smtClean="0">
                <a:latin typeface="Times New Roman"/>
                <a:cs typeface="Times New Roman"/>
              </a:rPr>
              <a:t>ű </a:t>
            </a:r>
            <a:r>
              <a:rPr lang="en-US" dirty="0" smtClean="0">
                <a:latin typeface="Times New Roman"/>
                <a:cs typeface="Times New Roman"/>
              </a:rPr>
              <a:t>vírus </a:t>
            </a:r>
            <a:r>
              <a:rPr lang="en-US" dirty="0">
                <a:latin typeface="Times New Roman"/>
                <a:cs typeface="Times New Roman"/>
              </a:rPr>
              <a:t>szaporodását az antiretrovirális PEP nagy </a:t>
            </a:r>
            <a:r>
              <a:rPr lang="en-US" dirty="0" smtClean="0">
                <a:latin typeface="Times New Roman"/>
                <a:cs typeface="Times New Roman"/>
              </a:rPr>
              <a:t>valószín</a:t>
            </a:r>
            <a:r>
              <a:rPr lang="hu-HU" dirty="0" smtClean="0">
                <a:latin typeface="Times New Roman"/>
                <a:cs typeface="Times New Roman"/>
              </a:rPr>
              <a:t>ű</a:t>
            </a:r>
            <a:r>
              <a:rPr lang="en-US" dirty="0" smtClean="0">
                <a:latin typeface="Times New Roman"/>
                <a:cs typeface="Times New Roman"/>
              </a:rPr>
              <a:t>séggel </a:t>
            </a:r>
            <a:r>
              <a:rPr lang="en-US" dirty="0">
                <a:latin typeface="Times New Roman"/>
                <a:cs typeface="Times New Roman"/>
              </a:rPr>
              <a:t>képes </a:t>
            </a:r>
            <a:r>
              <a:rPr lang="en-US" dirty="0" smtClean="0">
                <a:latin typeface="Times New Roman"/>
                <a:cs typeface="Times New Roman"/>
              </a:rPr>
              <a:t>gátolni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Majomkísérletek igazolták, hogy </a:t>
            </a:r>
            <a:r>
              <a:rPr lang="en-US" dirty="0" smtClean="0">
                <a:latin typeface="Times New Roman"/>
                <a:cs typeface="Times New Roman"/>
              </a:rPr>
              <a:t>kismennyiség</a:t>
            </a:r>
            <a:r>
              <a:rPr lang="hu-HU" dirty="0" smtClean="0">
                <a:latin typeface="Times New Roman"/>
                <a:cs typeface="Times New Roman"/>
              </a:rPr>
              <a:t>ű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cs typeface="Times New Roman"/>
              </a:rPr>
              <a:t>de az állatban </a:t>
            </a:r>
            <a:r>
              <a:rPr lang="en-US" dirty="0" smtClean="0">
                <a:latin typeface="Times New Roman"/>
                <a:cs typeface="Times New Roman"/>
              </a:rPr>
              <a:t>biztosan fert</a:t>
            </a:r>
            <a:r>
              <a:rPr lang="hu-HU" dirty="0" smtClean="0">
                <a:latin typeface="Times New Roman"/>
                <a:cs typeface="Times New Roman"/>
              </a:rPr>
              <a:t>ő</a:t>
            </a:r>
            <a:r>
              <a:rPr lang="en-US" dirty="0" smtClean="0">
                <a:latin typeface="Times New Roman"/>
                <a:cs typeface="Times New Roman"/>
              </a:rPr>
              <a:t>zést </a:t>
            </a:r>
            <a:r>
              <a:rPr lang="en-US" dirty="0">
                <a:latin typeface="Times New Roman"/>
                <a:cs typeface="Times New Roman"/>
              </a:rPr>
              <a:t>okozó vírusexpozíció </a:t>
            </a:r>
            <a:r>
              <a:rPr lang="en-US" dirty="0" smtClean="0">
                <a:latin typeface="Times New Roman"/>
                <a:cs typeface="Times New Roman"/>
              </a:rPr>
              <a:t>megel</a:t>
            </a:r>
            <a:r>
              <a:rPr lang="hu-HU" dirty="0" smtClean="0">
                <a:latin typeface="Times New Roman"/>
                <a:cs typeface="Times New Roman"/>
              </a:rPr>
              <a:t>ő</a:t>
            </a:r>
            <a:r>
              <a:rPr lang="en-US" dirty="0" smtClean="0">
                <a:latin typeface="Times New Roman"/>
                <a:cs typeface="Times New Roman"/>
              </a:rPr>
              <a:t>zhet</a:t>
            </a:r>
            <a:r>
              <a:rPr lang="hu-HU" dirty="0" smtClean="0">
                <a:latin typeface="Times New Roman"/>
                <a:cs typeface="Times New Roman"/>
              </a:rPr>
              <a:t>ő</a:t>
            </a:r>
            <a:r>
              <a:rPr lang="en-US" dirty="0" smtClean="0">
                <a:latin typeface="Times New Roman"/>
                <a:cs typeface="Times New Roman"/>
              </a:rPr>
              <a:t>, legkés</a:t>
            </a:r>
            <a:r>
              <a:rPr lang="hu-HU" dirty="0" smtClean="0">
                <a:latin typeface="Times New Roman"/>
                <a:cs typeface="Times New Roman"/>
              </a:rPr>
              <a:t>őbb </a:t>
            </a:r>
            <a:r>
              <a:rPr lang="hu-HU" dirty="0">
                <a:latin typeface="Times New Roman"/>
                <a:cs typeface="Times New Roman"/>
              </a:rPr>
              <a:t>24 </a:t>
            </a:r>
            <a:r>
              <a:rPr lang="hu-HU" dirty="0" smtClean="0">
                <a:latin typeface="Times New Roman"/>
                <a:cs typeface="Times New Roman"/>
              </a:rPr>
              <a:t>órá</a:t>
            </a:r>
            <a:r>
              <a:rPr lang="en-US" dirty="0" smtClean="0">
                <a:latin typeface="Times New Roman"/>
                <a:cs typeface="Times New Roman"/>
              </a:rPr>
              <a:t>val kés</a:t>
            </a:r>
            <a:r>
              <a:rPr lang="hu-HU" dirty="0" smtClean="0">
                <a:latin typeface="Times New Roman"/>
                <a:cs typeface="Times New Roman"/>
              </a:rPr>
              <a:t>ő</a:t>
            </a:r>
            <a:r>
              <a:rPr lang="en-US" dirty="0" smtClean="0">
                <a:latin typeface="Times New Roman"/>
                <a:cs typeface="Times New Roman"/>
              </a:rPr>
              <a:t>bb </a:t>
            </a:r>
            <a:r>
              <a:rPr lang="en-US" dirty="0">
                <a:latin typeface="Times New Roman"/>
                <a:cs typeface="Times New Roman"/>
              </a:rPr>
              <a:t>megkezdett </a:t>
            </a:r>
            <a:r>
              <a:rPr lang="en-US" dirty="0" smtClean="0">
                <a:latin typeface="Times New Roman"/>
                <a:cs typeface="Times New Roman"/>
              </a:rPr>
              <a:t>antiretrovirális </a:t>
            </a:r>
            <a:r>
              <a:rPr lang="en-US" dirty="0">
                <a:latin typeface="Times New Roman"/>
                <a:cs typeface="Times New Roman"/>
              </a:rPr>
              <a:t>PEP-pel, ha azt több héten át </a:t>
            </a:r>
            <a:r>
              <a:rPr lang="en-US" dirty="0" smtClean="0">
                <a:latin typeface="Times New Roman"/>
                <a:cs typeface="Times New Roman"/>
              </a:rPr>
              <a:t>folytatták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Retrospektív esettanulmányok </a:t>
            </a:r>
            <a:r>
              <a:rPr lang="en-US" dirty="0">
                <a:latin typeface="Times New Roman"/>
                <a:cs typeface="Times New Roman"/>
              </a:rPr>
              <a:t>alapján a zidovudinnal </a:t>
            </a:r>
            <a:r>
              <a:rPr lang="en-US" dirty="0" smtClean="0">
                <a:latin typeface="Times New Roman"/>
                <a:cs typeface="Times New Roman"/>
              </a:rPr>
              <a:t>(ZDV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végzett </a:t>
            </a:r>
            <a:r>
              <a:rPr lang="en-US" dirty="0">
                <a:latin typeface="Times New Roman"/>
                <a:cs typeface="Times New Roman"/>
              </a:rPr>
              <a:t>antiretrovirális PEP 81%-</a:t>
            </a:r>
            <a:r>
              <a:rPr lang="en-US" dirty="0" smtClean="0">
                <a:latin typeface="Times New Roman"/>
                <a:cs typeface="Times New Roman"/>
              </a:rPr>
              <a:t>kal </a:t>
            </a:r>
            <a:r>
              <a:rPr lang="hu-HU" dirty="0" smtClean="0">
                <a:latin typeface="Times New Roman"/>
                <a:cs typeface="Times New Roman"/>
              </a:rPr>
              <a:t>csökken</a:t>
            </a:r>
            <a:r>
              <a:rPr lang="en-US" dirty="0" smtClean="0">
                <a:latin typeface="Times New Roman"/>
                <a:cs typeface="Times New Roman"/>
              </a:rPr>
              <a:t>tette </a:t>
            </a:r>
            <a:r>
              <a:rPr lang="en-US" dirty="0">
                <a:latin typeface="Times New Roman"/>
                <a:cs typeface="Times New Roman"/>
              </a:rPr>
              <a:t>a HIV-</a:t>
            </a:r>
            <a:r>
              <a:rPr lang="en-US" dirty="0" smtClean="0">
                <a:latin typeface="Times New Roman"/>
                <a:cs typeface="Times New Roman"/>
              </a:rPr>
              <a:t>fert</a:t>
            </a:r>
            <a:r>
              <a:rPr lang="hu-HU" dirty="0" smtClean="0">
                <a:latin typeface="Times New Roman"/>
                <a:cs typeface="Times New Roman"/>
              </a:rPr>
              <a:t>ő</a:t>
            </a:r>
            <a:r>
              <a:rPr lang="en-US" dirty="0" smtClean="0">
                <a:latin typeface="Times New Roman"/>
                <a:cs typeface="Times New Roman"/>
              </a:rPr>
              <a:t>zés </a:t>
            </a:r>
            <a:r>
              <a:rPr lang="en-US" dirty="0">
                <a:latin typeface="Times New Roman"/>
                <a:cs typeface="Times New Roman"/>
              </a:rPr>
              <a:t>kialakulását. Ennek </a:t>
            </a:r>
            <a:r>
              <a:rPr lang="en-US" dirty="0" smtClean="0">
                <a:latin typeface="Times New Roman"/>
                <a:cs typeface="Times New Roman"/>
              </a:rPr>
              <a:t>ellenére </a:t>
            </a:r>
            <a:r>
              <a:rPr lang="en-US" dirty="0">
                <a:latin typeface="Times New Roman"/>
                <a:cs typeface="Times New Roman"/>
              </a:rPr>
              <a:t>legalább 21 esetben az </a:t>
            </a:r>
            <a:r>
              <a:rPr lang="en-US" dirty="0" smtClean="0">
                <a:latin typeface="Times New Roman"/>
                <a:cs typeface="Times New Roman"/>
              </a:rPr>
              <a:t>antiretrovirális </a:t>
            </a:r>
            <a:r>
              <a:rPr lang="en-US" dirty="0">
                <a:latin typeface="Times New Roman"/>
                <a:cs typeface="Times New Roman"/>
              </a:rPr>
              <a:t>PEP eredménytelen volt.</a:t>
            </a:r>
          </a:p>
        </p:txBody>
      </p:sp>
    </p:spTree>
    <p:extLst>
      <p:ext uri="{BB962C8B-B14F-4D97-AF65-F5344CB8AC3E}">
        <p14:creationId xmlns:p14="http://schemas.microsoft.com/office/powerpoint/2010/main" val="41869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206567"/>
            <a:ext cx="8619067" cy="1689965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Ajánlások HIV-fert</a:t>
            </a:r>
            <a:r>
              <a:rPr lang="hu-HU" sz="3000" dirty="0" smtClean="0"/>
              <a:t>ő</a:t>
            </a:r>
            <a:r>
              <a:rPr lang="en-US" sz="3000" dirty="0" smtClean="0"/>
              <a:t>zött vérrel, vagy testváladékkal történt  </a:t>
            </a:r>
            <a:br>
              <a:rPr lang="en-US" sz="3000" dirty="0" smtClean="0"/>
            </a:br>
            <a:r>
              <a:rPr lang="en-US" sz="3000" dirty="0" smtClean="0"/>
              <a:t>expozíció esetén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8000" y="2032000"/>
            <a:ext cx="8246534" cy="435186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Meg kell határozni az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expozíció típusát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 b</a:t>
            </a:r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nincs szükség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profilaxisra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nl-NL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Nyálkahártya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vagy sérült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</a:t>
            </a:r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 mennyiség, rövid expozíció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−minimális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kockázat (K1)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Nagyobb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mennyiség, hosszú expozíció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kockázat (K2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Percutan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sérülés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Felületes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lumen nélküli (pl. sebészi)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kockázat (K2)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sérülés, nagy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lumenű 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látható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mennyiség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vérrel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nagy kockázat (K3)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440267"/>
            <a:ext cx="7713133" cy="1434253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/>
              <a:t>M</a:t>
            </a:r>
            <a:r>
              <a:rPr lang="en-US" sz="3500" dirty="0" smtClean="0"/>
              <a:t>eg </a:t>
            </a:r>
            <a:r>
              <a:rPr lang="en-US" sz="3500" dirty="0"/>
              <a:t>kell határozni az index páciens HIV státuszát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5601" y="2235199"/>
            <a:ext cx="8551332" cy="4402667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Tünetmentes HIV-</a:t>
            </a:r>
            <a:r>
              <a:rPr lang="en-US" sz="2600" dirty="0" smtClean="0">
                <a:latin typeface="Times New Roman"/>
                <a:cs typeface="Times New Roman"/>
              </a:rPr>
              <a:t>fert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zött</a:t>
            </a:r>
            <a:r>
              <a:rPr lang="en-US" sz="2600" dirty="0">
                <a:latin typeface="Times New Roman"/>
                <a:cs typeface="Times New Roman"/>
              </a:rPr>
              <a:t>, magas CD4+ szám, alacsony vírus </a:t>
            </a:r>
            <a:r>
              <a:rPr lang="en-US" sz="2600" dirty="0" smtClean="0">
                <a:latin typeface="Times New Roman"/>
                <a:cs typeface="Times New Roman"/>
              </a:rPr>
              <a:t>mennyiség </a:t>
            </a:r>
            <a:r>
              <a:rPr lang="en-US" sz="2600" dirty="0">
                <a:latin typeface="Times New Roman"/>
                <a:cs typeface="Times New Roman"/>
              </a:rPr>
              <a:t>(antiretrovirális </a:t>
            </a:r>
            <a:r>
              <a:rPr lang="en-US" sz="2600" dirty="0" smtClean="0">
                <a:latin typeface="Times New Roman"/>
                <a:cs typeface="Times New Roman"/>
              </a:rPr>
              <a:t>kezelésben </a:t>
            </a:r>
            <a:r>
              <a:rPr lang="en-US" sz="2600" dirty="0">
                <a:latin typeface="Times New Roman"/>
                <a:cs typeface="Times New Roman"/>
              </a:rPr>
              <a:t>részesül) </a:t>
            </a:r>
            <a:r>
              <a:rPr lang="en-US" sz="2600" dirty="0" smtClean="0">
                <a:latin typeface="Times New Roman"/>
                <a:cs typeface="Times New Roman"/>
              </a:rPr>
              <a:t>–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alacsony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kockázat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(H1) </a:t>
            </a:r>
          </a:p>
          <a:p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smtClean="0">
                <a:latin typeface="Times New Roman"/>
                <a:cs typeface="Times New Roman"/>
              </a:rPr>
              <a:t>Tünetes</a:t>
            </a:r>
            <a:r>
              <a:rPr lang="en-US" sz="2600" dirty="0">
                <a:latin typeface="Times New Roman"/>
                <a:cs typeface="Times New Roman"/>
              </a:rPr>
              <a:t>, AIDS stádium, akut </a:t>
            </a:r>
            <a:r>
              <a:rPr lang="en-US" sz="2600" dirty="0" smtClean="0">
                <a:latin typeface="Times New Roman"/>
                <a:cs typeface="Times New Roman"/>
              </a:rPr>
              <a:t>fert</a:t>
            </a:r>
            <a:r>
              <a:rPr lang="hu-HU" sz="2600" dirty="0" smtClean="0"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latin typeface="Times New Roman"/>
                <a:cs typeface="Times New Roman"/>
              </a:rPr>
              <a:t>zés </a:t>
            </a:r>
            <a:r>
              <a:rPr lang="en-US" sz="2600" dirty="0">
                <a:latin typeface="Times New Roman"/>
                <a:cs typeface="Times New Roman"/>
              </a:rPr>
              <a:t>–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magas kockázat (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H2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45720" indent="0">
              <a:buNone/>
            </a:pPr>
            <a:endParaRPr lang="en-US" sz="2600" dirty="0" smtClean="0">
              <a:solidFill>
                <a:srgbClr val="191D34"/>
              </a:solidFill>
              <a:latin typeface="Times New Roman"/>
              <a:cs typeface="Times New Roman"/>
            </a:endParaRPr>
          </a:p>
          <a:p>
            <a:pPr marL="45720" indent="0" algn="ctr">
              <a:buNone/>
            </a:pPr>
            <a:r>
              <a:rPr lang="en-US" sz="2600" dirty="0">
                <a:solidFill>
                  <a:srgbClr val="191D34"/>
                </a:solidFill>
                <a:latin typeface="Times New Roman"/>
                <a:cs typeface="Times New Roman"/>
              </a:rPr>
              <a:t>A posztexpozíciós profilaxist az expozíciót </a:t>
            </a:r>
            <a:r>
              <a:rPr lang="en-US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követő</a:t>
            </a:r>
            <a:r>
              <a:rPr lang="hu-HU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 </a:t>
            </a:r>
            <a:r>
              <a:rPr lang="en-US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2</a:t>
            </a:r>
            <a:r>
              <a:rPr lang="en-US" sz="2600" dirty="0">
                <a:solidFill>
                  <a:srgbClr val="191D34"/>
                </a:solidFill>
                <a:latin typeface="Times New Roman"/>
                <a:cs typeface="Times New Roman"/>
              </a:rPr>
              <a:t>-4 órán belül el </a:t>
            </a:r>
            <a:r>
              <a:rPr lang="en-US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kell </a:t>
            </a:r>
            <a:r>
              <a:rPr lang="en-US" sz="2600" dirty="0">
                <a:solidFill>
                  <a:srgbClr val="191D34"/>
                </a:solidFill>
                <a:latin typeface="Times New Roman"/>
                <a:cs typeface="Times New Roman"/>
              </a:rPr>
              <a:t>kezdeni, de </a:t>
            </a:r>
            <a:r>
              <a:rPr lang="en-US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legkés</a:t>
            </a:r>
            <a:r>
              <a:rPr lang="hu-HU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bb </a:t>
            </a:r>
            <a:r>
              <a:rPr lang="en-US" sz="2600" dirty="0">
                <a:solidFill>
                  <a:srgbClr val="191D34"/>
                </a:solidFill>
                <a:latin typeface="Times New Roman"/>
                <a:cs typeface="Times New Roman"/>
              </a:rPr>
              <a:t>24-36 órán </a:t>
            </a:r>
            <a:r>
              <a:rPr lang="en-US" sz="2600" dirty="0" err="1" smtClean="0">
                <a:solidFill>
                  <a:srgbClr val="191D34"/>
                </a:solidFill>
                <a:latin typeface="Times New Roman"/>
                <a:cs typeface="Times New Roman"/>
              </a:rPr>
              <a:t>belül</a:t>
            </a:r>
            <a:r>
              <a:rPr lang="en-US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.</a:t>
            </a:r>
            <a:r>
              <a:rPr lang="hu-HU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191D34"/>
                </a:solidFill>
                <a:latin typeface="Times New Roman"/>
                <a:cs typeface="Times New Roman"/>
              </a:rPr>
              <a:t>Ezt</a:t>
            </a:r>
            <a:r>
              <a:rPr lang="en-US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 követ</a:t>
            </a:r>
            <a:r>
              <a:rPr lang="hu-HU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ő</a:t>
            </a:r>
            <a:r>
              <a:rPr lang="en-US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en </a:t>
            </a:r>
            <a:r>
              <a:rPr lang="en-US" sz="2600" dirty="0">
                <a:solidFill>
                  <a:srgbClr val="191D34"/>
                </a:solidFill>
                <a:latin typeface="Times New Roman"/>
                <a:cs typeface="Times New Roman"/>
              </a:rPr>
              <a:t>a profilaxis </a:t>
            </a:r>
            <a:r>
              <a:rPr lang="en-US" sz="2600" dirty="0" smtClean="0">
                <a:solidFill>
                  <a:srgbClr val="191D34"/>
                </a:solidFill>
                <a:latin typeface="Times New Roman"/>
                <a:cs typeface="Times New Roman"/>
              </a:rPr>
              <a:t>hatékonysága </a:t>
            </a:r>
            <a:r>
              <a:rPr lang="en-US" sz="2600" dirty="0">
                <a:solidFill>
                  <a:srgbClr val="191D34"/>
                </a:solidFill>
                <a:latin typeface="Times New Roman"/>
                <a:cs typeface="Times New Roman"/>
              </a:rPr>
              <a:t>kérdéses. A PEP tartama 4-6 hét. </a:t>
            </a:r>
            <a:endParaRPr lang="en-US" sz="2600" dirty="0" smtClean="0">
              <a:solidFill>
                <a:srgbClr val="191D34"/>
              </a:solidFill>
              <a:latin typeface="Times New Roman"/>
              <a:cs typeface="Times New Roman"/>
            </a:endParaRPr>
          </a:p>
          <a:p>
            <a:pPr marL="45720" indent="0" algn="ctr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691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160020"/>
            <a:ext cx="8856133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000" dirty="0"/>
              <a:t>A HIV-</a:t>
            </a:r>
            <a:r>
              <a:rPr lang="en-US" sz="3000" dirty="0" smtClean="0"/>
              <a:t>fert</a:t>
            </a:r>
            <a:r>
              <a:rPr lang="hu-HU" sz="3000" dirty="0" smtClean="0"/>
              <a:t>ő</a:t>
            </a:r>
            <a:r>
              <a:rPr lang="en-US" sz="3000" dirty="0" smtClean="0"/>
              <a:t>zés </a:t>
            </a:r>
            <a:r>
              <a:rPr lang="en-US" sz="3000" dirty="0"/>
              <a:t>kockázatának értékelése, posztexpozíciós </a:t>
            </a:r>
            <a:r>
              <a:rPr lang="en-US" sz="3000" dirty="0" smtClean="0"/>
              <a:t>profilaxis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0738211"/>
              </p:ext>
            </p:extLst>
          </p:nvPr>
        </p:nvGraphicFramePr>
        <p:xfrm>
          <a:off x="287867" y="1880130"/>
          <a:ext cx="8450262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754"/>
                <a:gridCol w="2128308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Az expozíció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Ajánlás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mértéke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HIV státusza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H1 (alacsony)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gyógyszer toxicitás rizikója meghaladja a fert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ő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zés rizikóját, esetleg szóba jön Zidovudin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(ZDV) + Lamivudin (3TC) profilaxis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 (magas)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Ajánlott ZDV+3TC profilaxis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H1 (alacsony)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Ajánlott ZDV+3TC profilaxis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H2 (magas)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Feltétlen ajánlott, ZDV+3TC+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elfinavir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H1 vagy H2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Feltétlen ajánlott, ZDV+3TC+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elfinavir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Viracept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5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xmlns:p14="http://schemas.microsoft.com/office/powerpoint/2010/main"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152401"/>
            <a:ext cx="6883400" cy="846666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 smtClean="0"/>
              <a:t>HIV expozíció esetén: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3467" y="999067"/>
            <a:ext cx="8043333" cy="5317065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A</a:t>
            </a:r>
            <a:r>
              <a:rPr lang="en-US" sz="3500" dirty="0" smtClean="0">
                <a:latin typeface="Times New Roman"/>
                <a:cs typeface="Times New Roman"/>
              </a:rPr>
              <a:t>z esetr</a:t>
            </a:r>
            <a:r>
              <a:rPr lang="hu-HU" sz="3500" dirty="0" smtClean="0">
                <a:latin typeface="Times New Roman"/>
                <a:cs typeface="Times New Roman"/>
              </a:rPr>
              <a:t>ő</a:t>
            </a:r>
            <a:r>
              <a:rPr lang="en-US" sz="3500" dirty="0" smtClean="0">
                <a:latin typeface="Times New Roman"/>
                <a:cs typeface="Times New Roman"/>
              </a:rPr>
              <a:t>l </a:t>
            </a:r>
            <a:r>
              <a:rPr lang="en-US" sz="3500" dirty="0">
                <a:latin typeface="Times New Roman"/>
                <a:cs typeface="Times New Roman"/>
              </a:rPr>
              <a:t>baleseti</a:t>
            </a:r>
            <a:r>
              <a:rPr lang="en-US" sz="3500" b="1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jegyz</a:t>
            </a:r>
            <a:r>
              <a:rPr lang="hu-HU" sz="35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ő</a:t>
            </a:r>
            <a:r>
              <a:rPr lang="en-US" sz="35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könyvet </a:t>
            </a:r>
            <a:r>
              <a:rPr lang="en-US" sz="3500" b="1" dirty="0">
                <a:solidFill>
                  <a:srgbClr val="821A08"/>
                </a:solidFill>
                <a:latin typeface="Times New Roman"/>
                <a:cs typeface="Times New Roman"/>
              </a:rPr>
              <a:t>kell </a:t>
            </a:r>
            <a:r>
              <a:rPr lang="en-US" sz="35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felvenni</a:t>
            </a:r>
            <a:r>
              <a:rPr lang="en-US" sz="3500" dirty="0" smtClean="0">
                <a:latin typeface="Times New Roman"/>
                <a:cs typeface="Times New Roman"/>
              </a:rPr>
              <a:t>, </a:t>
            </a:r>
          </a:p>
          <a:p>
            <a:r>
              <a:rPr lang="en-US" sz="3500" dirty="0">
                <a:latin typeface="Times New Roman"/>
                <a:cs typeface="Times New Roman"/>
              </a:rPr>
              <a:t>A</a:t>
            </a:r>
            <a:r>
              <a:rPr lang="en-US" sz="3500" dirty="0" smtClean="0">
                <a:latin typeface="Times New Roman"/>
                <a:cs typeface="Times New Roman"/>
              </a:rPr>
              <a:t>jánlott </a:t>
            </a:r>
            <a:r>
              <a:rPr lang="en-US" sz="3500" dirty="0">
                <a:latin typeface="Times New Roman"/>
                <a:cs typeface="Times New Roman"/>
              </a:rPr>
              <a:t>10 ml natív vérminta </a:t>
            </a:r>
            <a:r>
              <a:rPr lang="en-US" sz="3500" dirty="0" smtClean="0">
                <a:latin typeface="Times New Roman"/>
                <a:cs typeface="Times New Roman"/>
              </a:rPr>
              <a:t>savójának </a:t>
            </a:r>
            <a:r>
              <a:rPr lang="en-US" sz="3500" dirty="0">
                <a:latin typeface="Times New Roman"/>
                <a:cs typeface="Times New Roman"/>
              </a:rPr>
              <a:t>fagyasztott tárolása, </a:t>
            </a:r>
            <a:endParaRPr lang="en-US" sz="3500" dirty="0" smtClean="0">
              <a:latin typeface="Times New Roman"/>
              <a:cs typeface="Times New Roman"/>
            </a:endParaRPr>
          </a:p>
          <a:p>
            <a:r>
              <a:rPr lang="en-US" sz="3500" dirty="0" smtClean="0">
                <a:latin typeface="Times New Roman"/>
                <a:cs typeface="Times New Roman"/>
              </a:rPr>
              <a:t>HIV szerológiai </a:t>
            </a:r>
            <a:r>
              <a:rPr lang="en-US" sz="3500" dirty="0">
                <a:latin typeface="Times New Roman"/>
                <a:cs typeface="Times New Roman"/>
              </a:rPr>
              <a:t>vizsgálat elvégzése 4, </a:t>
            </a:r>
            <a:r>
              <a:rPr lang="en-US" sz="3500" dirty="0" smtClean="0">
                <a:latin typeface="Times New Roman"/>
                <a:cs typeface="Times New Roman"/>
              </a:rPr>
              <a:t>8, 12 </a:t>
            </a:r>
            <a:r>
              <a:rPr lang="en-US" sz="3500" dirty="0">
                <a:latin typeface="Times New Roman"/>
                <a:cs typeface="Times New Roman"/>
              </a:rPr>
              <a:t>és 24 hét múlva. </a:t>
            </a:r>
            <a:endParaRPr lang="en-US" sz="3500" dirty="0" smtClean="0">
              <a:latin typeface="Times New Roman"/>
              <a:cs typeface="Times New Roman"/>
            </a:endParaRPr>
          </a:p>
          <a:p>
            <a:r>
              <a:rPr lang="en-US" sz="3500" dirty="0" smtClean="0">
                <a:latin typeface="Times New Roman"/>
                <a:cs typeface="Times New Roman"/>
              </a:rPr>
              <a:t>Amennyiben </a:t>
            </a:r>
            <a:r>
              <a:rPr lang="en-US" sz="3500" dirty="0">
                <a:latin typeface="Times New Roman"/>
                <a:cs typeface="Times New Roman"/>
              </a:rPr>
              <a:t>a </a:t>
            </a:r>
            <a:r>
              <a:rPr lang="en-US" sz="3500" dirty="0" smtClean="0">
                <a:latin typeface="Times New Roman"/>
                <a:cs typeface="Times New Roman"/>
              </a:rPr>
              <a:t>dolgozó </a:t>
            </a:r>
            <a:r>
              <a:rPr lang="en-US" sz="3500" dirty="0">
                <a:latin typeface="Times New Roman"/>
                <a:cs typeface="Times New Roman"/>
              </a:rPr>
              <a:t>profilaxisban részesül, </a:t>
            </a:r>
            <a:r>
              <a:rPr lang="en-US" sz="3500" dirty="0" smtClean="0">
                <a:latin typeface="Times New Roman"/>
                <a:cs typeface="Times New Roman"/>
              </a:rPr>
              <a:t>javasolt kéthetente </a:t>
            </a:r>
            <a:r>
              <a:rPr lang="en-US" sz="3500" dirty="0">
                <a:latin typeface="Times New Roman"/>
                <a:cs typeface="Times New Roman"/>
              </a:rPr>
              <a:t>a vérkép, a máj és a </a:t>
            </a:r>
            <a:r>
              <a:rPr lang="en-US" sz="3500" dirty="0" smtClean="0">
                <a:latin typeface="Times New Roman"/>
                <a:cs typeface="Times New Roman"/>
              </a:rPr>
              <a:t>vesefunkciók ellen</a:t>
            </a:r>
            <a:r>
              <a:rPr lang="hu-HU" sz="3500" dirty="0" smtClean="0">
                <a:latin typeface="Times New Roman"/>
                <a:cs typeface="Times New Roman"/>
              </a:rPr>
              <a:t>ő</a:t>
            </a:r>
            <a:r>
              <a:rPr lang="en-US" sz="3500" dirty="0" smtClean="0">
                <a:latin typeface="Times New Roman"/>
                <a:cs typeface="Times New Roman"/>
              </a:rPr>
              <a:t>rzése</a:t>
            </a:r>
            <a:r>
              <a:rPr lang="en-US" sz="3500" dirty="0">
                <a:latin typeface="Times New Roman"/>
                <a:cs typeface="Times New Roman"/>
              </a:rPr>
              <a:t>. </a:t>
            </a:r>
            <a:endParaRPr lang="en-US" sz="3500" dirty="0" smtClean="0">
              <a:latin typeface="Times New Roman"/>
              <a:cs typeface="Times New Roman"/>
            </a:endParaRPr>
          </a:p>
          <a:p>
            <a:r>
              <a:rPr lang="en-US" sz="3500" dirty="0" smtClean="0">
                <a:latin typeface="Times New Roman"/>
                <a:cs typeface="Times New Roman"/>
              </a:rPr>
              <a:t>Fontos </a:t>
            </a:r>
            <a:r>
              <a:rPr lang="en-US" sz="3500" dirty="0">
                <a:latin typeface="Times New Roman"/>
                <a:cs typeface="Times New Roman"/>
              </a:rPr>
              <a:t>a dolgozó pszichés </a:t>
            </a:r>
            <a:r>
              <a:rPr lang="en-US" sz="3500" dirty="0" smtClean="0">
                <a:latin typeface="Times New Roman"/>
                <a:cs typeface="Times New Roman"/>
              </a:rPr>
              <a:t>támogatása</a:t>
            </a:r>
            <a:r>
              <a:rPr lang="en-US" sz="35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59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304800"/>
            <a:ext cx="7874000" cy="626532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>
                <a:solidFill>
                  <a:schemeClr val="accent5">
                    <a:lumMod val="75000"/>
                  </a:schemeClr>
                </a:solidFill>
              </a:rPr>
              <a:t>Infekció kockázatát befolyásolja: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8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9733" y="1473200"/>
            <a:ext cx="7755467" cy="5012266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expozícióban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résztvevő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testváladék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típusa,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expozíció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időtartama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testváladékkal érintkezett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nyálkahártya felület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nagysága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testváladékban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található vírus koncentrációja, </a:t>
            </a:r>
          </a:p>
          <a:p>
            <a:pPr algn="ctr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expozíció körülményei (percutan sérülés, b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vagy nyálkahártya kontaktus.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913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9" y="287867"/>
            <a:ext cx="7162798" cy="108373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Sérülések </a:t>
            </a:r>
            <a:r>
              <a:rPr lang="en-US" dirty="0" smtClean="0"/>
              <a:t>megelőzése: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7068" y="1748521"/>
            <a:ext cx="8906932" cy="492321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Kézi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eszköztisztítás helyett ultrahangos tisztító készülék, illetve mosogató berendezés használata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javasolt.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Vastag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hosszúszárú gumikesztyű, vízhatlan kötény, védőszemüveg és maszk használata kötelező a kézi eszközkezelés/tisztítás esetén.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Amikor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 lehetséges, egyszer használatos eszközöket kell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használni.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kézidarabokról használat után a fúrót, a depurátorfejet el kell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távolítani.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tűkre a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véd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ő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kupak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semmilyen körülmények között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helyezhet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ő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szike pengéjét mindig fogóval kell eltávolítani. </a:t>
            </a:r>
          </a:p>
          <a:p>
            <a:endParaRPr lang="en-US" dirty="0"/>
          </a:p>
        </p:txBody>
      </p:sp>
      <p:pic>
        <p:nvPicPr>
          <p:cNvPr id="4" name="Picture 3" descr="Képernyőfotó 2015-11-23 - 22.3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55" y="152400"/>
            <a:ext cx="2345544" cy="1507067"/>
          </a:xfrm>
          <a:prstGeom prst="rect">
            <a:avLst/>
          </a:prstGeom>
        </p:spPr>
      </p:pic>
      <p:pic>
        <p:nvPicPr>
          <p:cNvPr id="5" name="Picture 4" descr="Képernyőfotó 2015-11-29 - 10.08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17" y="5909732"/>
            <a:ext cx="2832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1142" y="1988674"/>
            <a:ext cx="8471463" cy="4328289"/>
          </a:xfrm>
        </p:spPr>
        <p:txBody>
          <a:bodyPr/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a </a:t>
            </a:r>
            <a:r>
              <a:rPr lang="hu-HU" sz="3600" b="1" dirty="0">
                <a:solidFill>
                  <a:srgbClr val="FF0000"/>
                </a:solidFill>
              </a:rPr>
              <a:t>magas kockázatú, ún. „exposure prone” </a:t>
            </a:r>
            <a:r>
              <a:rPr lang="hu-HU" sz="3600" dirty="0"/>
              <a:t>beavatkozások közé tartozik, azaz a vér és testváladék útján tejredő kórokozók (HBV, HCV, HIV) által okozott fertőzések kockázata nagy.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484636"/>
            <a:ext cx="7175351" cy="868999"/>
          </a:xfrm>
        </p:spPr>
        <p:txBody>
          <a:bodyPr/>
          <a:lstStyle/>
          <a:p>
            <a:pPr marL="182880" indent="0">
              <a:buNone/>
            </a:pPr>
            <a:r>
              <a:rPr lang="hu-HU" dirty="0"/>
              <a:t>A fogászati kezelés </a:t>
            </a:r>
            <a:endParaRPr lang="en-US" dirty="0"/>
          </a:p>
        </p:txBody>
      </p:sp>
      <p:pic>
        <p:nvPicPr>
          <p:cNvPr id="6" name="Picture 5" descr="Képernyőfotó 2015-11-23 - 23.3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09" y="4848517"/>
            <a:ext cx="2585223" cy="2009482"/>
          </a:xfrm>
          <a:prstGeom prst="rect">
            <a:avLst/>
          </a:prstGeom>
        </p:spPr>
      </p:pic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53" y="4848517"/>
            <a:ext cx="2627691" cy="19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31" y="296920"/>
            <a:ext cx="7530570" cy="890756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 smtClean="0"/>
              <a:t>3. Rendelő </a:t>
            </a:r>
            <a:r>
              <a:rPr lang="hu-HU" dirty="0"/>
              <a:t>kialakítása</a:t>
            </a:r>
            <a:br>
              <a:rPr lang="hu-H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9368" y="1418613"/>
            <a:ext cx="8764631" cy="51465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fogászati rendelők kialakítására és felszerelésére vonatkozóan a 60/2003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ESzCsM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rendelet tartalmaz előírásokat. Mivel a minimumfeltételek nem térnek ki a helyiségek kialakítására vonatkozó részletes szabályokra, ezért az alábbiak betartása indokolt: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minimális alapterület: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több munkahelyes rendelőben az egy fogorvosi székre eső alapterület legalább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(az alapterületi minimumok alapvetően nem higiénés, hanem munkabiztonsági szempontból lényegesek)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belmagasság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min. 2,5 m;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93289" y="6136322"/>
            <a:ext cx="6512511" cy="72167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6399" y="338667"/>
            <a:ext cx="8551334" cy="6180666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burkolatok</a:t>
            </a:r>
            <a:r>
              <a:rPr lang="en-US" sz="3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falburkolat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2,10 m belmagasságig mosható, fertőtleníthető (csempeburkolat nem követelmény),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i="1" dirty="0" smtClean="0">
                <a:solidFill>
                  <a:srgbClr val="C32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padlóburkolat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antisztatikus,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hézagmentes,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moshato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fertőtleníthető legyen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-melegvizes orvosi csapteleppel szerelt kézmosó,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karos kézfertőtlenítőszer-adagoló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egyszer használatos papírtörlő tartó és folyékonyszappan-adagoló;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0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5" y="237067"/>
            <a:ext cx="7629536" cy="778933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</a:rPr>
              <a:t>Az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</a:rPr>
              <a:t>eszk</a:t>
            </a:r>
            <a:r>
              <a:rPr lang="hu-HU" sz="3200" i="1" dirty="0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</a:rPr>
              <a:t>zkezelés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9369" y="1151467"/>
            <a:ext cx="8493698" cy="5418665"/>
          </a:xfrm>
        </p:spPr>
        <p:txBody>
          <a:bodyPr>
            <a:normAutofit lnSpcReduction="10000"/>
          </a:bodyPr>
          <a:lstStyle/>
          <a:p>
            <a:r>
              <a:rPr lang="en-US" sz="3100" dirty="0">
                <a:latin typeface="Times New Roman"/>
                <a:cs typeface="Times New Roman"/>
              </a:rPr>
              <a:t>F</a:t>
            </a:r>
            <a:r>
              <a:rPr lang="en-US" sz="3100" dirty="0" smtClean="0">
                <a:latin typeface="Times New Roman"/>
                <a:cs typeface="Times New Roman"/>
              </a:rPr>
              <a:t>ertőtlenítés</a:t>
            </a:r>
            <a:r>
              <a:rPr lang="en-US" sz="3100" dirty="0">
                <a:latin typeface="Times New Roman"/>
                <a:cs typeface="Times New Roman"/>
              </a:rPr>
              <a:t>, </a:t>
            </a:r>
            <a:r>
              <a:rPr lang="en-US" sz="3100" dirty="0" smtClean="0">
                <a:latin typeface="Times New Roman"/>
                <a:cs typeface="Times New Roman"/>
              </a:rPr>
              <a:t>tisztítás, </a:t>
            </a:r>
            <a:r>
              <a:rPr lang="en-US" sz="3100" dirty="0">
                <a:latin typeface="Times New Roman"/>
                <a:cs typeface="Times New Roman"/>
              </a:rPr>
              <a:t>és a sterilizálás lehetőség szerint (min. alapterületű rendelő esetében is szükségszerű) </a:t>
            </a:r>
            <a:r>
              <a:rPr lang="en-US" sz="3100" b="1" dirty="0" smtClean="0">
                <a:solidFill>
                  <a:srgbClr val="C3260C"/>
                </a:solidFill>
                <a:latin typeface="Times New Roman"/>
                <a:cs typeface="Times New Roman"/>
              </a:rPr>
              <a:t>k</a:t>
            </a:r>
            <a:r>
              <a:rPr lang="hu-HU" sz="3100" b="1" dirty="0" err="1" smtClean="0">
                <a:solidFill>
                  <a:srgbClr val="C3260C"/>
                </a:solidFill>
                <a:latin typeface="Times New Roman"/>
                <a:cs typeface="Times New Roman"/>
              </a:rPr>
              <a:t>ülö</a:t>
            </a:r>
            <a:r>
              <a:rPr lang="en-US" sz="3100" b="1" dirty="0" smtClean="0">
                <a:solidFill>
                  <a:srgbClr val="C3260C"/>
                </a:solidFill>
                <a:latin typeface="Times New Roman"/>
                <a:cs typeface="Times New Roman"/>
              </a:rPr>
              <a:t>n </a:t>
            </a:r>
            <a:r>
              <a:rPr lang="en-US" sz="3100" b="1" dirty="0">
                <a:solidFill>
                  <a:srgbClr val="C3260C"/>
                </a:solidFill>
                <a:latin typeface="Times New Roman"/>
                <a:cs typeface="Times New Roman"/>
              </a:rPr>
              <a:t>helyiségben történjen, </a:t>
            </a:r>
            <a:r>
              <a:rPr lang="en-US" sz="3100" dirty="0">
                <a:latin typeface="Times New Roman"/>
                <a:cs typeface="Times New Roman"/>
              </a:rPr>
              <a:t>amennyiben ez nem megoldható, úgy a </a:t>
            </a:r>
            <a:r>
              <a:rPr lang="en-US" sz="3100" b="1" dirty="0">
                <a:solidFill>
                  <a:srgbClr val="C3260C"/>
                </a:solidFill>
                <a:latin typeface="Times New Roman"/>
                <a:cs typeface="Times New Roman"/>
              </a:rPr>
              <a:t>folyamatok egyirányúságát </a:t>
            </a:r>
            <a:r>
              <a:rPr lang="en-US" sz="3100" dirty="0">
                <a:latin typeface="Times New Roman"/>
                <a:cs typeface="Times New Roman"/>
              </a:rPr>
              <a:t>a </a:t>
            </a:r>
            <a:r>
              <a:rPr lang="en-US" sz="3100" dirty="0" err="1" smtClean="0">
                <a:latin typeface="Times New Roman"/>
                <a:cs typeface="Times New Roman"/>
              </a:rPr>
              <a:t>rendel</a:t>
            </a:r>
            <a:r>
              <a:rPr lang="hu-HU" sz="3100" dirty="0" smtClean="0">
                <a:latin typeface="Times New Roman"/>
                <a:cs typeface="Times New Roman"/>
              </a:rPr>
              <a:t>ő</a:t>
            </a:r>
            <a:r>
              <a:rPr lang="en-US" sz="3100" dirty="0" smtClean="0">
                <a:latin typeface="Times New Roman"/>
                <a:cs typeface="Times New Roman"/>
              </a:rPr>
              <a:t>n </a:t>
            </a:r>
            <a:r>
              <a:rPr lang="en-US" sz="3100" dirty="0" err="1" smtClean="0">
                <a:latin typeface="Times New Roman"/>
                <a:cs typeface="Times New Roman"/>
              </a:rPr>
              <a:t>bel</a:t>
            </a:r>
            <a:r>
              <a:rPr lang="hu-HU" sz="3100" dirty="0" smtClean="0">
                <a:latin typeface="Times New Roman"/>
                <a:cs typeface="Times New Roman"/>
              </a:rPr>
              <a:t>ü</a:t>
            </a:r>
            <a:r>
              <a:rPr lang="en-US" sz="3100" dirty="0" smtClean="0">
                <a:latin typeface="Times New Roman"/>
                <a:cs typeface="Times New Roman"/>
              </a:rPr>
              <a:t>l </a:t>
            </a:r>
            <a:r>
              <a:rPr lang="en-US" sz="3100" dirty="0">
                <a:latin typeface="Times New Roman"/>
                <a:cs typeface="Times New Roman"/>
              </a:rPr>
              <a:t>kell biztosítani</a:t>
            </a:r>
            <a:r>
              <a:rPr lang="en-US" sz="3100" dirty="0" smtClean="0">
                <a:latin typeface="Times New Roman"/>
                <a:cs typeface="Times New Roman"/>
              </a:rPr>
              <a:t>;</a:t>
            </a:r>
          </a:p>
          <a:p>
            <a:r>
              <a:rPr lang="en-US" sz="3100" dirty="0" smtClean="0">
                <a:latin typeface="Times New Roman"/>
                <a:cs typeface="Times New Roman"/>
              </a:rPr>
              <a:t> A </a:t>
            </a:r>
            <a:r>
              <a:rPr lang="en-US" sz="3100" dirty="0">
                <a:latin typeface="Times New Roman"/>
                <a:cs typeface="Times New Roman"/>
              </a:rPr>
              <a:t>nem egyszer </a:t>
            </a:r>
            <a:r>
              <a:rPr lang="en-US" sz="3100" dirty="0" err="1">
                <a:latin typeface="Times New Roman"/>
                <a:cs typeface="Times New Roman"/>
              </a:rPr>
              <a:t>használatos</a:t>
            </a:r>
            <a:r>
              <a:rPr lang="en-US" sz="3100" dirty="0">
                <a:latin typeface="Times New Roman"/>
                <a:cs typeface="Times New Roman"/>
              </a:rPr>
              <a:t> </a:t>
            </a:r>
            <a:r>
              <a:rPr lang="en-US" sz="3100" dirty="0" err="1" smtClean="0">
                <a:latin typeface="Times New Roman"/>
                <a:cs typeface="Times New Roman"/>
              </a:rPr>
              <a:t>esz</a:t>
            </a:r>
            <a:r>
              <a:rPr lang="hu-HU" sz="3100" dirty="0" err="1" smtClean="0">
                <a:latin typeface="Times New Roman"/>
                <a:cs typeface="Times New Roman"/>
              </a:rPr>
              <a:t>közö</a:t>
            </a:r>
            <a:r>
              <a:rPr lang="en-US" sz="3100" dirty="0" smtClean="0">
                <a:latin typeface="Times New Roman"/>
                <a:cs typeface="Times New Roman"/>
              </a:rPr>
              <a:t>̈</a:t>
            </a:r>
            <a:r>
              <a:rPr lang="en-US" sz="3100" dirty="0">
                <a:latin typeface="Times New Roman"/>
                <a:cs typeface="Times New Roman"/>
              </a:rPr>
              <a:t>k kezeléséből/fertőtlenítéséből eredő fertőzési és baleseti kockázat csökkentése/elkerülése érdekében célszerű a kézi eszköztisztítás helyett </a:t>
            </a:r>
            <a:r>
              <a:rPr lang="en-US" sz="3100" b="1" i="1" dirty="0">
                <a:solidFill>
                  <a:srgbClr val="C3260C"/>
                </a:solidFill>
                <a:latin typeface="Times New Roman"/>
                <a:cs typeface="Times New Roman"/>
              </a:rPr>
              <a:t>ultrahangos tisztító ill. műszermosogató-gépek a</a:t>
            </a:r>
            <a:r>
              <a:rPr lang="en-US" sz="3100" dirty="0">
                <a:latin typeface="Times New Roman"/>
                <a:cs typeface="Times New Roman"/>
              </a:rPr>
              <a:t>lkalmazása;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93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499222"/>
            <a:ext cx="6512511" cy="3587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1" y="731519"/>
            <a:ext cx="8669866" cy="543779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lang="en-US" sz="3600" b="1" i="1" dirty="0">
                <a:solidFill>
                  <a:schemeClr val="tx1"/>
                </a:solidFill>
                <a:latin typeface="Times New Roman"/>
                <a:cs typeface="Times New Roman"/>
              </a:rPr>
              <a:t>berendezés/bútorzat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mosható, fertőtleníthető </a:t>
            </a:r>
            <a:r>
              <a:rPr lang="en-US" sz="3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fel</a:t>
            </a:r>
            <a:r>
              <a:rPr lang="hu-H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ü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let</a:t>
            </a:r>
            <a:r>
              <a:rPr lang="hu-H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ű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szell</a:t>
            </a:r>
            <a:r>
              <a:rPr lang="hu-H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ő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elhelyezésű legyen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36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váróhelyiség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egyidejűleg várakozó betegenként 1 m</a:t>
            </a:r>
            <a:r>
              <a:rPr lang="en-US" sz="360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WC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a személyzet és betegek részére kézmosóval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36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szennyestároló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(takarító eszközök, veszélyes hulladék, szennyes textil stb. átmeneti tárolásához), melynek padló- és falburkolata mosható, fertőtleníthető, takarítási vízvételi hellyel;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25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542484"/>
            <a:ext cx="6512511" cy="6763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3161" y="626533"/>
            <a:ext cx="7125515" cy="5198534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Fogászati </a:t>
            </a:r>
            <a:r>
              <a:rPr lang="en-US" sz="3200" dirty="0">
                <a:latin typeface="Times New Roman"/>
                <a:cs typeface="Times New Roman"/>
              </a:rPr>
              <a:t>röntgenberendezések telepítése a 16/2000. VI. 8. EüM </a:t>
            </a:r>
            <a:r>
              <a:rPr lang="en-US" sz="3200" dirty="0" err="1">
                <a:latin typeface="Times New Roman"/>
                <a:cs typeface="Times New Roman"/>
              </a:rPr>
              <a:t>rendelet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szerint</a:t>
            </a:r>
            <a:r>
              <a:rPr lang="hu-HU" sz="3200" dirty="0">
                <a:latin typeface="Times New Roman"/>
                <a:cs typeface="Times New Roman"/>
              </a:rPr>
              <a:t>:</a:t>
            </a:r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3200" dirty="0" err="1">
                <a:latin typeface="Times New Roman"/>
                <a:cs typeface="Times New Roman"/>
              </a:rPr>
              <a:t>T</a:t>
            </a:r>
            <a:r>
              <a:rPr lang="en-US" sz="3200" dirty="0" err="1" smtClean="0">
                <a:latin typeface="Times New Roman"/>
                <a:cs typeface="Times New Roman"/>
              </a:rPr>
              <a:t>echnikai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eszk</a:t>
            </a:r>
            <a:r>
              <a:rPr lang="hu-HU" sz="3200" dirty="0" err="1" smtClean="0">
                <a:latin typeface="Times New Roman"/>
                <a:cs typeface="Times New Roman"/>
              </a:rPr>
              <a:t>özö</a:t>
            </a:r>
            <a:r>
              <a:rPr lang="en-US" sz="3200" dirty="0" smtClean="0">
                <a:latin typeface="Times New Roman"/>
                <a:cs typeface="Times New Roman"/>
              </a:rPr>
              <a:t>̈</a:t>
            </a:r>
            <a:r>
              <a:rPr lang="en-US" sz="3200" dirty="0">
                <a:latin typeface="Times New Roman"/>
                <a:cs typeface="Times New Roman"/>
              </a:rPr>
              <a:t>k: csak minősített és nyilvántartásba vett eszközök használhatók (4/2009.(III.17.) EüM rendelet); </a:t>
            </a:r>
          </a:p>
          <a:p>
            <a:endParaRPr lang="en-US" dirty="0"/>
          </a:p>
        </p:txBody>
      </p:sp>
      <p:pic>
        <p:nvPicPr>
          <p:cNvPr id="4" name="Picture 3" descr="Képernyőfotó 2015-11-29 - 10.1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6" y="4320657"/>
            <a:ext cx="3369733" cy="24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664178"/>
            <a:ext cx="6512511" cy="1938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9884" y="355600"/>
            <a:ext cx="8814115" cy="630857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zellőzési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követelmények: 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lehetőség </a:t>
            </a:r>
            <a:r>
              <a:rPr lang="en-US" sz="3000" dirty="0">
                <a:solidFill>
                  <a:schemeClr val="tx1"/>
                </a:solidFill>
                <a:latin typeface="Times New Roman"/>
                <a:cs typeface="Times New Roman"/>
              </a:rPr>
              <a:t>szerint természetes szellőzés</a:t>
            </a:r>
            <a:r>
              <a:rPr lang="en-US" sz="3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/>
                <a:cs typeface="Times New Roman"/>
              </a:rPr>
              <a:t>mesterséges szellőzés kialakítása esetén kiegyenlített szellőzés 2 fokozatú szűrés, hatszoros óránkénti légcsere</a:t>
            </a:r>
            <a:r>
              <a:rPr lang="en-US" sz="3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en-US" sz="3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3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 rendelőn </a:t>
            </a:r>
            <a:r>
              <a:rPr lang="en-US" sz="3000" dirty="0">
                <a:solidFill>
                  <a:schemeClr val="tx1"/>
                </a:solidFill>
                <a:latin typeface="Times New Roman"/>
                <a:cs typeface="Times New Roman"/>
              </a:rPr>
              <a:t>belül szétválasztandó a</a:t>
            </a:r>
            <a:r>
              <a:rPr lang="en-US" sz="3000" dirty="0">
                <a:latin typeface="Times New Roman"/>
                <a:cs typeface="Times New Roman"/>
              </a:rPr>
              <a:t>z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orvosi, asszisztensi és adminisztrációs</a:t>
            </a:r>
            <a:r>
              <a:rPr lang="en-US" sz="3000" dirty="0">
                <a:latin typeface="Times New Roman"/>
                <a:cs typeface="Times New Roman"/>
              </a:rPr>
              <a:t> terület, </a:t>
            </a:r>
            <a:r>
              <a:rPr lang="en-US" sz="3000" dirty="0" err="1">
                <a:latin typeface="Times New Roman"/>
                <a:cs typeface="Times New Roman"/>
              </a:rPr>
              <a:t>az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eszk</a:t>
            </a:r>
            <a:r>
              <a:rPr lang="hu-HU" sz="3000" dirty="0" err="1" smtClean="0">
                <a:latin typeface="Times New Roman"/>
                <a:cs typeface="Times New Roman"/>
              </a:rPr>
              <a:t>özö</a:t>
            </a:r>
            <a:r>
              <a:rPr lang="en-US" sz="3000" dirty="0" smtClean="0">
                <a:latin typeface="Times New Roman"/>
                <a:cs typeface="Times New Roman"/>
              </a:rPr>
              <a:t>k</a:t>
            </a:r>
            <a:r>
              <a:rPr lang="en-US" sz="3000" dirty="0">
                <a:latin typeface="Times New Roman"/>
                <a:cs typeface="Times New Roman"/>
              </a:rPr>
              <a:t>, </a:t>
            </a:r>
            <a:r>
              <a:rPr lang="en-US" sz="3000" dirty="0" smtClean="0">
                <a:latin typeface="Times New Roman"/>
                <a:cs typeface="Times New Roman"/>
              </a:rPr>
              <a:t>m</a:t>
            </a:r>
            <a:r>
              <a:rPr lang="hu-HU" sz="3000" dirty="0" smtClean="0">
                <a:latin typeface="Times New Roman"/>
                <a:cs typeface="Times New Roman"/>
              </a:rPr>
              <a:t>ű</a:t>
            </a:r>
            <a:r>
              <a:rPr lang="en-US" sz="3000" dirty="0" err="1" smtClean="0">
                <a:latin typeface="Times New Roman"/>
                <a:cs typeface="Times New Roman"/>
              </a:rPr>
              <a:t>szerek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>
                <a:latin typeface="Times New Roman"/>
                <a:cs typeface="Times New Roman"/>
              </a:rPr>
              <a:t>tisztítására, fertőtlenítésére szolgáló tér és sterilizáló </a:t>
            </a:r>
            <a:r>
              <a:rPr lang="en-US" sz="3000" dirty="0" err="1">
                <a:latin typeface="Times New Roman"/>
                <a:cs typeface="Times New Roman"/>
              </a:rPr>
              <a:t>készülék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ter</a:t>
            </a:r>
            <a:r>
              <a:rPr lang="hu-HU" sz="3000" dirty="0" smtClean="0">
                <a:latin typeface="Times New Roman"/>
                <a:cs typeface="Times New Roman"/>
              </a:rPr>
              <a:t>ü</a:t>
            </a:r>
            <a:r>
              <a:rPr lang="en-US" sz="3000" dirty="0" err="1" smtClean="0">
                <a:latin typeface="Times New Roman"/>
                <a:cs typeface="Times New Roman"/>
              </a:rPr>
              <a:t>lete</a:t>
            </a:r>
            <a:r>
              <a:rPr lang="en-US" sz="3000" dirty="0">
                <a:latin typeface="Times New Roman"/>
                <a:cs typeface="Times New Roman"/>
              </a:rPr>
              <a:t>; </a:t>
            </a:r>
            <a:endParaRPr lang="en-US" sz="3000" dirty="0" smtClean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3000" b="1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ilincsek</a:t>
            </a:r>
            <a:r>
              <a:rPr lang="en-US" sz="3000" b="1" dirty="0">
                <a:solidFill>
                  <a:srgbClr val="0000FF"/>
                </a:solidFill>
                <a:latin typeface="Times New Roman"/>
                <a:cs typeface="Times New Roman"/>
              </a:rPr>
              <a:t>, kapcsolók </a:t>
            </a:r>
            <a:r>
              <a:rPr lang="en-US" sz="3000" dirty="0">
                <a:latin typeface="Times New Roman"/>
                <a:cs typeface="Times New Roman"/>
              </a:rPr>
              <a:t>simák, egyszerűek</a:t>
            </a:r>
            <a:r>
              <a:rPr lang="en-US" sz="3000" dirty="0" smtClean="0">
                <a:latin typeface="Times New Roman"/>
                <a:cs typeface="Times New Roman"/>
              </a:rPr>
              <a:t>, fertőtleníthetőek </a:t>
            </a:r>
            <a:r>
              <a:rPr lang="en-US" sz="3000" dirty="0">
                <a:latin typeface="Times New Roman"/>
                <a:cs typeface="Times New Roman"/>
              </a:rPr>
              <a:t>legyenek</a:t>
            </a:r>
            <a:r>
              <a:rPr lang="en-US" sz="3000" dirty="0" smtClean="0">
                <a:latin typeface="Times New Roman"/>
                <a:cs typeface="Times New Roman"/>
              </a:rPr>
              <a:t>;</a:t>
            </a:r>
            <a:endParaRPr lang="en-US" sz="30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30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F</a:t>
            </a:r>
            <a:r>
              <a:rPr lang="hu-HU" sz="30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ü</a:t>
            </a:r>
            <a:r>
              <a:rPr lang="en-US" sz="3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gg</a:t>
            </a:r>
            <a:r>
              <a:rPr lang="hu-HU" sz="30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ö</a:t>
            </a:r>
            <a:r>
              <a:rPr lang="en-US" sz="3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ny</a:t>
            </a:r>
            <a:r>
              <a:rPr lang="en-US" sz="3000" b="1" i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3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sz</a:t>
            </a:r>
            <a:r>
              <a:rPr lang="hu-HU" sz="30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ő</a:t>
            </a:r>
            <a:r>
              <a:rPr lang="en-US" sz="3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nyeg</a:t>
            </a:r>
            <a:r>
              <a:rPr lang="en-US" sz="3000" b="1" i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, élőnövény </a:t>
            </a:r>
            <a:r>
              <a:rPr lang="en-US" sz="3000" dirty="0">
                <a:latin typeface="Times New Roman"/>
                <a:cs typeface="Times New Roman"/>
              </a:rPr>
              <a:t>nem lehet a rendelőben</a:t>
            </a:r>
            <a:r>
              <a:rPr lang="en-US" sz="3000" dirty="0" smtClean="0">
                <a:latin typeface="Times New Roman"/>
                <a:cs typeface="Times New Roman"/>
              </a:rPr>
              <a:t>;</a:t>
            </a:r>
            <a:endParaRPr lang="en-US" sz="30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A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kezel</a:t>
            </a:r>
            <a:r>
              <a:rPr lang="hu-HU" sz="30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ő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egység felszíne </a:t>
            </a:r>
            <a:r>
              <a:rPr lang="en-US" sz="3000" dirty="0">
                <a:latin typeface="Times New Roman"/>
                <a:cs typeface="Times New Roman"/>
              </a:rPr>
              <a:t>sima, könnyen tisztítható, fertőtleníthető legyen</a:t>
            </a:r>
            <a:r>
              <a:rPr lang="en-US" sz="3000" dirty="0" smtClean="0">
                <a:latin typeface="Times New Roman"/>
                <a:cs typeface="Times New Roman"/>
              </a:rPr>
              <a:t>;</a:t>
            </a:r>
            <a:endParaRPr lang="en-US" sz="30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lang="en-US" sz="3000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ehetőség 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szerint lábkapcsolót kell alkalmazni, a </a:t>
            </a:r>
            <a:r>
              <a:rPr lang="en-US" sz="3000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kézi kapcsolókat 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fóliával kell fedni.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609346"/>
            <a:ext cx="6512511" cy="2486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1733" y="457200"/>
            <a:ext cx="8331200" cy="556365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Új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fogászati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rendel</a:t>
            </a:r>
            <a:r>
              <a:rPr lang="hu-HU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ő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k 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kialakítása </a:t>
            </a:r>
            <a:r>
              <a:rPr lang="en-US" sz="2800" b="1" dirty="0">
                <a:latin typeface="Times New Roman"/>
                <a:cs typeface="Times New Roman"/>
              </a:rPr>
              <a:t>és engedélyezése a </a:t>
            </a:r>
            <a:r>
              <a:rPr lang="en-US" sz="2800" b="1" dirty="0" err="1" smtClean="0">
                <a:latin typeface="Times New Roman"/>
                <a:cs typeface="Times New Roman"/>
              </a:rPr>
              <a:t>fert</a:t>
            </a:r>
            <a:r>
              <a:rPr lang="hu-HU" sz="2800" dirty="0">
                <a:latin typeface="Times New Roman"/>
                <a:cs typeface="Times New Roman"/>
              </a:rPr>
              <a:t>ő</a:t>
            </a:r>
            <a:r>
              <a:rPr lang="en-US" sz="2800" b="1" dirty="0" err="1" smtClean="0">
                <a:latin typeface="Times New Roman"/>
                <a:cs typeface="Times New Roman"/>
              </a:rPr>
              <a:t>zések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prevenciójának maximalizálása érdekében az alábbiak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figyelembevételével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lehetséges</a:t>
            </a:r>
            <a:r>
              <a:rPr lang="en-US" sz="2800" b="1" dirty="0" smtClean="0">
                <a:latin typeface="Times New Roman"/>
                <a:cs typeface="Times New Roman"/>
              </a:rPr>
              <a:t>:</a:t>
            </a:r>
          </a:p>
          <a:p>
            <a:pPr marL="45720" indent="0">
              <a:buNone/>
            </a:pPr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a </a:t>
            </a:r>
            <a:r>
              <a:rPr lang="en-US" sz="2800" b="1" dirty="0" err="1" smtClean="0">
                <a:latin typeface="Times New Roman"/>
                <a:cs typeface="Times New Roman"/>
              </a:rPr>
              <a:t>rendel</a:t>
            </a:r>
            <a:r>
              <a:rPr lang="hu-HU" sz="2800" b="1" dirty="0" err="1" smtClean="0">
                <a:latin typeface="Times New Roman"/>
                <a:cs typeface="Times New Roman"/>
              </a:rPr>
              <a:t>őtő</a:t>
            </a:r>
            <a:r>
              <a:rPr lang="en-US" sz="2800" b="1" dirty="0" smtClean="0">
                <a:latin typeface="Times New Roman"/>
                <a:cs typeface="Times New Roman"/>
              </a:rPr>
              <a:t>l </a:t>
            </a:r>
            <a:r>
              <a:rPr lang="en-US" sz="2800" b="1" dirty="0">
                <a:latin typeface="Times New Roman"/>
                <a:cs typeface="Times New Roman"/>
              </a:rPr>
              <a:t>elkülönített helyiség a </a:t>
            </a:r>
            <a:r>
              <a:rPr lang="hu-HU" sz="2800" b="1" dirty="0" err="1" smtClean="0">
                <a:latin typeface="Times New Roman"/>
                <a:cs typeface="Times New Roman"/>
              </a:rPr>
              <a:t>tö</a:t>
            </a:r>
            <a:r>
              <a:rPr lang="en-US" sz="2800" b="1" dirty="0" smtClean="0">
                <a:latin typeface="Times New Roman"/>
                <a:cs typeface="Times New Roman"/>
              </a:rPr>
              <a:t>̈</a:t>
            </a:r>
            <a:r>
              <a:rPr lang="en-US" sz="2800" b="1" dirty="0" err="1" smtClean="0">
                <a:latin typeface="Times New Roman"/>
                <a:cs typeface="Times New Roman"/>
              </a:rPr>
              <a:t>bbsz</a:t>
            </a:r>
            <a:r>
              <a:rPr lang="hu-HU" sz="2800" b="1" dirty="0" smtClean="0">
                <a:latin typeface="Times New Roman"/>
                <a:cs typeface="Times New Roman"/>
              </a:rPr>
              <a:t>ö</a:t>
            </a:r>
            <a:r>
              <a:rPr lang="en-US" sz="2800" b="1" dirty="0" smtClean="0">
                <a:latin typeface="Times New Roman"/>
                <a:cs typeface="Times New Roman"/>
              </a:rPr>
              <a:t>r </a:t>
            </a:r>
            <a:r>
              <a:rPr lang="en-US" sz="2800" b="1" dirty="0" err="1">
                <a:latin typeface="Times New Roman"/>
                <a:cs typeface="Times New Roman"/>
              </a:rPr>
              <a:t>használatos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eszk</a:t>
            </a:r>
            <a:r>
              <a:rPr lang="hu-HU" sz="2800" b="1" dirty="0" err="1" smtClean="0">
                <a:latin typeface="Times New Roman"/>
                <a:cs typeface="Times New Roman"/>
              </a:rPr>
              <a:t>özö</a:t>
            </a:r>
            <a:r>
              <a:rPr lang="en-US" sz="2800" b="1" dirty="0" smtClean="0">
                <a:latin typeface="Times New Roman"/>
                <a:cs typeface="Times New Roman"/>
              </a:rPr>
              <a:t>k </a:t>
            </a:r>
            <a:r>
              <a:rPr lang="en-US" sz="2800" b="1" dirty="0">
                <a:latin typeface="Times New Roman"/>
                <a:cs typeface="Times New Roman"/>
              </a:rPr>
              <a:t>újrahasználhatóvá </a:t>
            </a:r>
            <a:r>
              <a:rPr lang="en-US" sz="2800" b="1" dirty="0" err="1">
                <a:latin typeface="Times New Roman"/>
                <a:cs typeface="Times New Roman"/>
              </a:rPr>
              <a:t>tételére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(</a:t>
            </a:r>
            <a:r>
              <a:rPr lang="hu-HU" sz="2800" b="1" dirty="0" smtClean="0">
                <a:latin typeface="Times New Roman"/>
                <a:cs typeface="Times New Roman"/>
              </a:rPr>
              <a:t>mű</a:t>
            </a:r>
            <a:r>
              <a:rPr lang="en-US" sz="2800" b="1" dirty="0" err="1" smtClean="0">
                <a:latin typeface="Times New Roman"/>
                <a:cs typeface="Times New Roman"/>
              </a:rPr>
              <a:t>szer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mosó /tisztító/sterilizáló),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a m</a:t>
            </a:r>
            <a:r>
              <a:rPr lang="hu-HU" sz="2800" dirty="0">
                <a:latin typeface="Times New Roman"/>
                <a:cs typeface="Times New Roman"/>
              </a:rPr>
              <a:t>ű</a:t>
            </a:r>
            <a:r>
              <a:rPr lang="en-US" sz="2800" b="1" dirty="0" err="1" smtClean="0">
                <a:latin typeface="Times New Roman"/>
                <a:cs typeface="Times New Roman"/>
              </a:rPr>
              <a:t>szerek</a:t>
            </a:r>
            <a:r>
              <a:rPr lang="en-US" sz="2800" b="1" dirty="0" smtClean="0">
                <a:latin typeface="Times New Roman"/>
                <a:cs typeface="Times New Roman"/>
              </a:rPr>
              <a:t>/</a:t>
            </a:r>
            <a:r>
              <a:rPr lang="en-US" sz="2800" b="1" dirty="0" err="1" smtClean="0">
                <a:latin typeface="Times New Roman"/>
                <a:cs typeface="Times New Roman"/>
              </a:rPr>
              <a:t>eszk</a:t>
            </a:r>
            <a:r>
              <a:rPr lang="hu-HU" sz="2800" b="1" dirty="0" smtClean="0">
                <a:latin typeface="Times New Roman"/>
                <a:cs typeface="Times New Roman"/>
              </a:rPr>
              <a:t>ö</a:t>
            </a:r>
            <a:r>
              <a:rPr lang="en-US" sz="2800" b="1" dirty="0" smtClean="0">
                <a:latin typeface="Times New Roman"/>
                <a:cs typeface="Times New Roman"/>
              </a:rPr>
              <a:t>z</a:t>
            </a:r>
            <a:r>
              <a:rPr lang="hu-HU" sz="2800" b="1" dirty="0" smtClean="0">
                <a:latin typeface="Times New Roman"/>
                <a:cs typeface="Times New Roman"/>
              </a:rPr>
              <a:t>ö</a:t>
            </a:r>
            <a:r>
              <a:rPr lang="en-US" sz="2800" b="1" dirty="0" smtClean="0">
                <a:latin typeface="Times New Roman"/>
                <a:cs typeface="Times New Roman"/>
              </a:rPr>
              <a:t>k </a:t>
            </a:r>
            <a:r>
              <a:rPr lang="en-US" sz="2800" b="1" dirty="0">
                <a:latin typeface="Times New Roman"/>
                <a:cs typeface="Times New Roman"/>
              </a:rPr>
              <a:t>tisztítása gépi úton történjen (UH, mosogatógép), </a:t>
            </a:r>
            <a:endParaRPr lang="en-US" sz="28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35" y="4814109"/>
            <a:ext cx="3813798" cy="19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5" y="412388"/>
            <a:ext cx="7744995" cy="890756"/>
          </a:xfrm>
        </p:spPr>
        <p:txBody>
          <a:bodyPr/>
          <a:lstStyle/>
          <a:p>
            <a:pPr marL="0" indent="0" algn="l">
              <a:buNone/>
            </a:pP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</a:rPr>
              <a:t>Higiénés zónák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u="sng" dirty="0">
                <a:solidFill>
                  <a:schemeClr val="accent6">
                    <a:lumMod val="50000"/>
                  </a:schemeClr>
                </a:solidFill>
              </a:rPr>
            </a:br>
            <a:endParaRPr lang="en-US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03144"/>
            <a:ext cx="9144000" cy="509710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be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meghatározása 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őzé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kock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felmérésén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alapszik.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̋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őzési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ockázat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̈l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legnagyobb a kezelési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zónában, kisebb a kezelési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zónát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ill. a váróhelyiségben.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hu-HU" sz="2400" b="1" dirty="0" smtClean="0">
                <a:solidFill>
                  <a:srgbClr val="C32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solidFill>
                  <a:srgbClr val="C32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fogászati rendelőt, a fertőzési kockázat szempontjából a következő higiénés zónákra osztják fel: </a:t>
            </a:r>
          </a:p>
          <a:p>
            <a:pPr lvl="1"/>
            <a:r>
              <a:rPr lang="hu-HU" sz="2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kezelési zóna, </a:t>
            </a:r>
          </a:p>
          <a:p>
            <a:pPr lvl="1"/>
            <a:r>
              <a:rPr lang="hu-HU" sz="2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kezelési zónát övező terület, </a:t>
            </a:r>
          </a:p>
          <a:p>
            <a:pPr lvl="1"/>
            <a:r>
              <a:rPr lang="hu-HU" sz="2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kezelő többi része</a:t>
            </a:r>
            <a:r>
              <a:rPr lang="hu-HU" sz="2600" b="1" dirty="0">
                <a:solidFill>
                  <a:srgbClr val="660066"/>
                </a:solidFill>
              </a:rPr>
              <a:t>. </a:t>
            </a:r>
            <a:r>
              <a:rPr lang="hu-HU" sz="2600" b="1" dirty="0" smtClean="0">
                <a:solidFill>
                  <a:srgbClr val="660066"/>
                </a:solidFill>
              </a:rPr>
              <a:t>                </a:t>
            </a:r>
            <a:r>
              <a:rPr lang="hu-HU" sz="3800" b="1" dirty="0" smtClean="0">
                <a:solidFill>
                  <a:schemeClr val="accent6">
                    <a:lumMod val="50000"/>
                  </a:schemeClr>
                </a:solidFill>
              </a:rPr>
              <a:t>FIGYELJ!</a:t>
            </a:r>
            <a:endParaRPr lang="hu-HU" sz="3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 descr="Képernyőfotó 2015-11-24 - 14.3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59" y="5367867"/>
            <a:ext cx="1139446" cy="10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682539"/>
            <a:ext cx="7368032" cy="4305323"/>
          </a:xfrm>
        </p:spPr>
        <p:txBody>
          <a:bodyPr/>
          <a:lstStyle/>
          <a:p>
            <a:pPr marL="0" indent="0" algn="ctr">
              <a:buNone/>
            </a:pPr>
            <a:r>
              <a:rPr lang="hu-HU" sz="3000" dirty="0" smtClean="0">
                <a:solidFill>
                  <a:schemeClr val="tx1"/>
                </a:solidFill>
              </a:rPr>
              <a:t>A fertőzés kockázatának a </a:t>
            </a:r>
            <a:r>
              <a:rPr lang="hu-HU" sz="3000" dirty="0">
                <a:solidFill>
                  <a:schemeClr val="tx1"/>
                </a:solidFill>
              </a:rPr>
              <a:t>függvényében az egyes zónákra különböző higiénés rendszabályok vonatkoznak. 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kórokozók terjedésének/átadásának a legnagyobb kockázata a kezelési zónában </a:t>
            </a:r>
            <a:r>
              <a:rPr lang="hu-H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az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eszk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újrafelhasználhatóva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tételének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0"/>
            <a:ext cx="2133600" cy="168253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203200"/>
            <a:ext cx="1553702" cy="15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79" y="524934"/>
            <a:ext cx="7382122" cy="1015999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>
                <a:solidFill>
                  <a:srgbClr val="FF0000"/>
                </a:solidFill>
              </a:rPr>
              <a:t>Kezelési zóna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0933" y="1540933"/>
            <a:ext cx="8636000" cy="51308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hu-HU" sz="3200" dirty="0">
                <a:latin typeface="Times New Roman"/>
                <a:cs typeface="Times New Roman"/>
              </a:rPr>
              <a:t>A</a:t>
            </a:r>
            <a:r>
              <a:rPr lang="hu-HU" sz="3200" dirty="0" smtClean="0">
                <a:latin typeface="Times New Roman"/>
                <a:cs typeface="Times New Roman"/>
              </a:rPr>
              <a:t> </a:t>
            </a:r>
            <a:r>
              <a:rPr lang="hu-HU" sz="3200" dirty="0">
                <a:latin typeface="Times New Roman"/>
                <a:cs typeface="Times New Roman"/>
              </a:rPr>
              <a:t>fogászati egységkészülék fejtámlájától számított 1-1,5 </a:t>
            </a:r>
            <a:r>
              <a:rPr lang="hu-HU" sz="3200" dirty="0" smtClean="0">
                <a:latin typeface="Times New Roman"/>
                <a:cs typeface="Times New Roman"/>
              </a:rPr>
              <a:t>m.</a:t>
            </a:r>
          </a:p>
          <a:p>
            <a:pPr marL="45720" indent="0">
              <a:buNone/>
            </a:pPr>
            <a:r>
              <a:rPr lang="hu-HU" sz="3200" dirty="0" smtClean="0">
                <a:latin typeface="Times New Roman"/>
                <a:cs typeface="Times New Roman"/>
              </a:rPr>
              <a:t> </a:t>
            </a:r>
          </a:p>
          <a:p>
            <a:pPr marL="45720" indent="0">
              <a:buNone/>
            </a:pPr>
            <a:r>
              <a:rPr lang="hu-HU" sz="3200" dirty="0" smtClean="0">
                <a:latin typeface="Times New Roman"/>
                <a:cs typeface="Times New Roman"/>
              </a:rPr>
              <a:t>Minden </a:t>
            </a:r>
            <a:r>
              <a:rPr lang="hu-HU" sz="3200" dirty="0">
                <a:latin typeface="Times New Roman"/>
                <a:cs typeface="Times New Roman"/>
              </a:rPr>
              <a:t>beteg után fertőtlenítendő: </a:t>
            </a:r>
          </a:p>
          <a:p>
            <a:pPr lvl="0"/>
            <a:r>
              <a:rPr lang="hu-HU" sz="3200" dirty="0">
                <a:latin typeface="Times New Roman"/>
                <a:cs typeface="Times New Roman"/>
              </a:rPr>
              <a:t>tároló asztal, görkocsi (kuli), </a:t>
            </a:r>
          </a:p>
          <a:p>
            <a:pPr lvl="0"/>
            <a:r>
              <a:rPr lang="hu-HU" sz="3200" dirty="0">
                <a:latin typeface="Times New Roman"/>
                <a:cs typeface="Times New Roman"/>
              </a:rPr>
              <a:t>fogászati egységkészülék</a:t>
            </a:r>
          </a:p>
          <a:p>
            <a:pPr lvl="0"/>
            <a:r>
              <a:rPr lang="hu-HU" sz="3200" dirty="0">
                <a:latin typeface="Times New Roman"/>
                <a:cs typeface="Times New Roman"/>
              </a:rPr>
              <a:t>kézidarabok, puszter, depurátor, </a:t>
            </a:r>
            <a:endParaRPr lang="hu-HU" sz="3200" dirty="0" smtClean="0">
              <a:latin typeface="Times New Roman"/>
              <a:cs typeface="Times New Roman"/>
            </a:endParaRPr>
          </a:p>
          <a:p>
            <a:pPr lvl="0"/>
            <a:r>
              <a:rPr lang="hu-HU" sz="3200" dirty="0" smtClean="0">
                <a:latin typeface="Times New Roman"/>
                <a:cs typeface="Times New Roman"/>
              </a:rPr>
              <a:t>szennyezett </a:t>
            </a:r>
            <a:r>
              <a:rPr lang="hu-HU" sz="3200" dirty="0">
                <a:latin typeface="Times New Roman"/>
                <a:cs typeface="Times New Roman"/>
              </a:rPr>
              <a:t>eszközök ledobója, </a:t>
            </a:r>
          </a:p>
          <a:p>
            <a:pPr marL="45720" indent="0" algn="just">
              <a:buNone/>
            </a:pPr>
            <a:r>
              <a:rPr lang="hu-HU" sz="3200" b="1" i="1" dirty="0">
                <a:latin typeface="Times New Roman"/>
                <a:cs typeface="Times New Roman"/>
              </a:rPr>
              <a:t>Csak az aktuális beteg kezeléséhez felhasználandó anyagmennyiség lehet ezen a zónán belül. </a:t>
            </a:r>
          </a:p>
          <a:p>
            <a:pPr marL="4572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40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FIGYELJ!  </a:t>
            </a:r>
            <a:endParaRPr lang="en-US" sz="4000" b="1" dirty="0">
              <a:solidFill>
                <a:srgbClr val="821A08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Képernyőfotó 2015-11-24 - 14.3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2" y="5539344"/>
            <a:ext cx="1081617" cy="9799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7" y="2551082"/>
            <a:ext cx="2321605" cy="12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8576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73" y="651750"/>
            <a:ext cx="8172128" cy="869001"/>
          </a:xfrm>
        </p:spPr>
        <p:txBody>
          <a:bodyPr/>
          <a:lstStyle/>
          <a:p>
            <a:pPr marL="0" indent="0" algn="l">
              <a:buNone/>
            </a:pPr>
            <a:r>
              <a:rPr lang="hu-HU" i="1" dirty="0">
                <a:solidFill>
                  <a:schemeClr val="accent6">
                    <a:lumMod val="75000"/>
                  </a:schemeClr>
                </a:solidFill>
                <a:effectLst/>
              </a:rPr>
              <a:t>A fertőzés történhet: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hu-HU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1143" y="1721290"/>
            <a:ext cx="8321081" cy="4695944"/>
          </a:xfrm>
        </p:spPr>
        <p:txBody>
          <a:bodyPr>
            <a:normAutofit/>
          </a:bodyPr>
          <a:lstStyle/>
          <a:p>
            <a:pPr lvl="0"/>
            <a:r>
              <a:rPr lang="hu-HU" sz="3200" b="1" dirty="0">
                <a:solidFill>
                  <a:srgbClr val="660066"/>
                </a:solidFill>
              </a:rPr>
              <a:t>D</a:t>
            </a:r>
            <a:r>
              <a:rPr lang="hu-HU" sz="3200" b="1" dirty="0" smtClean="0">
                <a:solidFill>
                  <a:srgbClr val="660066"/>
                </a:solidFill>
              </a:rPr>
              <a:t>irekt</a:t>
            </a:r>
            <a:r>
              <a:rPr lang="hu-HU" sz="3200" dirty="0" smtClean="0"/>
              <a:t> </a:t>
            </a:r>
            <a:r>
              <a:rPr lang="hu-HU" sz="3200" dirty="0"/>
              <a:t>kontaktussal (közvetlen érintkezés a fertőzött nyállal, vérrel), </a:t>
            </a:r>
          </a:p>
          <a:p>
            <a:pPr lvl="0"/>
            <a:r>
              <a:rPr lang="hu-HU" sz="3200" b="1" dirty="0">
                <a:solidFill>
                  <a:srgbClr val="660066"/>
                </a:solidFill>
              </a:rPr>
              <a:t>I</a:t>
            </a:r>
            <a:r>
              <a:rPr lang="hu-HU" sz="3200" b="1" dirty="0" smtClean="0">
                <a:solidFill>
                  <a:srgbClr val="660066"/>
                </a:solidFill>
              </a:rPr>
              <a:t>ndirekt</a:t>
            </a:r>
            <a:r>
              <a:rPr lang="hu-HU" sz="3200" dirty="0" smtClean="0"/>
              <a:t> </a:t>
            </a:r>
            <a:r>
              <a:rPr lang="hu-HU" sz="3200" dirty="0"/>
              <a:t>módon (nem megfelelően sterilizált/dezinficiált eszközzel</a:t>
            </a:r>
            <a:r>
              <a:rPr lang="hu-HU" sz="3200" dirty="0" smtClean="0"/>
              <a:t>, felülettel),</a:t>
            </a:r>
          </a:p>
          <a:p>
            <a:pPr lvl="0"/>
            <a:r>
              <a:rPr lang="hu-HU" sz="3200" b="1" dirty="0">
                <a:solidFill>
                  <a:srgbClr val="660066"/>
                </a:solidFill>
              </a:rPr>
              <a:t>L</a:t>
            </a:r>
            <a:r>
              <a:rPr lang="hu-HU" sz="3200" b="1" dirty="0" smtClean="0">
                <a:solidFill>
                  <a:srgbClr val="660066"/>
                </a:solidFill>
              </a:rPr>
              <a:t>evegőn</a:t>
            </a:r>
            <a:r>
              <a:rPr lang="hu-HU" sz="3200" dirty="0" smtClean="0"/>
              <a:t> </a:t>
            </a:r>
            <a:r>
              <a:rPr lang="hu-HU" sz="3200" dirty="0"/>
              <a:t>keresztül (aeroszol, cseppek, fröccsenések). </a:t>
            </a:r>
          </a:p>
        </p:txBody>
      </p:sp>
      <p:pic>
        <p:nvPicPr>
          <p:cNvPr id="4" name="Picture 3" descr="Képernyőfotó 2015-11-23 - 22.4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44" y="5041874"/>
            <a:ext cx="2193056" cy="1816125"/>
          </a:xfrm>
          <a:prstGeom prst="rect">
            <a:avLst/>
          </a:prstGeom>
        </p:spPr>
      </p:pic>
      <p:pic>
        <p:nvPicPr>
          <p:cNvPr id="5" name="Picture 4" descr="Képernyőfotó 2015-11-23 - 22.46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70" y="0"/>
            <a:ext cx="1959130" cy="1708436"/>
          </a:xfrm>
          <a:prstGeom prst="rect">
            <a:avLst/>
          </a:prstGeom>
        </p:spPr>
      </p:pic>
      <p:pic>
        <p:nvPicPr>
          <p:cNvPr id="6" name="Picture 5" descr="Képernyőfotó 2017-04-23 - 22.1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23" y="5113250"/>
            <a:ext cx="22606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32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79" y="461874"/>
            <a:ext cx="8593505" cy="1138189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>
                <a:solidFill>
                  <a:srgbClr val="FF0000"/>
                </a:solidFill>
              </a:rPr>
              <a:t>Kezelési zónát övező terület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6379" y="1781512"/>
            <a:ext cx="8593505" cy="4717711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>
                <a:latin typeface="Times New Roman"/>
                <a:cs typeface="Times New Roman"/>
              </a:rPr>
              <a:t>Itt </a:t>
            </a:r>
            <a:r>
              <a:rPr lang="hu-HU" sz="2800" dirty="0">
                <a:latin typeface="Times New Roman"/>
                <a:cs typeface="Times New Roman"/>
              </a:rPr>
              <a:t>tartandók a leggyakrabban használatos anyagok, eszközök. </a:t>
            </a:r>
            <a:endParaRPr lang="hu-HU" sz="2800" dirty="0" smtClean="0">
              <a:latin typeface="Times New Roman"/>
              <a:cs typeface="Times New Roman"/>
            </a:endParaRPr>
          </a:p>
          <a:p>
            <a:r>
              <a:rPr lang="hu-HU" sz="2800" dirty="0" smtClean="0">
                <a:latin typeface="Times New Roman"/>
                <a:cs typeface="Times New Roman"/>
              </a:rPr>
              <a:t>Melyek </a:t>
            </a:r>
            <a:r>
              <a:rPr lang="hu-HU" sz="2800" dirty="0">
                <a:latin typeface="Times New Roman"/>
                <a:cs typeface="Times New Roman"/>
              </a:rPr>
              <a:t>legyenek letakarva, a védőtakarást minden beteg után cserélni kell. </a:t>
            </a:r>
            <a:r>
              <a:rPr lang="hu-HU" sz="2800" dirty="0" smtClean="0">
                <a:latin typeface="Times New Roman"/>
                <a:cs typeface="Times New Roman"/>
              </a:rPr>
              <a:t>A műszak végén fertőtleníteni.</a:t>
            </a:r>
          </a:p>
          <a:p>
            <a:r>
              <a:rPr lang="hu-HU" sz="2800" dirty="0" smtClean="0">
                <a:latin typeface="Times New Roman"/>
                <a:cs typeface="Times New Roman"/>
              </a:rPr>
              <a:t>Amennyiben </a:t>
            </a:r>
            <a:r>
              <a:rPr lang="hu-HU" sz="2800" dirty="0">
                <a:latin typeface="Times New Roman"/>
                <a:cs typeface="Times New Roman"/>
              </a:rPr>
              <a:t>takarás nincs, úgy ezeket minden beteg után fertőtleníteni kell. </a:t>
            </a:r>
          </a:p>
          <a:p>
            <a:r>
              <a:rPr lang="hu-HU" sz="2800" dirty="0">
                <a:latin typeface="Times New Roman"/>
                <a:cs typeface="Times New Roman"/>
              </a:rPr>
              <a:t>A műszak végén </a:t>
            </a:r>
            <a:r>
              <a:rPr lang="hu-HU" sz="2800" dirty="0" smtClean="0">
                <a:latin typeface="Times New Roman"/>
                <a:cs typeface="Times New Roman"/>
              </a:rPr>
              <a:t>fertőtleníteni kell: kézidarabok foglalatát, </a:t>
            </a:r>
            <a:r>
              <a:rPr lang="hu-HU" sz="2800" dirty="0" err="1" smtClean="0">
                <a:latin typeface="Times New Roman"/>
                <a:cs typeface="Times New Roman"/>
              </a:rPr>
              <a:t>intraoralis</a:t>
            </a:r>
            <a:r>
              <a:rPr lang="hu-HU" sz="2800" dirty="0" smtClean="0">
                <a:latin typeface="Times New Roman"/>
                <a:cs typeface="Times New Roman"/>
              </a:rPr>
              <a:t> kamera, röntgent, </a:t>
            </a:r>
            <a:r>
              <a:rPr lang="hu-HU" sz="2800" dirty="0">
                <a:latin typeface="Times New Roman"/>
                <a:cs typeface="Times New Roman"/>
              </a:rPr>
              <a:t>kézmosó csapok, </a:t>
            </a:r>
            <a:r>
              <a:rPr lang="hu-HU" sz="2800" dirty="0" smtClean="0">
                <a:latin typeface="Times New Roman"/>
                <a:cs typeface="Times New Roman"/>
              </a:rPr>
              <a:t>lámpák, szívótömlők, </a:t>
            </a:r>
            <a:r>
              <a:rPr lang="hu-HU" sz="2800" dirty="0">
                <a:latin typeface="Times New Roman"/>
                <a:cs typeface="Times New Roman"/>
              </a:rPr>
              <a:t>köpőcsésze, kapcsolók, </a:t>
            </a:r>
            <a:r>
              <a:rPr lang="hu-HU" sz="2800" dirty="0" smtClean="0">
                <a:latin typeface="Times New Roman"/>
                <a:cs typeface="Times New Roman"/>
              </a:rPr>
              <a:t>csapokat, </a:t>
            </a:r>
            <a:r>
              <a:rPr lang="hu-HU" sz="2800" dirty="0">
                <a:latin typeface="Times New Roman"/>
                <a:cs typeface="Times New Roman"/>
              </a:rPr>
              <a:t>használt </a:t>
            </a:r>
            <a:r>
              <a:rPr lang="hu-HU" sz="2800" dirty="0" smtClean="0">
                <a:latin typeface="Times New Roman"/>
                <a:cs typeface="Times New Roman"/>
              </a:rPr>
              <a:t>anyagokat, fejtámlát, kartámaszt. </a:t>
            </a:r>
            <a:endParaRPr lang="hu-HU" sz="28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070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07" y="544351"/>
            <a:ext cx="7464593" cy="1121693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>
                <a:solidFill>
                  <a:srgbClr val="FF0000"/>
                </a:solidFill>
              </a:rPr>
              <a:t>A kezelő többi része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4828" y="1862667"/>
            <a:ext cx="7810972" cy="4719033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Ezek az </a:t>
            </a:r>
            <a:r>
              <a:rPr lang="hu-HU" sz="2800" dirty="0">
                <a:latin typeface="Times New Roman"/>
                <a:cs typeface="Times New Roman"/>
              </a:rPr>
              <a:t>adminisztrációs </a:t>
            </a:r>
            <a:r>
              <a:rPr lang="hu-HU" sz="2800" dirty="0" smtClean="0">
                <a:latin typeface="Times New Roman"/>
                <a:cs typeface="Times New Roman"/>
              </a:rPr>
              <a:t>területek, </a:t>
            </a:r>
            <a:r>
              <a:rPr lang="hu-HU" sz="2800" dirty="0">
                <a:latin typeface="Times New Roman"/>
                <a:cs typeface="Times New Roman"/>
              </a:rPr>
              <a:t>falak, padló, szekrények fiókok, ajtók stb</a:t>
            </a:r>
            <a:r>
              <a:rPr lang="hu-HU" sz="2800" dirty="0" smtClean="0">
                <a:latin typeface="Times New Roman"/>
                <a:cs typeface="Times New Roman"/>
              </a:rPr>
              <a:t>.</a:t>
            </a:r>
            <a:endParaRPr lang="hu-HU" sz="2800" dirty="0">
              <a:latin typeface="Times New Roman"/>
              <a:cs typeface="Times New Roman"/>
            </a:endParaRPr>
          </a:p>
          <a:p>
            <a:r>
              <a:rPr lang="hu-HU" sz="2800" dirty="0">
                <a:latin typeface="Times New Roman"/>
                <a:cs typeface="Times New Roman"/>
              </a:rPr>
              <a:t>Az itt található anyagok, eszközök nem érintkeznek közvetlenül a betegből származó anyagokkal, így a fertőzések terjedésében alig játszanak szerepet</a:t>
            </a:r>
            <a:r>
              <a:rPr lang="hu-HU" sz="2800" dirty="0" smtClean="0">
                <a:latin typeface="Times New Roman"/>
                <a:cs typeface="Times New Roman"/>
              </a:rPr>
              <a:t>. </a:t>
            </a:r>
          </a:p>
          <a:p>
            <a:pPr algn="just"/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ivéve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az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eszk</a:t>
            </a:r>
            <a:r>
              <a:rPr lang="hu-HU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ö</a:t>
            </a: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z</a:t>
            </a:r>
            <a:r>
              <a:rPr lang="hu-HU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ö</a:t>
            </a: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k </a:t>
            </a:r>
            <a:r>
              <a:rPr lang="en-US" sz="2800" b="1" i="1" u="sng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újrafelhasználhatóvá </a:t>
            </a:r>
            <a:r>
              <a:rPr lang="en-US" sz="2800" b="1" i="1" u="sng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tételének</a:t>
            </a:r>
            <a:r>
              <a:rPr lang="en-US" sz="2800" b="1" i="1" u="sng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ter</a:t>
            </a:r>
            <a:r>
              <a:rPr lang="hu-HU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ü</a:t>
            </a:r>
            <a:r>
              <a:rPr lang="en-US" sz="28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lete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, mert az hasonlóan a kezelési zónához, kontaminált zónának, fertőzési kockázat szempontjából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kiemelt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ter</a:t>
            </a:r>
            <a:r>
              <a:rPr lang="hu-H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ü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̈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letnek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tekinthet</a:t>
            </a:r>
            <a:r>
              <a:rPr lang="hu-H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ő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. 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hu-HU" sz="2800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87" y="34854"/>
            <a:ext cx="1827813" cy="18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xmlns:p14="http://schemas.microsoft.com/office/powerpoint/2010/main"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55" y="-57150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952624"/>
            <a:ext cx="6400800" cy="414337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A betegekkel tartósan, vagy időszakosan kapcsolatba kerülő valamennyi eszközt, felszerelési és berendezési tárgyat, helyiséget megfelelő gyakorisággal, hatásos módon fertőtleníteni </a:t>
            </a:r>
            <a:r>
              <a:rPr lang="en-US" sz="3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kell!</a:t>
            </a:r>
            <a:endParaRPr lang="en-US" sz="3600" b="1" dirty="0">
              <a:solidFill>
                <a:srgbClr val="821A08"/>
              </a:solidFill>
              <a:latin typeface="Times New Roman"/>
              <a:cs typeface="Times New Roman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73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39" y="181450"/>
            <a:ext cx="8511033" cy="808279"/>
          </a:xfrm>
        </p:spPr>
        <p:txBody>
          <a:bodyPr/>
          <a:lstStyle/>
          <a:p>
            <a:pPr marL="0" indent="0" algn="l">
              <a:buNone/>
            </a:pPr>
            <a:r>
              <a:rPr lang="en-US" sz="3800" i="1" dirty="0">
                <a:solidFill>
                  <a:srgbClr val="821A08"/>
                </a:solidFill>
              </a:rPr>
              <a:t>A nozokomiális </a:t>
            </a:r>
            <a:r>
              <a:rPr lang="en-US" sz="3800" i="1" dirty="0" err="1">
                <a:solidFill>
                  <a:srgbClr val="821A08"/>
                </a:solidFill>
              </a:rPr>
              <a:t>fertőzések</a:t>
            </a:r>
            <a:r>
              <a:rPr lang="en-US" sz="3800" i="1" dirty="0">
                <a:solidFill>
                  <a:srgbClr val="821A08"/>
                </a:solidFill>
              </a:rPr>
              <a:t> </a:t>
            </a:r>
            <a:r>
              <a:rPr lang="en-US" sz="3800" i="1" dirty="0" smtClean="0">
                <a:solidFill>
                  <a:srgbClr val="821A08"/>
                </a:solidFill>
              </a:rPr>
              <a:t>f</a:t>
            </a:r>
            <a:r>
              <a:rPr lang="hu-HU" sz="3800" i="1" dirty="0" smtClean="0">
                <a:solidFill>
                  <a:srgbClr val="821A08"/>
                </a:solidFill>
              </a:rPr>
              <a:t>ő</a:t>
            </a:r>
            <a:r>
              <a:rPr lang="en-US" sz="3800" i="1" dirty="0" smtClean="0">
                <a:solidFill>
                  <a:srgbClr val="821A08"/>
                </a:solidFill>
              </a:rPr>
              <a:t> </a:t>
            </a:r>
            <a:r>
              <a:rPr lang="en-US" sz="3800" i="1" dirty="0">
                <a:solidFill>
                  <a:srgbClr val="821A08"/>
                </a:solidFill>
              </a:rPr>
              <a:t>okai: 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4943" y="1105199"/>
            <a:ext cx="8478044" cy="534453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Objektív </a:t>
            </a:r>
            <a:r>
              <a:rPr lang="en-US" sz="2800" b="1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okok: </a:t>
            </a:r>
            <a:endParaRPr lang="en-US" sz="2800" b="1" dirty="0" smtClean="0">
              <a:solidFill>
                <a:srgbClr val="821A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egészségügyi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intézmények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korszer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tlensége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zsúfoltsága,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kevés vizesblokk,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egészségügyi dolgozók elégtelen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létszáma, túlterhelése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Szubjekív </a:t>
            </a:r>
            <a:r>
              <a:rPr lang="en-US" sz="2800" b="1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okok: </a:t>
            </a:r>
            <a:endParaRPr lang="en-US" sz="2800" b="1" dirty="0" smtClean="0">
              <a:solidFill>
                <a:srgbClr val="821A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elégtelenül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végzett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tlenítés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sterilizálás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aszepszis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fellazulása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rendelőkben,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egészség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dolgozók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megfelel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preventív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szemlélete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képzettsége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egészségügyi személyzet hanyagsága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2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1874"/>
            <a:ext cx="9143999" cy="1220666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tx1"/>
                </a:solidFill>
              </a:rPr>
              <a:t>4</a:t>
            </a:r>
            <a:r>
              <a:rPr lang="en-US" sz="3300" dirty="0" smtClean="0">
                <a:solidFill>
                  <a:schemeClr val="tx1"/>
                </a:solidFill>
              </a:rPr>
              <a:t>. Fertőtlenítés, </a:t>
            </a:r>
            <a:r>
              <a:rPr lang="en-US" sz="3300" dirty="0" smtClean="0">
                <a:solidFill>
                  <a:srgbClr val="000000"/>
                </a:solidFill>
              </a:rPr>
              <a:t>dezinfekció</a:t>
            </a:r>
            <a:r>
              <a:rPr lang="en-US" sz="3300" dirty="0">
                <a:solidFill>
                  <a:srgbClr val="000000"/>
                </a:solidFill>
              </a:rPr>
              <a:t>, dezinficiálás </a:t>
            </a:r>
            <a:br>
              <a:rPr lang="en-US" sz="3300" dirty="0">
                <a:solidFill>
                  <a:srgbClr val="000000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(</a:t>
            </a:r>
            <a:r>
              <a:rPr lang="en-US" sz="3300" dirty="0" smtClean="0">
                <a:solidFill>
                  <a:schemeClr val="tx1"/>
                </a:solidFill>
                <a:effectLst/>
              </a:rPr>
              <a:t>Fertőzések megelőzése) 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263" y="1979459"/>
            <a:ext cx="7801781" cy="42558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Mindazon 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eljárások összessége, amellyel a környezetbe került kórokozókat 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elpusztíjuk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vagy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fertőzőképességüket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megsz</a:t>
            </a:r>
            <a:r>
              <a:rPr lang="hu-H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2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ntetj</a:t>
            </a:r>
            <a:r>
              <a:rPr lang="hu-H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inaktiváljuk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A </a:t>
            </a:r>
            <a:r>
              <a:rPr lang="en-US" sz="2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spóraképz</a:t>
            </a:r>
            <a:r>
              <a:rPr lang="hu-H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 </a:t>
            </a:r>
            <a:r>
              <a:rPr lang="en-US" sz="2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baktériumok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endospóráinak 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elpusztítása 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követelmény. </a:t>
            </a:r>
          </a:p>
          <a:p>
            <a:pPr marL="45720" indent="0" algn="ctr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tlenít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biocid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anyagok, amelyek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hatásspektrumuktól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k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így a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dezinficiálás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hatása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lehet: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b="1" i="1" dirty="0" smtClean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szanációs, bakteriosztatikus, baktericid,</a:t>
            </a:r>
            <a:r>
              <a:rPr lang="en-US" b="1" i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mycobaktericid, sporocid, virucid, fungisztatikus, fungicid</a:t>
            </a:r>
            <a:r>
              <a:rPr lang="en-US" b="1" i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i="1" dirty="0" smtClean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paraziticid</a:t>
            </a:r>
            <a:r>
              <a:rPr lang="en-US" b="1" i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i="1" dirty="0" smtClean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prionicid</a:t>
            </a:r>
            <a:endParaRPr lang="en-US" b="1" i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endParaRPr lang="en-US" b="1" dirty="0"/>
          </a:p>
          <a:p>
            <a:pPr marL="4572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97" y="610334"/>
            <a:ext cx="8008903" cy="907252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A </a:t>
            </a:r>
            <a:r>
              <a:rPr lang="en-US" i="1" dirty="0"/>
              <a:t>biocid </a:t>
            </a:r>
            <a:r>
              <a:rPr lang="en-US" dirty="0"/>
              <a:t>hatású anyagok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1839" y="1682540"/>
            <a:ext cx="8214137" cy="4618737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mindegyike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valamelyik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méregosztályba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tartozik, és hibás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használat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esetén veszélyt jelenthet a személyzetre.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Által</a:t>
            </a:r>
            <a:r>
              <a:rPr lang="hu-HU" sz="2800" b="1" dirty="0" smtClean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b="1" dirty="0" err="1" smtClean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800" b="1" dirty="0" smtClean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 mind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mind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felsz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és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alkalmas, </a:t>
            </a:r>
            <a:r>
              <a:rPr lang="en-US" sz="2800" b="1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nincs. </a:t>
            </a:r>
            <a:endParaRPr lang="en-US" sz="2800" b="1" dirty="0" smtClean="0">
              <a:solidFill>
                <a:srgbClr val="821A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területre </a:t>
            </a:r>
            <a:r>
              <a:rPr lang="en-US" sz="2800" b="1" i="1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speciálisat kell választani,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termék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melle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használt koncentrációt és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behatási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hu-H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dezinficiens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kiválasztása kompromisszumot jelent a hatásspektrum,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behatási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dő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toxikológia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kezelés akceptálhatósága és 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köl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tségek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15" y="160020"/>
            <a:ext cx="83955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>
                <a:solidFill>
                  <a:srgbClr val="FF0000"/>
                </a:solidFill>
                <a:effectLst/>
              </a:rPr>
              <a:t>A </a:t>
            </a:r>
            <a:r>
              <a:rPr lang="en-US" sz="3400" dirty="0" err="1" smtClean="0">
                <a:solidFill>
                  <a:srgbClr val="FF0000"/>
                </a:solidFill>
                <a:effectLst/>
              </a:rPr>
              <a:t>fert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ő</a:t>
            </a:r>
            <a:r>
              <a:rPr lang="en-US" sz="3400" dirty="0" err="1" smtClean="0">
                <a:solidFill>
                  <a:srgbClr val="FF0000"/>
                </a:solidFill>
                <a:effectLst/>
              </a:rPr>
              <a:t>tlen</a:t>
            </a:r>
            <a:r>
              <a:rPr lang="hu-HU" sz="3400" dirty="0" err="1" smtClean="0">
                <a:solidFill>
                  <a:srgbClr val="FF0000"/>
                </a:solidFill>
                <a:effectLst/>
              </a:rPr>
              <a:t>ítő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ffectLst/>
              </a:rPr>
              <a:t>elj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á</a:t>
            </a:r>
            <a:r>
              <a:rPr lang="en-US" sz="3400" dirty="0" smtClean="0">
                <a:solidFill>
                  <a:srgbClr val="FF0000"/>
                </a:solidFill>
                <a:effectLst/>
              </a:rPr>
              <a:t>r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á</a:t>
            </a:r>
            <a:r>
              <a:rPr lang="en-US" sz="3400" dirty="0" err="1" smtClean="0">
                <a:solidFill>
                  <a:srgbClr val="FF0000"/>
                </a:solidFill>
                <a:effectLst/>
              </a:rPr>
              <a:t>sok</a:t>
            </a:r>
            <a:r>
              <a:rPr lang="en-US" sz="3400" dirty="0" smtClean="0">
                <a:solidFill>
                  <a:srgbClr val="FF0000"/>
                </a:solidFill>
                <a:effectLst/>
              </a:rPr>
              <a:t> hat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á</a:t>
            </a:r>
            <a:r>
              <a:rPr lang="en-US" sz="3400" dirty="0" err="1" smtClean="0">
                <a:solidFill>
                  <a:srgbClr val="FF0000"/>
                </a:solidFill>
                <a:effectLst/>
              </a:rPr>
              <a:t>soss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á</a:t>
            </a:r>
            <a:r>
              <a:rPr lang="en-US" sz="3400" dirty="0" smtClean="0">
                <a:solidFill>
                  <a:srgbClr val="FF0000"/>
                </a:solidFill>
                <a:effectLst/>
              </a:rPr>
              <a:t>g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á</a:t>
            </a:r>
            <a:r>
              <a:rPr lang="en-US" sz="3400" dirty="0" smtClean="0">
                <a:solidFill>
                  <a:srgbClr val="FF0000"/>
                </a:solidFill>
                <a:effectLst/>
              </a:rPr>
              <a:t>t </a:t>
            </a:r>
            <a:r>
              <a:rPr lang="en-US" sz="3400" dirty="0" err="1" smtClean="0">
                <a:solidFill>
                  <a:srgbClr val="FF0000"/>
                </a:solidFill>
                <a:effectLst/>
              </a:rPr>
              <a:t>befoly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á</a:t>
            </a:r>
            <a:r>
              <a:rPr lang="en-US" sz="3400" dirty="0" smtClean="0">
                <a:solidFill>
                  <a:srgbClr val="FF0000"/>
                </a:solidFill>
                <a:effectLst/>
              </a:rPr>
              <a:t>sol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ó</a:t>
            </a:r>
            <a:r>
              <a:rPr lang="en-US" sz="3400" dirty="0" smtClean="0">
                <a:solidFill>
                  <a:srgbClr val="FF0000"/>
                </a:solidFill>
                <a:effectLst/>
              </a:rPr>
              <a:t> t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é</a:t>
            </a:r>
            <a:r>
              <a:rPr lang="en-US" sz="3400" dirty="0" err="1" smtClean="0">
                <a:solidFill>
                  <a:srgbClr val="FF0000"/>
                </a:solidFill>
                <a:effectLst/>
              </a:rPr>
              <a:t>nyez</a:t>
            </a:r>
            <a:r>
              <a:rPr lang="hu-HU" sz="3400" dirty="0" smtClean="0">
                <a:solidFill>
                  <a:srgbClr val="FF0000"/>
                </a:solidFill>
                <a:effectLst/>
              </a:rPr>
              <a:t>ő</a:t>
            </a:r>
            <a:r>
              <a:rPr lang="en-US" sz="3400" dirty="0" smtClean="0">
                <a:solidFill>
                  <a:srgbClr val="FF0000"/>
                </a:solidFill>
                <a:effectLst/>
              </a:rPr>
              <a:t>k </a:t>
            </a:r>
            <a:r>
              <a:rPr lang="en-US" sz="3400" dirty="0">
                <a:solidFill>
                  <a:srgbClr val="FF0000"/>
                </a:solidFill>
              </a:rPr>
              <a:t/>
            </a:r>
            <a:br>
              <a:rPr lang="en-US" sz="3400" dirty="0">
                <a:solidFill>
                  <a:srgbClr val="FF0000"/>
                </a:solidFill>
              </a:rPr>
            </a:b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9769" y="1484593"/>
            <a:ext cx="7983217" cy="49651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atástani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és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tlenítéstechnológiai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szempontból két csoportra oszthatók: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általános tényezők és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specifikus tényezők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általános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tényezők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 tartoznak, melyek mind a négy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kémiai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kombinált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speciális) fertőtlenítési módszercsoportnál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egyaránt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érvényes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4792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800" dirty="0" smtClean="0"/>
              <a:t>Általános </a:t>
            </a:r>
            <a:r>
              <a:rPr lang="en-US" sz="4800" dirty="0"/>
              <a:t>tényezők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8333" y="1622232"/>
            <a:ext cx="7933735" cy="48440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tlenítend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 vagy tárgy tulajdonsága,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letének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szerkezete,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sége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tlenítend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 szerves anyaggal való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szennyezettségének mértéke,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mikroorganizmusok száma és ezek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ellenállóképessége,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behatási (expozíciós) időtartam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hossza,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fertő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tlenít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ágens (a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hatást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kifej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tényez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és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tlen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hőmérséklete.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626829"/>
            <a:ext cx="6512511" cy="1088702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effectLst/>
              </a:rPr>
              <a:t>Specifikus </a:t>
            </a:r>
            <a:r>
              <a:rPr lang="en-US" dirty="0">
                <a:effectLst/>
              </a:rPr>
              <a:t>tényezők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5733" y="2183124"/>
            <a:ext cx="7738534" cy="347472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sz="3600" i="1" dirty="0" smtClean="0">
                <a:latin typeface="Times New Roman"/>
                <a:cs typeface="Times New Roman"/>
              </a:rPr>
              <a:t> A </a:t>
            </a:r>
            <a:r>
              <a:rPr lang="en-US" sz="3600" i="1" dirty="0">
                <a:latin typeface="Times New Roman"/>
                <a:cs typeface="Times New Roman"/>
              </a:rPr>
              <a:t>hatóanyag </a:t>
            </a:r>
            <a:r>
              <a:rPr lang="en-US" sz="3600" i="1" dirty="0" smtClean="0">
                <a:latin typeface="Times New Roman"/>
                <a:cs typeface="Times New Roman"/>
              </a:rPr>
              <a:t>koncentrációja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600" i="1" dirty="0" smtClean="0">
                <a:latin typeface="Times New Roman"/>
                <a:cs typeface="Times New Roman"/>
              </a:rPr>
              <a:t> A </a:t>
            </a:r>
            <a:r>
              <a:rPr lang="en-US" sz="3600" i="1" dirty="0">
                <a:latin typeface="Times New Roman"/>
                <a:cs typeface="Times New Roman"/>
              </a:rPr>
              <a:t>pH érték (vegyhatás</a:t>
            </a:r>
            <a:r>
              <a:rPr lang="en-US" sz="3600" i="1" dirty="0" smtClean="0">
                <a:latin typeface="Times New Roman"/>
                <a:cs typeface="Times New Roman"/>
              </a:rPr>
              <a:t>)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600" i="1" dirty="0" smtClean="0">
                <a:latin typeface="Times New Roman"/>
                <a:cs typeface="Times New Roman"/>
              </a:rPr>
              <a:t> Kapilláraktív hatás (felületaktivitás</a:t>
            </a:r>
            <a:r>
              <a:rPr lang="en-US" sz="3600" i="1" dirty="0">
                <a:latin typeface="Times New Roman"/>
                <a:cs typeface="Times New Roman"/>
              </a:rPr>
              <a:t>, nedvesítő képesség</a:t>
            </a:r>
            <a:r>
              <a:rPr lang="en-US" sz="3600" i="1" dirty="0" smtClean="0">
                <a:latin typeface="Times New Roman"/>
                <a:cs typeface="Times New Roman"/>
              </a:rPr>
              <a:t>)</a:t>
            </a:r>
            <a:r>
              <a:rPr lang="en-US" sz="3600" i="1" dirty="0">
                <a:latin typeface="Times New Roman"/>
                <a:cs typeface="Times New Roman"/>
              </a:rPr>
              <a:t> </a:t>
            </a:r>
            <a:r>
              <a:rPr lang="en-US" sz="3600" i="1" dirty="0" smtClean="0">
                <a:latin typeface="Times New Roman"/>
                <a:cs typeface="Times New Roman"/>
              </a:rPr>
              <a:t>– </a:t>
            </a:r>
            <a:r>
              <a:rPr lang="en-US" sz="3600" dirty="0">
                <a:latin typeface="Times New Roman"/>
                <a:cs typeface="Times New Roman"/>
              </a:rPr>
              <a:t>tenzidek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0020"/>
            <a:ext cx="86867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HIBÁK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 TISZTÍTÁS ÉS A FERTŐTLENÍTÉS VÉGREHAJTÁSÁBAN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2533" y="1480457"/>
            <a:ext cx="8331200" cy="51404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1. Nem </a:t>
            </a:r>
            <a:r>
              <a:rPr lang="en-US" sz="2800" dirty="0" err="1">
                <a:latin typeface="Times New Roman"/>
                <a:cs typeface="Times New Roman"/>
              </a:rPr>
              <a:t>megfelelő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fertőtlen</a:t>
            </a:r>
            <a:r>
              <a:rPr lang="hu-HU" sz="2800" dirty="0">
                <a:latin typeface="Times New Roman"/>
                <a:cs typeface="Times New Roman"/>
              </a:rPr>
              <a:t>í</a:t>
            </a:r>
            <a:r>
              <a:rPr lang="en-US" sz="2800" dirty="0" err="1" smtClean="0">
                <a:latin typeface="Times New Roman"/>
                <a:cs typeface="Times New Roman"/>
              </a:rPr>
              <a:t>tőszer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kiválasztása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hu-HU" sz="28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2. Nem </a:t>
            </a:r>
            <a:r>
              <a:rPr lang="en-US" sz="2800" dirty="0">
                <a:latin typeface="Times New Roman"/>
                <a:cs typeface="Times New Roman"/>
              </a:rPr>
              <a:t>összeférhető </a:t>
            </a:r>
            <a:r>
              <a:rPr lang="en-US" sz="2800" dirty="0" smtClean="0">
                <a:latin typeface="Times New Roman"/>
                <a:cs typeface="Times New Roman"/>
              </a:rPr>
              <a:t>a tisztítószer </a:t>
            </a:r>
            <a:r>
              <a:rPr lang="en-US" sz="2800" dirty="0">
                <a:latin typeface="Times New Roman"/>
                <a:cs typeface="Times New Roman"/>
              </a:rPr>
              <a:t>és </a:t>
            </a:r>
            <a:r>
              <a:rPr lang="en-US" sz="2800" dirty="0" smtClean="0">
                <a:latin typeface="Times New Roman"/>
                <a:cs typeface="Times New Roman"/>
              </a:rPr>
              <a:t>a fertőtlenítőszer 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dirty="0" err="1">
                <a:latin typeface="Times New Roman"/>
                <a:cs typeface="Times New Roman"/>
              </a:rPr>
              <a:t>inkompatibilitás</a:t>
            </a:r>
            <a:r>
              <a:rPr lang="en-US" sz="2800" dirty="0" smtClean="0">
                <a:latin typeface="Times New Roman"/>
                <a:cs typeface="Times New Roman"/>
              </a:rPr>
              <a:t>).</a:t>
            </a:r>
            <a:endParaRPr lang="hu-HU" sz="28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3. Szennyezett </a:t>
            </a:r>
            <a:r>
              <a:rPr lang="en-US" sz="2800" dirty="0">
                <a:latin typeface="Times New Roman"/>
                <a:cs typeface="Times New Roman"/>
              </a:rPr>
              <a:t>tisztítószerek vagy fertőtlenítőszerek</a:t>
            </a:r>
          </a:p>
          <a:p>
            <a:pPr lvl="2"/>
            <a:r>
              <a:rPr lang="en-US" sz="2800" dirty="0">
                <a:latin typeface="Times New Roman"/>
                <a:cs typeface="Times New Roman"/>
              </a:rPr>
              <a:t>túl hosszú állásidő,</a:t>
            </a:r>
          </a:p>
          <a:p>
            <a:pPr lvl="2"/>
            <a:r>
              <a:rPr lang="en-US" sz="2800" dirty="0">
                <a:latin typeface="Times New Roman"/>
                <a:cs typeface="Times New Roman"/>
              </a:rPr>
              <a:t>szennyezett adagoló </a:t>
            </a:r>
            <a:r>
              <a:rPr lang="en-US" sz="2800" dirty="0" err="1">
                <a:latin typeface="Times New Roman"/>
                <a:cs typeface="Times New Roman"/>
              </a:rPr>
              <a:t>berendezés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4. Nem </a:t>
            </a:r>
            <a:r>
              <a:rPr lang="en-US" sz="2800" dirty="0">
                <a:latin typeface="Times New Roman"/>
                <a:cs typeface="Times New Roman"/>
              </a:rPr>
              <a:t>megfelelő az alkalmazott tisztítószer és fertőtlenítőszer oldat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koncentrációja/behatási ideje</a:t>
            </a:r>
            <a:r>
              <a:rPr lang="en-US" sz="3100" dirty="0"/>
              <a:t>. </a:t>
            </a:r>
            <a:r>
              <a:rPr lang="en-US" sz="3100" dirty="0" smtClean="0"/>
              <a:t>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62" y="401077"/>
            <a:ext cx="8843238" cy="1637731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fogászati infekciókontroll protokoll elemei/területei:</a:t>
            </a:r>
            <a:br>
              <a:rPr lang="hu-H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8233" y="2239347"/>
            <a:ext cx="7836521" cy="3860367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hu-HU" sz="2700" dirty="0"/>
              <a:t>1. P</a:t>
            </a:r>
            <a:r>
              <a:rPr lang="hu-HU" sz="2700" dirty="0" smtClean="0"/>
              <a:t>áciens</a:t>
            </a:r>
            <a:endParaRPr lang="hu-HU" sz="2700" dirty="0"/>
          </a:p>
          <a:p>
            <a:pPr marL="45720" indent="0">
              <a:buNone/>
            </a:pPr>
            <a:r>
              <a:rPr lang="hu-HU" sz="2700" dirty="0"/>
              <a:t>2. </a:t>
            </a:r>
            <a:r>
              <a:rPr lang="hu-HU" sz="2700" dirty="0" smtClean="0"/>
              <a:t>Személyzet</a:t>
            </a:r>
            <a:endParaRPr lang="hu-HU" sz="2700" dirty="0"/>
          </a:p>
          <a:p>
            <a:pPr marL="45720" indent="0">
              <a:buNone/>
            </a:pPr>
            <a:r>
              <a:rPr lang="hu-HU" sz="2700" dirty="0"/>
              <a:t>3. </a:t>
            </a:r>
            <a:r>
              <a:rPr lang="hu-HU" sz="2700" dirty="0" smtClean="0"/>
              <a:t>Rendelő </a:t>
            </a:r>
            <a:r>
              <a:rPr lang="hu-HU" sz="2700" dirty="0"/>
              <a:t>kialakítása</a:t>
            </a:r>
          </a:p>
          <a:p>
            <a:pPr marL="45720" indent="0">
              <a:buNone/>
            </a:pPr>
            <a:r>
              <a:rPr lang="hu-HU" sz="2700" dirty="0"/>
              <a:t>4. </a:t>
            </a:r>
            <a:r>
              <a:rPr lang="hu-HU" sz="2700" dirty="0" smtClean="0"/>
              <a:t>Fertőtlenítés </a:t>
            </a:r>
            <a:r>
              <a:rPr lang="hu-HU" sz="2700" dirty="0"/>
              <a:t>(kéz, eszköz, környezet), sterilizálás</a:t>
            </a:r>
          </a:p>
          <a:p>
            <a:pPr marL="45720" indent="0">
              <a:buNone/>
            </a:pPr>
            <a:r>
              <a:rPr lang="hu-HU" sz="2700" dirty="0"/>
              <a:t>5. </a:t>
            </a:r>
            <a:r>
              <a:rPr lang="hu-HU" sz="2700" dirty="0" smtClean="0"/>
              <a:t>Aszeptikus </a:t>
            </a:r>
            <a:r>
              <a:rPr lang="hu-HU" sz="2700" dirty="0"/>
              <a:t>technikák</a:t>
            </a:r>
          </a:p>
          <a:p>
            <a:pPr marL="45720" indent="0">
              <a:buNone/>
            </a:pPr>
            <a:r>
              <a:rPr lang="hu-HU" sz="2700" dirty="0"/>
              <a:t>6</a:t>
            </a:r>
            <a:r>
              <a:rPr lang="hu-HU" sz="2700" dirty="0" smtClean="0"/>
              <a:t>. Védőeszközök alkalmazása (személyzet, páciens)</a:t>
            </a:r>
          </a:p>
          <a:p>
            <a:pPr marL="45720" indent="0">
              <a:buNone/>
            </a:pPr>
            <a:r>
              <a:rPr lang="hu-HU" sz="2700" dirty="0" smtClean="0"/>
              <a:t>7. Oktatás, képzés</a:t>
            </a:r>
            <a:endParaRPr lang="hu-HU" sz="2700" dirty="0"/>
          </a:p>
        </p:txBody>
      </p:sp>
      <p:pic>
        <p:nvPicPr>
          <p:cNvPr id="4" name="Picture 3" descr="Képernyőfotó 2015-11-20 - 22.1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98" y="2038808"/>
            <a:ext cx="1042454" cy="15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396221"/>
            <a:ext cx="8635999" cy="155111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HIBÁK A TISZTÍTÁS ÉS A FERTŐTLENÍTÉS VÉGREHAJTÁSÁBAN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8666" y="1947332"/>
            <a:ext cx="8195733" cy="458893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u-HU" sz="2600" dirty="0">
                <a:latin typeface="Times New Roman"/>
                <a:cs typeface="Times New Roman"/>
              </a:rPr>
              <a:t>4</a:t>
            </a:r>
            <a:r>
              <a:rPr lang="en-US" sz="2600" dirty="0" smtClean="0">
                <a:latin typeface="Times New Roman"/>
                <a:cs typeface="Times New Roman"/>
              </a:rPr>
              <a:t>. Nem megfelelő az áztató</a:t>
            </a:r>
            <a:r>
              <a:rPr lang="en-US" sz="2600" dirty="0">
                <a:latin typeface="Times New Roman"/>
                <a:cs typeface="Times New Roman"/>
              </a:rPr>
              <a:t>/fertőtlenítő kádak állapota, </a:t>
            </a:r>
            <a:r>
              <a:rPr lang="en-US" sz="2600" dirty="0" smtClean="0">
                <a:latin typeface="Times New Roman"/>
                <a:cs typeface="Times New Roman"/>
              </a:rPr>
              <a:t>tisztasága</a:t>
            </a:r>
          </a:p>
          <a:p>
            <a:pPr marL="45720" indent="0">
              <a:buNone/>
            </a:pPr>
            <a:r>
              <a:rPr lang="hu-HU" sz="2600" dirty="0">
                <a:latin typeface="Times New Roman"/>
                <a:cs typeface="Times New Roman"/>
              </a:rPr>
              <a:t>5</a:t>
            </a:r>
            <a:r>
              <a:rPr lang="en-US" sz="2600" dirty="0" smtClean="0">
                <a:latin typeface="Times New Roman"/>
                <a:cs typeface="Times New Roman"/>
              </a:rPr>
              <a:t>. hatóanyag </a:t>
            </a:r>
            <a:r>
              <a:rPr lang="en-US" sz="2600" dirty="0">
                <a:latin typeface="Times New Roman"/>
                <a:cs typeface="Times New Roman"/>
              </a:rPr>
              <a:t>kontrolljának hiánya,</a:t>
            </a:r>
          </a:p>
          <a:p>
            <a:pPr marL="45720" indent="0">
              <a:buNone/>
            </a:pPr>
            <a:r>
              <a:rPr lang="hu-HU" sz="2600" dirty="0">
                <a:latin typeface="Times New Roman"/>
                <a:cs typeface="Times New Roman"/>
              </a:rPr>
              <a:t>6</a:t>
            </a:r>
            <a:r>
              <a:rPr lang="en-US" sz="2600" dirty="0" smtClean="0">
                <a:latin typeface="Times New Roman"/>
                <a:cs typeface="Times New Roman"/>
              </a:rPr>
              <a:t>. nem </a:t>
            </a:r>
            <a:r>
              <a:rPr lang="en-US" sz="2600" dirty="0">
                <a:latin typeface="Times New Roman"/>
                <a:cs typeface="Times New Roman"/>
              </a:rPr>
              <a:t>megfelelő számú, méretű és alakú kefék használata </a:t>
            </a:r>
            <a:r>
              <a:rPr lang="en-US" sz="2600" dirty="0" smtClean="0">
                <a:latin typeface="Times New Roman"/>
                <a:cs typeface="Times New Roman"/>
              </a:rPr>
              <a:t>a tisztításhoz,</a:t>
            </a:r>
          </a:p>
          <a:p>
            <a:pPr marL="45720" indent="0">
              <a:buNone/>
            </a:pPr>
            <a:r>
              <a:rPr lang="hu-HU" sz="2600" dirty="0">
                <a:latin typeface="Times New Roman"/>
                <a:cs typeface="Times New Roman"/>
              </a:rPr>
              <a:t>7</a:t>
            </a:r>
            <a:r>
              <a:rPr lang="en-US" sz="2600" dirty="0" smtClean="0">
                <a:latin typeface="Times New Roman"/>
                <a:cs typeface="Times New Roman"/>
              </a:rPr>
              <a:t>. fehérjék </a:t>
            </a:r>
            <a:r>
              <a:rPr lang="en-US" sz="2600" dirty="0">
                <a:latin typeface="Times New Roman"/>
                <a:cs typeface="Times New Roman"/>
              </a:rPr>
              <a:t>kicsapódása (koagulációja) és </a:t>
            </a:r>
            <a:r>
              <a:rPr lang="en-US" sz="2600" dirty="0" smtClean="0">
                <a:latin typeface="Times New Roman"/>
                <a:cs typeface="Times New Roman"/>
              </a:rPr>
              <a:t>rögzülése,</a:t>
            </a:r>
          </a:p>
          <a:p>
            <a:pPr marL="45720" indent="0">
              <a:buNone/>
            </a:pPr>
            <a:r>
              <a:rPr lang="hu-HU" sz="2600" dirty="0">
                <a:latin typeface="Times New Roman"/>
                <a:cs typeface="Times New Roman"/>
              </a:rPr>
              <a:t>8</a:t>
            </a:r>
            <a:r>
              <a:rPr lang="en-US" sz="2600" dirty="0" smtClean="0">
                <a:latin typeface="Times New Roman"/>
                <a:cs typeface="Times New Roman"/>
              </a:rPr>
              <a:t>. Mikrobiális </a:t>
            </a:r>
            <a:r>
              <a:rPr lang="en-US" sz="2600" dirty="0">
                <a:latin typeface="Times New Roman"/>
                <a:cs typeface="Times New Roman"/>
              </a:rPr>
              <a:t>biofilm </a:t>
            </a:r>
            <a:r>
              <a:rPr lang="en-US" sz="2600" dirty="0" smtClean="0">
                <a:latin typeface="Times New Roman"/>
                <a:cs typeface="Times New Roman"/>
              </a:rPr>
              <a:t>képződés az eszközön.</a:t>
            </a:r>
            <a:endParaRPr lang="en-US" sz="26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hu-HU" sz="2600" dirty="0">
                <a:latin typeface="Times New Roman"/>
                <a:cs typeface="Times New Roman"/>
              </a:rPr>
              <a:t>9</a:t>
            </a:r>
            <a:r>
              <a:rPr lang="en-US" sz="2600" dirty="0" smtClean="0">
                <a:latin typeface="Times New Roman"/>
                <a:cs typeface="Times New Roman"/>
              </a:rPr>
              <a:t>. Nem </a:t>
            </a:r>
            <a:r>
              <a:rPr lang="en-US" sz="2600" dirty="0">
                <a:latin typeface="Times New Roman"/>
                <a:cs typeface="Times New Roman"/>
              </a:rPr>
              <a:t>kielégítő szárítás: a tisztítás vagy a fertőtlenítés után a </a:t>
            </a:r>
            <a:r>
              <a:rPr lang="en-US" sz="2600" dirty="0" smtClean="0">
                <a:latin typeface="Times New Roman"/>
                <a:cs typeface="Times New Roman"/>
              </a:rPr>
              <a:t>visszamaradt </a:t>
            </a:r>
            <a:r>
              <a:rPr lang="en-US" sz="2600" dirty="0">
                <a:latin typeface="Times New Roman"/>
                <a:cs typeface="Times New Roman"/>
              </a:rPr>
              <a:t>nedvesség miatt mikrobák (pl. </a:t>
            </a:r>
            <a:r>
              <a:rPr lang="en-US" sz="2600" b="1" dirty="0" smtClean="0">
                <a:latin typeface="Times New Roman"/>
                <a:cs typeface="Times New Roman"/>
              </a:rPr>
              <a:t>Pseudomonas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b="1" dirty="0" smtClean="0">
                <a:latin typeface="Times New Roman"/>
                <a:cs typeface="Times New Roman"/>
              </a:rPr>
              <a:t>Legionella</a:t>
            </a:r>
            <a:r>
              <a:rPr lang="en-US" sz="2600" dirty="0" smtClean="0">
                <a:latin typeface="Times New Roman"/>
                <a:cs typeface="Times New Roman"/>
              </a:rPr>
              <a:t>) </a:t>
            </a:r>
            <a:r>
              <a:rPr lang="en-US" sz="2600" dirty="0">
                <a:latin typeface="Times New Roman"/>
                <a:cs typeface="Times New Roman"/>
              </a:rPr>
              <a:t>elszaporodása.</a:t>
            </a:r>
            <a:r>
              <a:rPr lang="en-US" sz="24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308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Mivel </a:t>
            </a:r>
            <a:r>
              <a:rPr lang="en-US" dirty="0" smtClean="0"/>
              <a:t>fertőtlenítsünk?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1" y="1451168"/>
            <a:ext cx="9093200" cy="54068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500" dirty="0" smtClean="0">
                <a:latin typeface="Times New Roman"/>
                <a:cs typeface="Times New Roman"/>
              </a:rPr>
              <a:t>Fogászati rendelőben ma nagy elvárás, hogy a felhasznált desinficiensek </a:t>
            </a:r>
            <a:r>
              <a:rPr lang="en-US" sz="3500" dirty="0">
                <a:latin typeface="Times New Roman"/>
                <a:cs typeface="Times New Roman"/>
              </a:rPr>
              <a:t>rövid idő </a:t>
            </a:r>
            <a:r>
              <a:rPr lang="en-US" sz="3500" dirty="0" smtClean="0">
                <a:latin typeface="Times New Roman"/>
                <a:cs typeface="Times New Roman"/>
              </a:rPr>
              <a:t>alatt, gyorsan fejtsék ki hatásukat.</a:t>
            </a:r>
          </a:p>
          <a:p>
            <a:pPr marL="45720" indent="0">
              <a:buNone/>
            </a:pPr>
            <a:r>
              <a:rPr lang="en-US" sz="3500" dirty="0" smtClean="0">
                <a:latin typeface="Times New Roman"/>
                <a:cs typeface="Times New Roman"/>
              </a:rPr>
              <a:t>Ezért, olyan </a:t>
            </a:r>
            <a:r>
              <a:rPr lang="en-US" sz="3500" dirty="0">
                <a:latin typeface="Times New Roman"/>
                <a:cs typeface="Times New Roman"/>
              </a:rPr>
              <a:t>fertőtlenítő készítményeket tudunk </a:t>
            </a:r>
            <a:r>
              <a:rPr lang="en-US" sz="3500" dirty="0" smtClean="0">
                <a:latin typeface="Times New Roman"/>
                <a:cs typeface="Times New Roman"/>
              </a:rPr>
              <a:t>használni:</a:t>
            </a:r>
          </a:p>
          <a:p>
            <a:pPr marL="45720" indent="0">
              <a:buNone/>
            </a:pPr>
            <a:r>
              <a:rPr lang="en-US" sz="3500" dirty="0" smtClean="0">
                <a:latin typeface="Times New Roman"/>
                <a:cs typeface="Times New Roman"/>
              </a:rPr>
              <a:t>- amiket </a:t>
            </a:r>
            <a:r>
              <a:rPr lang="en-US" sz="3500" dirty="0">
                <a:latin typeface="Times New Roman"/>
                <a:cs typeface="Times New Roman"/>
              </a:rPr>
              <a:t>a rendelési idő </a:t>
            </a:r>
            <a:r>
              <a:rPr lang="en-US" sz="3500" dirty="0" smtClean="0">
                <a:latin typeface="Times New Roman"/>
                <a:cs typeface="Times New Roman"/>
              </a:rPr>
              <a:t>előtt, </a:t>
            </a:r>
            <a:r>
              <a:rPr lang="en-US" sz="3500" dirty="0">
                <a:latin typeface="Times New Roman"/>
                <a:cs typeface="Times New Roman"/>
              </a:rPr>
              <a:t>a 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szükséges munkaoldat </a:t>
            </a:r>
            <a:r>
              <a:rPr lang="en-US" sz="3500" dirty="0">
                <a:latin typeface="Times New Roman"/>
                <a:cs typeface="Times New Roman"/>
              </a:rPr>
              <a:t>mennyiségben </a:t>
            </a:r>
            <a:r>
              <a:rPr lang="en-US" sz="3500" b="1" i="1" dirty="0">
                <a:solidFill>
                  <a:srgbClr val="101323"/>
                </a:solidFill>
                <a:latin typeface="Times New Roman"/>
                <a:cs typeface="Times New Roman"/>
              </a:rPr>
              <a:t>már előállítottunk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</a:p>
          <a:p>
            <a:pPr marL="45720" indent="0">
              <a:buNone/>
            </a:pPr>
            <a:r>
              <a:rPr lang="en-US" sz="3500" dirty="0" smtClean="0">
                <a:latin typeface="Times New Roman"/>
                <a:cs typeface="Times New Roman"/>
              </a:rPr>
              <a:t>- vagy </a:t>
            </a:r>
            <a:r>
              <a:rPr lang="en-US" sz="3500" dirty="0">
                <a:latin typeface="Times New Roman"/>
                <a:cs typeface="Times New Roman"/>
              </a:rPr>
              <a:t>erre a célra </a:t>
            </a:r>
            <a:r>
              <a:rPr lang="en-US" sz="3500" dirty="0" smtClean="0">
                <a:latin typeface="Times New Roman"/>
                <a:cs typeface="Times New Roman"/>
              </a:rPr>
              <a:t>megfelelő </a:t>
            </a:r>
            <a:r>
              <a:rPr lang="en-US" sz="3500" b="1" i="1" dirty="0" smtClean="0">
                <a:solidFill>
                  <a:srgbClr val="101323"/>
                </a:solidFill>
                <a:latin typeface="Times New Roman"/>
                <a:cs typeface="Times New Roman"/>
              </a:rPr>
              <a:t>munkakész oldatot, készítményt </a:t>
            </a:r>
            <a:r>
              <a:rPr lang="en-US" sz="3500" dirty="0" smtClean="0">
                <a:latin typeface="Times New Roman"/>
                <a:cs typeface="Times New Roman"/>
              </a:rPr>
              <a:t>alkalmazunk. </a:t>
            </a:r>
          </a:p>
        </p:txBody>
      </p:sp>
    </p:spTree>
    <p:extLst>
      <p:ext uri="{BB962C8B-B14F-4D97-AF65-F5344CB8AC3E}">
        <p14:creationId xmlns:p14="http://schemas.microsoft.com/office/powerpoint/2010/main" val="28281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-433512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5733" y="731519"/>
            <a:ext cx="7941734" cy="5483013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Ennek az elvárásnak a </a:t>
            </a:r>
            <a:r>
              <a:rPr lang="en-US" sz="3200" b="1" i="1" dirty="0">
                <a:solidFill>
                  <a:srgbClr val="101323"/>
                </a:solidFill>
                <a:latin typeface="Times New Roman"/>
                <a:cs typeface="Times New Roman"/>
              </a:rPr>
              <a:t>gyors felületfertőtlenítő </a:t>
            </a:r>
            <a:r>
              <a:rPr lang="en-US" sz="3200" dirty="0" smtClean="0">
                <a:latin typeface="Times New Roman"/>
                <a:cs typeface="Times New Roman"/>
              </a:rPr>
              <a:t>készítmények felelnek meg.</a:t>
            </a:r>
            <a:endParaRPr lang="en-US" sz="3200" dirty="0">
              <a:latin typeface="Times New Roman"/>
              <a:cs typeface="Times New Roman"/>
            </a:endParaRPr>
          </a:p>
          <a:p>
            <a:pPr lvl="1"/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Legtöbb </a:t>
            </a:r>
            <a:r>
              <a:rPr lang="en-US" sz="3200" dirty="0">
                <a:latin typeface="Times New Roman"/>
                <a:cs typeface="Times New Roman"/>
              </a:rPr>
              <a:t>esetben valamilyen </a:t>
            </a:r>
            <a:r>
              <a:rPr lang="en-US" sz="3200" b="1" dirty="0">
                <a:latin typeface="Times New Roman"/>
                <a:cs typeface="Times New Roman"/>
              </a:rPr>
              <a:t>alkohol bázisú készítmények</a:t>
            </a:r>
            <a:r>
              <a:rPr lang="en-US" sz="3200" dirty="0">
                <a:latin typeface="Times New Roman"/>
                <a:cs typeface="Times New Roman"/>
              </a:rPr>
              <a:t>, melyek az alkohol mellett tartalmaznak valamilyen egyéb fertőtlenítő hatású összetevőt is.</a:t>
            </a:r>
          </a:p>
          <a:p>
            <a:pPr lvl="1"/>
            <a:r>
              <a:rPr lang="en-US" sz="3200" dirty="0" smtClean="0">
                <a:latin typeface="Times New Roman"/>
                <a:cs typeface="Times New Roman"/>
              </a:rPr>
              <a:t>Leggyakoribb </a:t>
            </a:r>
            <a:r>
              <a:rPr lang="en-US" sz="3200" dirty="0">
                <a:latin typeface="Times New Roman"/>
                <a:cs typeface="Times New Roman"/>
              </a:rPr>
              <a:t>kórokozókat akár 1 percen belül hatástalanítják, viszont az alkohol tartalmú készítmények </a:t>
            </a:r>
            <a:r>
              <a:rPr lang="en-US" sz="3200" b="1" dirty="0">
                <a:latin typeface="Times New Roman"/>
                <a:cs typeface="Times New Roman"/>
              </a:rPr>
              <a:t>acrylüveg (plexi) felületen egyáltalán nem, a kezelőszékek bőr huzatán csak korlátozottan használhatóak.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160020"/>
            <a:ext cx="7831667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 smtClean="0"/>
              <a:t>Fel</a:t>
            </a:r>
            <a:r>
              <a:rPr lang="hu-HU" dirty="0" smtClean="0"/>
              <a:t>ü</a:t>
            </a:r>
            <a:r>
              <a:rPr lang="en-US" dirty="0" err="1" smtClean="0"/>
              <a:t>letfert</a:t>
            </a:r>
            <a:r>
              <a:rPr lang="hu-HU" dirty="0" smtClean="0"/>
              <a:t>ő</a:t>
            </a:r>
            <a:r>
              <a:rPr lang="en-US" dirty="0" err="1" smtClean="0"/>
              <a:t>tlen</a:t>
            </a:r>
            <a:r>
              <a:rPr lang="hu-HU" dirty="0" smtClean="0"/>
              <a:t>í</a:t>
            </a:r>
            <a:r>
              <a:rPr lang="en-US" dirty="0" smtClean="0"/>
              <a:t>t</a:t>
            </a:r>
            <a:r>
              <a:rPr lang="hu-HU" dirty="0" smtClean="0"/>
              <a:t>é</a:t>
            </a:r>
            <a:r>
              <a:rPr lang="en-US" dirty="0" smtClean="0"/>
              <a:t>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03020"/>
            <a:ext cx="9144000" cy="555498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b="1" dirty="0">
                <a:latin typeface="Times New Roman"/>
                <a:cs typeface="Times New Roman"/>
              </a:rPr>
              <a:t>rendelés </a:t>
            </a:r>
            <a:r>
              <a:rPr lang="en-US" sz="2400" b="1" dirty="0" err="1">
                <a:latin typeface="Times New Roman"/>
                <a:cs typeface="Times New Roman"/>
              </a:rPr>
              <a:t>megkezdése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el</a:t>
            </a:r>
            <a:r>
              <a:rPr lang="hu-HU" sz="2400" b="1" dirty="0" smtClean="0">
                <a:latin typeface="Times New Roman"/>
                <a:cs typeface="Times New Roman"/>
              </a:rPr>
              <a:t>ő</a:t>
            </a:r>
            <a:r>
              <a:rPr lang="en-US" sz="2400" b="1" dirty="0" err="1" smtClean="0">
                <a:latin typeface="Times New Roman"/>
                <a:cs typeface="Times New Roman"/>
              </a:rPr>
              <a:t>tt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az egységkészülék felületét és a munkaasztal vízszintes felületét fertőtlenítőszeres letörléssel kell </a:t>
            </a:r>
            <a:r>
              <a:rPr lang="en-US" sz="2400" dirty="0" smtClean="0">
                <a:latin typeface="Times New Roman"/>
                <a:cs typeface="Times New Roman"/>
              </a:rPr>
              <a:t>fertőtleníteni.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b="1" dirty="0" smtClean="0">
                <a:latin typeface="Times New Roman"/>
                <a:cs typeface="Times New Roman"/>
              </a:rPr>
              <a:t>Két </a:t>
            </a:r>
            <a:r>
              <a:rPr lang="en-US" sz="2400" b="1" dirty="0" err="1">
                <a:latin typeface="Times New Roman"/>
                <a:cs typeface="Times New Roman"/>
              </a:rPr>
              <a:t>beteg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k</a:t>
            </a:r>
            <a:r>
              <a:rPr lang="hu-HU" sz="2400" b="1" dirty="0" smtClean="0">
                <a:latin typeface="Times New Roman"/>
                <a:cs typeface="Times New Roman"/>
              </a:rPr>
              <a:t>ö</a:t>
            </a:r>
            <a:r>
              <a:rPr lang="en-US" sz="2400" b="1" dirty="0" smtClean="0">
                <a:latin typeface="Times New Roman"/>
                <a:cs typeface="Times New Roman"/>
              </a:rPr>
              <a:t>z</a:t>
            </a:r>
            <a:r>
              <a:rPr lang="hu-HU" sz="2400" b="1" dirty="0" smtClean="0">
                <a:latin typeface="Times New Roman"/>
                <a:cs typeface="Times New Roman"/>
              </a:rPr>
              <a:t>ö</a:t>
            </a:r>
            <a:r>
              <a:rPr lang="en-US" sz="2400" b="1" dirty="0" err="1" smtClean="0">
                <a:latin typeface="Times New Roman"/>
                <a:cs typeface="Times New Roman"/>
              </a:rPr>
              <a:t>tt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cserélni kell a védőtakarást. Az egyszer használatos </a:t>
            </a:r>
            <a:r>
              <a:rPr lang="en-US" sz="2400" dirty="0" smtClean="0">
                <a:latin typeface="Times New Roman"/>
                <a:cs typeface="Times New Roman"/>
              </a:rPr>
              <a:t>védőtakarók </a:t>
            </a:r>
            <a:r>
              <a:rPr lang="en-US" sz="2400" dirty="0">
                <a:latin typeface="Times New Roman"/>
                <a:cs typeface="Times New Roman"/>
              </a:rPr>
              <a:t>alkalmazása </a:t>
            </a:r>
            <a:r>
              <a:rPr lang="en-US" sz="2400" dirty="0" smtClean="0">
                <a:latin typeface="Times New Roman"/>
                <a:cs typeface="Times New Roman"/>
              </a:rPr>
              <a:t>javasolt.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Két </a:t>
            </a:r>
            <a:r>
              <a:rPr lang="en-US" sz="2400" dirty="0">
                <a:latin typeface="Times New Roman"/>
                <a:cs typeface="Times New Roman"/>
              </a:rPr>
              <a:t>beteg kezelése között a kezelési zónában lévő tároló asztal, görkocsi vízszintes felületét fertőtleníteni </a:t>
            </a:r>
            <a:r>
              <a:rPr lang="en-US" sz="2400" dirty="0" smtClean="0">
                <a:latin typeface="Times New Roman"/>
                <a:cs typeface="Times New Roman"/>
              </a:rPr>
              <a:t>kell.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dirty="0">
                <a:latin typeface="Times New Roman"/>
                <a:cs typeface="Times New Roman"/>
              </a:rPr>
              <a:t>felületfertőtlenítéshez a széles antimikrobiális spektrummal rendelkező fertőtlenítőszerrel </a:t>
            </a:r>
            <a:r>
              <a:rPr lang="en-US" sz="2400" dirty="0" err="1">
                <a:latin typeface="Times New Roman"/>
                <a:cs typeface="Times New Roman"/>
              </a:rPr>
              <a:t>átitatott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kend</a:t>
            </a:r>
            <a:r>
              <a:rPr lang="hu-HU" sz="2400" dirty="0" smtClean="0">
                <a:latin typeface="Times New Roman"/>
                <a:cs typeface="Times New Roman"/>
              </a:rPr>
              <a:t>ő</a:t>
            </a:r>
            <a:r>
              <a:rPr lang="en-US" sz="2400" dirty="0" smtClean="0">
                <a:latin typeface="Times New Roman"/>
                <a:cs typeface="Times New Roman"/>
              </a:rPr>
              <a:t>k </a:t>
            </a:r>
            <a:r>
              <a:rPr lang="en-US" sz="2400" dirty="0">
                <a:latin typeface="Times New Roman"/>
                <a:cs typeface="Times New Roman"/>
              </a:rPr>
              <a:t>alkalmazása a </a:t>
            </a:r>
            <a:r>
              <a:rPr lang="en-US" sz="2400" dirty="0" smtClean="0">
                <a:latin typeface="Times New Roman"/>
                <a:cs typeface="Times New Roman"/>
              </a:rPr>
              <a:t>javasolt.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fertőtlenítő takarításhoz, </a:t>
            </a:r>
            <a:r>
              <a:rPr lang="en-US" sz="2400" dirty="0" smtClean="0">
                <a:latin typeface="Times New Roman"/>
                <a:cs typeface="Times New Roman"/>
              </a:rPr>
              <a:t>és a felületfertőtlenítéshez </a:t>
            </a:r>
            <a:r>
              <a:rPr lang="en-US" sz="2400" dirty="0">
                <a:latin typeface="Times New Roman"/>
                <a:cs typeface="Times New Roman"/>
              </a:rPr>
              <a:t>alkalmazható </a:t>
            </a:r>
            <a:r>
              <a:rPr lang="en-US" sz="2400" dirty="0" smtClean="0">
                <a:latin typeface="Times New Roman"/>
                <a:cs typeface="Times New Roman"/>
              </a:rPr>
              <a:t>készítményeket, azok </a:t>
            </a:r>
            <a:r>
              <a:rPr lang="en-US" sz="2400" dirty="0">
                <a:latin typeface="Times New Roman"/>
                <a:cs typeface="Times New Roman"/>
              </a:rPr>
              <a:t>alkalmazási paramétereit az 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Országos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Epidemiológiai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hu-H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ö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zpont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által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id</a:t>
            </a:r>
            <a:r>
              <a:rPr lang="hu-H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ő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szakosan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kiadásra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ker</a:t>
            </a:r>
            <a:r>
              <a:rPr lang="hu-H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ü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hu-H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ő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„Engedélyezett fertőtlenítőszerek”</a:t>
            </a:r>
            <a:r>
              <a:rPr lang="en-US" sz="2400" dirty="0">
                <a:latin typeface="Times New Roman"/>
                <a:cs typeface="Times New Roman"/>
              </a:rPr>
              <a:t> listája tartalmazza.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29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281921"/>
            <a:ext cx="8500533" cy="899197"/>
          </a:xfrm>
        </p:spPr>
        <p:txBody>
          <a:bodyPr/>
          <a:lstStyle/>
          <a:p>
            <a:pPr marL="0" indent="0" algn="l">
              <a:buNone/>
            </a:pPr>
            <a:r>
              <a:rPr lang="en-US" sz="380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Eszk</a:t>
            </a:r>
            <a:r>
              <a:rPr lang="hu-HU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ö</a:t>
            </a:r>
            <a:r>
              <a:rPr lang="en-US" sz="380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zfert</a:t>
            </a:r>
            <a:r>
              <a:rPr lang="hu-HU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ő</a:t>
            </a:r>
            <a:r>
              <a:rPr lang="en-US" sz="380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tlen</a:t>
            </a:r>
            <a:r>
              <a:rPr lang="hu-HU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í</a:t>
            </a:r>
            <a:r>
              <a:rPr lang="en-US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t</a:t>
            </a:r>
            <a:r>
              <a:rPr lang="hu-HU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é</a:t>
            </a:r>
            <a:r>
              <a:rPr lang="en-US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s/</a:t>
            </a:r>
            <a:r>
              <a:rPr lang="en-US" sz="380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steriliz</a:t>
            </a:r>
            <a:r>
              <a:rPr lang="hu-HU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á</a:t>
            </a:r>
            <a:r>
              <a:rPr lang="en-US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l</a:t>
            </a:r>
            <a:r>
              <a:rPr lang="hu-HU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á</a:t>
            </a:r>
            <a:r>
              <a:rPr lang="en-US" sz="3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0267" y="1811866"/>
            <a:ext cx="7924799" cy="403013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A betegellátásban </a:t>
            </a:r>
            <a:r>
              <a:rPr lang="en-US" sz="3200" dirty="0" err="1">
                <a:latin typeface="Times New Roman"/>
                <a:cs typeface="Times New Roman"/>
              </a:rPr>
              <a:t>használt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eszk</a:t>
            </a:r>
            <a:r>
              <a:rPr lang="hu-HU" sz="3200" dirty="0" smtClean="0">
                <a:latin typeface="Times New Roman"/>
                <a:cs typeface="Times New Roman"/>
              </a:rPr>
              <a:t>ö</a:t>
            </a:r>
            <a:r>
              <a:rPr lang="en-US" sz="3200" dirty="0" smtClean="0">
                <a:latin typeface="Times New Roman"/>
                <a:cs typeface="Times New Roman"/>
              </a:rPr>
              <a:t>z</a:t>
            </a:r>
            <a:r>
              <a:rPr lang="hu-HU" sz="3200" dirty="0" smtClean="0">
                <a:latin typeface="Times New Roman"/>
                <a:cs typeface="Times New Roman"/>
              </a:rPr>
              <a:t>ö</a:t>
            </a:r>
            <a:r>
              <a:rPr lang="en-US" sz="3200" dirty="0" smtClean="0">
                <a:latin typeface="Times New Roman"/>
                <a:cs typeface="Times New Roman"/>
              </a:rPr>
              <a:t>k 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dirty="0" err="1">
                <a:latin typeface="Times New Roman"/>
                <a:cs typeface="Times New Roman"/>
              </a:rPr>
              <a:t>fogászati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eszk</a:t>
            </a:r>
            <a:r>
              <a:rPr lang="hu-HU" sz="3200" dirty="0" err="1" smtClean="0">
                <a:latin typeface="Times New Roman"/>
                <a:cs typeface="Times New Roman"/>
              </a:rPr>
              <a:t>özö</a:t>
            </a:r>
            <a:r>
              <a:rPr lang="en-US" sz="3200" dirty="0" smtClean="0">
                <a:latin typeface="Times New Roman"/>
                <a:cs typeface="Times New Roman"/>
              </a:rPr>
              <a:t>̈</a:t>
            </a:r>
            <a:r>
              <a:rPr lang="en-US" sz="3200" dirty="0">
                <a:latin typeface="Times New Roman"/>
                <a:cs typeface="Times New Roman"/>
              </a:rPr>
              <a:t>k, készülékek, felszerelések) kategorizálhatóak a lehetséges fertőzési kockázat </a:t>
            </a:r>
            <a:r>
              <a:rPr lang="en-US" sz="3200" dirty="0" smtClean="0">
                <a:latin typeface="Times New Roman"/>
                <a:cs typeface="Times New Roman"/>
              </a:rPr>
              <a:t>szerint.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besorolás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kritikus, </a:t>
            </a:r>
            <a:r>
              <a:rPr lang="en-US"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szemikritikus </a:t>
            </a:r>
            <a:r>
              <a:rPr lang="en-US" sz="3200" dirty="0">
                <a:latin typeface="Times New Roman"/>
                <a:cs typeface="Times New Roman"/>
              </a:rPr>
              <a:t>és 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nem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-kritikus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kategóriákat tartalmaz </a:t>
            </a:r>
            <a:r>
              <a:rPr lang="en-US" sz="3200" dirty="0" err="1">
                <a:latin typeface="Times New Roman"/>
                <a:cs typeface="Times New Roman"/>
              </a:rPr>
              <a:t>az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eszk</a:t>
            </a:r>
            <a:r>
              <a:rPr lang="hu-HU" sz="3200" dirty="0" smtClean="0">
                <a:latin typeface="Times New Roman"/>
                <a:cs typeface="Times New Roman"/>
              </a:rPr>
              <a:t>ö</a:t>
            </a:r>
            <a:r>
              <a:rPr lang="en-US" sz="3200" dirty="0" smtClean="0">
                <a:latin typeface="Times New Roman"/>
                <a:cs typeface="Times New Roman"/>
              </a:rPr>
              <a:t>z</a:t>
            </a:r>
            <a:r>
              <a:rPr lang="hu-HU" sz="3200" dirty="0" smtClean="0">
                <a:latin typeface="Times New Roman"/>
                <a:cs typeface="Times New Roman"/>
              </a:rPr>
              <a:t>ö</a:t>
            </a:r>
            <a:r>
              <a:rPr lang="en-US" sz="3200" dirty="0" smtClean="0">
                <a:latin typeface="Times New Roman"/>
                <a:cs typeface="Times New Roman"/>
              </a:rPr>
              <a:t>k </a:t>
            </a:r>
            <a:r>
              <a:rPr lang="en-US" sz="3200" dirty="0">
                <a:latin typeface="Times New Roman"/>
                <a:cs typeface="Times New Roman"/>
              </a:rPr>
              <a:t>felhasználási célja alapján.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60568"/>
            <a:ext cx="7713133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kritikus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eszk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ö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ö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3333" y="1405466"/>
            <a:ext cx="8178800" cy="485986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A</a:t>
            </a:r>
            <a:r>
              <a:rPr lang="en-US" sz="3600" dirty="0" smtClean="0">
                <a:latin typeface="Times New Roman"/>
                <a:cs typeface="Times New Roman"/>
              </a:rPr>
              <a:t>zon </a:t>
            </a:r>
            <a:r>
              <a:rPr lang="en-US" sz="3600" dirty="0" err="1">
                <a:latin typeface="Times New Roman"/>
                <a:cs typeface="Times New Roman"/>
              </a:rPr>
              <a:t>orvosi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eszk</a:t>
            </a:r>
            <a:r>
              <a:rPr lang="hu-HU" sz="3600" dirty="0" smtClean="0">
                <a:latin typeface="Times New Roman"/>
                <a:cs typeface="Times New Roman"/>
              </a:rPr>
              <a:t>ö</a:t>
            </a:r>
            <a:r>
              <a:rPr lang="en-US" sz="3600" dirty="0" smtClean="0">
                <a:latin typeface="Times New Roman"/>
                <a:cs typeface="Times New Roman"/>
              </a:rPr>
              <a:t>z</a:t>
            </a:r>
            <a:r>
              <a:rPr lang="hu-HU" sz="3600" dirty="0" smtClean="0">
                <a:latin typeface="Times New Roman"/>
                <a:cs typeface="Times New Roman"/>
              </a:rPr>
              <a:t>ö</a:t>
            </a:r>
            <a:r>
              <a:rPr lang="en-US" sz="3600" dirty="0" smtClean="0">
                <a:latin typeface="Times New Roman"/>
                <a:cs typeface="Times New Roman"/>
              </a:rPr>
              <a:t>k</a:t>
            </a:r>
            <a:r>
              <a:rPr lang="en-US" sz="3600" dirty="0">
                <a:latin typeface="Times New Roman"/>
                <a:cs typeface="Times New Roman"/>
              </a:rPr>
              <a:t>, melyek a </a:t>
            </a:r>
            <a:r>
              <a:rPr lang="en-US" sz="3600" dirty="0" smtClean="0">
                <a:latin typeface="Times New Roman"/>
                <a:cs typeface="Times New Roman"/>
              </a:rPr>
              <a:t>b</a:t>
            </a:r>
            <a:r>
              <a:rPr lang="hu-HU" sz="3600" dirty="0" smtClean="0">
                <a:latin typeface="Times New Roman"/>
                <a:cs typeface="Times New Roman"/>
              </a:rPr>
              <a:t>ő</a:t>
            </a:r>
            <a:r>
              <a:rPr lang="en-US" sz="3600" dirty="0" smtClean="0">
                <a:latin typeface="Times New Roman"/>
                <a:cs typeface="Times New Roman"/>
              </a:rPr>
              <a:t>r</a:t>
            </a:r>
            <a:r>
              <a:rPr lang="hu-HU" sz="3600" dirty="0" smtClean="0">
                <a:latin typeface="Times New Roman"/>
                <a:cs typeface="Times New Roman"/>
              </a:rPr>
              <a:t>ö</a:t>
            </a:r>
            <a:r>
              <a:rPr lang="en-US" sz="3600" dirty="0" smtClean="0">
                <a:latin typeface="Times New Roman"/>
                <a:cs typeface="Times New Roman"/>
              </a:rPr>
              <a:t>n </a:t>
            </a:r>
            <a:r>
              <a:rPr lang="en-US" sz="3600" dirty="0">
                <a:latin typeface="Times New Roman"/>
                <a:cs typeface="Times New Roman"/>
              </a:rPr>
              <a:t>illetve nyálkahártyán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áthatolnak</a:t>
            </a:r>
            <a:r>
              <a:rPr lang="en-US" sz="3600" dirty="0">
                <a:latin typeface="Times New Roman"/>
                <a:cs typeface="Times New Roman"/>
              </a:rPr>
              <a:t> és </a:t>
            </a:r>
            <a:r>
              <a:rPr lang="en-US" sz="3600" dirty="0" err="1" smtClean="0">
                <a:latin typeface="Times New Roman"/>
                <a:cs typeface="Times New Roman"/>
              </a:rPr>
              <a:t>kontaktusba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ker</a:t>
            </a:r>
            <a:r>
              <a:rPr lang="hu-HU" sz="3600" dirty="0" smtClean="0">
                <a:latin typeface="Times New Roman"/>
                <a:cs typeface="Times New Roman"/>
              </a:rPr>
              <a:t>ü</a:t>
            </a:r>
            <a:r>
              <a:rPr lang="en-US" sz="3600" dirty="0" err="1" smtClean="0">
                <a:latin typeface="Times New Roman"/>
                <a:cs typeface="Times New Roman"/>
              </a:rPr>
              <a:t>lnek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vérrel, </a:t>
            </a:r>
            <a:r>
              <a:rPr lang="en-US" sz="3600" dirty="0" err="1" smtClean="0">
                <a:latin typeface="Times New Roman"/>
                <a:cs typeface="Times New Roman"/>
              </a:rPr>
              <a:t>bels</a:t>
            </a:r>
            <a:r>
              <a:rPr lang="hu-HU" sz="3600" dirty="0" smtClean="0">
                <a:latin typeface="Times New Roman"/>
                <a:cs typeface="Times New Roman"/>
              </a:rPr>
              <a:t>ő</a:t>
            </a:r>
            <a:r>
              <a:rPr lang="en-US" sz="3600" dirty="0" smtClean="0">
                <a:latin typeface="Times New Roman"/>
                <a:cs typeface="Times New Roman"/>
              </a:rPr>
              <a:t> s</a:t>
            </a:r>
            <a:r>
              <a:rPr lang="hu-HU" sz="3600" dirty="0" err="1" smtClean="0">
                <a:latin typeface="Times New Roman"/>
                <a:cs typeface="Times New Roman"/>
              </a:rPr>
              <a:t>zö</a:t>
            </a:r>
            <a:r>
              <a:rPr lang="en-US" sz="3600" dirty="0" err="1" smtClean="0">
                <a:latin typeface="Times New Roman"/>
                <a:cs typeface="Times New Roman"/>
              </a:rPr>
              <a:t>vetekkel</a:t>
            </a:r>
            <a:r>
              <a:rPr lang="en-US" sz="3600" dirty="0">
                <a:latin typeface="Times New Roman"/>
                <a:cs typeface="Times New Roman"/>
              </a:rPr>
              <a:t>, </a:t>
            </a:r>
            <a:r>
              <a:rPr lang="en-US" sz="3600" dirty="0" smtClean="0">
                <a:latin typeface="Times New Roman"/>
                <a:cs typeface="Times New Roman"/>
              </a:rPr>
              <a:t>szervekkel. </a:t>
            </a:r>
            <a:endParaRPr lang="en-US" sz="3600" dirty="0">
              <a:latin typeface="Times New Roman"/>
              <a:cs typeface="Times New Roman"/>
            </a:endParaRPr>
          </a:p>
          <a:p>
            <a:r>
              <a:rPr lang="en-US" sz="3600" dirty="0" smtClean="0">
                <a:latin typeface="Times New Roman"/>
                <a:cs typeface="Times New Roman"/>
              </a:rPr>
              <a:t>Ezek a </a:t>
            </a:r>
            <a:r>
              <a:rPr lang="en-US" sz="3600" dirty="0">
                <a:latin typeface="Times New Roman"/>
                <a:cs typeface="Times New Roman"/>
              </a:rPr>
              <a:t>legnagyobb kockázattal bírnak a fertőzések </a:t>
            </a:r>
            <a:r>
              <a:rPr lang="en-US" sz="3600" dirty="0" smtClean="0">
                <a:latin typeface="Times New Roman"/>
                <a:cs typeface="Times New Roman"/>
              </a:rPr>
              <a:t>átvitelére. </a:t>
            </a:r>
            <a:endParaRPr lang="en-US" sz="3600" dirty="0">
              <a:latin typeface="Times New Roman"/>
              <a:cs typeface="Times New Roman"/>
            </a:endParaRPr>
          </a:p>
          <a:p>
            <a:r>
              <a:rPr lang="en-US" sz="3600" dirty="0" smtClean="0">
                <a:latin typeface="Times New Roman"/>
                <a:cs typeface="Times New Roman"/>
              </a:rPr>
              <a:t>Sterilizálásukhoz </a:t>
            </a:r>
            <a:r>
              <a:rPr lang="en-US" sz="3600" dirty="0">
                <a:latin typeface="Times New Roman"/>
                <a:cs typeface="Times New Roman"/>
              </a:rPr>
              <a:t>(</a:t>
            </a:r>
            <a:r>
              <a:rPr lang="en-US" sz="3600" dirty="0" smtClean="0">
                <a:latin typeface="Times New Roman"/>
                <a:cs typeface="Times New Roman"/>
              </a:rPr>
              <a:t>h</a:t>
            </a:r>
            <a:r>
              <a:rPr lang="hu-HU" sz="3600" dirty="0" smtClean="0">
                <a:latin typeface="Times New Roman"/>
                <a:cs typeface="Times New Roman"/>
              </a:rPr>
              <a:t>ő</a:t>
            </a:r>
            <a:r>
              <a:rPr lang="en-US" sz="3600" dirty="0" smtClean="0">
                <a:latin typeface="Times New Roman"/>
                <a:cs typeface="Times New Roman"/>
              </a:rPr>
              <a:t>) szükséges! </a:t>
            </a:r>
            <a:endParaRPr lang="en-US" sz="36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55" y="51136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800" dirty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800" dirty="0" err="1">
                <a:solidFill>
                  <a:schemeClr val="accent5">
                    <a:lumMod val="75000"/>
                  </a:schemeClr>
                </a:solidFill>
              </a:rPr>
              <a:t>szemikritikus</a:t>
            </a:r>
            <a:r>
              <a:rPr lang="en-US" sz="3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accent5">
                    <a:lumMod val="75000"/>
                  </a:schemeClr>
                </a:solidFill>
              </a:rPr>
              <a:t>eszk</a:t>
            </a:r>
            <a:r>
              <a:rPr lang="hu-HU" sz="3800" dirty="0" smtClean="0">
                <a:solidFill>
                  <a:schemeClr val="accent5">
                    <a:lumMod val="75000"/>
                  </a:schemeClr>
                </a:solidFill>
              </a:rPr>
              <a:t>ö</a:t>
            </a: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hu-HU" sz="3800" dirty="0" smtClean="0">
                <a:solidFill>
                  <a:schemeClr val="accent5">
                    <a:lumMod val="75000"/>
                  </a:schemeClr>
                </a:solidFill>
              </a:rPr>
              <a:t>ö</a:t>
            </a: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38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9467" y="1654367"/>
            <a:ext cx="8517465" cy="493269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000" dirty="0">
                <a:latin typeface="Times New Roman"/>
                <a:cs typeface="Times New Roman"/>
              </a:rPr>
              <a:t>A</a:t>
            </a:r>
            <a:r>
              <a:rPr lang="en-US" sz="3000" dirty="0" smtClean="0">
                <a:latin typeface="Times New Roman"/>
                <a:cs typeface="Times New Roman"/>
              </a:rPr>
              <a:t>zon </a:t>
            </a:r>
            <a:r>
              <a:rPr lang="en-US" sz="3000" dirty="0" err="1">
                <a:latin typeface="Times New Roman"/>
                <a:cs typeface="Times New Roman"/>
              </a:rPr>
              <a:t>orvosi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eszk</a:t>
            </a:r>
            <a:r>
              <a:rPr lang="hu-HU" sz="3000" dirty="0" smtClean="0">
                <a:latin typeface="Times New Roman"/>
                <a:cs typeface="Times New Roman"/>
              </a:rPr>
              <a:t>ö</a:t>
            </a:r>
            <a:r>
              <a:rPr lang="en-US" sz="3000" dirty="0" smtClean="0">
                <a:latin typeface="Times New Roman"/>
                <a:cs typeface="Times New Roman"/>
              </a:rPr>
              <a:t>z</a:t>
            </a:r>
            <a:r>
              <a:rPr lang="hu-HU" sz="3000" dirty="0" smtClean="0">
                <a:latin typeface="Times New Roman"/>
                <a:cs typeface="Times New Roman"/>
              </a:rPr>
              <a:t>ö</a:t>
            </a:r>
            <a:r>
              <a:rPr lang="en-US" sz="3000" dirty="0" smtClean="0">
                <a:latin typeface="Times New Roman"/>
                <a:cs typeface="Times New Roman"/>
              </a:rPr>
              <a:t>k</a:t>
            </a:r>
            <a:r>
              <a:rPr lang="en-US" sz="3000" dirty="0">
                <a:latin typeface="Times New Roman"/>
                <a:cs typeface="Times New Roman"/>
              </a:rPr>
              <a:t>, melyek </a:t>
            </a:r>
            <a:r>
              <a:rPr lang="en-US" sz="3000" dirty="0" err="1">
                <a:latin typeface="Times New Roman"/>
                <a:cs typeface="Times New Roman"/>
              </a:rPr>
              <a:t>kontaktusba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ker</a:t>
            </a:r>
            <a:r>
              <a:rPr lang="hu-HU" sz="3000" dirty="0" smtClean="0">
                <a:latin typeface="Times New Roman"/>
                <a:cs typeface="Times New Roman"/>
              </a:rPr>
              <a:t>ü</a:t>
            </a:r>
            <a:r>
              <a:rPr lang="en-US" sz="3000" dirty="0" err="1" smtClean="0">
                <a:latin typeface="Times New Roman"/>
                <a:cs typeface="Times New Roman"/>
              </a:rPr>
              <a:t>lnek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>
                <a:latin typeface="Times New Roman"/>
                <a:cs typeface="Times New Roman"/>
              </a:rPr>
              <a:t>nyálkahártyával vagy </a:t>
            </a:r>
            <a:r>
              <a:rPr lang="en-US" sz="3000" dirty="0" err="1">
                <a:latin typeface="Times New Roman"/>
                <a:cs typeface="Times New Roman"/>
              </a:rPr>
              <a:t>sérült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smtClean="0">
                <a:latin typeface="Times New Roman"/>
                <a:cs typeface="Times New Roman"/>
              </a:rPr>
              <a:t>b</a:t>
            </a:r>
            <a:r>
              <a:rPr lang="hu-HU" sz="3000" dirty="0" smtClean="0">
                <a:latin typeface="Times New Roman"/>
                <a:cs typeface="Times New Roman"/>
              </a:rPr>
              <a:t>ő</a:t>
            </a:r>
            <a:r>
              <a:rPr lang="en-US" sz="3000" dirty="0" err="1" smtClean="0">
                <a:latin typeface="Times New Roman"/>
                <a:cs typeface="Times New Roman"/>
              </a:rPr>
              <a:t>rrel</a:t>
            </a:r>
            <a:r>
              <a:rPr lang="en-US" sz="3000" dirty="0" smtClean="0">
                <a:latin typeface="Times New Roman"/>
                <a:cs typeface="Times New Roman"/>
              </a:rPr>
              <a:t>. </a:t>
            </a:r>
            <a:endParaRPr lang="en-US" sz="3000" dirty="0">
              <a:latin typeface="Times New Roman"/>
              <a:cs typeface="Times New Roman"/>
            </a:endParaRPr>
          </a:p>
          <a:p>
            <a:pPr lvl="1"/>
            <a:r>
              <a:rPr lang="en-US" sz="3000" dirty="0">
                <a:latin typeface="Times New Roman"/>
                <a:cs typeface="Times New Roman"/>
              </a:rPr>
              <a:t>K</a:t>
            </a:r>
            <a:r>
              <a:rPr lang="en-US" sz="3000" dirty="0" smtClean="0">
                <a:latin typeface="Times New Roman"/>
                <a:cs typeface="Times New Roman"/>
              </a:rPr>
              <a:t>isebb </a:t>
            </a:r>
            <a:r>
              <a:rPr lang="en-US" sz="3000" dirty="0">
                <a:latin typeface="Times New Roman"/>
                <a:cs typeface="Times New Roman"/>
              </a:rPr>
              <a:t>kockázatot jelentenek a fertőzések </a:t>
            </a:r>
            <a:r>
              <a:rPr lang="en-US" sz="3000" dirty="0" smtClean="0">
                <a:latin typeface="Times New Roman"/>
                <a:cs typeface="Times New Roman"/>
              </a:rPr>
              <a:t>átvitelére. </a:t>
            </a:r>
            <a:endParaRPr lang="en-US" sz="3000" dirty="0">
              <a:latin typeface="Times New Roman"/>
              <a:cs typeface="Times New Roman"/>
            </a:endParaRPr>
          </a:p>
          <a:p>
            <a:pPr lvl="1"/>
            <a:r>
              <a:rPr lang="en-US" sz="3000" dirty="0">
                <a:latin typeface="Times New Roman"/>
                <a:cs typeface="Times New Roman"/>
              </a:rPr>
              <a:t>A</a:t>
            </a:r>
            <a:r>
              <a:rPr lang="en-US" sz="3000" dirty="0" smtClean="0">
                <a:latin typeface="Times New Roman"/>
                <a:cs typeface="Times New Roman"/>
              </a:rPr>
              <a:t> h</a:t>
            </a:r>
            <a:r>
              <a:rPr lang="hu-HU" sz="3000" dirty="0" smtClean="0">
                <a:latin typeface="Times New Roman"/>
                <a:cs typeface="Times New Roman"/>
              </a:rPr>
              <a:t>ő</a:t>
            </a:r>
            <a:r>
              <a:rPr lang="en-US" sz="3000" dirty="0" err="1" smtClean="0">
                <a:latin typeface="Times New Roman"/>
                <a:cs typeface="Times New Roman"/>
              </a:rPr>
              <a:t>stabil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eszk</a:t>
            </a:r>
            <a:r>
              <a:rPr lang="hu-HU" sz="3000" dirty="0" smtClean="0">
                <a:latin typeface="Times New Roman"/>
                <a:cs typeface="Times New Roman"/>
              </a:rPr>
              <a:t>ö</a:t>
            </a:r>
            <a:r>
              <a:rPr lang="en-US" sz="3000" dirty="0" smtClean="0">
                <a:latin typeface="Times New Roman"/>
                <a:cs typeface="Times New Roman"/>
              </a:rPr>
              <a:t>z</a:t>
            </a:r>
            <a:r>
              <a:rPr lang="hu-HU" sz="3000" dirty="0" smtClean="0">
                <a:latin typeface="Times New Roman"/>
                <a:cs typeface="Times New Roman"/>
              </a:rPr>
              <a:t>ö</a:t>
            </a:r>
            <a:r>
              <a:rPr lang="en-US" sz="3000" dirty="0" err="1" smtClean="0">
                <a:latin typeface="Times New Roman"/>
                <a:cs typeface="Times New Roman"/>
              </a:rPr>
              <a:t>ket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/>
                <a:cs typeface="Times New Roman"/>
              </a:rPr>
              <a:t>sterilizálni 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kell! </a:t>
            </a:r>
            <a:endParaRPr lang="en-US" sz="30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3000" dirty="0">
                <a:latin typeface="Times New Roman"/>
                <a:cs typeface="Times New Roman"/>
              </a:rPr>
              <a:t>A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hőszenzitív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eszk</a:t>
            </a:r>
            <a:r>
              <a:rPr lang="hu-HU" sz="3000" dirty="0" smtClean="0">
                <a:latin typeface="Times New Roman"/>
                <a:cs typeface="Times New Roman"/>
              </a:rPr>
              <a:t>ö</a:t>
            </a:r>
            <a:r>
              <a:rPr lang="en-US" sz="3000" dirty="0" smtClean="0">
                <a:latin typeface="Times New Roman"/>
                <a:cs typeface="Times New Roman"/>
              </a:rPr>
              <a:t>z</a:t>
            </a:r>
            <a:r>
              <a:rPr lang="hu-HU" sz="3000" dirty="0" smtClean="0">
                <a:latin typeface="Times New Roman"/>
                <a:cs typeface="Times New Roman"/>
              </a:rPr>
              <a:t>ö</a:t>
            </a:r>
            <a:r>
              <a:rPr lang="en-US" sz="3000" dirty="0" err="1" smtClean="0">
                <a:latin typeface="Times New Roman"/>
                <a:cs typeface="Times New Roman"/>
              </a:rPr>
              <a:t>ket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>
                <a:latin typeface="Times New Roman"/>
                <a:cs typeface="Times New Roman"/>
              </a:rPr>
              <a:t>magas szintű fertőtlenítéssel kell kezelni </a:t>
            </a:r>
            <a:r>
              <a:rPr lang="en-US" sz="3000" dirty="0" smtClean="0">
                <a:latin typeface="Times New Roman"/>
                <a:cs typeface="Times New Roman"/>
              </a:rPr>
              <a:t>(</a:t>
            </a:r>
            <a:r>
              <a:rPr lang="en-US" sz="3000" dirty="0">
                <a:latin typeface="Times New Roman"/>
                <a:cs typeface="Times New Roman"/>
              </a:rPr>
              <a:t>pl. kézidarabok, kéziműszerek: pl. </a:t>
            </a:r>
            <a:r>
              <a:rPr lang="en-US" sz="3000" dirty="0" smtClean="0">
                <a:latin typeface="Times New Roman"/>
                <a:cs typeface="Times New Roman"/>
              </a:rPr>
              <a:t>t</a:t>
            </a:r>
            <a:r>
              <a:rPr lang="hu-HU" sz="3000" dirty="0" err="1" smtClean="0">
                <a:latin typeface="Times New Roman"/>
                <a:cs typeface="Times New Roman"/>
              </a:rPr>
              <a:t>ükö</a:t>
            </a:r>
            <a:r>
              <a:rPr lang="en-US" sz="3000" dirty="0" smtClean="0">
                <a:latin typeface="Times New Roman"/>
                <a:cs typeface="Times New Roman"/>
              </a:rPr>
              <a:t>r,</a:t>
            </a:r>
            <a:r>
              <a:rPr lang="hu-HU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amalgám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>
                <a:latin typeface="Times New Roman"/>
                <a:cs typeface="Times New Roman"/>
              </a:rPr>
              <a:t>tömörítő) </a:t>
            </a:r>
            <a:endParaRPr lang="en-US" sz="3000" dirty="0" smtClean="0">
              <a:latin typeface="Times New Roman"/>
              <a:cs typeface="Times New Roman"/>
            </a:endParaRPr>
          </a:p>
          <a:p>
            <a:pPr lvl="1"/>
            <a:r>
              <a:rPr lang="en-US" sz="2700" dirty="0" smtClean="0">
                <a:latin typeface="Times New Roman"/>
                <a:cs typeface="Times New Roman"/>
              </a:rPr>
              <a:t>A </a:t>
            </a:r>
            <a:r>
              <a:rPr lang="en-US" sz="2700" dirty="0">
                <a:latin typeface="Times New Roman"/>
                <a:cs typeface="Times New Roman"/>
              </a:rPr>
              <a:t>fogászati ellátásban a következő szemikritikus eszközök sterilizálandóak: </a:t>
            </a:r>
          </a:p>
          <a:p>
            <a:pPr lvl="3"/>
            <a:r>
              <a:rPr lang="en-US" sz="2300" dirty="0">
                <a:latin typeface="Times New Roman"/>
                <a:cs typeface="Times New Roman"/>
              </a:rPr>
              <a:t>Rotáló, oszcilláló eszközök </a:t>
            </a:r>
            <a:r>
              <a:rPr lang="en-US" sz="2500" dirty="0">
                <a:latin typeface="Times New Roman"/>
                <a:cs typeface="Times New Roman"/>
              </a:rPr>
              <a:t>(invazív) beavatkozásokhoz </a:t>
            </a:r>
          </a:p>
          <a:p>
            <a:pPr lvl="3"/>
            <a:r>
              <a:rPr lang="en-US" sz="2300" dirty="0">
                <a:latin typeface="Times New Roman"/>
                <a:cs typeface="Times New Roman"/>
              </a:rPr>
              <a:t>Kézidarabok </a:t>
            </a:r>
            <a:r>
              <a:rPr lang="en-US" sz="2400" dirty="0">
                <a:latin typeface="Times New Roman"/>
                <a:cs typeface="Times New Roman"/>
              </a:rPr>
              <a:t>(invazív) beavatkozásokhoz </a:t>
            </a:r>
          </a:p>
          <a:p>
            <a:pPr lvl="3"/>
            <a:endParaRPr lang="en-US" sz="2300" dirty="0">
              <a:latin typeface="Times New Roman"/>
              <a:cs typeface="Times New Roman"/>
            </a:endParaRPr>
          </a:p>
          <a:p>
            <a:pPr lvl="1"/>
            <a:endParaRPr lang="en-US" sz="30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56" y="44363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800" dirty="0" err="1">
                <a:solidFill>
                  <a:srgbClr val="0000FF"/>
                </a:solidFill>
              </a:rPr>
              <a:t>N</a:t>
            </a:r>
            <a:r>
              <a:rPr lang="en-US" sz="3800" dirty="0" err="1" smtClean="0">
                <a:solidFill>
                  <a:srgbClr val="0000FF"/>
                </a:solidFill>
              </a:rPr>
              <a:t>em</a:t>
            </a:r>
            <a:r>
              <a:rPr lang="en-US" sz="3800" dirty="0" err="1">
                <a:solidFill>
                  <a:srgbClr val="0000FF"/>
                </a:solidFill>
              </a:rPr>
              <a:t>-kritikus</a:t>
            </a:r>
            <a:r>
              <a:rPr lang="en-US" sz="3800" dirty="0">
                <a:solidFill>
                  <a:srgbClr val="0000FF"/>
                </a:solidFill>
              </a:rPr>
              <a:t> </a:t>
            </a:r>
            <a:r>
              <a:rPr lang="en-US" sz="3800" dirty="0" err="1" smtClean="0">
                <a:solidFill>
                  <a:srgbClr val="0000FF"/>
                </a:solidFill>
              </a:rPr>
              <a:t>eszk</a:t>
            </a:r>
            <a:r>
              <a:rPr lang="hu-HU" sz="3800" dirty="0" smtClean="0">
                <a:solidFill>
                  <a:srgbClr val="0000FF"/>
                </a:solidFill>
              </a:rPr>
              <a:t>ö</a:t>
            </a:r>
            <a:r>
              <a:rPr lang="en-US" sz="3800" dirty="0" smtClean="0">
                <a:solidFill>
                  <a:srgbClr val="0000FF"/>
                </a:solidFill>
              </a:rPr>
              <a:t>z</a:t>
            </a:r>
            <a:r>
              <a:rPr lang="hu-HU" sz="3800" dirty="0" smtClean="0">
                <a:solidFill>
                  <a:srgbClr val="0000FF"/>
                </a:solidFill>
              </a:rPr>
              <a:t>ö</a:t>
            </a:r>
            <a:r>
              <a:rPr lang="en-US" sz="3800" dirty="0" smtClean="0">
                <a:solidFill>
                  <a:srgbClr val="0000FF"/>
                </a:solidFill>
              </a:rPr>
              <a:t>k: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9467" y="2148113"/>
            <a:ext cx="8144933" cy="4438953"/>
          </a:xfrm>
        </p:spPr>
        <p:txBody>
          <a:bodyPr>
            <a:normAutofit/>
          </a:bodyPr>
          <a:lstStyle/>
          <a:p>
            <a:pPr lvl="1"/>
            <a:r>
              <a:rPr lang="en-US" sz="2700" dirty="0" smtClean="0">
                <a:latin typeface="Times New Roman"/>
                <a:cs typeface="Times New Roman"/>
              </a:rPr>
              <a:t>Ezek csak </a:t>
            </a:r>
            <a:r>
              <a:rPr lang="en-US" sz="2700" dirty="0">
                <a:latin typeface="Times New Roman"/>
                <a:cs typeface="Times New Roman"/>
              </a:rPr>
              <a:t>intakt bőrfelülettel érintkező </a:t>
            </a:r>
            <a:r>
              <a:rPr lang="en-US" sz="2700" dirty="0" smtClean="0">
                <a:latin typeface="Times New Roman"/>
                <a:cs typeface="Times New Roman"/>
              </a:rPr>
              <a:t>eszközök. </a:t>
            </a:r>
            <a:endParaRPr lang="en-US" sz="2700" dirty="0">
              <a:latin typeface="Times New Roman"/>
              <a:cs typeface="Times New Roman"/>
            </a:endParaRPr>
          </a:p>
          <a:p>
            <a:pPr lvl="1"/>
            <a:r>
              <a:rPr lang="en-US" sz="2700" dirty="0">
                <a:latin typeface="Times New Roman"/>
                <a:cs typeface="Times New Roman"/>
              </a:rPr>
              <a:t>A</a:t>
            </a:r>
            <a:r>
              <a:rPr lang="en-US" sz="2700" dirty="0" smtClean="0">
                <a:latin typeface="Times New Roman"/>
                <a:cs typeface="Times New Roman"/>
              </a:rPr>
              <a:t> </a:t>
            </a:r>
            <a:r>
              <a:rPr lang="en-US" sz="2700" dirty="0">
                <a:latin typeface="Times New Roman"/>
                <a:cs typeface="Times New Roman"/>
              </a:rPr>
              <a:t>legkisebb kockázattal bírnak a fertőzések </a:t>
            </a:r>
            <a:r>
              <a:rPr lang="en-US" sz="2700" dirty="0" smtClean="0">
                <a:latin typeface="Times New Roman"/>
                <a:cs typeface="Times New Roman"/>
              </a:rPr>
              <a:t>átvitelére. </a:t>
            </a:r>
            <a:endParaRPr lang="en-US" sz="2700" dirty="0">
              <a:latin typeface="Times New Roman"/>
              <a:cs typeface="Times New Roman"/>
            </a:endParaRPr>
          </a:p>
          <a:p>
            <a:pPr lvl="1"/>
            <a:r>
              <a:rPr lang="en-US" sz="2700" dirty="0">
                <a:latin typeface="Times New Roman"/>
                <a:cs typeface="Times New Roman"/>
              </a:rPr>
              <a:t>E</a:t>
            </a:r>
            <a:r>
              <a:rPr lang="en-US" sz="2700" dirty="0" smtClean="0">
                <a:latin typeface="Times New Roman"/>
                <a:cs typeface="Times New Roman"/>
              </a:rPr>
              <a:t>zek </a:t>
            </a:r>
            <a:r>
              <a:rPr lang="en-US" sz="2700" dirty="0">
                <a:latin typeface="Times New Roman"/>
                <a:cs typeface="Times New Roman"/>
              </a:rPr>
              <a:t>tisztítása, illetve tisztítása és fertőtlenítése szükséges, ha </a:t>
            </a:r>
            <a:r>
              <a:rPr lang="en-US" sz="2700" dirty="0" err="1">
                <a:latin typeface="Times New Roman"/>
                <a:cs typeface="Times New Roman"/>
              </a:rPr>
              <a:t>láthatóan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lang="en-US" sz="2700" dirty="0" err="1" smtClean="0">
                <a:latin typeface="Times New Roman"/>
                <a:cs typeface="Times New Roman"/>
              </a:rPr>
              <a:t>szennye</a:t>
            </a:r>
            <a:r>
              <a:rPr lang="hu-HU" sz="2700" dirty="0" err="1" smtClean="0">
                <a:latin typeface="Times New Roman"/>
                <a:cs typeface="Times New Roman"/>
              </a:rPr>
              <a:t>ző</a:t>
            </a:r>
            <a:r>
              <a:rPr lang="en-US" sz="2700" dirty="0" smtClean="0">
                <a:latin typeface="Times New Roman"/>
                <a:cs typeface="Times New Roman"/>
              </a:rPr>
              <a:t>d</a:t>
            </a:r>
            <a:r>
              <a:rPr lang="hu-HU" sz="2700" dirty="0" smtClean="0">
                <a:latin typeface="Times New Roman"/>
                <a:cs typeface="Times New Roman"/>
              </a:rPr>
              <a:t>ö</a:t>
            </a:r>
            <a:r>
              <a:rPr lang="en-US" sz="2700" dirty="0" err="1" smtClean="0">
                <a:latin typeface="Times New Roman"/>
                <a:cs typeface="Times New Roman"/>
              </a:rPr>
              <a:t>tt</a:t>
            </a:r>
            <a:r>
              <a:rPr lang="en-US" sz="2700" dirty="0" smtClean="0">
                <a:latin typeface="Times New Roman"/>
                <a:cs typeface="Times New Roman"/>
              </a:rPr>
              <a:t>. </a:t>
            </a:r>
            <a:endParaRPr lang="en-US" sz="2700" dirty="0">
              <a:latin typeface="Times New Roman"/>
              <a:cs typeface="Times New Roman"/>
            </a:endParaRPr>
          </a:p>
          <a:p>
            <a:pPr lvl="1"/>
            <a:r>
              <a:rPr lang="en-US" sz="2700" dirty="0">
                <a:latin typeface="Times New Roman"/>
                <a:cs typeface="Times New Roman"/>
              </a:rPr>
              <a:t>H</a:t>
            </a:r>
            <a:r>
              <a:rPr lang="en-US" sz="2700" dirty="0" smtClean="0">
                <a:latin typeface="Times New Roman"/>
                <a:cs typeface="Times New Roman"/>
              </a:rPr>
              <a:t>a </a:t>
            </a:r>
            <a:r>
              <a:rPr lang="en-US" sz="2700" dirty="0">
                <a:latin typeface="Times New Roman"/>
                <a:cs typeface="Times New Roman"/>
              </a:rPr>
              <a:t>a felszín nehezen tisztítható, fertőtleníthető, illetve az eljárás a felszínt sérthetné, fizikai barrier (pl. </a:t>
            </a:r>
            <a:r>
              <a:rPr lang="en-US" sz="2700" dirty="0" smtClean="0">
                <a:latin typeface="Times New Roman"/>
                <a:cs typeface="Times New Roman"/>
              </a:rPr>
              <a:t>m</a:t>
            </a:r>
            <a:r>
              <a:rPr lang="hu-HU" sz="2700" dirty="0" smtClean="0">
                <a:latin typeface="Times New Roman"/>
                <a:cs typeface="Times New Roman"/>
              </a:rPr>
              <a:t>ű</a:t>
            </a:r>
            <a:r>
              <a:rPr lang="en-US" sz="2700" dirty="0" err="1" smtClean="0">
                <a:latin typeface="Times New Roman"/>
                <a:cs typeface="Times New Roman"/>
              </a:rPr>
              <a:t>anyag</a:t>
            </a:r>
            <a:r>
              <a:rPr lang="en-US" sz="2700" dirty="0" smtClean="0">
                <a:latin typeface="Times New Roman"/>
                <a:cs typeface="Times New Roman"/>
              </a:rPr>
              <a:t> </a:t>
            </a:r>
            <a:r>
              <a:rPr lang="en-US" sz="2700" dirty="0">
                <a:latin typeface="Times New Roman"/>
                <a:cs typeface="Times New Roman"/>
              </a:rPr>
              <a:t>borítás) alkalmazható </a:t>
            </a:r>
            <a:r>
              <a:rPr lang="en-US" sz="2700" dirty="0" smtClean="0">
                <a:latin typeface="Times New Roman"/>
                <a:cs typeface="Times New Roman"/>
              </a:rPr>
              <a:t>(</a:t>
            </a:r>
            <a:r>
              <a:rPr lang="en-US" sz="2700" dirty="0">
                <a:latin typeface="Times New Roman"/>
                <a:cs typeface="Times New Roman"/>
              </a:rPr>
              <a:t>pl. </a:t>
            </a:r>
            <a:r>
              <a:rPr lang="hu-HU" sz="2700" dirty="0" err="1" smtClean="0">
                <a:latin typeface="Times New Roman"/>
                <a:cs typeface="Times New Roman"/>
              </a:rPr>
              <a:t>rö</a:t>
            </a:r>
            <a:r>
              <a:rPr lang="en-US" sz="2700" dirty="0" err="1" smtClean="0">
                <a:latin typeface="Times New Roman"/>
                <a:cs typeface="Times New Roman"/>
              </a:rPr>
              <a:t>ntgen</a:t>
            </a:r>
            <a:r>
              <a:rPr lang="en-US" sz="2700" dirty="0" smtClean="0">
                <a:latin typeface="Times New Roman"/>
                <a:cs typeface="Times New Roman"/>
              </a:rPr>
              <a:t> </a:t>
            </a:r>
            <a:r>
              <a:rPr lang="en-US" sz="2700" dirty="0">
                <a:latin typeface="Times New Roman"/>
                <a:cs typeface="Times New Roman"/>
              </a:rPr>
              <a:t>fej) </a:t>
            </a:r>
            <a:endParaRPr lang="en-US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38" y="443634"/>
            <a:ext cx="1313162" cy="14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53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89" y="-41148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8667" y="731519"/>
            <a:ext cx="8381999" cy="5381413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en-US" sz="5100" b="1" i="1" dirty="0">
                <a:solidFill>
                  <a:srgbClr val="0000FF"/>
                </a:solidFill>
                <a:latin typeface="Times New Roman"/>
                <a:cs typeface="Times New Roman"/>
              </a:rPr>
              <a:t>Sterilizálhatóságuk </a:t>
            </a:r>
            <a:r>
              <a:rPr lang="en-US" sz="5100" i="1" dirty="0">
                <a:latin typeface="Times New Roman"/>
                <a:cs typeface="Times New Roman"/>
              </a:rPr>
              <a:t>szerint a fogászati tevékenység során alkalmazott eszközök </a:t>
            </a:r>
            <a:r>
              <a:rPr lang="en-US" sz="5100" i="1" u="sng" dirty="0">
                <a:latin typeface="Times New Roman"/>
                <a:cs typeface="Times New Roman"/>
              </a:rPr>
              <a:t>két csoportba </a:t>
            </a:r>
            <a:r>
              <a:rPr lang="en-US" sz="5100" i="1" dirty="0" smtClean="0">
                <a:latin typeface="Times New Roman"/>
                <a:cs typeface="Times New Roman"/>
              </a:rPr>
              <a:t>sorolhatók:</a:t>
            </a:r>
            <a:r>
              <a:rPr lang="en-US" sz="5100" i="1" dirty="0">
                <a:latin typeface="Times New Roman"/>
                <a:cs typeface="Times New Roman"/>
              </a:rPr>
              <a:t/>
            </a:r>
            <a:br>
              <a:rPr lang="en-US" sz="5100" i="1" dirty="0">
                <a:latin typeface="Times New Roman"/>
                <a:cs typeface="Times New Roman"/>
              </a:rPr>
            </a:br>
            <a:endParaRPr lang="hu-HU" sz="2800" b="1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" indent="0">
              <a:lnSpc>
                <a:spcPct val="170000"/>
              </a:lnSpc>
              <a:buNone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1.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Nem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h</a:t>
            </a:r>
            <a:r>
              <a:rPr lang="hu-HU" sz="4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ő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érzékeny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eszk</a:t>
            </a:r>
            <a:r>
              <a:rPr lang="hu-HU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ö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z</a:t>
            </a:r>
            <a:r>
              <a:rPr lang="hu-HU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ö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lang="en-US" sz="4400" b="1" dirty="0">
                <a:latin typeface="Times New Roman"/>
                <a:cs typeface="Times New Roman"/>
              </a:rPr>
              <a:t/>
            </a:r>
            <a:br>
              <a:rPr lang="en-US" sz="4400" b="1" dirty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pl</a:t>
            </a:r>
            <a:r>
              <a:rPr lang="en-US" sz="4400" dirty="0">
                <a:latin typeface="Times New Roman"/>
                <a:cs typeface="Times New Roman"/>
              </a:rPr>
              <a:t>. fogászati műszerek, sebészeti eszközök, varró- és kötöző anyagok, gumi és hőálló műanyageszközök</a:t>
            </a:r>
            <a:r>
              <a:rPr lang="en-US" sz="4400" dirty="0" smtClean="0">
                <a:latin typeface="Times New Roman"/>
                <a:cs typeface="Times New Roman"/>
              </a:rPr>
              <a:t>. Ebbe </a:t>
            </a:r>
            <a:r>
              <a:rPr lang="en-US" sz="4400" dirty="0">
                <a:latin typeface="Times New Roman"/>
                <a:cs typeface="Times New Roman"/>
              </a:rPr>
              <a:t>a csoportba tartozó eszközök elsősorban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autoklávban sterilizálhatók. 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marL="45720" indent="0">
              <a:lnSpc>
                <a:spcPct val="170000"/>
              </a:lnSpc>
              <a:buNone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2. H</a:t>
            </a:r>
            <a:r>
              <a:rPr lang="hu-HU" sz="4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ő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érzékeny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eszk</a:t>
            </a:r>
            <a:r>
              <a:rPr lang="hu-HU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özö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̈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" indent="0">
              <a:lnSpc>
                <a:spcPct val="170000"/>
              </a:lnSpc>
              <a:buNone/>
            </a:pPr>
            <a:r>
              <a:rPr lang="en-US" sz="4400" dirty="0">
                <a:latin typeface="Times New Roman"/>
                <a:cs typeface="Times New Roman"/>
              </a:rPr>
              <a:t>Hőérzékeny műanyag, vagy hőérzékeny műanyag alkatrészeket tartalmazó eszközök sterilizálása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formaldehid és etilénoxid gázsterilizátorban, valamint hidrogén-peroxid (H2O2) és plazmasterilizátorban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történhet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14" y="1004434"/>
            <a:ext cx="1788658" cy="11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826365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4933" y="316635"/>
            <a:ext cx="7924799" cy="598256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 sterilizálás megtörténtét minden alkalommal az adott sterilizáló eljáráshoz rendszeresített 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kémiai indikátorcsíkkal </a:t>
            </a:r>
            <a:r>
              <a:rPr lang="en-US" sz="2400" dirty="0">
                <a:latin typeface="Times New Roman"/>
                <a:cs typeface="Times New Roman"/>
              </a:rPr>
              <a:t>kell ellenőrizni, melyet a rakomány minden egységén (csomagján) el kell </a:t>
            </a:r>
            <a:r>
              <a:rPr lang="en-US" sz="2400" dirty="0" smtClean="0">
                <a:latin typeface="Times New Roman"/>
                <a:cs typeface="Times New Roman"/>
              </a:rPr>
              <a:t>helyezni.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kémiai indikátorcsíkok </a:t>
            </a:r>
            <a:r>
              <a:rPr lang="en-US" sz="2400" dirty="0">
                <a:latin typeface="Times New Roman"/>
                <a:cs typeface="Times New Roman"/>
              </a:rPr>
              <a:t>csupán csak azt jelzik, hogy a csomag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sterilizálva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volt.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dirty="0">
                <a:latin typeface="Times New Roman"/>
                <a:cs typeface="Times New Roman"/>
              </a:rPr>
              <a:t>csomagban elhelyezett többparaméteres </a:t>
            </a:r>
            <a:r>
              <a:rPr lang="en-US" sz="2400" dirty="0" smtClean="0">
                <a:latin typeface="Times New Roman"/>
                <a:cs typeface="Times New Roman"/>
              </a:rPr>
              <a:t>indikátor (</a:t>
            </a:r>
            <a:r>
              <a:rPr lang="en-US" sz="2400" dirty="0">
                <a:latin typeface="Times New Roman"/>
                <a:cs typeface="Times New Roman"/>
              </a:rPr>
              <a:t>integrátor) alkalmazásával, a sterilizálás különböző paramétereinek (</a:t>
            </a:r>
            <a:r>
              <a:rPr lang="en-US" sz="2400" dirty="0" smtClean="0">
                <a:latin typeface="Times New Roman"/>
                <a:cs typeface="Times New Roman"/>
              </a:rPr>
              <a:t>h</a:t>
            </a:r>
            <a:r>
              <a:rPr lang="hu-HU" sz="2400" dirty="0" smtClean="0">
                <a:latin typeface="Times New Roman"/>
                <a:cs typeface="Times New Roman"/>
              </a:rPr>
              <a:t>ő</a:t>
            </a:r>
            <a:r>
              <a:rPr lang="en-US" sz="2400" dirty="0" err="1" smtClean="0">
                <a:latin typeface="Times New Roman"/>
                <a:cs typeface="Times New Roman"/>
              </a:rPr>
              <a:t>fok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latin typeface="Times New Roman"/>
                <a:cs typeface="Times New Roman"/>
              </a:rPr>
              <a:t>id</a:t>
            </a:r>
            <a:r>
              <a:rPr lang="hu-HU" sz="2400" dirty="0" smtClean="0">
                <a:latin typeface="Times New Roman"/>
                <a:cs typeface="Times New Roman"/>
              </a:rPr>
              <a:t>ő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nyomás) ellenőrzésével a sterilizálásnak nem csak a megtörténte, de a 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cs typeface="Times New Roman"/>
              </a:rPr>
              <a:t>hatékonysága is </a:t>
            </a:r>
            <a:r>
              <a:rPr lang="en-US" sz="2400" b="1" dirty="0" err="1" smtClean="0">
                <a:solidFill>
                  <a:srgbClr val="821A08"/>
                </a:solidFill>
                <a:latin typeface="Times New Roman"/>
                <a:cs typeface="Times New Roman"/>
              </a:rPr>
              <a:t>ellen</a:t>
            </a:r>
            <a:r>
              <a:rPr lang="hu-HU" sz="2400" b="1" dirty="0">
                <a:solidFill>
                  <a:srgbClr val="821A08"/>
                </a:solidFill>
                <a:latin typeface="Times New Roman"/>
                <a:cs typeface="Times New Roman"/>
              </a:rPr>
              <a:t>ő</a:t>
            </a:r>
            <a:r>
              <a:rPr lang="en-US" sz="2400" b="1" dirty="0" err="1" smtClean="0">
                <a:solidFill>
                  <a:srgbClr val="821A08"/>
                </a:solidFill>
                <a:latin typeface="Times New Roman"/>
                <a:cs typeface="Times New Roman"/>
              </a:rPr>
              <a:t>rizhet</a:t>
            </a:r>
            <a:r>
              <a:rPr lang="hu-HU" sz="24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ő.</a:t>
            </a:r>
            <a:endParaRPr lang="en-US" sz="2400" b="1" dirty="0">
              <a:solidFill>
                <a:srgbClr val="821A08"/>
              </a:solidFill>
              <a:latin typeface="Times New Roman"/>
              <a:cs typeface="Times New Roman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81" y="4743754"/>
            <a:ext cx="1555446" cy="15554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59" y="4683280"/>
            <a:ext cx="1615920" cy="16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450655"/>
            <a:ext cx="6512511" cy="40734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4433" y="544351"/>
            <a:ext cx="8060105" cy="5906305"/>
          </a:xfrm>
        </p:spPr>
        <p:txBody>
          <a:bodyPr/>
          <a:lstStyle/>
          <a:p>
            <a:pPr algn="just"/>
            <a:r>
              <a:rPr lang="hu-H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Az infekciókontroll </a:t>
            </a:r>
            <a:r>
              <a:rPr lang="hu-HU" sz="3400" dirty="0">
                <a:latin typeface="Times New Roman"/>
                <a:cs typeface="Times New Roman"/>
              </a:rPr>
              <a:t>az egészségügyi ellátással összefüggő fertőzések </a:t>
            </a:r>
            <a:r>
              <a:rPr lang="hu-H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extrinsic rizikó</a:t>
            </a:r>
            <a:r>
              <a:rPr lang="hu-HU" sz="3400" dirty="0">
                <a:latin typeface="Times New Roman"/>
                <a:cs typeface="Times New Roman"/>
              </a:rPr>
              <a:t> tényezőinek kiküszöbölésére szolgáló </a:t>
            </a:r>
            <a:r>
              <a:rPr lang="hu-HU" sz="3400" dirty="0">
                <a:solidFill>
                  <a:srgbClr val="C3260C"/>
                </a:solidFill>
                <a:latin typeface="Times New Roman"/>
                <a:cs typeface="Times New Roman"/>
              </a:rPr>
              <a:t>módszerek</a:t>
            </a:r>
            <a:r>
              <a:rPr lang="hu-HU" sz="3400" dirty="0">
                <a:latin typeface="Times New Roman"/>
                <a:cs typeface="Times New Roman"/>
              </a:rPr>
              <a:t> (</a:t>
            </a:r>
            <a:r>
              <a:rPr lang="hu-HU" sz="3400" dirty="0" smtClean="0">
                <a:latin typeface="Times New Roman"/>
                <a:cs typeface="Times New Roman"/>
              </a:rPr>
              <a:t>pl. fertőtlenítés</a:t>
            </a:r>
            <a:r>
              <a:rPr lang="hu-HU" sz="3400" dirty="0">
                <a:latin typeface="Times New Roman"/>
                <a:cs typeface="Times New Roman"/>
              </a:rPr>
              <a:t>, sterilizálás, védőeszköz-használat stb.) összessége, </a:t>
            </a:r>
            <a:endParaRPr lang="hu-HU" sz="3400" dirty="0" smtClean="0">
              <a:latin typeface="Times New Roman"/>
              <a:cs typeface="Times New Roman"/>
            </a:endParaRPr>
          </a:p>
          <a:p>
            <a:pPr algn="just"/>
            <a:r>
              <a:rPr lang="hu-HU" sz="3400" dirty="0" smtClean="0">
                <a:latin typeface="Times New Roman"/>
                <a:cs typeface="Times New Roman"/>
              </a:rPr>
              <a:t>mely </a:t>
            </a:r>
            <a:r>
              <a:rPr lang="hu-HU" sz="3400" dirty="0">
                <a:latin typeface="Times New Roman"/>
                <a:cs typeface="Times New Roman"/>
              </a:rPr>
              <a:t>a lehetséges fertőzések kórokozóinak, a kórokozók terjedési módjának és a fertőzések iránti fogékonyságnak az ismeretén alapul.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289" y="5355770"/>
            <a:ext cx="6512511" cy="15939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731519"/>
            <a:ext cx="7696200" cy="53935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dirty="0" err="1" smtClean="0">
                <a:latin typeface="Times New Roman"/>
                <a:cs typeface="Times New Roman"/>
              </a:rPr>
              <a:t>sterilizál</a:t>
            </a:r>
            <a:r>
              <a:rPr lang="hu-HU" sz="2800" dirty="0" smtClean="0">
                <a:latin typeface="Times New Roman"/>
                <a:cs typeface="Times New Roman"/>
              </a:rPr>
              <a:t>ó </a:t>
            </a:r>
            <a:r>
              <a:rPr lang="en-US" sz="2800" dirty="0" err="1" smtClean="0">
                <a:latin typeface="Times New Roman"/>
                <a:cs typeface="Times New Roman"/>
              </a:rPr>
              <a:t>berendezések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sterilizál</a:t>
            </a:r>
            <a:r>
              <a:rPr lang="hu-HU" sz="2800" b="1" dirty="0" smtClean="0">
                <a:latin typeface="Times New Roman"/>
                <a:cs typeface="Times New Roman"/>
              </a:rPr>
              <a:t>ó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hatásának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vizsgálatára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ellenőrzésére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speciális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baktériumspórákat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tartalmazo</a:t>
            </a:r>
            <a:r>
              <a:rPr lang="en-US" sz="2800" dirty="0">
                <a:latin typeface="Times New Roman"/>
                <a:cs typeface="Times New Roman"/>
              </a:rPr>
              <a:t>́, </a:t>
            </a:r>
            <a:r>
              <a:rPr lang="en-US" sz="2800" dirty="0" err="1">
                <a:latin typeface="Times New Roman"/>
                <a:cs typeface="Times New Roman"/>
              </a:rPr>
              <a:t>engedélyezett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821A08"/>
                </a:solidFill>
                <a:latin typeface="Times New Roman"/>
                <a:cs typeface="Times New Roman"/>
              </a:rPr>
              <a:t>bioindikátorok</a:t>
            </a:r>
            <a:r>
              <a:rPr lang="en-US" sz="2800" b="1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821A08"/>
                </a:solidFill>
                <a:latin typeface="Times New Roman"/>
                <a:cs typeface="Times New Roman"/>
              </a:rPr>
              <a:t>alkalmasak</a:t>
            </a:r>
            <a:r>
              <a:rPr lang="en-US" sz="2800" dirty="0">
                <a:solidFill>
                  <a:srgbClr val="821A08"/>
                </a:solidFill>
                <a:latin typeface="Times New Roman"/>
                <a:cs typeface="Times New Roman"/>
              </a:rPr>
              <a:t>. </a:t>
            </a:r>
          </a:p>
          <a:p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dirty="0" err="1" smtClean="0">
                <a:latin typeface="Times New Roman"/>
                <a:cs typeface="Times New Roman"/>
              </a:rPr>
              <a:t>sterilizál</a:t>
            </a:r>
            <a:r>
              <a:rPr lang="hu-HU" sz="2800" dirty="0" smtClean="0">
                <a:latin typeface="Times New Roman"/>
                <a:cs typeface="Times New Roman"/>
              </a:rPr>
              <a:t>ó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berendezések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biológiai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ellen</a:t>
            </a:r>
            <a:r>
              <a:rPr lang="hu-HU" sz="2800" dirty="0">
                <a:latin typeface="Times New Roman"/>
                <a:cs typeface="Times New Roman"/>
              </a:rPr>
              <a:t>ő</a:t>
            </a:r>
            <a:r>
              <a:rPr lang="en-US" sz="2800" b="1" dirty="0" err="1" smtClean="0">
                <a:latin typeface="Times New Roman"/>
                <a:cs typeface="Times New Roman"/>
              </a:rPr>
              <a:t>rzés</a:t>
            </a:r>
            <a:r>
              <a:rPr lang="en-US" sz="2800" dirty="0" err="1" smtClean="0">
                <a:latin typeface="Times New Roman"/>
                <a:cs typeface="Times New Roman"/>
              </a:rPr>
              <a:t>ének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gyakorisága</a:t>
            </a:r>
            <a:r>
              <a:rPr lang="en-US" sz="2800" dirty="0">
                <a:latin typeface="Times New Roman"/>
                <a:cs typeface="Times New Roman"/>
              </a:rPr>
              <a:t>: − </a:t>
            </a:r>
            <a:r>
              <a:rPr lang="en-US" sz="2800" dirty="0" err="1">
                <a:latin typeface="Times New Roman"/>
                <a:cs typeface="Times New Roman"/>
              </a:rPr>
              <a:t>új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vagy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felújított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készülék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hu-HU" sz="2800" dirty="0">
                <a:latin typeface="Times New Roman"/>
                <a:cs typeface="Times New Roman"/>
              </a:rPr>
              <a:t>ü</a:t>
            </a:r>
            <a:r>
              <a:rPr lang="en-US" sz="2800" dirty="0" err="1" smtClean="0">
                <a:latin typeface="Times New Roman"/>
                <a:cs typeface="Times New Roman"/>
              </a:rPr>
              <a:t>zembe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állításakor</a:t>
            </a:r>
            <a:r>
              <a:rPr lang="en-US" sz="2800" dirty="0">
                <a:latin typeface="Times New Roman"/>
                <a:cs typeface="Times New Roman"/>
              </a:rPr>
              <a:t>;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 err="1">
                <a:latin typeface="Times New Roman"/>
                <a:cs typeface="Times New Roman"/>
              </a:rPr>
              <a:t>folyamatosan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hu-HU" sz="2800" dirty="0">
                <a:latin typeface="Times New Roman"/>
                <a:cs typeface="Times New Roman"/>
              </a:rPr>
              <a:t>ü</a:t>
            </a:r>
            <a:r>
              <a:rPr lang="en-US" sz="2800" dirty="0" err="1" smtClean="0">
                <a:latin typeface="Times New Roman"/>
                <a:cs typeface="Times New Roman"/>
              </a:rPr>
              <a:t>zemel</a:t>
            </a:r>
            <a:r>
              <a:rPr lang="hu-HU" sz="2800" dirty="0" smtClean="0">
                <a:latin typeface="Times New Roman"/>
                <a:cs typeface="Times New Roman"/>
              </a:rPr>
              <a:t>ő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készülékeknél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félévenként</a:t>
            </a:r>
            <a:r>
              <a:rPr lang="en-US" sz="2800" dirty="0">
                <a:latin typeface="Times New Roman"/>
                <a:cs typeface="Times New Roman"/>
              </a:rPr>
              <a:t>;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sterilizálásról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naplót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kell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vezetni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!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1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57150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2668" y="731519"/>
            <a:ext cx="8212666" cy="5635413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A sterilizáló berendezések </a:t>
            </a: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évente két alkalommal 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történő mikrobiológiai ellenőrzéséhez a </a:t>
            </a:r>
            <a:r>
              <a:rPr lang="en-US" sz="32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bioindikátorokat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a területileg illetékes KH NSZSZ intézettől, vagy az Országos Epidemiológiai Központ, Dezinfekciós osztályától kell igényelni. </a:t>
            </a:r>
          </a:p>
          <a:p>
            <a:pPr marL="45720" indent="0" algn="ctr">
              <a:buNone/>
            </a:pP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A 4/2009.(III.17.)EüM számú </a:t>
            </a:r>
            <a:r>
              <a:rPr lang="en-US" sz="32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orvostechnikai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eszk</a:t>
            </a:r>
            <a:r>
              <a:rPr lang="hu-HU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ö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z</a:t>
            </a:r>
            <a:r>
              <a:rPr lang="hu-HU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ö</a:t>
            </a:r>
            <a:r>
              <a:rPr lang="en-US" sz="32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kr</a:t>
            </a:r>
            <a:r>
              <a:rPr lang="hu-HU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ő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l szóló rendelet értelmében a sterilizáló berendezéseket </a:t>
            </a:r>
            <a:r>
              <a:rPr lang="en-US" sz="32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háromévenként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k</a:t>
            </a:r>
            <a:r>
              <a:rPr lang="hu-HU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ö</a:t>
            </a:r>
            <a:r>
              <a:rPr lang="en-US" sz="32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telez</a:t>
            </a:r>
            <a:r>
              <a:rPr lang="hu-HU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ő </a:t>
            </a:r>
            <a:r>
              <a:rPr lang="en-US" sz="3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lang="hu-HU"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ű</a:t>
            </a:r>
            <a:r>
              <a:rPr lang="en-US" sz="32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szaki</a:t>
            </a:r>
            <a:r>
              <a:rPr lang="en-US" sz="3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felülvizsgálatnak 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kell alávetni, melyet az Egészségügyi Engedélyezési és Közigazgatási Hivatal </a:t>
            </a:r>
            <a:r>
              <a:rPr lang="en-US" sz="32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engedélyével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rendelkez</a:t>
            </a:r>
            <a:r>
              <a:rPr lang="hu-HU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ő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szervezettel/szervizzel kell elvégeztetni.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3635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Tárolás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1586634"/>
            <a:ext cx="6646333" cy="4170699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32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A </a:t>
            </a:r>
            <a:r>
              <a:rPr lang="en-US" sz="3200" b="1" dirty="0">
                <a:solidFill>
                  <a:srgbClr val="821A08"/>
                </a:solidFill>
                <a:latin typeface="Times New Roman"/>
                <a:cs typeface="Times New Roman"/>
              </a:rPr>
              <a:t>sterilizált műszerek/eszközök csak abban a csomagolásban tárolhatók, amelyben a sterilizálásuk </a:t>
            </a:r>
            <a:r>
              <a:rPr lang="en-US" sz="32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történt!</a:t>
            </a:r>
          </a:p>
          <a:p>
            <a:pPr marL="45720" indent="0" algn="ctr">
              <a:buNone/>
            </a:pPr>
            <a:r>
              <a:rPr lang="en-US" sz="32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821A08"/>
                </a:solidFill>
                <a:latin typeface="Times New Roman"/>
                <a:cs typeface="Times New Roman"/>
              </a:rPr>
              <a:t>Felbontás után már nem tárolhatók, nem tekinthetők sterilnek.</a:t>
            </a:r>
            <a:br>
              <a:rPr lang="en-US" sz="3200" b="1" dirty="0">
                <a:solidFill>
                  <a:srgbClr val="821A08"/>
                </a:solidFill>
                <a:latin typeface="Times New Roman"/>
                <a:cs typeface="Times New Roman"/>
              </a:rPr>
            </a:br>
            <a:r>
              <a:rPr lang="en-US" sz="3200" b="1" dirty="0">
                <a:solidFill>
                  <a:srgbClr val="821A08"/>
                </a:solidFill>
                <a:latin typeface="Times New Roman"/>
                <a:cs typeface="Times New Roman"/>
              </a:rPr>
              <a:t>Folyadékban, oldatban történő tárolás szigorúan tilos! 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46" y="116114"/>
            <a:ext cx="2205780" cy="14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7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608666"/>
            <a:ext cx="6400800" cy="3928534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Az egyszer </a:t>
            </a:r>
            <a:r>
              <a:rPr lang="en-US" sz="3600" b="1" dirty="0" err="1">
                <a:solidFill>
                  <a:srgbClr val="821A08"/>
                </a:solidFill>
                <a:latin typeface="Times New Roman"/>
                <a:cs typeface="Times New Roman"/>
              </a:rPr>
              <a:t>használatos</a:t>
            </a:r>
            <a: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solidFill>
                  <a:srgbClr val="821A08"/>
                </a:solidFill>
                <a:latin typeface="Times New Roman"/>
                <a:cs typeface="Times New Roman"/>
              </a:rPr>
              <a:t>eszk</a:t>
            </a:r>
            <a:r>
              <a:rPr lang="hu-HU" sz="3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ö</a:t>
            </a:r>
            <a:r>
              <a:rPr lang="en-US" sz="3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z</a:t>
            </a:r>
            <a:r>
              <a:rPr lang="hu-HU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ö</a:t>
            </a:r>
            <a:r>
              <a:rPr lang="en-US" sz="3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k </a:t>
            </a:r>
            <a: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használatára </a:t>
            </a:r>
            <a:r>
              <a:rPr lang="en-US" sz="3600" b="1" dirty="0" err="1">
                <a:solidFill>
                  <a:srgbClr val="821A08"/>
                </a:solidFill>
                <a:latin typeface="Times New Roman"/>
                <a:cs typeface="Times New Roman"/>
              </a:rPr>
              <a:t>kell</a:t>
            </a:r>
            <a: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t</a:t>
            </a:r>
            <a:r>
              <a:rPr lang="hu-HU" sz="3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ö</a:t>
            </a:r>
            <a:r>
              <a:rPr lang="en-US" sz="3600" b="1" dirty="0" err="1" smtClean="0">
                <a:solidFill>
                  <a:srgbClr val="821A08"/>
                </a:solidFill>
                <a:latin typeface="Times New Roman"/>
                <a:cs typeface="Times New Roman"/>
              </a:rPr>
              <a:t>rekedni</a:t>
            </a:r>
            <a: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.</a:t>
            </a:r>
            <a:b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</a:br>
            <a: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Az egyszer </a:t>
            </a:r>
            <a:r>
              <a:rPr lang="en-US" sz="3600" b="1" dirty="0" err="1">
                <a:solidFill>
                  <a:srgbClr val="821A08"/>
                </a:solidFill>
                <a:latin typeface="Times New Roman"/>
                <a:cs typeface="Times New Roman"/>
              </a:rPr>
              <a:t>használatos</a:t>
            </a:r>
            <a: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solidFill>
                  <a:srgbClr val="821A08"/>
                </a:solidFill>
                <a:latin typeface="Times New Roman"/>
                <a:cs typeface="Times New Roman"/>
              </a:rPr>
              <a:t>eszk</a:t>
            </a:r>
            <a:r>
              <a:rPr lang="hu-HU" sz="3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ö</a:t>
            </a:r>
            <a:r>
              <a:rPr lang="en-US" sz="3600" b="1" dirty="0" smtClean="0">
                <a:solidFill>
                  <a:srgbClr val="821A08"/>
                </a:solidFill>
                <a:latin typeface="Times New Roman"/>
                <a:cs typeface="Times New Roman"/>
              </a:rPr>
              <a:t>z </a:t>
            </a:r>
            <a:r>
              <a:rPr lang="en-US" sz="3600" b="1" dirty="0">
                <a:solidFill>
                  <a:srgbClr val="821A08"/>
                </a:solidFill>
                <a:latin typeface="Times New Roman"/>
                <a:cs typeface="Times New Roman"/>
              </a:rPr>
              <a:t>újra sterilizálása és felhasználása tilos! </a:t>
            </a:r>
            <a:endParaRPr lang="en-US" sz="3600" dirty="0">
              <a:solidFill>
                <a:srgbClr val="821A08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3458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1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33" y="174171"/>
            <a:ext cx="7577667" cy="114662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effectLst/>
              </a:rPr>
              <a:t>T</a:t>
            </a:r>
            <a:r>
              <a:rPr lang="hu-HU" sz="3200" dirty="0">
                <a:effectLst/>
              </a:rPr>
              <a:t>ö</a:t>
            </a:r>
            <a:r>
              <a:rPr lang="en-US" sz="3200" dirty="0" err="1" smtClean="0">
                <a:effectLst/>
              </a:rPr>
              <a:t>bbsz</a:t>
            </a:r>
            <a:r>
              <a:rPr lang="hu-HU" sz="3200" dirty="0" smtClean="0">
                <a:effectLst/>
              </a:rPr>
              <a:t>ö</a:t>
            </a:r>
            <a:r>
              <a:rPr lang="en-US" sz="3200" dirty="0" smtClean="0">
                <a:effectLst/>
              </a:rPr>
              <a:t>r </a:t>
            </a:r>
            <a:r>
              <a:rPr lang="en-US" sz="3200" dirty="0" err="1" smtClean="0">
                <a:effectLst/>
              </a:rPr>
              <a:t>használatos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orvosi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eszk</a:t>
            </a:r>
            <a:r>
              <a:rPr lang="hu-HU" sz="3200" dirty="0" smtClean="0">
                <a:effectLst/>
              </a:rPr>
              <a:t>ö</a:t>
            </a:r>
            <a:r>
              <a:rPr lang="en-US" sz="3200" dirty="0" smtClean="0">
                <a:effectLst/>
              </a:rPr>
              <a:t>z</a:t>
            </a:r>
            <a:r>
              <a:rPr lang="hu-HU" sz="3200" dirty="0" smtClean="0">
                <a:effectLst/>
              </a:rPr>
              <a:t>ö</a:t>
            </a:r>
            <a:r>
              <a:rPr lang="en-US" sz="3200" dirty="0" smtClean="0">
                <a:effectLst/>
              </a:rPr>
              <a:t>k</a:t>
            </a:r>
            <a:r>
              <a:rPr lang="en-US" sz="3200" dirty="0">
                <a:effectLst/>
              </a:rPr>
              <a:t>, </a:t>
            </a:r>
            <a:r>
              <a:rPr lang="en-US" sz="3200" dirty="0" smtClean="0">
                <a:effectLst/>
              </a:rPr>
              <a:t>m</a:t>
            </a:r>
            <a:r>
              <a:rPr lang="hu-HU" sz="3200" dirty="0" smtClean="0">
                <a:effectLst/>
              </a:rPr>
              <a:t>ű</a:t>
            </a:r>
            <a:r>
              <a:rPr lang="en-US" sz="3200" dirty="0" err="1" smtClean="0">
                <a:effectLst/>
              </a:rPr>
              <a:t>szerek</a:t>
            </a:r>
            <a:r>
              <a:rPr lang="en-US" sz="3200" dirty="0" smtClean="0">
                <a:effectLst/>
              </a:rPr>
              <a:t> gyűjtése: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8686" y="1320800"/>
            <a:ext cx="8824685" cy="5260901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Használat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után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gyűjtésére a nedves és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száraz gyűjtési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eljárás alkalmazható.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u="sng" dirty="0" smtClean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Száraz </a:t>
            </a:r>
            <a:r>
              <a:rPr lang="en-US" sz="2400" b="1" u="sng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sz="2400" u="sng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ű</a:t>
            </a:r>
            <a:r>
              <a:rPr lang="en-US" sz="2400" b="1" u="sng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jtés: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alkalmazhato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tisztítása, fertőtlenítése gépi úton és 6 órán belül megtörténik. </a:t>
            </a:r>
          </a:p>
          <a:p>
            <a:pPr>
              <a:lnSpc>
                <a:spcPct val="120000"/>
              </a:lnSpc>
            </a:pPr>
            <a:r>
              <a:rPr lang="en-US" sz="2400" b="1" u="sng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Nedves gy</a:t>
            </a:r>
            <a:r>
              <a:rPr lang="en-US" sz="2400" u="sng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ű</a:t>
            </a:r>
            <a:r>
              <a:rPr lang="en-US" sz="2400" b="1" u="sng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jtés: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alkalmazhato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tisztítása, fertőtlenítése kézi úton történik, vagy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gépi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tisztítás, fertőtlenítés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órán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történik meg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gyűjtésére csapvíz, vagy enzimatikus tisztítószer oldat alkalmazható.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használt eszközök, műszerek nedves gyűjtéséhez műszerfertőtlenítő szer nem használható! </a:t>
            </a:r>
          </a:p>
          <a:p>
            <a:pPr marL="4572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0976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  <a:effectLst/>
              </a:rPr>
              <a:t>K</a:t>
            </a:r>
            <a:r>
              <a:rPr lang="hu-HU" dirty="0" err="1" smtClean="0">
                <a:solidFill>
                  <a:schemeClr val="tx1"/>
                </a:solidFill>
                <a:effectLst/>
              </a:rPr>
              <a:t>éz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fert</a:t>
            </a:r>
            <a:r>
              <a:rPr lang="hu-HU" dirty="0" smtClean="0">
                <a:solidFill>
                  <a:schemeClr val="tx1"/>
                </a:solidFill>
                <a:effectLst/>
              </a:rPr>
              <a:t>ő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tlen</a:t>
            </a:r>
            <a:r>
              <a:rPr lang="hu-HU" dirty="0" smtClean="0">
                <a:solidFill>
                  <a:schemeClr val="tx1"/>
                </a:solidFill>
                <a:effectLst/>
              </a:rPr>
              <a:t>í</a:t>
            </a:r>
            <a:r>
              <a:rPr lang="en-US" dirty="0" smtClean="0">
                <a:solidFill>
                  <a:schemeClr val="tx1"/>
                </a:solidFill>
                <a:effectLst/>
              </a:rPr>
              <a:t>t</a:t>
            </a:r>
            <a:r>
              <a:rPr lang="hu-HU" dirty="0" smtClean="0">
                <a:solidFill>
                  <a:schemeClr val="tx1"/>
                </a:solidFill>
                <a:effectLst/>
              </a:rPr>
              <a:t>é</a:t>
            </a:r>
            <a:r>
              <a:rPr lang="en-US" dirty="0" smtClean="0">
                <a:solidFill>
                  <a:schemeClr val="tx1"/>
                </a:solidFill>
                <a:effectLst/>
              </a:rPr>
              <a:t>s</a:t>
            </a:r>
            <a:r>
              <a:rPr lang="en-US" dirty="0" smtClean="0">
                <a:effectLst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1" y="1236133"/>
            <a:ext cx="8483600" cy="5283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kezek állapotával kapcsolatos általános követelmények: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rendszeresen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végzett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m-toilette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melynek ki kell terjednie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alatti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területre,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mágyra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gyelve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ne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sér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̈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videknek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és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lekerekített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legömbölyített)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végűeknek kell lenni.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Munkavégzés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festett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karóra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viselése tilos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ekcémás, egyéb gyulladásos bőrfolyamat esetén közvetlen betegellátás nem végezhető! </a:t>
            </a:r>
          </a:p>
          <a:p>
            <a:endParaRPr lang="en-US" sz="2800" dirty="0"/>
          </a:p>
        </p:txBody>
      </p:sp>
      <p:pic>
        <p:nvPicPr>
          <p:cNvPr id="4" name="Picture 3" descr="Képernyőfotó 2015-11-30 - 19.1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6" y="0"/>
            <a:ext cx="2201333" cy="19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27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816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Semmelweis Ignác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7867" y="1676400"/>
            <a:ext cx="3979333" cy="4521199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/>
              <a:t>...”A mosás elmulasztása a gyakorlati szülészeti tanfolyamról való kizárással </a:t>
            </a:r>
            <a:r>
              <a:rPr lang="en-US" b="1" dirty="0" smtClean="0"/>
              <a:t>lesz </a:t>
            </a:r>
            <a:r>
              <a:rPr lang="en-US" b="1" dirty="0"/>
              <a:t>büntetve”... </a:t>
            </a:r>
            <a:endParaRPr lang="en-US" b="1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dirty="0" smtClean="0"/>
              <a:t> </a:t>
            </a:r>
            <a:r>
              <a:rPr lang="hu-HU" b="1" dirty="0"/>
              <a:t>Pest, 1861. Május 27-én</a:t>
            </a:r>
            <a:r>
              <a:rPr lang="hu-HU" b="1" dirty="0" smtClean="0"/>
              <a:t>.</a:t>
            </a:r>
          </a:p>
          <a:p>
            <a:pPr marL="45720" indent="0">
              <a:buNone/>
            </a:pPr>
            <a:r>
              <a:rPr lang="hu-HU" b="1" dirty="0" smtClean="0"/>
              <a:t> </a:t>
            </a:r>
            <a:endParaRPr lang="hu-HU" dirty="0"/>
          </a:p>
          <a:p>
            <a:pPr marL="45720" indent="0">
              <a:buNone/>
            </a:pPr>
            <a:r>
              <a:rPr lang="en-US" b="1" dirty="0"/>
              <a:t>Semmelweis</a:t>
            </a:r>
            <a:br>
              <a:rPr lang="en-US" b="1" dirty="0"/>
            </a:br>
            <a:r>
              <a:rPr lang="en-US" b="1" dirty="0"/>
              <a:t>a </a:t>
            </a:r>
            <a:r>
              <a:rPr lang="en-US" b="1" dirty="0" smtClean="0"/>
              <a:t>szülészeti intézet </a:t>
            </a:r>
            <a:r>
              <a:rPr lang="en-US" b="1" dirty="0"/>
              <a:t>tanára a pesti kir. magyar tudományegyetemen”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Képernyőfotó 2015-11-30 - 18.4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83" y="1451168"/>
            <a:ext cx="31877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28300"/>
            <a:ext cx="8144933" cy="16560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Az egészségügyi személyzet keze legyen ép és ápolt, de a betegellátásban a műköröm és az ékszerek viselése tilos</a:t>
            </a:r>
            <a:r>
              <a:rPr lang="en-US" sz="3000" dirty="0" smtClean="0"/>
              <a:t>!</a:t>
            </a:r>
            <a:endParaRPr lang="en-US" sz="3000" dirty="0"/>
          </a:p>
        </p:txBody>
      </p:sp>
      <p:pic>
        <p:nvPicPr>
          <p:cNvPr id="4" name="Content Placeholder 3" descr="Képernyőfotó 2015-11-30 - 18.50.30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9" b="25349"/>
          <a:stretch>
            <a:fillRect/>
          </a:stretch>
        </p:blipFill>
        <p:spPr>
          <a:xfrm>
            <a:off x="317980" y="2781299"/>
            <a:ext cx="4474153" cy="3484034"/>
          </a:xfrm>
        </p:spPr>
      </p:pic>
      <p:pic>
        <p:nvPicPr>
          <p:cNvPr id="5" name="Picture 4" descr="Képernyőfotó 2015-11-30 - 18.5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59" y="2645833"/>
            <a:ext cx="4133574" cy="3619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92133" y="2404533"/>
            <a:ext cx="4131734" cy="421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92133" y="2404533"/>
            <a:ext cx="4279900" cy="409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9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409768"/>
            <a:ext cx="83608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i="1" dirty="0">
                <a:solidFill>
                  <a:schemeClr val="accent6">
                    <a:lumMod val="50000"/>
                  </a:schemeClr>
                </a:solidFill>
                <a:effectLst/>
              </a:rPr>
              <a:t>A nem megfelelően </a:t>
            </a:r>
            <a:r>
              <a:rPr lang="en-US" sz="25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végzett </a:t>
            </a:r>
            <a:r>
              <a:rPr lang="en-US" sz="2500" i="1" dirty="0">
                <a:solidFill>
                  <a:schemeClr val="accent6">
                    <a:lumMod val="50000"/>
                  </a:schemeClr>
                </a:solidFill>
                <a:effectLst/>
              </a:rPr>
              <a:t>kézfertőtlenítés során kimaradó területek. </a:t>
            </a:r>
            <a:r>
              <a:rPr lang="en-US" sz="25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en-US" sz="25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2200" i="1" dirty="0" smtClean="0">
                <a:effectLst/>
              </a:rPr>
              <a:t/>
            </a:r>
            <a:br>
              <a:rPr lang="en-US" sz="2200" i="1" dirty="0" smtClean="0">
                <a:effectLst/>
              </a:rPr>
            </a:br>
            <a:r>
              <a:rPr lang="en-US" sz="2200" i="1" dirty="0" smtClean="0">
                <a:effectLst/>
              </a:rPr>
              <a:t>(</a:t>
            </a:r>
            <a:r>
              <a:rPr lang="en-US" sz="2200" i="1" dirty="0">
                <a:effectLst/>
              </a:rPr>
              <a:t>Balra a kézhát, jobbra a tenyér. A legsötétebb területek a leginkább </a:t>
            </a:r>
            <a:r>
              <a:rPr lang="en-US" sz="2200" i="1" dirty="0" smtClean="0">
                <a:effectLst/>
              </a:rPr>
              <a:t>szennyezettek</a:t>
            </a:r>
            <a:r>
              <a:rPr lang="en-US" sz="2200" i="1" dirty="0">
                <a:effectLst/>
              </a:rPr>
              <a:t>.)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3572932"/>
            <a:ext cx="6400800" cy="3048001"/>
          </a:xfrm>
        </p:spPr>
        <p:txBody>
          <a:bodyPr/>
          <a:lstStyle/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Képernyőfotó 2015-11-29 - 21.10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06133"/>
            <a:ext cx="7340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58968"/>
            <a:ext cx="6197600" cy="92796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660066"/>
                </a:solidFill>
                <a:effectLst/>
              </a:rPr>
              <a:t>Higi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é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n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é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s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k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é</a:t>
            </a:r>
            <a:r>
              <a:rPr lang="en-US" sz="3600" dirty="0" err="1" smtClean="0">
                <a:solidFill>
                  <a:srgbClr val="660066"/>
                </a:solidFill>
                <a:effectLst/>
              </a:rPr>
              <a:t>zfert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ő</a:t>
            </a:r>
            <a:r>
              <a:rPr lang="en-US" sz="3600" dirty="0" err="1" smtClean="0">
                <a:solidFill>
                  <a:srgbClr val="660066"/>
                </a:solidFill>
                <a:effectLst/>
              </a:rPr>
              <a:t>tlen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í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t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é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s</a:t>
            </a:r>
            <a:r>
              <a:rPr lang="en-US" sz="3600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199" y="1501967"/>
            <a:ext cx="8466667" cy="5356033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2600" b="1" dirty="0">
                <a:latin typeface="Times New Roman"/>
                <a:cs typeface="Times New Roman"/>
              </a:rPr>
              <a:t>Célja</a:t>
            </a:r>
            <a:r>
              <a:rPr lang="en-US" sz="2600" dirty="0">
                <a:latin typeface="Times New Roman"/>
                <a:cs typeface="Times New Roman"/>
              </a:rPr>
              <a:t> a </a:t>
            </a:r>
            <a:r>
              <a:rPr lang="en-US" sz="2600" dirty="0">
                <a:solidFill>
                  <a:srgbClr val="821A08"/>
                </a:solidFill>
                <a:latin typeface="Times New Roman"/>
                <a:cs typeface="Times New Roman"/>
              </a:rPr>
              <a:t>kéz bőrfelületén lévő </a:t>
            </a:r>
            <a:r>
              <a:rPr lang="en-US" sz="2600" dirty="0" smtClean="0">
                <a:solidFill>
                  <a:srgbClr val="821A08"/>
                </a:solidFill>
                <a:latin typeface="Times New Roman"/>
                <a:cs typeface="Times New Roman"/>
              </a:rPr>
              <a:t>átmeneti </a:t>
            </a:r>
            <a:r>
              <a:rPr lang="en-US" sz="2600" dirty="0">
                <a:solidFill>
                  <a:srgbClr val="821A08"/>
                </a:solidFill>
                <a:latin typeface="Times New Roman"/>
                <a:cs typeface="Times New Roman"/>
              </a:rPr>
              <a:t>(tranzitorikus) </a:t>
            </a:r>
            <a:r>
              <a:rPr lang="en-US" sz="2600" dirty="0" smtClean="0">
                <a:solidFill>
                  <a:srgbClr val="821A08"/>
                </a:solidFill>
                <a:latin typeface="Times New Roman"/>
                <a:cs typeface="Times New Roman"/>
              </a:rPr>
              <a:t>mikrofóra elpusztítása</a:t>
            </a:r>
            <a:r>
              <a:rPr lang="en-US" sz="2600" dirty="0">
                <a:solidFill>
                  <a:srgbClr val="821A08"/>
                </a:solidFill>
                <a:latin typeface="Times New Roman"/>
                <a:cs typeface="Times New Roman"/>
              </a:rPr>
              <a:t>, </a:t>
            </a:r>
            <a:r>
              <a:rPr lang="en-US" sz="2600" dirty="0" smtClean="0">
                <a:solidFill>
                  <a:srgbClr val="821A08"/>
                </a:solidFill>
                <a:latin typeface="Times New Roman"/>
                <a:cs typeface="Times New Roman"/>
              </a:rPr>
              <a:t>inaktiválása</a:t>
            </a:r>
            <a:r>
              <a:rPr lang="en-US" sz="2600" dirty="0">
                <a:latin typeface="Times New Roman"/>
                <a:cs typeface="Times New Roman"/>
              </a:rPr>
              <a:t>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hu-HU" dirty="0">
                <a:latin typeface="Times New Roman"/>
                <a:cs typeface="Times New Roman"/>
              </a:rPr>
              <a:t>F</a:t>
            </a:r>
            <a:r>
              <a:rPr lang="en-US" dirty="0" err="1" smtClean="0">
                <a:latin typeface="Times New Roman"/>
                <a:cs typeface="Times New Roman"/>
              </a:rPr>
              <a:t>orma</a:t>
            </a:r>
            <a:r>
              <a:rPr lang="en-US" dirty="0" smtClean="0">
                <a:latin typeface="Times New Roman"/>
                <a:cs typeface="Times New Roman"/>
              </a:rPr>
              <a:t>́</a:t>
            </a:r>
            <a:r>
              <a:rPr lang="hu-HU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</a:p>
          <a:p>
            <a:pPr marL="502920" indent="-457200">
              <a:buAutoNum type="arabicPeriod"/>
            </a:pP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25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ézfertőtlenítő kézmosás:</a:t>
            </a:r>
          </a:p>
          <a:p>
            <a:pPr marL="45720" indent="0" algn="just">
              <a:buNone/>
            </a:pPr>
            <a:r>
              <a:rPr lang="en-US" sz="2500" dirty="0">
                <a:latin typeface="Times New Roman"/>
                <a:cs typeface="Times New Roman"/>
              </a:rPr>
              <a:t>B</a:t>
            </a:r>
            <a:r>
              <a:rPr lang="en-US" sz="2500" dirty="0" smtClean="0">
                <a:latin typeface="Times New Roman"/>
                <a:cs typeface="Times New Roman"/>
              </a:rPr>
              <a:t>iocid </a:t>
            </a:r>
            <a:r>
              <a:rPr lang="en-US" sz="2500" dirty="0">
                <a:latin typeface="Times New Roman"/>
                <a:cs typeface="Times New Roman"/>
              </a:rPr>
              <a:t>hatóanyagot viszünk fel a kéz bőrfelületére, amely az előírt alkalmazás </a:t>
            </a:r>
            <a:r>
              <a:rPr lang="en-US" sz="2500" dirty="0" smtClean="0">
                <a:latin typeface="Times New Roman"/>
                <a:cs typeface="Times New Roman"/>
              </a:rPr>
              <a:t>mellett </a:t>
            </a:r>
            <a:r>
              <a:rPr lang="en-US" sz="2500" dirty="0">
                <a:latin typeface="Times New Roman"/>
                <a:cs typeface="Times New Roman"/>
              </a:rPr>
              <a:t>(megfelelő behatási/expozíciós idő után) </a:t>
            </a:r>
            <a:r>
              <a:rPr lang="en-US" sz="2500" dirty="0" smtClean="0">
                <a:latin typeface="Times New Roman"/>
                <a:cs typeface="Times New Roman"/>
              </a:rPr>
              <a:t>elpusztítja </a:t>
            </a:r>
            <a:r>
              <a:rPr lang="en-US" sz="2500" dirty="0">
                <a:latin typeface="Times New Roman"/>
                <a:cs typeface="Times New Roman"/>
              </a:rPr>
              <a:t>a kéz bőrfelületén lévő tranzitorikus </a:t>
            </a:r>
            <a:r>
              <a:rPr lang="en-US" sz="2500" dirty="0" smtClean="0">
                <a:latin typeface="Times New Roman"/>
                <a:cs typeface="Times New Roman"/>
              </a:rPr>
              <a:t>mikrofórát, </a:t>
            </a:r>
            <a:r>
              <a:rPr lang="en-US" sz="2500" dirty="0">
                <a:latin typeface="Times New Roman"/>
                <a:cs typeface="Times New Roman"/>
              </a:rPr>
              <a:t>feloldja és </a:t>
            </a:r>
            <a:r>
              <a:rPr lang="en-US" sz="2500" dirty="0" smtClean="0">
                <a:latin typeface="Times New Roman"/>
                <a:cs typeface="Times New Roman"/>
              </a:rPr>
              <a:t>eltávolítja </a:t>
            </a:r>
            <a:r>
              <a:rPr lang="en-US" sz="2500" dirty="0">
                <a:latin typeface="Times New Roman"/>
                <a:cs typeface="Times New Roman"/>
              </a:rPr>
              <a:t>a kezeken (és az alkaron) lévő szennyeződéseket. </a:t>
            </a:r>
          </a:p>
          <a:p>
            <a:pPr marL="45720" indent="0">
              <a:buNone/>
            </a:pPr>
            <a:r>
              <a:rPr lang="en-US" sz="2500" dirty="0">
                <a:latin typeface="Times New Roman"/>
                <a:cs typeface="Times New Roman"/>
              </a:rPr>
              <a:t>F</a:t>
            </a:r>
            <a:r>
              <a:rPr lang="en-US" sz="2500" dirty="0" smtClean="0">
                <a:latin typeface="Times New Roman"/>
                <a:cs typeface="Times New Roman"/>
              </a:rPr>
              <a:t>ormái:</a:t>
            </a:r>
          </a:p>
          <a:p>
            <a:pPr marL="45720" indent="0">
              <a:buNone/>
            </a:pPr>
            <a:r>
              <a:rPr lang="en-US" sz="2500" dirty="0">
                <a:latin typeface="Times New Roman"/>
                <a:cs typeface="Times New Roman"/>
              </a:rPr>
              <a:t>	</a:t>
            </a:r>
            <a:r>
              <a:rPr lang="en-US" sz="2500" dirty="0" smtClean="0">
                <a:latin typeface="Times New Roman"/>
                <a:cs typeface="Times New Roman"/>
              </a:rPr>
              <a:t>- egyfázisú</a:t>
            </a:r>
          </a:p>
          <a:p>
            <a:pPr marL="45720" indent="0">
              <a:buNone/>
            </a:pPr>
            <a:r>
              <a:rPr lang="en-US" sz="2500" dirty="0">
                <a:latin typeface="Times New Roman"/>
                <a:cs typeface="Times New Roman"/>
              </a:rPr>
              <a:t>	</a:t>
            </a:r>
            <a:r>
              <a:rPr lang="en-US" sz="2500" dirty="0" smtClean="0">
                <a:latin typeface="Times New Roman"/>
                <a:cs typeface="Times New Roman"/>
              </a:rPr>
              <a:t>- kétfázisú</a:t>
            </a:r>
            <a:endParaRPr lang="en-US" sz="25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Képernyőfotó 2015-11-30 - 18.4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67" y="5284558"/>
            <a:ext cx="1989666" cy="1351191"/>
          </a:xfrm>
          <a:prstGeom prst="rect">
            <a:avLst/>
          </a:prstGeom>
        </p:spPr>
      </p:pic>
      <p:pic>
        <p:nvPicPr>
          <p:cNvPr id="5" name="Picture 4" descr="Képernyőfotó 2015-11-30 - 18.50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66" y="5288854"/>
            <a:ext cx="1905000" cy="1346895"/>
          </a:xfrm>
          <a:prstGeom prst="rect">
            <a:avLst/>
          </a:prstGeom>
        </p:spPr>
      </p:pic>
      <p:pic>
        <p:nvPicPr>
          <p:cNvPr id="6" name="Picture 5" descr="Képernyőfotó 2015-11-24 - 14.37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99" y="0"/>
            <a:ext cx="1318683" cy="1194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3600" y="2404532"/>
            <a:ext cx="17102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821A08"/>
                </a:solidFill>
              </a:rPr>
              <a:t>Figyelj!</a:t>
            </a:r>
            <a:endParaRPr lang="en-US" sz="2300" b="1" dirty="0">
              <a:solidFill>
                <a:srgbClr val="821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4" y="5229072"/>
            <a:ext cx="3115733" cy="88386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Figyelj!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1954" y="263929"/>
            <a:ext cx="8840917" cy="496514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hu-H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3260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 fogászati ellátás során kialakuló fertőzések zöme megelőzhető. </a:t>
            </a:r>
          </a:p>
          <a:p>
            <a:pPr marL="45720" indent="0" algn="ctr">
              <a:buNone/>
            </a:pPr>
            <a:r>
              <a:rPr lang="hu-HU" sz="2900" dirty="0" smtClean="0">
                <a:solidFill>
                  <a:schemeClr val="accent4">
                    <a:lumMod val="50000"/>
                  </a:schemeClr>
                </a:solidFill>
              </a:rPr>
              <a:t>Az eredményes megelőzés epidemiológiai ismereteken alapszik.</a:t>
            </a:r>
          </a:p>
          <a:p>
            <a:pPr marL="45720" indent="0" algn="ctr">
              <a:buNone/>
            </a:pPr>
            <a:r>
              <a:rPr lang="hu-HU" sz="3200" dirty="0" smtClean="0"/>
              <a:t> A </a:t>
            </a:r>
            <a:r>
              <a:rPr lang="hu-HU" sz="3200" dirty="0"/>
              <a:t>megelőzési </a:t>
            </a:r>
            <a:r>
              <a:rPr lang="hu-HU" sz="3200" dirty="0" smtClean="0"/>
              <a:t>módszereknek </a:t>
            </a:r>
            <a:r>
              <a:rPr lang="hu-HU" sz="3200" dirty="0"/>
              <a:t>három tényezőre kell </a:t>
            </a:r>
            <a:r>
              <a:rPr lang="hu-HU" sz="3200" dirty="0" smtClean="0"/>
              <a:t>hatniuk, azok összekapcsolódását kell megakadályozniuk (fertőzési láncszemek):</a:t>
            </a:r>
          </a:p>
          <a:p>
            <a:r>
              <a:rPr lang="hu-HU" sz="3200" b="1" dirty="0" smtClean="0"/>
              <a:t>fertőző forrás, </a:t>
            </a:r>
          </a:p>
          <a:p>
            <a:r>
              <a:rPr lang="hu-HU" sz="3200" b="1" dirty="0" smtClean="0"/>
              <a:t>fertőzés terjedésének lehetősége-módja,</a:t>
            </a:r>
          </a:p>
          <a:p>
            <a:r>
              <a:rPr lang="hu-HU" sz="3200" b="1" dirty="0" smtClean="0"/>
              <a:t>fogékony szervezet</a:t>
            </a:r>
            <a:endParaRPr lang="en-US" b="1" dirty="0"/>
          </a:p>
        </p:txBody>
      </p:sp>
      <p:pic>
        <p:nvPicPr>
          <p:cNvPr id="4" name="Picture 3" descr="Képernyőfotó 2015-11-23 - 23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1" y="4489014"/>
            <a:ext cx="4871989" cy="2715392"/>
          </a:xfrm>
          <a:prstGeom prst="rect">
            <a:avLst/>
          </a:prstGeom>
        </p:spPr>
      </p:pic>
      <p:pic>
        <p:nvPicPr>
          <p:cNvPr id="5" name="Picture 4" descr="Képernyőfotó 2015-11-24 - 14.37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5" y="5512405"/>
            <a:ext cx="982135" cy="8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26907"/>
            <a:ext cx="839893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Higiénés kézmosás lépései:</a:t>
            </a:r>
            <a:endParaRPr lang="en-US" dirty="0"/>
          </a:p>
        </p:txBody>
      </p:sp>
      <p:pic>
        <p:nvPicPr>
          <p:cNvPr id="4" name="Content Placeholder 3" descr="fertotl-19-b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 b="10170"/>
          <a:stretch>
            <a:fillRect/>
          </a:stretch>
        </p:blipFill>
        <p:spPr>
          <a:xfrm>
            <a:off x="592667" y="1369907"/>
            <a:ext cx="4107368" cy="2304626"/>
          </a:xfrm>
        </p:spPr>
      </p:pic>
      <p:pic>
        <p:nvPicPr>
          <p:cNvPr id="5" name="Picture 4" descr="fertotl-19-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369907"/>
            <a:ext cx="3556000" cy="2532862"/>
          </a:xfrm>
          <a:prstGeom prst="rect">
            <a:avLst/>
          </a:prstGeom>
        </p:spPr>
      </p:pic>
      <p:pic>
        <p:nvPicPr>
          <p:cNvPr id="6" name="Picture 5" descr="fertotl-19-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799464"/>
            <a:ext cx="3943671" cy="3058536"/>
          </a:xfrm>
          <a:prstGeom prst="rect">
            <a:avLst/>
          </a:prstGeom>
        </p:spPr>
      </p:pic>
      <p:pic>
        <p:nvPicPr>
          <p:cNvPr id="7" name="Picture 6" descr="fertotl-19-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3" y="3910659"/>
            <a:ext cx="3742267" cy="2869072"/>
          </a:xfrm>
          <a:prstGeom prst="rect">
            <a:avLst/>
          </a:prstGeom>
        </p:spPr>
      </p:pic>
      <p:pic>
        <p:nvPicPr>
          <p:cNvPr id="8" name="Picture 7" descr="fertotl-19-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00150"/>
            <a:ext cx="4550833" cy="3509198"/>
          </a:xfrm>
          <a:prstGeom prst="rect">
            <a:avLst/>
          </a:prstGeom>
        </p:spPr>
      </p:pic>
      <p:pic>
        <p:nvPicPr>
          <p:cNvPr id="10" name="Picture 9" descr="fertotl-19-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200149"/>
            <a:ext cx="7700434" cy="5708933"/>
          </a:xfrm>
          <a:prstGeom prst="rect">
            <a:avLst/>
          </a:prstGeom>
        </p:spPr>
      </p:pic>
      <p:pic>
        <p:nvPicPr>
          <p:cNvPr id="11" name="Picture 10" descr="fertotl-19-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1" y="2438400"/>
            <a:ext cx="5715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643467"/>
            <a:ext cx="6512511" cy="643466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Egyf</a:t>
            </a:r>
            <a:r>
              <a:rPr lang="hu-HU" sz="35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á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zis</a:t>
            </a:r>
            <a:r>
              <a:rPr lang="hu-HU" sz="3500" dirty="0">
                <a:solidFill>
                  <a:schemeClr val="accent6">
                    <a:lumMod val="50000"/>
                  </a:schemeClr>
                </a:solidFill>
                <a:effectLst/>
              </a:rPr>
              <a:t>ú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k</a:t>
            </a:r>
            <a:r>
              <a:rPr lang="hu-HU" sz="35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é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zfert</a:t>
            </a:r>
            <a:r>
              <a:rPr lang="hu-HU" sz="35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ő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tlen</a:t>
            </a:r>
            <a:r>
              <a:rPr lang="hu-HU" sz="35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í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t</a:t>
            </a:r>
            <a:r>
              <a:rPr lang="hu-HU" sz="35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é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s </a:t>
            </a:r>
            <a:endParaRPr lang="en-US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031999"/>
            <a:ext cx="6400800" cy="399626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500" dirty="0" smtClean="0">
                <a:latin typeface="Times New Roman"/>
                <a:cs typeface="Times New Roman"/>
              </a:rPr>
              <a:t>Ilyenkor </a:t>
            </a:r>
            <a:r>
              <a:rPr lang="en-US" sz="35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tenzid</a:t>
            </a:r>
            <a:r>
              <a:rPr lang="en-US" sz="3500" i="1" dirty="0" smtClean="0">
                <a:latin typeface="Times New Roman"/>
                <a:cs typeface="Times New Roman"/>
              </a:rPr>
              <a:t> </a:t>
            </a:r>
            <a:r>
              <a:rPr lang="en-US" sz="3500" dirty="0">
                <a:latin typeface="Times New Roman"/>
                <a:cs typeface="Times New Roman"/>
              </a:rPr>
              <a:t>készítményeket használunk. </a:t>
            </a:r>
            <a:endParaRPr lang="en-US" sz="3500" dirty="0" smtClean="0">
              <a:latin typeface="Times New Roman"/>
              <a:cs typeface="Times New Roman"/>
            </a:endParaRPr>
          </a:p>
          <a:p>
            <a:pPr marL="45720" indent="0" algn="ctr">
              <a:buNone/>
            </a:pPr>
            <a:r>
              <a:rPr lang="en-US" sz="3500" dirty="0" smtClean="0">
                <a:latin typeface="Times New Roman"/>
                <a:cs typeface="Times New Roman"/>
              </a:rPr>
              <a:t>Ebben az esteben </a:t>
            </a:r>
            <a:r>
              <a:rPr lang="en-US" sz="3500" dirty="0">
                <a:latin typeface="Times New Roman"/>
                <a:cs typeface="Times New Roman"/>
              </a:rPr>
              <a:t>a </a:t>
            </a:r>
            <a:r>
              <a:rPr lang="en-US" sz="3500" dirty="0" smtClean="0">
                <a:latin typeface="Times New Roman"/>
                <a:cs typeface="Times New Roman"/>
              </a:rPr>
              <a:t>tisztítás </a:t>
            </a:r>
            <a:r>
              <a:rPr lang="en-US" sz="3500" dirty="0">
                <a:latin typeface="Times New Roman"/>
                <a:cs typeface="Times New Roman"/>
              </a:rPr>
              <a:t>(szennyeltávolító hatás) és a fertőtlenítés (</a:t>
            </a:r>
            <a:r>
              <a:rPr lang="en-US" sz="3500" dirty="0" smtClean="0">
                <a:latin typeface="Times New Roman"/>
                <a:cs typeface="Times New Roman"/>
              </a:rPr>
              <a:t>antimikrobiális </a:t>
            </a:r>
            <a:r>
              <a:rPr lang="en-US" sz="3500" dirty="0">
                <a:latin typeface="Times New Roman"/>
                <a:cs typeface="Times New Roman"/>
              </a:rPr>
              <a:t>hatás) egy munkafázisban történik. </a:t>
            </a:r>
          </a:p>
          <a:p>
            <a:pPr marL="45720" indent="0" algn="ctr">
              <a:buNone/>
            </a:pPr>
            <a:endParaRPr lang="en-US" sz="3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7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761999"/>
            <a:ext cx="6512511" cy="703943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 smtClean="0">
                <a:solidFill>
                  <a:srgbClr val="821A08"/>
                </a:solidFill>
                <a:effectLst/>
              </a:rPr>
              <a:t>K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é</a:t>
            </a:r>
            <a:r>
              <a:rPr lang="en-US" sz="3500" dirty="0" smtClean="0">
                <a:solidFill>
                  <a:srgbClr val="821A08"/>
                </a:solidFill>
                <a:effectLst/>
              </a:rPr>
              <a:t>t f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á</a:t>
            </a:r>
            <a:r>
              <a:rPr lang="en-US" sz="3500" dirty="0" err="1" smtClean="0">
                <a:solidFill>
                  <a:srgbClr val="821A08"/>
                </a:solidFill>
                <a:effectLst/>
              </a:rPr>
              <a:t>zisú</a:t>
            </a:r>
            <a:r>
              <a:rPr lang="en-US" sz="3500" dirty="0" smtClean="0">
                <a:solidFill>
                  <a:srgbClr val="821A08"/>
                </a:solidFill>
                <a:effectLst/>
              </a:rPr>
              <a:t> k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é</a:t>
            </a:r>
            <a:r>
              <a:rPr lang="en-US" sz="3500" dirty="0" err="1" smtClean="0">
                <a:solidFill>
                  <a:srgbClr val="821A08"/>
                </a:solidFill>
                <a:effectLst/>
              </a:rPr>
              <a:t>zfert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ő</a:t>
            </a:r>
            <a:r>
              <a:rPr lang="en-US" sz="3500" dirty="0" err="1" smtClean="0">
                <a:solidFill>
                  <a:srgbClr val="821A08"/>
                </a:solidFill>
                <a:effectLst/>
              </a:rPr>
              <a:t>tlen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í</a:t>
            </a:r>
            <a:r>
              <a:rPr lang="en-US" sz="3500" dirty="0" smtClean="0">
                <a:solidFill>
                  <a:srgbClr val="821A08"/>
                </a:solidFill>
                <a:effectLst/>
              </a:rPr>
              <a:t>t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é</a:t>
            </a:r>
            <a:r>
              <a:rPr lang="en-US" sz="3500" dirty="0" smtClean="0">
                <a:solidFill>
                  <a:srgbClr val="821A08"/>
                </a:solidFill>
                <a:effectLst/>
              </a:rPr>
              <a:t>s </a:t>
            </a:r>
            <a:endParaRPr lang="en-US" sz="3500" dirty="0">
              <a:solidFill>
                <a:srgbClr val="821A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857" y="1998132"/>
            <a:ext cx="6511061" cy="403013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500" dirty="0" smtClean="0">
                <a:latin typeface="Times New Roman"/>
                <a:cs typeface="Times New Roman"/>
              </a:rPr>
              <a:t>A fertőtlenítés </a:t>
            </a:r>
            <a:r>
              <a:rPr lang="en-US" sz="3500" dirty="0">
                <a:latin typeface="Times New Roman"/>
                <a:cs typeface="Times New Roman"/>
              </a:rPr>
              <a:t>és a </a:t>
            </a:r>
            <a:r>
              <a:rPr lang="en-US" sz="3500" dirty="0" smtClean="0">
                <a:latin typeface="Times New Roman"/>
                <a:cs typeface="Times New Roman"/>
              </a:rPr>
              <a:t>tisztítás </a:t>
            </a:r>
            <a:r>
              <a:rPr lang="en-US" sz="3500" dirty="0" err="1">
                <a:latin typeface="Times New Roman"/>
                <a:cs typeface="Times New Roman"/>
              </a:rPr>
              <a:t>két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smtClean="0">
                <a:latin typeface="Times New Roman"/>
                <a:cs typeface="Times New Roman"/>
              </a:rPr>
              <a:t>k</a:t>
            </a:r>
            <a:r>
              <a:rPr lang="hu-HU" sz="3500" dirty="0" smtClean="0">
                <a:latin typeface="Times New Roman"/>
                <a:cs typeface="Times New Roman"/>
              </a:rPr>
              <a:t>ö</a:t>
            </a:r>
            <a:r>
              <a:rPr lang="en-US" sz="3500" dirty="0" smtClean="0">
                <a:latin typeface="Times New Roman"/>
                <a:cs typeface="Times New Roman"/>
              </a:rPr>
              <a:t>l</a:t>
            </a:r>
            <a:r>
              <a:rPr lang="hu-HU" sz="3500" dirty="0" smtClean="0">
                <a:latin typeface="Times New Roman"/>
                <a:cs typeface="Times New Roman"/>
              </a:rPr>
              <a:t>ö</a:t>
            </a:r>
            <a:r>
              <a:rPr lang="en-US" sz="3500" dirty="0" smtClean="0">
                <a:latin typeface="Times New Roman"/>
                <a:cs typeface="Times New Roman"/>
              </a:rPr>
              <a:t>n </a:t>
            </a:r>
            <a:r>
              <a:rPr lang="en-US" sz="3500" dirty="0">
                <a:latin typeface="Times New Roman"/>
                <a:cs typeface="Times New Roman"/>
              </a:rPr>
              <a:t>munkafázisban </a:t>
            </a:r>
            <a:r>
              <a:rPr lang="en-US" sz="3500" dirty="0" smtClean="0">
                <a:latin typeface="Times New Roman"/>
                <a:cs typeface="Times New Roman"/>
              </a:rPr>
              <a:t>történik</a:t>
            </a:r>
            <a:r>
              <a:rPr lang="en-US" sz="3500" dirty="0">
                <a:latin typeface="Times New Roman"/>
                <a:cs typeface="Times New Roman"/>
              </a:rPr>
              <a:t>. </a:t>
            </a:r>
            <a:endParaRPr lang="en-US" sz="3500" dirty="0" smtClean="0">
              <a:latin typeface="Times New Roman"/>
              <a:cs typeface="Times New Roman"/>
            </a:endParaRPr>
          </a:p>
          <a:p>
            <a:pPr marL="45720" indent="0" algn="ctr">
              <a:buNone/>
            </a:pPr>
            <a:endParaRPr lang="en-US" sz="3500" i="1" dirty="0">
              <a:latin typeface="Times New Roman"/>
              <a:cs typeface="Times New Roman"/>
            </a:endParaRPr>
          </a:p>
          <a:p>
            <a:pPr marL="45720" indent="0" algn="ctr">
              <a:buNone/>
            </a:pPr>
            <a:r>
              <a:rPr lang="en-US" sz="3500" b="1" i="1" dirty="0" smtClean="0">
                <a:solidFill>
                  <a:srgbClr val="C3260C"/>
                </a:solidFill>
                <a:latin typeface="Times New Roman"/>
                <a:cs typeface="Times New Roman"/>
              </a:rPr>
              <a:t>Alapszabály</a:t>
            </a:r>
            <a:r>
              <a:rPr lang="en-US" sz="3500" b="1" i="1" dirty="0">
                <a:solidFill>
                  <a:srgbClr val="C3260C"/>
                </a:solidFill>
                <a:latin typeface="Times New Roman"/>
                <a:cs typeface="Times New Roman"/>
              </a:rPr>
              <a:t>, hogy a </a:t>
            </a:r>
            <a:r>
              <a:rPr lang="en-US" sz="3500" b="1" i="1" dirty="0" err="1">
                <a:solidFill>
                  <a:srgbClr val="C3260C"/>
                </a:solidFill>
                <a:latin typeface="Times New Roman"/>
                <a:cs typeface="Times New Roman"/>
              </a:rPr>
              <a:t>kezeket</a:t>
            </a:r>
            <a:r>
              <a:rPr lang="en-US" sz="3500" b="1" i="1" dirty="0">
                <a:solidFill>
                  <a:srgbClr val="C3260C"/>
                </a:solidFill>
                <a:latin typeface="Times New Roman"/>
                <a:cs typeface="Times New Roman"/>
              </a:rPr>
              <a:t> </a:t>
            </a:r>
            <a:r>
              <a:rPr lang="en-US" sz="3500" b="1" i="1" dirty="0" smtClean="0">
                <a:solidFill>
                  <a:srgbClr val="C3260C"/>
                </a:solidFill>
                <a:latin typeface="Times New Roman"/>
                <a:cs typeface="Times New Roman"/>
              </a:rPr>
              <a:t>el</a:t>
            </a:r>
            <a:r>
              <a:rPr lang="hu-HU" sz="3500" b="1" i="1" dirty="0" smtClean="0">
                <a:solidFill>
                  <a:srgbClr val="C3260C"/>
                </a:solidFill>
                <a:latin typeface="Times New Roman"/>
                <a:cs typeface="Times New Roman"/>
              </a:rPr>
              <a:t>ő</a:t>
            </a:r>
            <a:r>
              <a:rPr lang="en-US" sz="3500" b="1" i="1" dirty="0" err="1" smtClean="0">
                <a:solidFill>
                  <a:srgbClr val="C3260C"/>
                </a:solidFill>
                <a:latin typeface="Times New Roman"/>
                <a:cs typeface="Times New Roman"/>
              </a:rPr>
              <a:t>sz</a:t>
            </a:r>
            <a:r>
              <a:rPr lang="hu-HU" sz="3500" b="1" i="1" dirty="0" smtClean="0">
                <a:solidFill>
                  <a:srgbClr val="C3260C"/>
                </a:solidFill>
                <a:latin typeface="Times New Roman"/>
                <a:cs typeface="Times New Roman"/>
              </a:rPr>
              <a:t>ö</a:t>
            </a:r>
            <a:r>
              <a:rPr lang="en-US" sz="3500" b="1" i="1" dirty="0" smtClean="0">
                <a:solidFill>
                  <a:srgbClr val="C3260C"/>
                </a:solidFill>
                <a:latin typeface="Times New Roman"/>
                <a:cs typeface="Times New Roman"/>
              </a:rPr>
              <a:t>r fertőtleníteni </a:t>
            </a:r>
            <a:r>
              <a:rPr lang="en-US" sz="3500" b="1" i="1" dirty="0">
                <a:solidFill>
                  <a:srgbClr val="C3260C"/>
                </a:solidFill>
                <a:latin typeface="Times New Roman"/>
                <a:cs typeface="Times New Roman"/>
              </a:rPr>
              <a:t>kell, majd </a:t>
            </a:r>
            <a:r>
              <a:rPr lang="en-US" sz="3500" b="1" i="1" dirty="0" smtClean="0">
                <a:solidFill>
                  <a:srgbClr val="C3260C"/>
                </a:solidFill>
                <a:latin typeface="Times New Roman"/>
                <a:cs typeface="Times New Roman"/>
              </a:rPr>
              <a:t>ezután tisztítani</a:t>
            </a:r>
            <a:r>
              <a:rPr lang="en-US" sz="3500" b="1" i="1" dirty="0">
                <a:solidFill>
                  <a:srgbClr val="C3260C"/>
                </a:solidFill>
                <a:latin typeface="Times New Roman"/>
                <a:cs typeface="Times New Roman"/>
              </a:rPr>
              <a:t>! </a:t>
            </a:r>
            <a:endParaRPr lang="en-US" sz="3500" b="1" dirty="0">
              <a:solidFill>
                <a:srgbClr val="C3260C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18" y="3157764"/>
            <a:ext cx="2270082" cy="34026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252764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4" y="478971"/>
            <a:ext cx="8517466" cy="9095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>
                <a:solidFill>
                  <a:srgbClr val="821A08"/>
                </a:solidFill>
              </a:rPr>
              <a:t>2. Az </a:t>
            </a:r>
            <a:r>
              <a:rPr lang="en-US" sz="3500" dirty="0" err="1">
                <a:solidFill>
                  <a:srgbClr val="821A08"/>
                </a:solidFill>
              </a:rPr>
              <a:t>alkoholos</a:t>
            </a:r>
            <a:r>
              <a:rPr lang="en-US" sz="3500" dirty="0">
                <a:solidFill>
                  <a:srgbClr val="821A08"/>
                </a:solidFill>
              </a:rPr>
              <a:t> </a:t>
            </a:r>
            <a:r>
              <a:rPr lang="en-US" sz="3500" dirty="0" err="1" smtClean="0">
                <a:solidFill>
                  <a:srgbClr val="821A08"/>
                </a:solidFill>
              </a:rPr>
              <a:t>kézbed</a:t>
            </a:r>
            <a:r>
              <a:rPr lang="hu-HU" sz="3500" dirty="0" smtClean="0">
                <a:solidFill>
                  <a:srgbClr val="821A08"/>
                </a:solidFill>
              </a:rPr>
              <a:t>ö</a:t>
            </a:r>
            <a:r>
              <a:rPr lang="en-US" sz="3500" dirty="0" err="1" smtClean="0">
                <a:solidFill>
                  <a:srgbClr val="821A08"/>
                </a:solidFill>
              </a:rPr>
              <a:t>rzs</a:t>
            </a:r>
            <a:r>
              <a:rPr lang="hu-HU" sz="3500" dirty="0" smtClean="0">
                <a:solidFill>
                  <a:srgbClr val="821A08"/>
                </a:solidFill>
              </a:rPr>
              <a:t>ö</a:t>
            </a:r>
            <a:r>
              <a:rPr lang="en-US" sz="3500" dirty="0" err="1" smtClean="0">
                <a:solidFill>
                  <a:srgbClr val="821A08"/>
                </a:solidFill>
              </a:rPr>
              <a:t>lés</a:t>
            </a:r>
            <a:r>
              <a:rPr lang="en-US" sz="3500" dirty="0">
                <a:solidFill>
                  <a:srgbClr val="821A08"/>
                </a:solidFill>
              </a:rPr>
              <a:t>:</a:t>
            </a:r>
            <a:br>
              <a:rPr lang="en-US" sz="3500" dirty="0">
                <a:solidFill>
                  <a:srgbClr val="821A08"/>
                </a:solidFill>
              </a:rPr>
            </a:br>
            <a:endParaRPr lang="en-US" sz="3500" dirty="0">
              <a:solidFill>
                <a:srgbClr val="821A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253066"/>
            <a:ext cx="5257800" cy="4487333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endParaRPr lang="en-US" sz="2600" b="1" dirty="0"/>
          </a:p>
          <a:p>
            <a:pPr marL="45720" indent="0" algn="ctr">
              <a:buNone/>
            </a:pPr>
            <a:r>
              <a:rPr lang="en-US" sz="3500" b="1" dirty="0" smtClean="0">
                <a:latin typeface="Times New Roman"/>
                <a:cs typeface="Times New Roman"/>
              </a:rPr>
              <a:t> </a:t>
            </a:r>
            <a:r>
              <a:rPr lang="en-US" sz="3500" dirty="0">
                <a:latin typeface="Times New Roman"/>
                <a:cs typeface="Times New Roman"/>
              </a:rPr>
              <a:t>A</a:t>
            </a:r>
            <a:r>
              <a:rPr lang="en-US" sz="3500" dirty="0" smtClean="0">
                <a:latin typeface="Times New Roman"/>
                <a:cs typeface="Times New Roman"/>
              </a:rPr>
              <a:t>lkohol </a:t>
            </a:r>
            <a:r>
              <a:rPr lang="en-US" sz="3500" dirty="0">
                <a:latin typeface="Times New Roman"/>
                <a:cs typeface="Times New Roman"/>
              </a:rPr>
              <a:t>alapú kézfertőtlenítő készítmény </a:t>
            </a:r>
            <a:r>
              <a:rPr lang="en-US" sz="3500" dirty="0" smtClean="0">
                <a:latin typeface="Times New Roman"/>
                <a:cs typeface="Times New Roman"/>
              </a:rPr>
              <a:t>alkalmazásával </a:t>
            </a:r>
            <a:r>
              <a:rPr lang="en-US" sz="3500" dirty="0">
                <a:latin typeface="Times New Roman"/>
                <a:cs typeface="Times New Roman"/>
              </a:rPr>
              <a:t>történik. A kezek bőrfelületén egyenletesen eloszlatva, majd a </a:t>
            </a:r>
            <a:r>
              <a:rPr lang="en-US" sz="3500" b="1" dirty="0">
                <a:latin typeface="Times New Roman"/>
                <a:cs typeface="Times New Roman"/>
              </a:rPr>
              <a:t>kéz </a:t>
            </a:r>
            <a:r>
              <a:rPr lang="en-US" sz="3500" b="1" dirty="0" err="1" smtClean="0">
                <a:latin typeface="Times New Roman"/>
                <a:cs typeface="Times New Roman"/>
              </a:rPr>
              <a:t>bőrébe</a:t>
            </a:r>
            <a:r>
              <a:rPr lang="en-US" sz="3500" b="1" dirty="0" smtClean="0">
                <a:latin typeface="Times New Roman"/>
                <a:cs typeface="Times New Roman"/>
              </a:rPr>
              <a:t> d</a:t>
            </a:r>
            <a:r>
              <a:rPr lang="hu-HU" sz="3500" b="1" dirty="0" smtClean="0">
                <a:latin typeface="Times New Roman"/>
                <a:cs typeface="Times New Roman"/>
              </a:rPr>
              <a:t>ö</a:t>
            </a:r>
            <a:r>
              <a:rPr lang="en-US" sz="3500" b="1" dirty="0" err="1" smtClean="0">
                <a:latin typeface="Times New Roman"/>
                <a:cs typeface="Times New Roman"/>
              </a:rPr>
              <a:t>rzs</a:t>
            </a:r>
            <a:r>
              <a:rPr lang="hu-HU" sz="3500" b="1" dirty="0" smtClean="0">
                <a:latin typeface="Times New Roman"/>
                <a:cs typeface="Times New Roman"/>
              </a:rPr>
              <a:t>ö</a:t>
            </a:r>
            <a:r>
              <a:rPr lang="en-US" sz="3500" b="1" dirty="0" err="1" smtClean="0">
                <a:latin typeface="Times New Roman"/>
                <a:cs typeface="Times New Roman"/>
              </a:rPr>
              <a:t>lve</a:t>
            </a:r>
            <a:r>
              <a:rPr lang="en-US" sz="3500" b="1" dirty="0">
                <a:latin typeface="Times New Roman"/>
                <a:cs typeface="Times New Roman"/>
              </a:rPr>
              <a:t>, </a:t>
            </a:r>
            <a:r>
              <a:rPr lang="en-US" sz="3500" dirty="0">
                <a:latin typeface="Times New Roman"/>
                <a:cs typeface="Times New Roman"/>
              </a:rPr>
              <a:t>víz hozzáadása és letörlés </a:t>
            </a:r>
            <a:r>
              <a:rPr lang="en-US" sz="3500" dirty="0" smtClean="0">
                <a:latin typeface="Times New Roman"/>
                <a:cs typeface="Times New Roman"/>
              </a:rPr>
              <a:t>nélkül, </a:t>
            </a:r>
            <a:r>
              <a:rPr lang="en-US" sz="3500" dirty="0">
                <a:latin typeface="Times New Roman"/>
                <a:cs typeface="Times New Roman"/>
              </a:rPr>
              <a:t>csökken vagy gátolja a kéz bőrfelületén lévő </a:t>
            </a:r>
            <a:r>
              <a:rPr lang="en-US" sz="3500" dirty="0" smtClean="0">
                <a:latin typeface="Times New Roman"/>
                <a:cs typeface="Times New Roman"/>
              </a:rPr>
              <a:t>átmeneti </a:t>
            </a:r>
            <a:r>
              <a:rPr lang="en-US" sz="3500" dirty="0">
                <a:latin typeface="Times New Roman"/>
                <a:cs typeface="Times New Roman"/>
              </a:rPr>
              <a:t>(tranzitorikus) </a:t>
            </a:r>
            <a:r>
              <a:rPr lang="en-US" sz="3500" dirty="0" smtClean="0">
                <a:latin typeface="Times New Roman"/>
                <a:cs typeface="Times New Roman"/>
              </a:rPr>
              <a:t>mikroflórát</a:t>
            </a:r>
            <a:r>
              <a:rPr lang="en-US" sz="3500" dirty="0">
                <a:latin typeface="Times New Roman"/>
                <a:cs typeface="Times New Roman"/>
              </a:rPr>
              <a:t>. </a:t>
            </a:r>
          </a:p>
          <a:p>
            <a:pPr marL="45720" indent="0">
              <a:buNone/>
            </a:pPr>
            <a:endParaRPr lang="en-US" sz="3500" dirty="0">
              <a:latin typeface="Times New Roman"/>
              <a:cs typeface="Times New Roman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43" y="1843312"/>
            <a:ext cx="2293257" cy="29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79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60020"/>
            <a:ext cx="7823200" cy="15163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 smtClean="0">
                <a:solidFill>
                  <a:srgbClr val="821A08"/>
                </a:solidFill>
                <a:effectLst/>
              </a:rPr>
              <a:t>M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ű</a:t>
            </a:r>
            <a:r>
              <a:rPr lang="en-US" sz="3500" dirty="0" smtClean="0">
                <a:solidFill>
                  <a:srgbClr val="821A08"/>
                </a:solidFill>
                <a:effectLst/>
              </a:rPr>
              <a:t>t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é</a:t>
            </a:r>
            <a:r>
              <a:rPr lang="en-US" sz="3500" dirty="0" err="1" smtClean="0">
                <a:solidFill>
                  <a:srgbClr val="821A08"/>
                </a:solidFill>
                <a:effectLst/>
              </a:rPr>
              <a:t>ti</a:t>
            </a:r>
            <a:r>
              <a:rPr lang="en-US" sz="3500" dirty="0" smtClean="0">
                <a:solidFill>
                  <a:srgbClr val="821A08"/>
                </a:solidFill>
                <a:effectLst/>
              </a:rPr>
              <a:t> k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é</a:t>
            </a:r>
            <a:r>
              <a:rPr lang="en-US" sz="3500" dirty="0" err="1" smtClean="0">
                <a:solidFill>
                  <a:srgbClr val="821A08"/>
                </a:solidFill>
                <a:effectLst/>
              </a:rPr>
              <a:t>zfert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ő</a:t>
            </a:r>
            <a:r>
              <a:rPr lang="en-US" sz="3500" dirty="0" err="1" smtClean="0">
                <a:solidFill>
                  <a:srgbClr val="821A08"/>
                </a:solidFill>
                <a:effectLst/>
              </a:rPr>
              <a:t>tlen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í</a:t>
            </a:r>
            <a:r>
              <a:rPr lang="en-US" sz="3500" dirty="0" smtClean="0">
                <a:solidFill>
                  <a:srgbClr val="821A08"/>
                </a:solidFill>
                <a:effectLst/>
              </a:rPr>
              <a:t>t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é</a:t>
            </a:r>
            <a:r>
              <a:rPr lang="en-US" sz="3500" dirty="0" smtClean="0">
                <a:solidFill>
                  <a:srgbClr val="821A08"/>
                </a:solidFill>
                <a:effectLst/>
              </a:rPr>
              <a:t>s </a:t>
            </a:r>
            <a:r>
              <a:rPr lang="en-US" sz="3500" dirty="0">
                <a:solidFill>
                  <a:srgbClr val="821A08"/>
                </a:solidFill>
                <a:effectLst/>
              </a:rPr>
              <a:t>(</a:t>
            </a:r>
            <a:r>
              <a:rPr lang="en-US" sz="3500" dirty="0" err="1" smtClean="0">
                <a:solidFill>
                  <a:srgbClr val="821A08"/>
                </a:solidFill>
                <a:effectLst/>
              </a:rPr>
              <a:t>seb</a:t>
            </a:r>
            <a:r>
              <a:rPr lang="hu-HU" sz="3500" dirty="0" smtClean="0">
                <a:solidFill>
                  <a:srgbClr val="821A08"/>
                </a:solidFill>
                <a:effectLst/>
              </a:rPr>
              <a:t>é</a:t>
            </a:r>
            <a:r>
              <a:rPr lang="en-US" sz="3500" dirty="0" err="1" smtClean="0">
                <a:solidFill>
                  <a:srgbClr val="821A08"/>
                </a:solidFill>
                <a:effectLst/>
              </a:rPr>
              <a:t>szi</a:t>
            </a:r>
            <a:r>
              <a:rPr lang="en-US" sz="3500" dirty="0" smtClean="0">
                <a:solidFill>
                  <a:srgbClr val="821A08"/>
                </a:solidFill>
                <a:effectLst/>
              </a:rPr>
              <a:t> </a:t>
            </a:r>
            <a:r>
              <a:rPr lang="en-US" sz="3500" dirty="0">
                <a:solidFill>
                  <a:srgbClr val="821A08"/>
                </a:solidFill>
                <a:effectLst/>
              </a:rPr>
              <a:t>bemosakodás) </a:t>
            </a:r>
            <a:r>
              <a:rPr lang="en-US" sz="3500" dirty="0">
                <a:solidFill>
                  <a:srgbClr val="821A08"/>
                </a:solidFill>
              </a:rPr>
              <a:t/>
            </a:r>
            <a:br>
              <a:rPr lang="en-US" sz="3500" dirty="0">
                <a:solidFill>
                  <a:srgbClr val="821A08"/>
                </a:solidFill>
              </a:rPr>
            </a:br>
            <a:endParaRPr lang="en-US" sz="3500" dirty="0">
              <a:solidFill>
                <a:srgbClr val="821A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133" y="1524000"/>
            <a:ext cx="8534399" cy="5334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en-US" sz="3500" b="1" dirty="0">
                <a:solidFill>
                  <a:srgbClr val="660066"/>
                </a:solidFill>
                <a:latin typeface="Times New Roman"/>
                <a:cs typeface="Times New Roman"/>
              </a:rPr>
              <a:t>Steril kéz nincs, csak </a:t>
            </a:r>
            <a:r>
              <a:rPr lang="en-US" sz="35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átmeneleg </a:t>
            </a:r>
            <a:r>
              <a:rPr lang="en-US" sz="3500" b="1" dirty="0" err="1">
                <a:solidFill>
                  <a:srgbClr val="660066"/>
                </a:solidFill>
                <a:latin typeface="Times New Roman"/>
                <a:cs typeface="Times New Roman"/>
              </a:rPr>
              <a:t>csíraszegény</a:t>
            </a:r>
            <a:r>
              <a:rPr lang="en-US" sz="3500" b="1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b</a:t>
            </a:r>
            <a:r>
              <a:rPr lang="hu-HU" sz="35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ő</a:t>
            </a:r>
            <a:r>
              <a:rPr lang="en-US" sz="3500" b="1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rfel</a:t>
            </a:r>
            <a:r>
              <a:rPr lang="hu-HU" sz="35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ü</a:t>
            </a:r>
            <a:r>
              <a:rPr lang="en-US" sz="35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let</a:t>
            </a:r>
            <a:r>
              <a:rPr lang="en-US" sz="3500" b="1" dirty="0">
                <a:solidFill>
                  <a:srgbClr val="660066"/>
                </a:solidFill>
                <a:latin typeface="Times New Roman"/>
                <a:cs typeface="Times New Roman"/>
              </a:rPr>
              <a:t>! </a:t>
            </a:r>
          </a:p>
          <a:p>
            <a:pPr marL="45720" indent="0" algn="ctr">
              <a:buNone/>
            </a:pPr>
            <a:r>
              <a:rPr lang="en-US" sz="3500" b="1" dirty="0">
                <a:latin typeface="Times New Roman"/>
                <a:cs typeface="Times New Roman"/>
              </a:rPr>
              <a:t>C</a:t>
            </a:r>
            <a:r>
              <a:rPr lang="en-US" sz="3500" b="1" dirty="0" smtClean="0">
                <a:latin typeface="Times New Roman"/>
                <a:cs typeface="Times New Roman"/>
              </a:rPr>
              <a:t>élja</a:t>
            </a:r>
            <a:r>
              <a:rPr lang="en-US" sz="3500" dirty="0" smtClean="0">
                <a:latin typeface="Times New Roman"/>
                <a:cs typeface="Times New Roman"/>
              </a:rPr>
              <a:t> </a:t>
            </a:r>
            <a:r>
              <a:rPr lang="en-US" sz="3500" dirty="0">
                <a:latin typeface="Times New Roman"/>
                <a:cs typeface="Times New Roman"/>
              </a:rPr>
              <a:t>a kéz és az alkar </a:t>
            </a:r>
            <a:r>
              <a:rPr lang="en-US" sz="3500" dirty="0" err="1">
                <a:latin typeface="Times New Roman"/>
                <a:cs typeface="Times New Roman"/>
              </a:rPr>
              <a:t>bőrfelületén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 smtClean="0">
                <a:latin typeface="Times New Roman"/>
                <a:cs typeface="Times New Roman"/>
              </a:rPr>
              <a:t>elhelyezked</a:t>
            </a:r>
            <a:r>
              <a:rPr lang="hu-HU" sz="3500" dirty="0" smtClean="0">
                <a:latin typeface="Times New Roman"/>
                <a:cs typeface="Times New Roman"/>
              </a:rPr>
              <a:t>ő</a:t>
            </a:r>
            <a:r>
              <a:rPr lang="en-US" sz="3500" dirty="0" smtClean="0">
                <a:latin typeface="Times New Roman"/>
                <a:cs typeface="Times New Roman"/>
              </a:rPr>
              <a:t>, elszarusodó epitel sejteken</a:t>
            </a:r>
            <a:r>
              <a:rPr lang="en-US" sz="3500" dirty="0">
                <a:latin typeface="Times New Roman"/>
                <a:cs typeface="Times New Roman"/>
              </a:rPr>
              <a:t>, illetve </a:t>
            </a:r>
            <a:r>
              <a:rPr lang="en-US" sz="3500" dirty="0" err="1">
                <a:latin typeface="Times New Roman"/>
                <a:cs typeface="Times New Roman"/>
              </a:rPr>
              <a:t>ezek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smtClean="0">
                <a:latin typeface="Times New Roman"/>
                <a:cs typeface="Times New Roman"/>
              </a:rPr>
              <a:t>k</a:t>
            </a:r>
            <a:r>
              <a:rPr lang="hu-HU" sz="3500" dirty="0" smtClean="0">
                <a:latin typeface="Times New Roman"/>
                <a:cs typeface="Times New Roman"/>
              </a:rPr>
              <a:t>ö</a:t>
            </a:r>
            <a:r>
              <a:rPr lang="en-US" sz="3500" dirty="0" smtClean="0">
                <a:latin typeface="Times New Roman"/>
                <a:cs typeface="Times New Roman"/>
              </a:rPr>
              <a:t>z</a:t>
            </a:r>
            <a:r>
              <a:rPr lang="hu-HU" sz="3500" dirty="0" smtClean="0">
                <a:latin typeface="Times New Roman"/>
                <a:cs typeface="Times New Roman"/>
              </a:rPr>
              <a:t>ö</a:t>
            </a:r>
            <a:r>
              <a:rPr lang="en-US" sz="3500" dirty="0" err="1" smtClean="0">
                <a:latin typeface="Times New Roman"/>
                <a:cs typeface="Times New Roman"/>
              </a:rPr>
              <a:t>tt</a:t>
            </a:r>
            <a:r>
              <a:rPr lang="en-US" sz="3500" dirty="0" smtClean="0">
                <a:latin typeface="Times New Roman"/>
                <a:cs typeface="Times New Roman"/>
              </a:rPr>
              <a:t> </a:t>
            </a:r>
            <a:r>
              <a:rPr lang="en-US" sz="3500" dirty="0">
                <a:latin typeface="Times New Roman"/>
                <a:cs typeface="Times New Roman"/>
              </a:rPr>
              <a:t>meghúzódó </a:t>
            </a:r>
            <a:r>
              <a:rPr lang="en-US" sz="3500" i="1" dirty="0">
                <a:solidFill>
                  <a:srgbClr val="660066"/>
                </a:solidFill>
                <a:latin typeface="Times New Roman"/>
                <a:cs typeface="Times New Roman"/>
              </a:rPr>
              <a:t>tranzitorikus </a:t>
            </a:r>
            <a:r>
              <a:rPr lang="en-US" sz="35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mikroflóra elpusztítása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smtClean="0">
                <a:latin typeface="Times New Roman"/>
                <a:cs typeface="Times New Roman"/>
              </a:rPr>
              <a:t>és</a:t>
            </a:r>
          </a:p>
          <a:p>
            <a:pPr marL="45720" indent="0" algn="ctr">
              <a:buNone/>
            </a:pPr>
            <a:r>
              <a:rPr lang="en-US" sz="3500" dirty="0" smtClean="0">
                <a:latin typeface="Times New Roman"/>
                <a:cs typeface="Times New Roman"/>
              </a:rPr>
              <a:t>a </a:t>
            </a:r>
            <a:r>
              <a:rPr lang="en-US" sz="3500" dirty="0">
                <a:latin typeface="Times New Roman"/>
                <a:cs typeface="Times New Roman"/>
              </a:rPr>
              <a:t>bőr mélyebb anatómiai képleteiben, a verejtékmirigyek, </a:t>
            </a:r>
            <a:r>
              <a:rPr lang="en-US" sz="3500" dirty="0" err="1">
                <a:latin typeface="Times New Roman"/>
                <a:cs typeface="Times New Roman"/>
              </a:rPr>
              <a:t>faggyúmirigyek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 smtClean="0">
                <a:latin typeface="Times New Roman"/>
                <a:cs typeface="Times New Roman"/>
              </a:rPr>
              <a:t>kivezet</a:t>
            </a:r>
            <a:r>
              <a:rPr lang="hu-HU" sz="3500" dirty="0" smtClean="0">
                <a:latin typeface="Times New Roman"/>
                <a:cs typeface="Times New Roman"/>
              </a:rPr>
              <a:t>ő </a:t>
            </a:r>
            <a:r>
              <a:rPr lang="en-US" sz="3500" dirty="0" err="1" smtClean="0">
                <a:latin typeface="Times New Roman"/>
                <a:cs typeface="Times New Roman"/>
              </a:rPr>
              <a:t>cs</a:t>
            </a:r>
            <a:r>
              <a:rPr lang="hu-HU" sz="3500" dirty="0" smtClean="0">
                <a:latin typeface="Times New Roman"/>
                <a:cs typeface="Times New Roman"/>
              </a:rPr>
              <a:t>ö</a:t>
            </a:r>
            <a:r>
              <a:rPr lang="en-US" sz="3500" dirty="0" err="1" smtClean="0">
                <a:latin typeface="Times New Roman"/>
                <a:cs typeface="Times New Roman"/>
              </a:rPr>
              <a:t>veiben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 smtClean="0">
                <a:latin typeface="Times New Roman"/>
                <a:cs typeface="Times New Roman"/>
              </a:rPr>
              <a:t>sz</a:t>
            </a:r>
            <a:r>
              <a:rPr lang="hu-HU" sz="3500" dirty="0" smtClean="0">
                <a:latin typeface="Times New Roman"/>
                <a:cs typeface="Times New Roman"/>
              </a:rPr>
              <a:t>ö</a:t>
            </a:r>
            <a:r>
              <a:rPr lang="en-US" sz="3500" dirty="0" err="1" smtClean="0">
                <a:latin typeface="Times New Roman"/>
                <a:cs typeface="Times New Roman"/>
              </a:rPr>
              <a:t>rtu</a:t>
            </a:r>
            <a:r>
              <a:rPr lang="en-US" sz="3500" dirty="0" err="1">
                <a:latin typeface="Times New Roman"/>
                <a:cs typeface="Times New Roman"/>
              </a:rPr>
              <a:t>̈</a:t>
            </a:r>
            <a:r>
              <a:rPr lang="en-US" sz="3500" dirty="0" err="1" smtClean="0">
                <a:latin typeface="Times New Roman"/>
                <a:cs typeface="Times New Roman"/>
              </a:rPr>
              <a:t>sz</a:t>
            </a:r>
            <a:r>
              <a:rPr lang="hu-HU" sz="3500" dirty="0" smtClean="0">
                <a:latin typeface="Times New Roman"/>
                <a:cs typeface="Times New Roman"/>
              </a:rPr>
              <a:t>ő</a:t>
            </a:r>
            <a:r>
              <a:rPr lang="en-US" sz="3500" dirty="0" smtClean="0">
                <a:latin typeface="Times New Roman"/>
                <a:cs typeface="Times New Roman"/>
              </a:rPr>
              <a:t>k </a:t>
            </a:r>
            <a:r>
              <a:rPr lang="en-US" sz="3500" dirty="0">
                <a:latin typeface="Times New Roman"/>
                <a:cs typeface="Times New Roman"/>
              </a:rPr>
              <a:t>mentén elhelyezkedő </a:t>
            </a:r>
            <a:r>
              <a:rPr lang="en-US" sz="3500" i="1" dirty="0">
                <a:solidFill>
                  <a:srgbClr val="660066"/>
                </a:solidFill>
                <a:latin typeface="Times New Roman"/>
                <a:cs typeface="Times New Roman"/>
              </a:rPr>
              <a:t>tartós (reziduális) </a:t>
            </a:r>
            <a:r>
              <a:rPr lang="en-US" sz="35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mikroflóra csökkentése</a:t>
            </a:r>
            <a:r>
              <a:rPr lang="en-US" sz="3500" i="1" dirty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</a:p>
          <a:p>
            <a:pPr marL="45720" indent="0" algn="ctr">
              <a:buNone/>
            </a:pPr>
            <a:r>
              <a:rPr lang="en-US" sz="3500" dirty="0">
                <a:latin typeface="Times New Roman"/>
                <a:cs typeface="Times New Roman"/>
              </a:rPr>
              <a:t>A jelenleg </a:t>
            </a:r>
            <a:r>
              <a:rPr lang="en-US" sz="3500" dirty="0" smtClean="0">
                <a:latin typeface="Times New Roman"/>
                <a:cs typeface="Times New Roman"/>
              </a:rPr>
              <a:t>alkalmazott </a:t>
            </a:r>
            <a:r>
              <a:rPr lang="en-US" sz="3500" dirty="0">
                <a:latin typeface="Times New Roman"/>
                <a:cs typeface="Times New Roman"/>
              </a:rPr>
              <a:t>módszerek alapja az </a:t>
            </a:r>
            <a:r>
              <a:rPr lang="en-US" sz="3500" b="1" i="1" dirty="0">
                <a:solidFill>
                  <a:srgbClr val="660066"/>
                </a:solidFill>
                <a:latin typeface="Times New Roman"/>
                <a:cs typeface="Times New Roman"/>
              </a:rPr>
              <a:t>Ahlfeld-Fürbringer</a:t>
            </a:r>
            <a:r>
              <a:rPr lang="en-US" sz="3500" dirty="0">
                <a:latin typeface="Times New Roman"/>
                <a:cs typeface="Times New Roman"/>
              </a:rPr>
              <a:t>-féle </a:t>
            </a:r>
            <a:r>
              <a:rPr lang="en-US" sz="3500" dirty="0" smtClean="0">
                <a:latin typeface="Times New Roman"/>
                <a:cs typeface="Times New Roman"/>
              </a:rPr>
              <a:t>kétázisú bemosakodás</a:t>
            </a:r>
            <a:r>
              <a:rPr lang="en-US" sz="3500" dirty="0">
                <a:latin typeface="Times New Roman"/>
                <a:cs typeface="Times New Roman"/>
              </a:rPr>
              <a:t>, a mechanikus kézmosást követő kézfertőtlenítés.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660066"/>
                </a:solidFill>
                <a:effectLst/>
              </a:rPr>
              <a:t>A 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m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ű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t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é</a:t>
            </a:r>
            <a:r>
              <a:rPr lang="en-US" sz="3600" dirty="0" err="1" smtClean="0">
                <a:solidFill>
                  <a:srgbClr val="660066"/>
                </a:solidFill>
                <a:effectLst/>
              </a:rPr>
              <a:t>ti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 k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é</a:t>
            </a:r>
            <a:r>
              <a:rPr lang="en-US" sz="3600" dirty="0" err="1" smtClean="0">
                <a:solidFill>
                  <a:srgbClr val="660066"/>
                </a:solidFill>
                <a:effectLst/>
              </a:rPr>
              <a:t>zfert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ő</a:t>
            </a:r>
            <a:r>
              <a:rPr lang="en-US" sz="3600" dirty="0" err="1" smtClean="0">
                <a:solidFill>
                  <a:srgbClr val="660066"/>
                </a:solidFill>
                <a:effectLst/>
              </a:rPr>
              <a:t>tlen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í</a:t>
            </a:r>
            <a:r>
              <a:rPr lang="en-US" sz="3600" dirty="0" err="1" smtClean="0">
                <a:solidFill>
                  <a:srgbClr val="660066"/>
                </a:solidFill>
                <a:effectLst/>
              </a:rPr>
              <a:t>tés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 r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é</a:t>
            </a:r>
            <a:r>
              <a:rPr lang="en-US" sz="3600" dirty="0" err="1" smtClean="0">
                <a:solidFill>
                  <a:srgbClr val="660066"/>
                </a:solidFill>
                <a:effectLst/>
              </a:rPr>
              <a:t>szm</a:t>
            </a:r>
            <a:r>
              <a:rPr lang="hu-HU" sz="3600" dirty="0" smtClean="0">
                <a:solidFill>
                  <a:srgbClr val="660066"/>
                </a:solidFill>
                <a:effectLst/>
              </a:rPr>
              <a:t>ű</a:t>
            </a:r>
            <a:r>
              <a:rPr lang="en-US" sz="3600" dirty="0" err="1" smtClean="0">
                <a:solidFill>
                  <a:srgbClr val="660066"/>
                </a:solidFill>
                <a:effectLst/>
              </a:rPr>
              <a:t>veletei</a:t>
            </a:r>
            <a:r>
              <a:rPr lang="en-US" sz="3600" dirty="0" smtClean="0">
                <a:solidFill>
                  <a:srgbClr val="660066"/>
                </a:solidFill>
                <a:effectLst/>
              </a:rPr>
              <a:t>: </a:t>
            </a:r>
            <a:r>
              <a:rPr lang="en-US" sz="3600" dirty="0">
                <a:solidFill>
                  <a:srgbClr val="660066"/>
                </a:solidFill>
              </a:rPr>
              <a:t/>
            </a:r>
            <a:br>
              <a:rPr lang="en-US" sz="3600" dirty="0">
                <a:solidFill>
                  <a:srgbClr val="660066"/>
                </a:solidFill>
              </a:rPr>
            </a:b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4000" y="1422400"/>
            <a:ext cx="8890000" cy="54356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i="1" dirty="0">
                <a:solidFill>
                  <a:srgbClr val="660066"/>
                </a:solidFill>
                <a:latin typeface="Times New Roman"/>
                <a:cs typeface="Times New Roman"/>
              </a:rPr>
              <a:t>Kézmosás (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kéztisztítás</a:t>
            </a:r>
            <a:r>
              <a:rPr lang="en-US" sz="2800" b="1" i="1" dirty="0">
                <a:solidFill>
                  <a:srgbClr val="660066"/>
                </a:solidFill>
                <a:latin typeface="Times New Roman"/>
                <a:cs typeface="Times New Roman"/>
              </a:rPr>
              <a:t>) </a:t>
            </a:r>
            <a:r>
              <a:rPr lang="en-US" sz="2800" b="1" i="1" dirty="0" smtClean="0">
                <a:latin typeface="Times New Roman"/>
                <a:cs typeface="Times New Roman"/>
              </a:rPr>
              <a:t>- </a:t>
            </a:r>
            <a:r>
              <a:rPr lang="en-US" sz="2800" dirty="0">
                <a:latin typeface="Times New Roman"/>
                <a:cs typeface="Times New Roman"/>
              </a:rPr>
              <a:t>Köröm-</a:t>
            </a:r>
            <a:r>
              <a:rPr lang="en-US" sz="2800" dirty="0" smtClean="0">
                <a:latin typeface="Times New Roman"/>
                <a:cs typeface="Times New Roman"/>
              </a:rPr>
              <a:t>toalett, kéz, alkar </a:t>
            </a:r>
            <a:r>
              <a:rPr lang="en-US" sz="2800" dirty="0" err="1" smtClean="0">
                <a:latin typeface="Times New Roman"/>
                <a:cs typeface="Times New Roman"/>
              </a:rPr>
              <a:t>tisztítás</a:t>
            </a:r>
            <a:r>
              <a:rPr lang="en-US" sz="2800" dirty="0" smtClean="0">
                <a:latin typeface="Times New Roman"/>
                <a:cs typeface="Times New Roman"/>
              </a:rPr>
              <a:t> k</a:t>
            </a:r>
            <a:r>
              <a:rPr lang="hu-HU" sz="2800" dirty="0" smtClean="0">
                <a:latin typeface="Times New Roman"/>
                <a:cs typeface="Times New Roman"/>
              </a:rPr>
              <a:t>ö</a:t>
            </a:r>
            <a:r>
              <a:rPr lang="en-US" sz="2800" dirty="0" err="1" smtClean="0">
                <a:latin typeface="Times New Roman"/>
                <a:cs typeface="Times New Roman"/>
              </a:rPr>
              <a:t>ny</a:t>
            </a:r>
            <a:r>
              <a:rPr lang="hu-HU" sz="2800" dirty="0" smtClean="0">
                <a:latin typeface="Times New Roman"/>
                <a:cs typeface="Times New Roman"/>
              </a:rPr>
              <a:t>ö</a:t>
            </a:r>
            <a:r>
              <a:rPr lang="en-US" sz="2800" dirty="0" err="1" smtClean="0">
                <a:latin typeface="Times New Roman"/>
                <a:cs typeface="Times New Roman"/>
              </a:rPr>
              <a:t>kig</a:t>
            </a:r>
            <a:r>
              <a:rPr lang="en-US" sz="2800" dirty="0" smtClean="0">
                <a:latin typeface="Times New Roman"/>
                <a:cs typeface="Times New Roman"/>
              </a:rPr>
              <a:t> - meleg folyóvízzel, steril puha szálú műanyag körömkefével, min. 1 perc max. 2 perc </a:t>
            </a:r>
          </a:p>
          <a:p>
            <a:r>
              <a:rPr lang="en-US" sz="2800" b="1" i="1" dirty="0">
                <a:solidFill>
                  <a:srgbClr val="660066"/>
                </a:solidFill>
                <a:latin typeface="Times New Roman"/>
                <a:cs typeface="Times New Roman"/>
              </a:rPr>
              <a:t>Öblítés 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- </a:t>
            </a:r>
            <a:r>
              <a:rPr lang="en-US" sz="2800" dirty="0">
                <a:latin typeface="Times New Roman"/>
                <a:cs typeface="Times New Roman"/>
              </a:rPr>
              <a:t>meleg, folyó 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dirty="0">
                <a:latin typeface="Times New Roman"/>
                <a:cs typeface="Times New Roman"/>
              </a:rPr>
              <a:t>ivóvíz </a:t>
            </a:r>
            <a:r>
              <a:rPr lang="en-US" sz="2800" dirty="0" smtClean="0">
                <a:latin typeface="Times New Roman"/>
                <a:cs typeface="Times New Roman"/>
              </a:rPr>
              <a:t>minőségű) csapvízzel </a:t>
            </a:r>
          </a:p>
          <a:p>
            <a:r>
              <a:rPr lang="en-US" sz="2800" b="1" i="1" dirty="0">
                <a:solidFill>
                  <a:srgbClr val="660066"/>
                </a:solidFill>
                <a:latin typeface="Times New Roman"/>
                <a:cs typeface="Times New Roman"/>
              </a:rPr>
              <a:t>Közbenső szárítás </a:t>
            </a:r>
            <a:r>
              <a:rPr lang="en-US" sz="2800" b="1" i="1" dirty="0" smtClean="0">
                <a:latin typeface="Times New Roman"/>
                <a:cs typeface="Times New Roman"/>
              </a:rPr>
              <a:t>- </a:t>
            </a:r>
            <a:r>
              <a:rPr lang="en-US" sz="2800" dirty="0">
                <a:latin typeface="Times New Roman"/>
                <a:cs typeface="Times New Roman"/>
              </a:rPr>
              <a:t>egyszer </a:t>
            </a:r>
            <a:r>
              <a:rPr lang="en-US" sz="2800" dirty="0" smtClean="0">
                <a:latin typeface="Times New Roman"/>
                <a:cs typeface="Times New Roman"/>
              </a:rPr>
              <a:t>használatos </a:t>
            </a:r>
            <a:r>
              <a:rPr lang="en-US" sz="2800" dirty="0">
                <a:latin typeface="Times New Roman"/>
                <a:cs typeface="Times New Roman"/>
              </a:rPr>
              <a:t>papír </a:t>
            </a:r>
            <a:r>
              <a:rPr lang="en-US" sz="2800" dirty="0" smtClean="0">
                <a:latin typeface="Times New Roman"/>
                <a:cs typeface="Times New Roman"/>
              </a:rPr>
              <a:t>kéztörlővel</a:t>
            </a:r>
          </a:p>
          <a:p>
            <a:r>
              <a:rPr lang="en-US" sz="2800" b="1" i="1" dirty="0">
                <a:solidFill>
                  <a:srgbClr val="660066"/>
                </a:solidFill>
                <a:latin typeface="Times New Roman"/>
                <a:cs typeface="Times New Roman"/>
              </a:rPr>
              <a:t>Fertőtlenítés</a:t>
            </a:r>
            <a:r>
              <a:rPr lang="en-US" sz="2800" b="1" i="1" dirty="0">
                <a:latin typeface="Times New Roman"/>
                <a:cs typeface="Times New Roman"/>
              </a:rPr>
              <a:t> </a:t>
            </a:r>
            <a:r>
              <a:rPr lang="en-US" sz="2800" b="1" i="1" dirty="0" smtClean="0">
                <a:latin typeface="Times New Roman"/>
                <a:cs typeface="Times New Roman"/>
              </a:rPr>
              <a:t>- c</a:t>
            </a:r>
            <a:r>
              <a:rPr lang="en-US" sz="2800" i="1" dirty="0" smtClean="0">
                <a:latin typeface="Times New Roman"/>
                <a:cs typeface="Times New Roman"/>
              </a:rPr>
              <a:t>sak </a:t>
            </a:r>
            <a:r>
              <a:rPr lang="en-US" sz="2800" i="1" dirty="0">
                <a:latin typeface="Times New Roman"/>
                <a:cs typeface="Times New Roman"/>
              </a:rPr>
              <a:t>az Országos </a:t>
            </a:r>
            <a:r>
              <a:rPr lang="en-US" sz="2800" i="1" dirty="0" smtClean="0">
                <a:latin typeface="Times New Roman"/>
                <a:cs typeface="Times New Roman"/>
              </a:rPr>
              <a:t>Tiszfőorvosi </a:t>
            </a:r>
            <a:r>
              <a:rPr lang="en-US" sz="2800" i="1" dirty="0">
                <a:latin typeface="Times New Roman"/>
                <a:cs typeface="Times New Roman"/>
              </a:rPr>
              <a:t>Hivatal (OTH) által </a:t>
            </a:r>
            <a:r>
              <a:rPr lang="en-US" sz="2800" i="1" dirty="0" smtClean="0">
                <a:latin typeface="Times New Roman"/>
                <a:cs typeface="Times New Roman"/>
              </a:rPr>
              <a:t>engedélyezett </a:t>
            </a:r>
            <a:r>
              <a:rPr lang="en-US" sz="2800" i="1" dirty="0">
                <a:latin typeface="Times New Roman"/>
                <a:cs typeface="Times New Roman"/>
              </a:rPr>
              <a:t>„</a:t>
            </a:r>
            <a:r>
              <a:rPr lang="en-US" sz="2800" i="1" dirty="0" smtClean="0">
                <a:latin typeface="Times New Roman"/>
                <a:cs typeface="Times New Roman"/>
              </a:rPr>
              <a:t>műtéti </a:t>
            </a:r>
            <a:r>
              <a:rPr lang="en-US" sz="2800" i="1" dirty="0">
                <a:latin typeface="Times New Roman"/>
                <a:cs typeface="Times New Roman"/>
              </a:rPr>
              <a:t>kézfertőtlenítő szer” („sebészi bemosakodó szer”) kategóriába sorolt készítményeket szabad használni. </a:t>
            </a:r>
            <a:r>
              <a:rPr lang="en-US" sz="2800" dirty="0">
                <a:latin typeface="Times New Roman"/>
                <a:cs typeface="Times New Roman"/>
              </a:rPr>
              <a:t>K</a:t>
            </a:r>
            <a:r>
              <a:rPr lang="en-US" sz="2800" dirty="0" smtClean="0">
                <a:latin typeface="Times New Roman"/>
                <a:cs typeface="Times New Roman"/>
              </a:rPr>
              <a:t>ézfertőtlenítő </a:t>
            </a:r>
            <a:r>
              <a:rPr lang="en-US" sz="2800" dirty="0">
                <a:latin typeface="Times New Roman"/>
                <a:cs typeface="Times New Roman"/>
              </a:rPr>
              <a:t>szereket mindig töményen, hígítás nélkül kell </a:t>
            </a:r>
            <a:r>
              <a:rPr lang="en-US" sz="2800" dirty="0" smtClean="0">
                <a:latin typeface="Times New Roman"/>
                <a:cs typeface="Times New Roman"/>
              </a:rPr>
              <a:t>alkalmazni. </a:t>
            </a:r>
          </a:p>
          <a:p>
            <a:r>
              <a:rPr lang="en-US" sz="2800" b="1" i="1" dirty="0">
                <a:solidFill>
                  <a:srgbClr val="660066"/>
                </a:solidFill>
                <a:latin typeface="Times New Roman"/>
                <a:cs typeface="Times New Roman"/>
              </a:rPr>
              <a:t>Szárítás 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- </a:t>
            </a:r>
            <a:r>
              <a:rPr lang="en-US" sz="2800" dirty="0" smtClean="0">
                <a:latin typeface="Times New Roman"/>
                <a:cs typeface="Times New Roman"/>
              </a:rPr>
              <a:t>Alkoholos </a:t>
            </a:r>
            <a:r>
              <a:rPr lang="en-US" sz="2800" dirty="0">
                <a:latin typeface="Times New Roman"/>
                <a:cs typeface="Times New Roman"/>
              </a:rPr>
              <a:t>fertőtlenítőszert a kezek illetve a karok bőrére hagyni kell rászáradni, letörölni nem szabad! </a:t>
            </a:r>
          </a:p>
          <a:p>
            <a:r>
              <a:rPr lang="en-US" sz="2800" dirty="0">
                <a:latin typeface="Times New Roman"/>
                <a:cs typeface="Times New Roman"/>
              </a:rPr>
              <a:t>A szárítási folyamat végén a légszáraz kezekre történhet a gyárilag </a:t>
            </a:r>
            <a:r>
              <a:rPr lang="en-US" sz="2800" b="1" i="1" dirty="0">
                <a:solidFill>
                  <a:srgbClr val="660066"/>
                </a:solidFill>
                <a:latin typeface="Times New Roman"/>
                <a:cs typeface="Times New Roman"/>
              </a:rPr>
              <a:t>sterilizált, egyszer </a:t>
            </a:r>
            <a:r>
              <a:rPr lang="en-US" sz="2800" b="1" i="1" dirty="0" err="1">
                <a:solidFill>
                  <a:srgbClr val="660066"/>
                </a:solidFill>
                <a:latin typeface="Times New Roman"/>
                <a:cs typeface="Times New Roman"/>
              </a:rPr>
              <a:t>használatos</a:t>
            </a:r>
            <a:r>
              <a:rPr lang="en-US" sz="2800" b="1" i="1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m</a:t>
            </a:r>
            <a:r>
              <a:rPr lang="hu-HU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ű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teti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keszty</a:t>
            </a:r>
            <a:r>
              <a:rPr lang="hu-HU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ű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felvétele.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62" y="428884"/>
            <a:ext cx="8461549" cy="10227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A veszélyes hulladék kezelése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863" y="1732025"/>
            <a:ext cx="8461548" cy="463523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Az egészségügyi intézményekben keletkező hulladékok kezelésének gyakorlatát az 1/2002. (I. 11.) EüM rendelet határozza meg, a rendelet előírásait a fogászati ellátásban is alkalmazni kell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A rendelet szerint az egészségügyi hulladék: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az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egészségügyi ellátásban keletkező humán biológiai anyagok, </a:t>
            </a:r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veszélyes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hulladékok és </a:t>
            </a:r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települési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hulladékoknak megfelelő hulladékok.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0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93289" y="6857999"/>
            <a:ext cx="6512511" cy="457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7299" y="731519"/>
            <a:ext cx="7900745" cy="561924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A</a:t>
            </a:r>
            <a:r>
              <a:rPr lang="en-US" sz="2800" dirty="0" smtClean="0">
                <a:latin typeface="Times New Roman"/>
                <a:cs typeface="Times New Roman"/>
              </a:rPr>
              <a:t>z </a:t>
            </a:r>
            <a:r>
              <a:rPr lang="en-US" sz="2800" dirty="0">
                <a:latin typeface="Times New Roman"/>
                <a:cs typeface="Times New Roman"/>
              </a:rPr>
              <a:t>éles, hegyes eszközöket </a:t>
            </a:r>
            <a:r>
              <a:rPr lang="en-US"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szilárdfalú, szúrásálló </a:t>
            </a:r>
            <a:r>
              <a:rPr lang="en-US" sz="2800" dirty="0">
                <a:latin typeface="Times New Roman"/>
                <a:cs typeface="Times New Roman"/>
              </a:rPr>
              <a:t>edényzetben kell gyűjteni,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A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vérrel, váladékkal szennyezett anyagokat, kötszereket, tamponokat </a:t>
            </a:r>
            <a:r>
              <a:rPr lang="en-US"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műanyag zsákban kell gyűjteni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lang="en-US" sz="2800" dirty="0">
                <a:latin typeface="Times New Roman"/>
                <a:cs typeface="Times New Roman"/>
              </a:rPr>
              <a:t>fel nem használt </a:t>
            </a:r>
            <a:r>
              <a:rPr lang="en-US" sz="2800" i="1" dirty="0">
                <a:solidFill>
                  <a:srgbClr val="660066"/>
                </a:solidFill>
                <a:latin typeface="Times New Roman"/>
                <a:cs typeface="Times New Roman"/>
              </a:rPr>
              <a:t>amalgám maradékot </a:t>
            </a:r>
            <a:r>
              <a:rPr lang="en-US" sz="2800" dirty="0">
                <a:latin typeface="Times New Roman"/>
                <a:cs typeface="Times New Roman"/>
              </a:rPr>
              <a:t>külön kell gyűjteni</a:t>
            </a:r>
            <a:r>
              <a:rPr lang="en-US" sz="2800" dirty="0" smtClean="0">
                <a:latin typeface="Times New Roman"/>
                <a:cs typeface="Times New Roman"/>
              </a:rPr>
              <a:t>,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lang="en-US"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fertőző hulladékot </a:t>
            </a:r>
            <a:r>
              <a:rPr lang="en-US" sz="2800" dirty="0">
                <a:latin typeface="Times New Roman"/>
                <a:cs typeface="Times New Roman"/>
              </a:rPr>
              <a:t>hűtés nélkül legfeljebb 48 óráig</a:t>
            </a:r>
            <a:r>
              <a:rPr lang="en-US" sz="2800" dirty="0" smtClean="0">
                <a:latin typeface="Times New Roman"/>
                <a:cs typeface="Times New Roman"/>
              </a:rPr>
              <a:t>,illetve </a:t>
            </a:r>
            <a:r>
              <a:rPr lang="en-US" sz="2800" dirty="0">
                <a:latin typeface="Times New Roman"/>
                <a:cs typeface="Times New Roman"/>
              </a:rPr>
              <a:t>az erre a célra szolgáló </a:t>
            </a:r>
            <a:r>
              <a:rPr lang="en-US" sz="2800" dirty="0" smtClean="0">
                <a:latin typeface="Times New Roman"/>
                <a:cs typeface="Times New Roman"/>
              </a:rPr>
              <a:t>hűtőkészülékekben</a:t>
            </a:r>
            <a:r>
              <a:rPr lang="en-US" sz="2800" dirty="0">
                <a:latin typeface="Times New Roman"/>
                <a:cs typeface="Times New Roman"/>
              </a:rPr>
              <a:t>, 0-5</a:t>
            </a:r>
            <a:r>
              <a:rPr lang="en-US" sz="2800" baseline="30000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C-</a:t>
            </a:r>
            <a:r>
              <a:rPr lang="en-US" sz="2800" dirty="0" smtClean="0">
                <a:latin typeface="Times New Roman"/>
                <a:cs typeface="Times New Roman"/>
              </a:rPr>
              <a:t>on </a:t>
            </a:r>
            <a:r>
              <a:rPr lang="en-US" sz="2800" dirty="0">
                <a:latin typeface="Times New Roman"/>
                <a:cs typeface="Times New Roman"/>
              </a:rPr>
              <a:t>legfeljebb 30 napig tárolhatók,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lang="en-US" sz="2800" dirty="0">
                <a:latin typeface="Times New Roman"/>
                <a:cs typeface="Times New Roman"/>
              </a:rPr>
              <a:t>veszélyes hulladék</a:t>
            </a:r>
            <a:r>
              <a:rPr lang="en-US" sz="2800" b="1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elszállításáról </a:t>
            </a:r>
            <a:r>
              <a:rPr lang="en-US" sz="2800" dirty="0">
                <a:latin typeface="Times New Roman"/>
                <a:cs typeface="Times New Roman"/>
              </a:rPr>
              <a:t>a rendelő működtetőjének </a:t>
            </a:r>
            <a:r>
              <a:rPr lang="en-US" sz="2800" dirty="0" smtClean="0">
                <a:latin typeface="Times New Roman"/>
                <a:cs typeface="Times New Roman"/>
              </a:rPr>
              <a:t>kell gondoskodnia, szerződnie </a:t>
            </a:r>
            <a:r>
              <a:rPr lang="en-US" sz="2800" dirty="0">
                <a:latin typeface="Times New Roman"/>
                <a:cs typeface="Times New Roman"/>
              </a:rPr>
              <a:t>kell veszélyes hulladékok szállítására, ártalmatlanítására engedéllyel rendelkező hulladékkezelővel.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Képernyőfotó 2015-12-01 - 23.2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94" y="5890600"/>
            <a:ext cx="1357606" cy="9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308168"/>
            <a:ext cx="841586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u-HU" sz="3000" i="1" dirty="0"/>
              <a:t>A rendelőben végzendő minimális teendők</a:t>
            </a:r>
            <a:r>
              <a:rPr lang="hu-HU" sz="3000" dirty="0"/>
              <a:t> a fertőzések megakadályozása érdekében: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7333" y="1659466"/>
            <a:ext cx="7840134" cy="4927601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hu-H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 </a:t>
            </a:r>
            <a:r>
              <a:rPr lang="hu-HU" sz="3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rendelés </a:t>
            </a:r>
            <a:r>
              <a:rPr lang="hu-H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során: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lvl="0"/>
            <a:r>
              <a:rPr lang="hu-HU" sz="3200" dirty="0">
                <a:latin typeface="Times New Roman"/>
                <a:cs typeface="Times New Roman"/>
              </a:rPr>
              <a:t>A felületeket le kell takarni védőfóliával (kezelőasztal, lámpaburkolat, polimerizációs lámpa vége stb.), </a:t>
            </a:r>
          </a:p>
          <a:p>
            <a:pPr lvl="0"/>
            <a:r>
              <a:rPr lang="hu-HU" sz="3200" dirty="0">
                <a:latin typeface="Times New Roman"/>
                <a:cs typeface="Times New Roman"/>
              </a:rPr>
              <a:t>Kezelés közben gondoskodni kell hatásos elszívásról (exhausztor), </a:t>
            </a:r>
          </a:p>
          <a:p>
            <a:pPr lvl="0"/>
            <a:r>
              <a:rPr lang="hu-HU" sz="3200" dirty="0">
                <a:latin typeface="Times New Roman"/>
                <a:cs typeface="Times New Roman"/>
              </a:rPr>
              <a:t>Minden beteg után az 1.-2. higiénés zónában fertőtleníteni kell, </a:t>
            </a:r>
          </a:p>
          <a:p>
            <a:pPr lvl="0"/>
            <a:r>
              <a:rPr lang="hu-HU" sz="3200" dirty="0">
                <a:latin typeface="Times New Roman"/>
                <a:cs typeface="Times New Roman"/>
              </a:rPr>
              <a:t>Fontos a beavatkozás megtervezése (a szükséges eszközöket, anyagokat előre oda kell készíteni), mindenből csak egyszeri dózist szabad kikészíteni,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48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321954"/>
            <a:ext cx="6512511" cy="965201"/>
          </a:xfrm>
        </p:spPr>
        <p:txBody>
          <a:bodyPr/>
          <a:lstStyle/>
          <a:p>
            <a:pPr marL="0" indent="0" algn="l">
              <a:buNone/>
            </a:pPr>
            <a:r>
              <a:rPr lang="hu-HU" sz="2800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 rendelés során: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hu-H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7333" y="1303868"/>
            <a:ext cx="7772400" cy="5198532"/>
          </a:xfrm>
        </p:spPr>
        <p:txBody>
          <a:bodyPr>
            <a:normAutofit/>
          </a:bodyPr>
          <a:lstStyle/>
          <a:p>
            <a:pPr lvl="0"/>
            <a:r>
              <a:rPr lang="hu-HU" sz="2800" dirty="0">
                <a:latin typeface="Times New Roman"/>
                <a:cs typeface="Times New Roman"/>
              </a:rPr>
              <a:t>A használt eszközöket azonnal fertőtlenítőbe kell tenni, a veszélyes fertőző hulladékokat a számukra rendszeresített hulladékgyűjtőbe kell helyezni. </a:t>
            </a:r>
          </a:p>
          <a:p>
            <a:pPr lvl="0"/>
            <a:r>
              <a:rPr lang="hu-HU" sz="2800" dirty="0">
                <a:latin typeface="Times New Roman"/>
                <a:cs typeface="Times New Roman"/>
              </a:rPr>
              <a:t>Kezelés közben kerülni kell minden tárgy felesleges érintését (szemüveg, </a:t>
            </a:r>
            <a:r>
              <a:rPr lang="hu-HU" sz="2800" dirty="0" smtClean="0">
                <a:latin typeface="Times New Roman"/>
                <a:cs typeface="Times New Roman"/>
              </a:rPr>
              <a:t>telefon</a:t>
            </a:r>
            <a:r>
              <a:rPr lang="hu-HU" sz="2800" dirty="0">
                <a:latin typeface="Times New Roman"/>
                <a:cs typeface="Times New Roman"/>
              </a:rPr>
              <a:t>, karton stb.), </a:t>
            </a:r>
          </a:p>
          <a:p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Minden kezelés előtt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klórhexidint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tartalmazó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szerrel 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kell öblítenie a betegnek, </a:t>
            </a:r>
          </a:p>
          <a:p>
            <a:pPr lvl="0"/>
            <a:r>
              <a:rPr lang="hu-HU" sz="2800" dirty="0">
                <a:latin typeface="Times New Roman"/>
                <a:cs typeface="Times New Roman"/>
              </a:rPr>
              <a:t>A kezelések előtt higiénés kézfertőtlenítés és gumikesztyű felvétele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kötelező!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Képernyőfotó 2015-12-01 - 23.40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00" y="3960636"/>
            <a:ext cx="9398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152818"/>
            <a:ext cx="6512511" cy="44537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7162800" cy="563573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u-H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fogászati rendelőben a fertőzés </a:t>
            </a:r>
            <a:r>
              <a:rPr lang="hu-H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terjedhet:</a:t>
            </a:r>
          </a:p>
          <a:p>
            <a:pPr marL="45720" indent="0" algn="ctr">
              <a:buNone/>
            </a:pPr>
            <a:endParaRPr lang="hu-HU" sz="2800" dirty="0" smtClean="0"/>
          </a:p>
          <a:p>
            <a:pPr marL="45720" indent="0" algn="ctr">
              <a:buNone/>
            </a:pPr>
            <a:endParaRPr lang="hu-HU" sz="2800" dirty="0" smtClean="0"/>
          </a:p>
          <a:p>
            <a:pPr algn="just">
              <a:buFont typeface="Arial"/>
              <a:buChar char="•"/>
            </a:pPr>
            <a:r>
              <a:rPr lang="hu-HU" sz="3600" dirty="0" smtClean="0"/>
              <a:t> beteg                  személyzet</a:t>
            </a:r>
          </a:p>
          <a:p>
            <a:pPr algn="just">
              <a:buFont typeface="Arial"/>
              <a:buChar char="•"/>
            </a:pPr>
            <a:r>
              <a:rPr lang="hu-HU" sz="3600" dirty="0"/>
              <a:t> </a:t>
            </a:r>
            <a:r>
              <a:rPr lang="hu-HU" sz="3600" dirty="0" smtClean="0"/>
              <a:t>személyzet              személyzet</a:t>
            </a:r>
          </a:p>
          <a:p>
            <a:pPr algn="just">
              <a:buFont typeface="Arial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b</a:t>
            </a:r>
            <a:r>
              <a:rPr lang="hu-HU" sz="3600" dirty="0" smtClean="0"/>
              <a:t>eteg                        beteg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46264" y="3546530"/>
            <a:ext cx="107212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05000" y="4338314"/>
            <a:ext cx="107212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68937" y="4932152"/>
            <a:ext cx="107212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7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9101"/>
            <a:ext cx="82804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>
                <a:effectLst/>
              </a:rPr>
              <a:t>A </a:t>
            </a:r>
            <a:r>
              <a:rPr lang="en-US" sz="3600" dirty="0" err="1" smtClean="0">
                <a:effectLst/>
              </a:rPr>
              <a:t>rendel</a:t>
            </a:r>
            <a:r>
              <a:rPr lang="hu-HU" sz="3600" dirty="0" smtClean="0">
                <a:effectLst/>
              </a:rPr>
              <a:t>ő</a:t>
            </a:r>
            <a:r>
              <a:rPr lang="en-US" sz="3600" dirty="0" smtClean="0">
                <a:effectLst/>
              </a:rPr>
              <a:t>ben </a:t>
            </a:r>
            <a:r>
              <a:rPr lang="en-US" sz="3600" dirty="0" err="1" smtClean="0">
                <a:effectLst/>
              </a:rPr>
              <a:t>végzend</a:t>
            </a:r>
            <a:r>
              <a:rPr lang="hu-HU" sz="3600" dirty="0" smtClean="0">
                <a:effectLst/>
              </a:rPr>
              <a:t>ő </a:t>
            </a:r>
            <a:r>
              <a:rPr lang="en-US" sz="3600" dirty="0" err="1" smtClean="0">
                <a:effectLst/>
              </a:rPr>
              <a:t>teend</a:t>
            </a:r>
            <a:r>
              <a:rPr lang="hu-HU" sz="3600" dirty="0" smtClean="0">
                <a:effectLst/>
              </a:rPr>
              <a:t>ő</a:t>
            </a:r>
            <a:r>
              <a:rPr lang="en-US" sz="3600" dirty="0" smtClean="0">
                <a:effectLst/>
              </a:rPr>
              <a:t>k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8800" y="1722100"/>
            <a:ext cx="7874000" cy="466176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hu-HU" sz="2800" b="1" i="1" dirty="0">
                <a:solidFill>
                  <a:srgbClr val="21306A"/>
                </a:solidFill>
                <a:latin typeface="Times New Roman"/>
                <a:cs typeface="Times New Roman"/>
              </a:rPr>
              <a:t>Naponta </a:t>
            </a:r>
            <a:endParaRPr lang="hu-HU" sz="2800" b="1" dirty="0">
              <a:solidFill>
                <a:srgbClr val="21306A"/>
              </a:solidFill>
              <a:latin typeface="Times New Roman"/>
              <a:cs typeface="Times New Roman"/>
            </a:endParaRPr>
          </a:p>
          <a:p>
            <a:r>
              <a:rPr lang="hu-HU" sz="2800" dirty="0" smtClean="0">
                <a:latin typeface="Times New Roman"/>
                <a:cs typeface="Times New Roman"/>
              </a:rPr>
              <a:t> </a:t>
            </a:r>
            <a:r>
              <a:rPr lang="hu-HU" sz="2800" dirty="0">
                <a:latin typeface="Times New Roman"/>
                <a:cs typeface="Times New Roman"/>
              </a:rPr>
              <a:t>a padozat tisztítószeres és fertőtlenítőszeres lemosása, </a:t>
            </a: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fogantyúk</a:t>
            </a:r>
            <a:r>
              <a:rPr lang="hu-HU" sz="2800" dirty="0">
                <a:latin typeface="Times New Roman"/>
                <a:cs typeface="Times New Roman"/>
              </a:rPr>
              <a:t>, kilincsek, kapcsolók fertőtlenítése, </a:t>
            </a: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a </a:t>
            </a:r>
            <a:r>
              <a:rPr lang="hu-HU" sz="2800" dirty="0">
                <a:latin typeface="Times New Roman"/>
                <a:cs typeface="Times New Roman"/>
              </a:rPr>
              <a:t>nap kezdetekor és végén minden vízszintes felület fertőtlenítése, </a:t>
            </a: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lang="en-US" sz="2800" dirty="0">
                <a:latin typeface="Times New Roman"/>
                <a:cs typeface="Times New Roman"/>
              </a:rPr>
              <a:t>vízhűtéssel működő eszközök átöblítése, kezelőegység csőhálózatának fertőtlenítése </a:t>
            </a:r>
          </a:p>
          <a:p>
            <a:r>
              <a:rPr lang="hu-HU" sz="2800" dirty="0" smtClean="0">
                <a:latin typeface="Times New Roman"/>
                <a:cs typeface="Times New Roman"/>
              </a:rPr>
              <a:t>az </a:t>
            </a:r>
            <a:r>
              <a:rPr lang="hu-HU" sz="2800" dirty="0">
                <a:latin typeface="Times New Roman"/>
                <a:cs typeface="Times New Roman"/>
              </a:rPr>
              <a:t>elszívó tisztítása, </a:t>
            </a:r>
          </a:p>
          <a:p>
            <a:r>
              <a:rPr lang="hu-HU" sz="2800" dirty="0" smtClean="0">
                <a:latin typeface="Times New Roman"/>
                <a:cs typeface="Times New Roman"/>
              </a:rPr>
              <a:t>szellőztetés </a:t>
            </a:r>
            <a:r>
              <a:rPr lang="hu-HU" sz="2800" dirty="0">
                <a:latin typeface="Times New Roman"/>
                <a:cs typeface="Times New Roman"/>
              </a:rPr>
              <a:t>(minden órában 5 perc), </a:t>
            </a:r>
            <a:r>
              <a:rPr lang="en-US" sz="2800" dirty="0">
                <a:latin typeface="Times New Roman"/>
                <a:cs typeface="Times New Roman"/>
              </a:rPr>
              <a:t>ha a légcsere egyéb úton nem megoldott </a:t>
            </a:r>
            <a:endParaRPr lang="hu-HU" sz="2800" dirty="0">
              <a:latin typeface="Times New Roman"/>
              <a:cs typeface="Times New Roman"/>
            </a:endParaRP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fertőtlenítő </a:t>
            </a:r>
            <a:r>
              <a:rPr lang="hu-HU" sz="2800" dirty="0">
                <a:latin typeface="Times New Roman"/>
                <a:cs typeface="Times New Roman"/>
              </a:rPr>
              <a:t>takarítás</a:t>
            </a:r>
          </a:p>
          <a:p>
            <a:endParaRPr lang="en-US" dirty="0"/>
          </a:p>
        </p:txBody>
      </p:sp>
      <p:pic>
        <p:nvPicPr>
          <p:cNvPr id="4" name="Picture 3" descr="Képernyőfotó 2015-12-01 - 23.3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81" y="0"/>
            <a:ext cx="2006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42035"/>
            <a:ext cx="7933267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>
                <a:effectLst/>
              </a:rPr>
              <a:t>A rendelőben végzendő teendők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998132"/>
            <a:ext cx="6400800" cy="389466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hu-HU" sz="2800" b="1" i="1" dirty="0">
                <a:solidFill>
                  <a:srgbClr val="21306A"/>
                </a:solidFill>
                <a:latin typeface="Times New Roman"/>
                <a:cs typeface="Times New Roman"/>
              </a:rPr>
              <a:t>Hetente </a:t>
            </a:r>
            <a:endParaRPr lang="hu-HU" sz="2800" b="1" dirty="0">
              <a:solidFill>
                <a:srgbClr val="21306A"/>
              </a:solidFill>
              <a:latin typeface="Times New Roman"/>
              <a:cs typeface="Times New Roman"/>
            </a:endParaRP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szekrények </a:t>
            </a:r>
            <a:r>
              <a:rPr lang="hu-HU" sz="2800" dirty="0">
                <a:latin typeface="Times New Roman"/>
                <a:cs typeface="Times New Roman"/>
              </a:rPr>
              <a:t>látható oldalainak tisztítása, </a:t>
            </a: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gyakran </a:t>
            </a:r>
            <a:r>
              <a:rPr lang="hu-HU" sz="2800" dirty="0">
                <a:latin typeface="Times New Roman"/>
                <a:cs typeface="Times New Roman"/>
              </a:rPr>
              <a:t>használt fiókok, tárolók elejének tisztítása</a:t>
            </a:r>
            <a:r>
              <a:rPr lang="hu-HU" sz="2800" dirty="0" smtClean="0">
                <a:latin typeface="Times New Roman"/>
                <a:cs typeface="Times New Roman"/>
              </a:rPr>
              <a:t>.</a:t>
            </a:r>
          </a:p>
          <a:p>
            <a:endParaRPr lang="hu-HU" sz="28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hu-HU" sz="2800" b="1" i="1" dirty="0">
                <a:solidFill>
                  <a:srgbClr val="21306A"/>
                </a:solidFill>
                <a:latin typeface="Times New Roman"/>
                <a:cs typeface="Times New Roman"/>
              </a:rPr>
              <a:t>Havonta </a:t>
            </a:r>
            <a:endParaRPr lang="hu-HU" sz="2800" b="1" dirty="0">
              <a:solidFill>
                <a:srgbClr val="21306A"/>
              </a:solidFill>
              <a:latin typeface="Times New Roman"/>
              <a:cs typeface="Times New Roman"/>
            </a:endParaRP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minden </a:t>
            </a:r>
            <a:r>
              <a:rPr lang="hu-HU" sz="2800" dirty="0">
                <a:latin typeface="Times New Roman"/>
                <a:cs typeface="Times New Roman"/>
              </a:rPr>
              <a:t>fiók és szekrény belsejének tisztítása, </a:t>
            </a: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fertőtlenítendő </a:t>
            </a:r>
            <a:r>
              <a:rPr lang="hu-HU" sz="2800" dirty="0">
                <a:latin typeface="Times New Roman"/>
                <a:cs typeface="Times New Roman"/>
              </a:rPr>
              <a:t>oldatok felhasználhatósági idejének ellenőrzése. </a:t>
            </a:r>
          </a:p>
          <a:p>
            <a:endParaRPr lang="en-US" dirty="0"/>
          </a:p>
        </p:txBody>
      </p:sp>
      <p:pic>
        <p:nvPicPr>
          <p:cNvPr id="4" name="Picture 3" descr="Képernyőfotó 2015-11-24 - 14.3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44" y="5247951"/>
            <a:ext cx="2376855" cy="15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42035"/>
            <a:ext cx="7933267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>
                <a:effectLst/>
              </a:rPr>
              <a:t>A </a:t>
            </a:r>
            <a:r>
              <a:rPr lang="en-US" sz="3600" dirty="0" err="1" smtClean="0">
                <a:effectLst/>
              </a:rPr>
              <a:t>rendel</a:t>
            </a:r>
            <a:r>
              <a:rPr lang="hu-HU" sz="3600" dirty="0" smtClean="0">
                <a:effectLst/>
              </a:rPr>
              <a:t>ő</a:t>
            </a:r>
            <a:r>
              <a:rPr lang="en-US" sz="3600" dirty="0" smtClean="0">
                <a:effectLst/>
              </a:rPr>
              <a:t>̋</a:t>
            </a:r>
            <a:r>
              <a:rPr lang="en-US" sz="3600" dirty="0">
                <a:effectLst/>
              </a:rPr>
              <a:t>ben </a:t>
            </a:r>
            <a:r>
              <a:rPr lang="en-US" sz="3600" dirty="0" err="1" smtClean="0">
                <a:effectLst/>
              </a:rPr>
              <a:t>végzend</a:t>
            </a:r>
            <a:r>
              <a:rPr lang="hu-HU" sz="3600" dirty="0" smtClean="0">
                <a:effectLst/>
              </a:rPr>
              <a:t>ő </a:t>
            </a:r>
            <a:r>
              <a:rPr lang="en-US" sz="3600" dirty="0" smtClean="0">
                <a:effectLst/>
              </a:rPr>
              <a:t>teen</a:t>
            </a:r>
            <a:r>
              <a:rPr lang="hu-HU" sz="3600" dirty="0" err="1" smtClean="0">
                <a:effectLst/>
              </a:rPr>
              <a:t>dő</a:t>
            </a:r>
            <a:r>
              <a:rPr lang="en-US" sz="3600" dirty="0" smtClean="0">
                <a:effectLst/>
              </a:rPr>
              <a:t>k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998132"/>
            <a:ext cx="6400800" cy="38946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u-HU" sz="3000" b="1" i="1" dirty="0">
                <a:solidFill>
                  <a:srgbClr val="21306A"/>
                </a:solidFill>
                <a:latin typeface="Times New Roman"/>
                <a:cs typeface="Times New Roman"/>
              </a:rPr>
              <a:t>Évente </a:t>
            </a:r>
            <a:endParaRPr lang="hu-HU" sz="3000" b="1" dirty="0">
              <a:solidFill>
                <a:srgbClr val="21306A"/>
              </a:solidFill>
              <a:latin typeface="Times New Roman"/>
              <a:cs typeface="Times New Roman"/>
            </a:endParaRPr>
          </a:p>
          <a:p>
            <a:r>
              <a:rPr lang="hu-HU" sz="2800" dirty="0" smtClean="0">
                <a:latin typeface="Times New Roman"/>
                <a:cs typeface="Times New Roman"/>
              </a:rPr>
              <a:t> </a:t>
            </a:r>
            <a:r>
              <a:rPr lang="hu-HU" sz="2800" dirty="0">
                <a:latin typeface="Times New Roman"/>
                <a:cs typeface="Times New Roman"/>
              </a:rPr>
              <a:t>festés, </a:t>
            </a: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védőoltások </a:t>
            </a:r>
            <a:r>
              <a:rPr lang="hu-HU" sz="2800" dirty="0">
                <a:latin typeface="Times New Roman"/>
                <a:cs typeface="Times New Roman"/>
              </a:rPr>
              <a:t>ellenőrzése, </a:t>
            </a:r>
          </a:p>
          <a:p>
            <a:r>
              <a:rPr lang="hu-HU" sz="2800"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Times New Roman"/>
                <a:cs typeface="Times New Roman"/>
              </a:rPr>
              <a:t>fogászati </a:t>
            </a:r>
            <a:r>
              <a:rPr lang="hu-HU" sz="2800" dirty="0">
                <a:latin typeface="Times New Roman"/>
                <a:cs typeface="Times New Roman"/>
              </a:rPr>
              <a:t>gépek karbantartásának ellenőrzése.</a:t>
            </a:r>
          </a:p>
          <a:p>
            <a:endParaRPr lang="en-US" dirty="0"/>
          </a:p>
        </p:txBody>
      </p:sp>
      <p:pic>
        <p:nvPicPr>
          <p:cNvPr id="4" name="Picture 3" descr="Képernyőfotó 2015-12-01 - 23.3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58" y="4381500"/>
            <a:ext cx="4231554" cy="22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3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48" y="512223"/>
            <a:ext cx="7382122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000" dirty="0">
                <a:effectLst/>
              </a:rPr>
              <a:t>Teendők a </a:t>
            </a:r>
            <a:r>
              <a:rPr lang="en-US" sz="3000" dirty="0" err="1" smtClean="0">
                <a:effectLst/>
              </a:rPr>
              <a:t>rendel</a:t>
            </a:r>
            <a:r>
              <a:rPr lang="hu-HU" sz="3000" dirty="0" smtClean="0">
                <a:effectLst/>
              </a:rPr>
              <a:t>é</a:t>
            </a:r>
            <a:r>
              <a:rPr lang="en-US" sz="3000" dirty="0" smtClean="0">
                <a:effectLst/>
              </a:rPr>
              <a:t>s </a:t>
            </a:r>
            <a:r>
              <a:rPr lang="en-US" sz="3000" dirty="0" err="1" smtClean="0">
                <a:effectLst/>
              </a:rPr>
              <a:t>megkezd</a:t>
            </a:r>
            <a:r>
              <a:rPr lang="hu-HU" sz="3000" dirty="0" smtClean="0">
                <a:effectLst/>
              </a:rPr>
              <a:t>é</a:t>
            </a:r>
            <a:r>
              <a:rPr lang="en-US" sz="3000" dirty="0" smtClean="0">
                <a:effectLst/>
              </a:rPr>
              <a:t>se el</a:t>
            </a:r>
            <a:r>
              <a:rPr lang="hu-HU" sz="3000" dirty="0" smtClean="0">
                <a:effectLst/>
              </a:rPr>
              <a:t>ő</a:t>
            </a:r>
            <a:r>
              <a:rPr lang="en-US" sz="3000" dirty="0" err="1" smtClean="0">
                <a:effectLst/>
              </a:rPr>
              <a:t>tt</a:t>
            </a:r>
            <a:r>
              <a:rPr lang="en-US" sz="3000" dirty="0">
                <a:effectLst/>
              </a:rPr>
              <a:t/>
            </a:r>
            <a:br>
              <a:rPr lang="en-US" sz="3000" dirty="0">
                <a:effectLst/>
              </a:rPr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7816" y="1435108"/>
            <a:ext cx="8016205" cy="491565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vízhűtéssel </a:t>
            </a:r>
            <a:r>
              <a:rPr lang="en-US" sz="2600" dirty="0" err="1">
                <a:latin typeface="Times New Roman"/>
                <a:cs typeface="Times New Roman"/>
              </a:rPr>
              <a:t>műkö</a:t>
            </a:r>
            <a:r>
              <a:rPr lang="en-US" sz="2600" dirty="0" err="1" smtClean="0">
                <a:latin typeface="Times New Roman"/>
                <a:cs typeface="Times New Roman"/>
              </a:rPr>
              <a:t>d</a:t>
            </a:r>
            <a:r>
              <a:rPr lang="hu-HU" sz="2600" dirty="0" smtClean="0">
                <a:latin typeface="Times New Roman"/>
                <a:cs typeface="Times New Roman"/>
              </a:rPr>
              <a:t>ő </a:t>
            </a:r>
            <a:r>
              <a:rPr lang="en-US" sz="2600" dirty="0" err="1" smtClean="0">
                <a:latin typeface="Times New Roman"/>
                <a:cs typeface="Times New Roman"/>
              </a:rPr>
              <a:t>eszko</a:t>
            </a:r>
            <a:r>
              <a:rPr lang="en-US" sz="2600" dirty="0" err="1">
                <a:latin typeface="Times New Roman"/>
                <a:cs typeface="Times New Roman"/>
              </a:rPr>
              <a:t>̈</a:t>
            </a:r>
            <a:r>
              <a:rPr lang="en-US" sz="2600" dirty="0" err="1" smtClean="0">
                <a:latin typeface="Times New Roman"/>
                <a:cs typeface="Times New Roman"/>
              </a:rPr>
              <a:t>z</a:t>
            </a:r>
            <a:r>
              <a:rPr lang="hu-HU" sz="2600" dirty="0" smtClean="0">
                <a:latin typeface="Times New Roman"/>
                <a:cs typeface="Times New Roman"/>
              </a:rPr>
              <a:t>ö</a:t>
            </a:r>
            <a:r>
              <a:rPr lang="en-US" sz="2600" dirty="0" smtClean="0">
                <a:latin typeface="Times New Roman"/>
                <a:cs typeface="Times New Roman"/>
              </a:rPr>
              <a:t>k </a:t>
            </a:r>
            <a:r>
              <a:rPr lang="en-US" sz="2600" dirty="0">
                <a:latin typeface="Times New Roman"/>
                <a:cs typeface="Times New Roman"/>
              </a:rPr>
              <a:t>átmosása (turbina, puszter, depurátor) kezelés megkezdésekor 2 percig</a:t>
            </a:r>
            <a:r>
              <a:rPr lang="en-US" sz="2600" dirty="0" smtClean="0">
                <a:latin typeface="Times New Roman"/>
                <a:cs typeface="Times New Roman"/>
              </a:rPr>
              <a:t>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a munkaasztal és az egységkészülék felszínének tisztítása és fertőtlenítése</a:t>
            </a:r>
            <a:r>
              <a:rPr lang="en-US" sz="2600" dirty="0" smtClean="0">
                <a:latin typeface="Times New Roman"/>
                <a:cs typeface="Times New Roman"/>
              </a:rPr>
              <a:t>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en-US" sz="2600" dirty="0" smtClean="0">
                <a:latin typeface="Times New Roman"/>
                <a:cs typeface="Times New Roman"/>
              </a:rPr>
              <a:t>sterilizált</a:t>
            </a:r>
            <a:r>
              <a:rPr lang="en-US" sz="2600" dirty="0">
                <a:latin typeface="Times New Roman"/>
                <a:cs typeface="Times New Roman"/>
              </a:rPr>
              <a:t>, ill. egyszer használatos eszközök, tálcák előkészítése (a kézi- darabok is sterilizáltak </a:t>
            </a:r>
            <a:r>
              <a:rPr lang="en-US" sz="2600" dirty="0" smtClean="0">
                <a:latin typeface="Times New Roman"/>
                <a:cs typeface="Times New Roman"/>
              </a:rPr>
              <a:t>legyenek),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en-US" sz="2600" dirty="0" smtClean="0">
                <a:latin typeface="Times New Roman"/>
                <a:cs typeface="Times New Roman"/>
              </a:rPr>
              <a:t>védőfóliák </a:t>
            </a:r>
            <a:r>
              <a:rPr lang="en-US" sz="2600" dirty="0">
                <a:latin typeface="Times New Roman"/>
                <a:cs typeface="Times New Roman"/>
              </a:rPr>
              <a:t>felhelyezése (kapcsolókra, szívócsőre, lámpa fogantyúra, fejtámlára, turbina-, depurátor- és pusztertömlőre)</a:t>
            </a:r>
            <a:r>
              <a:rPr lang="en-US" sz="2600" dirty="0" smtClean="0">
                <a:latin typeface="Times New Roman"/>
                <a:cs typeface="Times New Roman"/>
              </a:rPr>
              <a:t>,</a:t>
            </a:r>
            <a:endParaRPr lang="en-US" sz="2600" dirty="0">
              <a:latin typeface="Times New Roman"/>
              <a:cs typeface="Times New Roman"/>
            </a:endParaRPr>
          </a:p>
          <a:p>
            <a:r>
              <a:rPr lang="en-US" sz="2600" dirty="0" smtClean="0">
                <a:latin typeface="Times New Roman"/>
                <a:cs typeface="Times New Roman"/>
              </a:rPr>
              <a:t>a </a:t>
            </a:r>
            <a:r>
              <a:rPr lang="en-US" sz="2600" dirty="0">
                <a:latin typeface="Times New Roman"/>
                <a:cs typeface="Times New Roman"/>
              </a:rPr>
              <a:t>védő fóliákat betegenként kell cserélni. </a:t>
            </a:r>
          </a:p>
          <a:p>
            <a:endParaRPr lang="en-US" dirty="0"/>
          </a:p>
        </p:txBody>
      </p:sp>
      <p:pic>
        <p:nvPicPr>
          <p:cNvPr id="4" name="Picture 3" descr="Képernyőfotó 2015-12-01 - 22.39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94" y="5071874"/>
            <a:ext cx="1540151" cy="15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5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3635"/>
            <a:ext cx="7459133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>
                <a:effectLst/>
              </a:rPr>
              <a:t>Teendők két kezelés között</a:t>
            </a:r>
            <a:br>
              <a:rPr lang="en-US" sz="3600" dirty="0">
                <a:effectLst/>
              </a:rPr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1" y="1586635"/>
            <a:ext cx="8365066" cy="4881898"/>
          </a:xfrm>
        </p:spPr>
        <p:txBody>
          <a:bodyPr>
            <a:normAutofit fontScale="92500"/>
          </a:bodyPr>
          <a:lstStyle/>
          <a:p>
            <a:r>
              <a:rPr lang="en-US" sz="3400" dirty="0">
                <a:latin typeface="Times New Roman"/>
                <a:cs typeface="Times New Roman"/>
              </a:rPr>
              <a:t>A vízhűtéssel működő eszközök átmosása (turbina, puszter, depurátor) két beteg között 30 </a:t>
            </a:r>
            <a:r>
              <a:rPr lang="en-US" sz="3400" dirty="0" smtClean="0">
                <a:latin typeface="Times New Roman"/>
                <a:cs typeface="Times New Roman"/>
              </a:rPr>
              <a:t>másodpercig</a:t>
            </a:r>
            <a:endParaRPr lang="en-US" sz="3400" dirty="0">
              <a:latin typeface="Times New Roman"/>
              <a:cs typeface="Times New Roman"/>
            </a:endParaRPr>
          </a:p>
          <a:p>
            <a:r>
              <a:rPr lang="en-US" sz="3400" dirty="0" smtClean="0">
                <a:latin typeface="Times New Roman"/>
                <a:cs typeface="Times New Roman"/>
              </a:rPr>
              <a:t> Használt </a:t>
            </a:r>
            <a:r>
              <a:rPr lang="en-US" sz="3400" dirty="0">
                <a:latin typeface="Times New Roman"/>
                <a:cs typeface="Times New Roman"/>
              </a:rPr>
              <a:t>eszközök gyűjtése (száraz vagy nedves</a:t>
            </a:r>
            <a:r>
              <a:rPr lang="en-US" sz="34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sz="3400" dirty="0" smtClean="0">
                <a:latin typeface="Times New Roman"/>
                <a:cs typeface="Times New Roman"/>
              </a:rPr>
              <a:t> Az </a:t>
            </a:r>
            <a:r>
              <a:rPr lang="en-US" sz="3400" dirty="0">
                <a:latin typeface="Times New Roman"/>
                <a:cs typeface="Times New Roman"/>
              </a:rPr>
              <a:t>1., 2. higiénés zóna felületeinek </a:t>
            </a:r>
            <a:r>
              <a:rPr lang="en-US" sz="3400" dirty="0" smtClean="0">
                <a:latin typeface="Times New Roman"/>
                <a:cs typeface="Times New Roman"/>
              </a:rPr>
              <a:t>fertőtlenítése.</a:t>
            </a:r>
            <a:endParaRPr lang="en-US" sz="3400" dirty="0">
              <a:latin typeface="Times New Roman"/>
              <a:cs typeface="Times New Roman"/>
            </a:endParaRPr>
          </a:p>
          <a:p>
            <a:r>
              <a:rPr lang="en-US" sz="3400" dirty="0" smtClean="0">
                <a:latin typeface="Times New Roman"/>
                <a:cs typeface="Times New Roman"/>
              </a:rPr>
              <a:t> Kesztyűcsere</a:t>
            </a:r>
            <a:r>
              <a:rPr lang="en-US" sz="3400" dirty="0">
                <a:latin typeface="Times New Roman"/>
                <a:cs typeface="Times New Roman"/>
              </a:rPr>
              <a:t>, </a:t>
            </a:r>
            <a:r>
              <a:rPr lang="en-US" sz="3400" dirty="0" smtClean="0">
                <a:latin typeface="Times New Roman"/>
                <a:cs typeface="Times New Roman"/>
              </a:rPr>
              <a:t>kézfertőtlenítés.</a:t>
            </a:r>
            <a:endParaRPr lang="en-US" sz="3400" dirty="0">
              <a:latin typeface="Times New Roman"/>
              <a:cs typeface="Times New Roman"/>
            </a:endParaRPr>
          </a:p>
          <a:p>
            <a:r>
              <a:rPr lang="en-US" sz="3400" dirty="0" smtClean="0">
                <a:latin typeface="Times New Roman"/>
                <a:cs typeface="Times New Roman"/>
              </a:rPr>
              <a:t> Sterilanyag </a:t>
            </a:r>
            <a:r>
              <a:rPr lang="en-US" sz="3400" dirty="0">
                <a:latin typeface="Times New Roman"/>
                <a:cs typeface="Times New Roman"/>
              </a:rPr>
              <a:t>előkészítése az újabb beteg számára. </a:t>
            </a:r>
          </a:p>
        </p:txBody>
      </p:sp>
    </p:spTree>
    <p:extLst>
      <p:ext uri="{BB962C8B-B14F-4D97-AF65-F5344CB8AC3E}">
        <p14:creationId xmlns:p14="http://schemas.microsoft.com/office/powerpoint/2010/main" val="16428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92835"/>
            <a:ext cx="5604932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 smtClean="0">
                <a:effectLst/>
              </a:rPr>
              <a:t>Eszk</a:t>
            </a:r>
            <a:r>
              <a:rPr lang="hu-HU" dirty="0" smtClean="0">
                <a:effectLst/>
              </a:rPr>
              <a:t>ö</a:t>
            </a:r>
            <a:r>
              <a:rPr lang="en-US" dirty="0" smtClean="0">
                <a:effectLst/>
              </a:rPr>
              <a:t>z</a:t>
            </a:r>
            <a:r>
              <a:rPr lang="hu-HU" dirty="0" smtClean="0">
                <a:effectLst/>
              </a:rPr>
              <a:t>ö</a:t>
            </a:r>
            <a:r>
              <a:rPr lang="en-US" dirty="0" smtClean="0">
                <a:effectLst/>
              </a:rPr>
              <a:t>k </a:t>
            </a:r>
            <a:r>
              <a:rPr lang="en-US" dirty="0" err="1" smtClean="0">
                <a:effectLst/>
              </a:rPr>
              <a:t>kezel</a:t>
            </a:r>
            <a:r>
              <a:rPr lang="hu-HU" dirty="0" smtClean="0">
                <a:effectLst/>
              </a:rPr>
              <a:t>é</a:t>
            </a:r>
            <a:r>
              <a:rPr lang="en-US" dirty="0" smtClean="0">
                <a:effectLst/>
              </a:rPr>
              <a:t>se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3333" y="1320800"/>
            <a:ext cx="8432800" cy="51308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b="1" i="1" dirty="0">
                <a:solidFill>
                  <a:srgbClr val="21306A"/>
                </a:solidFill>
                <a:latin typeface="Times New Roman"/>
                <a:cs typeface="Times New Roman"/>
              </a:rPr>
              <a:t>Sterilizálandó: </a:t>
            </a:r>
            <a:endParaRPr lang="en-US" sz="2800" dirty="0">
              <a:solidFill>
                <a:srgbClr val="21306A"/>
              </a:solidFill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kézidarabok </a:t>
            </a:r>
            <a:r>
              <a:rPr lang="en-US" sz="2800" dirty="0">
                <a:latin typeface="Times New Roman"/>
                <a:cs typeface="Times New Roman"/>
              </a:rPr>
              <a:t>(turbina, pusztervég, depurátor fej, </a:t>
            </a:r>
            <a:r>
              <a:rPr lang="en-US" sz="2800" dirty="0" smtClean="0">
                <a:latin typeface="Times New Roman"/>
                <a:cs typeface="Times New Roman"/>
              </a:rPr>
              <a:t>t</a:t>
            </a:r>
            <a:r>
              <a:rPr lang="hu-HU" sz="2800" dirty="0" smtClean="0">
                <a:latin typeface="Times New Roman"/>
                <a:cs typeface="Times New Roman"/>
              </a:rPr>
              <a:t>ő</a:t>
            </a:r>
            <a:r>
              <a:rPr lang="en-US" sz="2800" dirty="0" err="1" smtClean="0">
                <a:latin typeface="Times New Roman"/>
                <a:cs typeface="Times New Roman"/>
              </a:rPr>
              <a:t>bbsz</a:t>
            </a:r>
            <a:r>
              <a:rPr lang="hu-HU" sz="2800" dirty="0" smtClean="0">
                <a:latin typeface="Times New Roman"/>
                <a:cs typeface="Times New Roman"/>
              </a:rPr>
              <a:t>ö</a:t>
            </a:r>
            <a:r>
              <a:rPr lang="en-US" sz="2800" dirty="0" smtClean="0">
                <a:latin typeface="Times New Roman"/>
                <a:cs typeface="Times New Roman"/>
              </a:rPr>
              <a:t>r </a:t>
            </a:r>
            <a:r>
              <a:rPr lang="en-US" sz="2800" dirty="0">
                <a:latin typeface="Times New Roman"/>
                <a:cs typeface="Times New Roman"/>
              </a:rPr>
              <a:t>használható elszívóvég) autokláv,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minden </a:t>
            </a:r>
            <a:r>
              <a:rPr lang="en-US" sz="2800" dirty="0">
                <a:latin typeface="Times New Roman"/>
                <a:cs typeface="Times New Roman"/>
              </a:rPr>
              <a:t>kézieszköz, fúró, polírozó. </a:t>
            </a:r>
          </a:p>
          <a:p>
            <a:pPr marL="45720" indent="0">
              <a:buNone/>
            </a:pPr>
            <a:r>
              <a:rPr lang="en-US" sz="2800" b="1" i="1" dirty="0" err="1" smtClean="0">
                <a:solidFill>
                  <a:srgbClr val="21306A"/>
                </a:solidFill>
                <a:latin typeface="Times New Roman"/>
                <a:cs typeface="Times New Roman"/>
              </a:rPr>
              <a:t>Fert</a:t>
            </a:r>
            <a:r>
              <a:rPr lang="hu-HU" sz="2800" b="1" i="1" dirty="0">
                <a:solidFill>
                  <a:srgbClr val="21306A"/>
                </a:solidFill>
                <a:latin typeface="Times New Roman"/>
                <a:cs typeface="Times New Roman"/>
              </a:rPr>
              <a:t>ő</a:t>
            </a:r>
            <a:r>
              <a:rPr lang="en-US" sz="2800" b="1" i="1" dirty="0" err="1" smtClean="0">
                <a:solidFill>
                  <a:srgbClr val="21306A"/>
                </a:solidFill>
                <a:latin typeface="Times New Roman"/>
                <a:cs typeface="Times New Roman"/>
              </a:rPr>
              <a:t>tlenítend</a:t>
            </a:r>
            <a:r>
              <a:rPr lang="hu-HU" sz="2800" b="1" i="1" dirty="0">
                <a:solidFill>
                  <a:srgbClr val="21306A"/>
                </a:solidFill>
                <a:latin typeface="Times New Roman"/>
                <a:cs typeface="Times New Roman"/>
              </a:rPr>
              <a:t>ő</a:t>
            </a:r>
            <a:r>
              <a:rPr lang="en-US" sz="2800" b="1" i="1" dirty="0" smtClean="0">
                <a:solidFill>
                  <a:srgbClr val="21306A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 szék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lengőasztal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lámpafogantyú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köpőcsésze </a:t>
            </a:r>
            <a:endParaRPr lang="en-US" sz="2800" dirty="0">
              <a:latin typeface="Times New Roman"/>
              <a:cs typeface="Times New Roman"/>
            </a:endParaRPr>
          </a:p>
          <a:p>
            <a:pPr marL="45720" indent="0">
              <a:buNone/>
            </a:pPr>
            <a:r>
              <a:rPr lang="en-US" sz="2800" b="1" i="1" dirty="0" err="1" smtClean="0">
                <a:solidFill>
                  <a:srgbClr val="21306A"/>
                </a:solidFill>
                <a:latin typeface="Times New Roman"/>
                <a:cs typeface="Times New Roman"/>
              </a:rPr>
              <a:t>Fel</a:t>
            </a:r>
            <a:r>
              <a:rPr lang="hu-HU" sz="2800" b="1" i="1" dirty="0" smtClean="0">
                <a:solidFill>
                  <a:srgbClr val="21306A"/>
                </a:solidFill>
                <a:latin typeface="Times New Roman"/>
                <a:cs typeface="Times New Roman"/>
              </a:rPr>
              <a:t>ü</a:t>
            </a:r>
            <a:r>
              <a:rPr lang="en-US" sz="2800" b="1" i="1" dirty="0" err="1" smtClean="0">
                <a:solidFill>
                  <a:srgbClr val="21306A"/>
                </a:solidFill>
                <a:latin typeface="Times New Roman"/>
                <a:cs typeface="Times New Roman"/>
              </a:rPr>
              <a:t>letek</a:t>
            </a:r>
            <a:r>
              <a:rPr lang="en-US" sz="2800" b="1" i="1" dirty="0" smtClean="0">
                <a:solidFill>
                  <a:srgbClr val="21306A"/>
                </a:solidFill>
                <a:latin typeface="Times New Roman"/>
                <a:cs typeface="Times New Roman"/>
              </a:rPr>
              <a:t> kezelése: </a:t>
            </a:r>
            <a:endParaRPr lang="en-US" sz="2800" dirty="0">
              <a:solidFill>
                <a:srgbClr val="21306A"/>
              </a:solidFill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felületvédők </a:t>
            </a:r>
            <a:r>
              <a:rPr lang="en-US" sz="2800" dirty="0">
                <a:latin typeface="Times New Roman"/>
                <a:cs typeface="Times New Roman"/>
              </a:rPr>
              <a:t>(fólia, papír) eltávolítása,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nem </a:t>
            </a:r>
            <a:r>
              <a:rPr lang="en-US" sz="2800" dirty="0">
                <a:latin typeface="Times New Roman"/>
                <a:cs typeface="Times New Roman"/>
              </a:rPr>
              <a:t>védett felületek fertőtlenítése. </a:t>
            </a:r>
          </a:p>
          <a:p>
            <a:endParaRPr lang="en-US" dirty="0"/>
          </a:p>
        </p:txBody>
      </p:sp>
      <p:pic>
        <p:nvPicPr>
          <p:cNvPr id="4" name="Picture 3" descr="Imag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99" y="2941232"/>
            <a:ext cx="2929467" cy="21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89" y="160020"/>
            <a:ext cx="6512511" cy="33104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4971" y="660400"/>
            <a:ext cx="7056361" cy="6011333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hu-HU" sz="3400" dirty="0">
                <a:latin typeface="Times New Roman"/>
                <a:cs typeface="Times New Roman"/>
              </a:rPr>
              <a:t>Az aszeptikus betegellátás </a:t>
            </a:r>
            <a:r>
              <a:rPr lang="hu-HU" sz="3400" dirty="0">
                <a:solidFill>
                  <a:srgbClr val="21306A"/>
                </a:solidFill>
                <a:latin typeface="Times New Roman"/>
                <a:cs typeface="Times New Roman"/>
              </a:rPr>
              <a:t>legfontosabb </a:t>
            </a:r>
            <a:r>
              <a:rPr lang="hu-HU" sz="3400" u="sng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alapelve, </a:t>
            </a:r>
            <a:r>
              <a:rPr lang="hu-HU" sz="3400" dirty="0">
                <a:latin typeface="Times New Roman"/>
                <a:cs typeface="Times New Roman"/>
              </a:rPr>
              <a:t>hogy a gyógyító, megelőző ellátásban profilaktikus, diagnosztikus és terápiás célra alkalmazott </a:t>
            </a:r>
            <a:r>
              <a:rPr lang="hu-HU" sz="3400" b="1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minden olyan eszköznek, műszernek, anyagnak </a:t>
            </a:r>
            <a:r>
              <a:rPr lang="hu-HU" sz="3400" b="1" dirty="0">
                <a:solidFill>
                  <a:srgbClr val="821A08"/>
                </a:solidFill>
                <a:latin typeface="Times New Roman"/>
                <a:cs typeface="Times New Roman"/>
              </a:rPr>
              <a:t>sterilnek kell lennie, </a:t>
            </a:r>
            <a:r>
              <a:rPr lang="hu-HU" sz="3400" b="1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ami az emberi szervezet nyílt testszöveteivel, nyálkahártyájával, testnyílásával, testüregeivel érintkezésbe kerül. </a:t>
            </a:r>
            <a:r>
              <a:rPr lang="hu-HU" sz="3400" dirty="0">
                <a:latin typeface="Times New Roman"/>
                <a:cs typeface="Times New Roman"/>
              </a:rPr>
              <a:t>Ennél fogva a </a:t>
            </a:r>
            <a:r>
              <a:rPr lang="hu-HU" sz="3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szájba kerülő eszközöknek </a:t>
            </a:r>
            <a:r>
              <a:rPr lang="hu-HU" sz="3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is sterileknek </a:t>
            </a:r>
            <a:r>
              <a:rPr lang="hu-HU" sz="3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kell lenniük. </a:t>
            </a:r>
            <a:endParaRPr lang="hu-HU" sz="34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en-US" sz="3400" dirty="0">
              <a:latin typeface="Times New Roman"/>
              <a:cs typeface="Times New Roman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9" y="660400"/>
            <a:ext cx="1641847" cy="16909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8934"/>
            <a:ext cx="1821866" cy="22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3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160020"/>
            <a:ext cx="8280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dirty="0"/>
              <a:t>Aszeptikus technikák fogászaton </a:t>
            </a:r>
            <a:br>
              <a:rPr lang="hu-HU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0267" y="931333"/>
            <a:ext cx="8280399" cy="570653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u-H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Fogászati </a:t>
            </a:r>
            <a:r>
              <a:rPr lang="hu-HU" sz="26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röntgen</a:t>
            </a:r>
            <a:endParaRPr lang="hu-HU" sz="26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hu-HU" sz="2600" dirty="0">
                <a:latin typeface="Times New Roman"/>
                <a:cs typeface="Times New Roman"/>
              </a:rPr>
              <a:t>A röntgenfilm behelyezésénél használt eszközök legyenek egyszer használatosak. </a:t>
            </a:r>
            <a:endParaRPr lang="hu-HU" sz="2600" dirty="0" smtClean="0">
              <a:latin typeface="Times New Roman"/>
              <a:cs typeface="Times New Roman"/>
            </a:endParaRPr>
          </a:p>
          <a:p>
            <a:r>
              <a:rPr lang="hu-HU" sz="2600" dirty="0" smtClean="0">
                <a:latin typeface="Times New Roman"/>
                <a:cs typeface="Times New Roman"/>
              </a:rPr>
              <a:t>Egyszer </a:t>
            </a:r>
            <a:r>
              <a:rPr lang="hu-HU" sz="2600" dirty="0">
                <a:latin typeface="Times New Roman"/>
                <a:cs typeface="Times New Roman"/>
              </a:rPr>
              <a:t>használatos védőkesztyű alkalmazása a film behelyezésekor kötelező. </a:t>
            </a:r>
            <a:endParaRPr lang="hu-HU" sz="2600" dirty="0" smtClean="0">
              <a:latin typeface="Times New Roman"/>
              <a:cs typeface="Times New Roman"/>
            </a:endParaRPr>
          </a:p>
          <a:p>
            <a:r>
              <a:rPr lang="hu-HU" sz="2600" dirty="0" smtClean="0">
                <a:latin typeface="Times New Roman"/>
                <a:cs typeface="Times New Roman"/>
              </a:rPr>
              <a:t>A </a:t>
            </a:r>
            <a:r>
              <a:rPr lang="hu-HU" sz="2600" dirty="0">
                <a:latin typeface="Times New Roman"/>
                <a:cs typeface="Times New Roman"/>
              </a:rPr>
              <a:t>kontaminált röntgenképeket aszeptikusan kell kezelni. </a:t>
            </a:r>
          </a:p>
          <a:p>
            <a:r>
              <a:rPr lang="hu-HU" sz="2600" dirty="0" smtClean="0">
                <a:latin typeface="Times New Roman"/>
                <a:cs typeface="Times New Roman"/>
              </a:rPr>
              <a:t>A </a:t>
            </a:r>
            <a:r>
              <a:rPr lang="hu-HU" sz="2600" dirty="0">
                <a:latin typeface="Times New Roman"/>
                <a:cs typeface="Times New Roman"/>
              </a:rPr>
              <a:t>védőkesztyűt a védőfilm eltávolítása után kell </a:t>
            </a:r>
            <a:r>
              <a:rPr lang="hu-HU" sz="2600" dirty="0" smtClean="0">
                <a:latin typeface="Times New Roman"/>
                <a:cs typeface="Times New Roman"/>
              </a:rPr>
              <a:t>lehúzni.</a:t>
            </a:r>
          </a:p>
          <a:p>
            <a:r>
              <a:rPr lang="hu-HU" sz="2600" dirty="0" smtClean="0">
                <a:latin typeface="Times New Roman"/>
                <a:cs typeface="Times New Roman"/>
              </a:rPr>
              <a:t>Ügyelni </a:t>
            </a:r>
            <a:r>
              <a:rPr lang="hu-HU" sz="2600" dirty="0">
                <a:latin typeface="Times New Roman"/>
                <a:cs typeface="Times New Roman"/>
              </a:rPr>
              <a:t>kell arra, hogy a röntgengép alkotó részei ne szennyeződjenek vérrel vagy testváladékkal. </a:t>
            </a:r>
            <a:endParaRPr lang="hu-HU" sz="2600" dirty="0" smtClean="0">
              <a:latin typeface="Times New Roman"/>
              <a:cs typeface="Times New Roman"/>
            </a:endParaRPr>
          </a:p>
          <a:p>
            <a:r>
              <a:rPr lang="hu-HU" sz="2600" dirty="0" smtClean="0">
                <a:latin typeface="Times New Roman"/>
                <a:cs typeface="Times New Roman"/>
              </a:rPr>
              <a:t>Mivel </a:t>
            </a:r>
            <a:r>
              <a:rPr lang="hu-HU" sz="2600" dirty="0">
                <a:latin typeface="Times New Roman"/>
                <a:cs typeface="Times New Roman"/>
              </a:rPr>
              <a:t>a röntgengép gyakran érintett részei szennyeződnek (tubus, kapcsoló, irányító), ezért felületfertőtlenítésüket minden beteg vizsgálata után el kell elvégezni, látható szennyeződés esetén azonnal.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9768"/>
            <a:ext cx="660868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u-HU" sz="3800" dirty="0"/>
              <a:t>Aszeptikus technikák fogászaton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2533" y="1552767"/>
            <a:ext cx="8178799" cy="49835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u-HU" sz="2800" b="1" i="1" dirty="0">
                <a:solidFill>
                  <a:srgbClr val="21306A"/>
                </a:solidFill>
                <a:latin typeface="Times New Roman"/>
                <a:cs typeface="Times New Roman"/>
              </a:rPr>
              <a:t>Fogpótlás</a:t>
            </a:r>
            <a:endParaRPr lang="hu-HU" sz="2800" dirty="0">
              <a:solidFill>
                <a:srgbClr val="21306A"/>
              </a:solidFill>
              <a:latin typeface="Times New Roman"/>
              <a:cs typeface="Times New Roman"/>
            </a:endParaRPr>
          </a:p>
          <a:p>
            <a:r>
              <a:rPr lang="hu-HU" sz="2800" dirty="0">
                <a:latin typeface="Times New Roman"/>
                <a:cs typeface="Times New Roman"/>
              </a:rPr>
              <a:t>A lenyomatokat leöblítés után lenyomati minta fertőtlenítőszerrel dezinficiálni kell. </a:t>
            </a:r>
            <a:endParaRPr lang="hu-HU" sz="2800" dirty="0" smtClean="0">
              <a:latin typeface="Times New Roman"/>
              <a:cs typeface="Times New Roman"/>
            </a:endParaRPr>
          </a:p>
          <a:p>
            <a:r>
              <a:rPr lang="hu-HU" sz="2800" dirty="0" smtClean="0">
                <a:latin typeface="Times New Roman"/>
                <a:cs typeface="Times New Roman"/>
              </a:rPr>
              <a:t>A </a:t>
            </a:r>
            <a:r>
              <a:rPr lang="hu-HU" sz="2800" dirty="0">
                <a:latin typeface="Times New Roman"/>
                <a:cs typeface="Times New Roman"/>
              </a:rPr>
              <a:t>lenyomatvétel előtt 30 másodpercig tartó, Chlorhexidin-nel történő szájöblítés ajánlott. </a:t>
            </a:r>
            <a:endParaRPr lang="hu-HU" sz="2800" dirty="0" smtClean="0">
              <a:latin typeface="Times New Roman"/>
              <a:cs typeface="Times New Roman"/>
            </a:endParaRPr>
          </a:p>
          <a:p>
            <a:r>
              <a:rPr lang="hu-HU" sz="2800" dirty="0" smtClean="0">
                <a:latin typeface="Times New Roman"/>
                <a:cs typeface="Times New Roman"/>
              </a:rPr>
              <a:t>A </a:t>
            </a:r>
            <a:r>
              <a:rPr lang="hu-HU" sz="2800" dirty="0">
                <a:latin typeface="Times New Roman"/>
                <a:cs typeface="Times New Roman"/>
              </a:rPr>
              <a:t>megrendelő lapot és a lenyomatot külön zacskóba kell helyezni. </a:t>
            </a:r>
            <a:endParaRPr lang="hu-HU" sz="2800" dirty="0" smtClean="0">
              <a:latin typeface="Times New Roman"/>
              <a:cs typeface="Times New Roman"/>
            </a:endParaRPr>
          </a:p>
          <a:p>
            <a:r>
              <a:rPr lang="hu-HU" sz="2800" dirty="0" smtClean="0">
                <a:latin typeface="Times New Roman"/>
                <a:cs typeface="Times New Roman"/>
              </a:rPr>
              <a:t>A </a:t>
            </a:r>
            <a:r>
              <a:rPr lang="hu-HU" sz="2800" dirty="0">
                <a:latin typeface="Times New Roman"/>
                <a:cs typeface="Times New Roman"/>
              </a:rPr>
              <a:t>pótlásokat (új, javított), a sablont szájba helyezés előtt fertőtleníteni kell. </a:t>
            </a:r>
            <a:endParaRPr lang="hu-HU" sz="2800" dirty="0" smtClean="0">
              <a:latin typeface="Times New Roman"/>
              <a:cs typeface="Times New Roman"/>
            </a:endParaRPr>
          </a:p>
          <a:p>
            <a:r>
              <a:rPr lang="hu-HU" sz="2800" dirty="0" smtClean="0">
                <a:latin typeface="Times New Roman"/>
                <a:cs typeface="Times New Roman"/>
              </a:rPr>
              <a:t>A </a:t>
            </a:r>
            <a:r>
              <a:rPr lang="hu-HU" sz="2800" dirty="0">
                <a:latin typeface="Times New Roman"/>
                <a:cs typeface="Times New Roman"/>
              </a:rPr>
              <a:t>lenyomatkanalat (fém, műanyag) sterilizálni kell.</a:t>
            </a:r>
          </a:p>
          <a:p>
            <a:endParaRPr lang="en-US" dirty="0"/>
          </a:p>
        </p:txBody>
      </p:sp>
      <p:pic>
        <p:nvPicPr>
          <p:cNvPr id="4" name="Picture 3" descr="Képernyőfotó 2015-12-01 - 23.3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88" y="252746"/>
            <a:ext cx="1502132" cy="14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1"/>
            <a:ext cx="821266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u-HU" sz="3800" dirty="0"/>
              <a:t>Aszeptikus technikák fogászaton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1200" y="1778000"/>
            <a:ext cx="7797800" cy="458893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i="1" dirty="0">
                <a:solidFill>
                  <a:srgbClr val="21306A"/>
                </a:solidFill>
                <a:latin typeface="Times New Roman"/>
                <a:cs typeface="Times New Roman"/>
              </a:rPr>
              <a:t>A protézisek kezelése </a:t>
            </a:r>
            <a:endParaRPr lang="en-US" sz="2800" i="1" dirty="0">
              <a:solidFill>
                <a:srgbClr val="21306A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Minden </a:t>
            </a:r>
            <a:r>
              <a:rPr lang="en-US" sz="2800" dirty="0">
                <a:latin typeface="Times New Roman"/>
                <a:cs typeface="Times New Roman"/>
              </a:rPr>
              <a:t>protézist először kefével és tisztító hatású fertőtlenítőszerrel meg kell tisztítani, a nagyobb törmelék és szennyeződés eltávolítása céljából. 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lang="en-US" sz="2800" dirty="0">
                <a:latin typeface="Times New Roman"/>
                <a:cs typeface="Times New Roman"/>
              </a:rPr>
              <a:t>tisztításhoz alkalmazott keféket sterilizálni </a:t>
            </a:r>
            <a:r>
              <a:rPr lang="en-US" sz="2800" dirty="0" smtClean="0">
                <a:latin typeface="Times New Roman"/>
                <a:cs typeface="Times New Roman"/>
              </a:rPr>
              <a:t>kell.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lang="en-US" sz="2800" dirty="0">
                <a:latin typeface="Times New Roman"/>
                <a:cs typeface="Times New Roman"/>
              </a:rPr>
              <a:t>fertőtlenítést követően folyó csapvízzel történő alapos öblítés, majd szárítás szükséges. </a:t>
            </a:r>
          </a:p>
          <a:p>
            <a:endParaRPr lang="en-US" dirty="0"/>
          </a:p>
        </p:txBody>
      </p:sp>
      <p:pic>
        <p:nvPicPr>
          <p:cNvPr id="4" name="Picture 3" descr="Képernyőfotó 2015-12-01 - 23.3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16" y="4996752"/>
            <a:ext cx="2527884" cy="18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17678</TotalTime>
  <Words>6957</Words>
  <Application>Microsoft Office PowerPoint</Application>
  <PresentationFormat>Diavetítés a képernyőre (4:3 oldalarány)</PresentationFormat>
  <Paragraphs>575</Paragraphs>
  <Slides>105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105</vt:i4>
      </vt:variant>
    </vt:vector>
  </HeadingPairs>
  <TitlesOfParts>
    <vt:vector size="113" baseType="lpstr">
      <vt:lpstr>Arial</vt:lpstr>
      <vt:lpstr>Calibri</vt:lpstr>
      <vt:lpstr>Cambria</vt:lpstr>
      <vt:lpstr>Georgia</vt:lpstr>
      <vt:lpstr>Times New Roman</vt:lpstr>
      <vt:lpstr>Trebuchet MS</vt:lpstr>
      <vt:lpstr>Wingdings</vt:lpstr>
      <vt:lpstr>Slipstream</vt:lpstr>
      <vt:lpstr>Infekciókontoll a fogászaton</vt:lpstr>
      <vt:lpstr>Infekciókontroll </vt:lpstr>
      <vt:lpstr>PowerPoint bemutató</vt:lpstr>
      <vt:lpstr>A fogászati kezelés </vt:lpstr>
      <vt:lpstr>A fertőzés történhet: </vt:lpstr>
      <vt:lpstr>A fogászati infekciókontroll protokoll elemei/területei: </vt:lpstr>
      <vt:lpstr>PowerPoint bemutató</vt:lpstr>
      <vt:lpstr>Figyelj!</vt:lpstr>
      <vt:lpstr>PowerPoint bemutató</vt:lpstr>
      <vt:lpstr>1. Páciens  </vt:lpstr>
      <vt:lpstr>Kit tekintünk rizikópáciensnek? </vt:lpstr>
      <vt:lpstr>Kezelés szabályai ismert kórokozó-hordozó esetén (pl. hepatitis, AIDS, TBC)  </vt:lpstr>
      <vt:lpstr>PowerPoint bemutató</vt:lpstr>
      <vt:lpstr>PowerPoint bemutató</vt:lpstr>
      <vt:lpstr>Immunkomprimált betegek kezelése során fontos: </vt:lpstr>
      <vt:lpstr>A standard izoláció   Óvó rendszabályait minden beteg ellátása esetén követni kell, mert a  mikroorganizmusok terjedését gátolják.  </vt:lpstr>
      <vt:lpstr>PowerPoint bemutató</vt:lpstr>
      <vt:lpstr>PowerPoint bemutató</vt:lpstr>
      <vt:lpstr>Kritikus elemek a fogászaton, melyeknek kiemelt szerepük van a kórokozók terjedésében:  </vt:lpstr>
      <vt:lpstr>2. Személyzet </vt:lpstr>
      <vt:lpstr>Fertőzés-megelőzési előírások: </vt:lpstr>
      <vt:lpstr>Fertőzés-megelőzési előírások: </vt:lpstr>
      <vt:lpstr>Specifikus védelem (immunizáció): </vt:lpstr>
      <vt:lpstr>Teendők vérrel, testváladékkal történt kontamináció (szúrásos, vágásos sérülés) esetén </vt:lpstr>
      <vt:lpstr>PowerPoint bemutató</vt:lpstr>
      <vt:lpstr>Baleseti (expozíciós) jegyzőköny tartalma</vt:lpstr>
      <vt:lpstr>PowerPoint bemutató</vt:lpstr>
      <vt:lpstr>PowerPoint bemutató</vt:lpstr>
      <vt:lpstr>PowerPoint bemutató</vt:lpstr>
      <vt:lpstr>PowerPoint bemutató</vt:lpstr>
      <vt:lpstr>A primovakcinált egészségügyi dolgozók szerológiai  vizsgálatának algoritmusa</vt:lpstr>
      <vt:lpstr>Teendők HCV-fertőzésre gyanús bőr/nyálkahártya sérülés esetén:</vt:lpstr>
      <vt:lpstr>HIV POSZTEXPOZÍCIÓS PROFILAXIS  (PEP)</vt:lpstr>
      <vt:lpstr>Ajánlások HIV-fertőzött vérrel, vagy testváladékkal történt   expozíció esetén </vt:lpstr>
      <vt:lpstr>Meg kell határozni az index páciens HIV státuszát </vt:lpstr>
      <vt:lpstr>A HIV-fertőzés kockázatának értékelése, posztexpozíciós profilaxis</vt:lpstr>
      <vt:lpstr>HIV expozíció esetén:</vt:lpstr>
      <vt:lpstr>Infekció kockázatát befolyásolja: </vt:lpstr>
      <vt:lpstr>Sérülések megelőzése:  </vt:lpstr>
      <vt:lpstr>3. Rendelő kialakítása </vt:lpstr>
      <vt:lpstr>PowerPoint bemutató</vt:lpstr>
      <vt:lpstr>Az eszközkezelés </vt:lpstr>
      <vt:lpstr>PowerPoint bemutató</vt:lpstr>
      <vt:lpstr>PowerPoint bemutató</vt:lpstr>
      <vt:lpstr>PowerPoint bemutató</vt:lpstr>
      <vt:lpstr>PowerPoint bemutató</vt:lpstr>
      <vt:lpstr>Higiénés zónák  </vt:lpstr>
      <vt:lpstr>A fertőzés kockázatának a függvényében az egyes zónákra különböző higiénés rendszabályok vonatkoznak.   A kórokozók terjedésének/átadásának a legnagyobb kockázata a kezelési zónában van, és az  eszközök újrafelhasználhatóvá tételének területén. </vt:lpstr>
      <vt:lpstr>Kezelési zóna </vt:lpstr>
      <vt:lpstr>Kezelési zónát övező terület </vt:lpstr>
      <vt:lpstr>A kezelő többi része </vt:lpstr>
      <vt:lpstr>PowerPoint bemutató</vt:lpstr>
      <vt:lpstr>A nozokomiális fertőzések fő okai:  </vt:lpstr>
      <vt:lpstr>4. Fertőtlenítés, dezinfekció, dezinficiálás  (Fertőzések megelőzése)  </vt:lpstr>
      <vt:lpstr>A biocid hatású anyagok </vt:lpstr>
      <vt:lpstr>A fertőtlenítő eljárások hatásosságát befolyásoló tényezők  </vt:lpstr>
      <vt:lpstr>Általános tényezők </vt:lpstr>
      <vt:lpstr>Specifikus tényezők  </vt:lpstr>
      <vt:lpstr>HIBÁK A TISZTÍTÁS ÉS A FERTŐTLENÍTÉS VÉGREHAJTÁSÁBAN </vt:lpstr>
      <vt:lpstr>HIBÁK A TISZTÍTÁS ÉS A FERTŐTLENÍTÉS VÉGREHAJTÁSÁBAN</vt:lpstr>
      <vt:lpstr>Mivel fertőtlenítsünk?</vt:lpstr>
      <vt:lpstr>PowerPoint bemutató</vt:lpstr>
      <vt:lpstr>Felületfertőtlenítés: </vt:lpstr>
      <vt:lpstr>Eszközfertőtlenítés/sterilizálás  </vt:lpstr>
      <vt:lpstr>A kritikus eszközök:  </vt:lpstr>
      <vt:lpstr>A szemikritikus eszközök:</vt:lpstr>
      <vt:lpstr>Nem-kritikus eszközök:  </vt:lpstr>
      <vt:lpstr>PowerPoint bemutató</vt:lpstr>
      <vt:lpstr>PowerPoint bemutató</vt:lpstr>
      <vt:lpstr>PowerPoint bemutató</vt:lpstr>
      <vt:lpstr>PowerPoint bemutató</vt:lpstr>
      <vt:lpstr>Tárolás  </vt:lpstr>
      <vt:lpstr>PowerPoint bemutató</vt:lpstr>
      <vt:lpstr>Többször használatos orvosi eszközök, műszerek gyűjtése: </vt:lpstr>
      <vt:lpstr>Kézfertőtlenítés  </vt:lpstr>
      <vt:lpstr>Semmelweis Ignác</vt:lpstr>
      <vt:lpstr>Az egészségügyi személyzet keze legyen ép és ápolt, de a betegellátásban a műköröm és az ékszerek viselése tilos!</vt:lpstr>
      <vt:lpstr>A nem megfelelően végzett kézfertőtlenítés során kimaradó területek.   (Balra a kézhát, jobbra a tenyér. A legsötétebb területek a leginkább szennyezettek.)  </vt:lpstr>
      <vt:lpstr>Higiénés kézfertőtlenítés </vt:lpstr>
      <vt:lpstr>Higiénés kézmosás lépései:</vt:lpstr>
      <vt:lpstr>Egyfázisú kézfertőtlenítés </vt:lpstr>
      <vt:lpstr>Két fázisú kézfertőtlenítés </vt:lpstr>
      <vt:lpstr>2. Az alkoholos kézbedörzsölés: </vt:lpstr>
      <vt:lpstr>Műtéti kézfertőtlenítés (sebészi bemosakodás)  </vt:lpstr>
      <vt:lpstr>A műtéti kézfertőtlenítés részműveletei:  </vt:lpstr>
      <vt:lpstr>A veszélyes hulladék kezelése  </vt:lpstr>
      <vt:lpstr>PowerPoint bemutató</vt:lpstr>
      <vt:lpstr>A rendelőben végzendő minimális teendők a fertőzések megakadályozása érdekében: </vt:lpstr>
      <vt:lpstr>A rendelés során: </vt:lpstr>
      <vt:lpstr>A rendelőben végzendő teendők  </vt:lpstr>
      <vt:lpstr>A rendelőben végzendő teendők  </vt:lpstr>
      <vt:lpstr>A rendelő̋ben végzendő teendők  </vt:lpstr>
      <vt:lpstr>Teendők a rendelés megkezdése előtt  </vt:lpstr>
      <vt:lpstr>Teendők két kezelés között  </vt:lpstr>
      <vt:lpstr>Eszközök kezelése  </vt:lpstr>
      <vt:lpstr>PowerPoint bemutató</vt:lpstr>
      <vt:lpstr>Aszeptikus technikák fogászaton  </vt:lpstr>
      <vt:lpstr>Aszeptikus technikák fogászaton </vt:lpstr>
      <vt:lpstr>Aszeptikus technikák fogászaton </vt:lpstr>
      <vt:lpstr>Aszeptikus technikák fogászaton </vt:lpstr>
      <vt:lpstr>6. VÉDŐESZKÖZ-HASZNÁLAT  </vt:lpstr>
      <vt:lpstr>Védőruházat  </vt:lpstr>
      <vt:lpstr>Szem- és arcvédelem  </vt:lpstr>
      <vt:lpstr>Beteg  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Infekciókontoll a fogászaton</dc:title>
  <dc:creator>Szabados Tímea</dc:creator>
  <cp:lastModifiedBy>Tanar</cp:lastModifiedBy>
  <cp:revision>258</cp:revision>
  <dcterms:created xsi:type="dcterms:W3CDTF">2015-11-20T20:44:19Z</dcterms:created>
  <dcterms:modified xsi:type="dcterms:W3CDTF">2017-04-26T05:24:15Z</dcterms:modified>
</cp:coreProperties>
</file>