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8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 és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>
            <a:off x="130361" y="-482203"/>
            <a:ext cx="9674437" cy="7525795"/>
            <a:chOff x="0" y="0"/>
            <a:chExt cx="13759198" cy="10703352"/>
          </a:xfrm>
        </p:grpSpPr>
        <p:pic>
          <p:nvPicPr>
            <p:cNvPr id="20" name="dots_curvy_2-line.tiff"/>
            <p:cNvPicPr>
              <a:picLocks noChangeAspect="1"/>
            </p:cNvPicPr>
            <p:nvPr/>
          </p:nvPicPr>
          <p:blipFill>
            <a:blip r:embed="rId2">
              <a:alphaModFix amt="75000"/>
            </a:blip>
            <a:stretch>
              <a:fillRect/>
            </a:stretch>
          </p:blipFill>
          <p:spPr>
            <a:xfrm>
              <a:off x="4932697" y="2011905"/>
              <a:ext cx="5963226" cy="3656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dots_curvy_3-line.tiff"/>
            <p:cNvPicPr>
              <a:picLocks noChangeAspect="1"/>
            </p:cNvPicPr>
            <p:nvPr/>
          </p:nvPicPr>
          <p:blipFill>
            <a:blip r:embed="rId3">
              <a:alphaModFix amt="75000"/>
            </a:blip>
            <a:stretch>
              <a:fillRect/>
            </a:stretch>
          </p:blipFill>
          <p:spPr>
            <a:xfrm>
              <a:off x="0" y="7228161"/>
              <a:ext cx="3072270" cy="3475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dots_curvy_1-line.tiff"/>
            <p:cNvPicPr>
              <a:picLocks noChangeAspect="1"/>
            </p:cNvPicPr>
            <p:nvPr/>
          </p:nvPicPr>
          <p:blipFill>
            <a:blip r:embed="rId4">
              <a:alphaModFix amt="75000"/>
            </a:blip>
            <a:stretch>
              <a:fillRect/>
            </a:stretch>
          </p:blipFill>
          <p:spPr>
            <a:xfrm>
              <a:off x="361184" y="0"/>
              <a:ext cx="1913874" cy="35658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dots_curvy_4-line.tiff"/>
            <p:cNvPicPr>
              <a:picLocks noChangeAspect="1"/>
            </p:cNvPicPr>
            <p:nvPr/>
          </p:nvPicPr>
          <p:blipFill>
            <a:blip r:embed="rId5">
              <a:alphaModFix amt="75000"/>
            </a:blip>
            <a:stretch>
              <a:fillRect/>
            </a:stretch>
          </p:blipFill>
          <p:spPr>
            <a:xfrm>
              <a:off x="9830722" y="7220349"/>
              <a:ext cx="3928477" cy="2880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" name="scrapbook_subtitle_low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92001">
            <a:off x="330399" y="4000500"/>
            <a:ext cx="7143751" cy="178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scrapbook_cover_title_lo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55" y="1651992"/>
            <a:ext cx="8268891" cy="294679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body" sz="quarter" idx="13"/>
          </p:nvPr>
        </p:nvSpPr>
        <p:spPr>
          <a:xfrm rot="21497999">
            <a:off x="1150768" y="4478928"/>
            <a:ext cx="5893594" cy="10772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54809E"/>
                </a:solidFill>
                <a:latin typeface="+mj-lt"/>
                <a:ea typeface="+mj-ea"/>
                <a:cs typeface="+mj-cs"/>
                <a:sym typeface="Marker Felt"/>
              </a:defRPr>
            </a:lvl1pPr>
          </a:lstStyle>
          <a:p>
            <a:r>
              <a:t>Felhasználó által megadott kitöltõ szöveg</a:t>
            </a: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892969" y="1821656"/>
            <a:ext cx="7358063" cy="1651992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r>
              <a:t>Címszöveg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892969" y="3500438"/>
            <a:ext cx="7358063" cy="9376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7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7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7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7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32232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ímsor és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-437555" y="-406673"/>
            <a:ext cx="9822656" cy="9822656"/>
            <a:chOff x="0" y="0"/>
            <a:chExt cx="13970000" cy="13969998"/>
          </a:xfrm>
        </p:grpSpPr>
        <p:pic>
          <p:nvPicPr>
            <p:cNvPr id="37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0" y="9582678"/>
              <a:ext cx="13970000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l="13272" t="8727" b="12727"/>
            <a:stretch>
              <a:fillRect/>
            </a:stretch>
          </p:blipFill>
          <p:spPr>
            <a:xfrm>
              <a:off x="1016000" y="2534178"/>
              <a:ext cx="12115799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l="47496" t="1999" b="19454"/>
            <a:stretch>
              <a:fillRect/>
            </a:stretch>
          </p:blipFill>
          <p:spPr>
            <a:xfrm rot="16200000">
              <a:off x="9312076" y="6004254"/>
              <a:ext cx="733464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0" name="dash-line.png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16199993">
              <a:off x="-5727684" y="6839477"/>
              <a:ext cx="13969999" cy="2910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37517" t="19727" b="21089"/>
            <a:stretch>
              <a:fillRect/>
            </a:stretch>
          </p:blipFill>
          <p:spPr>
            <a:xfrm>
              <a:off x="1473200" y="2673878"/>
              <a:ext cx="11480800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37517" t="19727" b="21089"/>
            <a:stretch>
              <a:fillRect/>
            </a:stretch>
          </p:blipFill>
          <p:spPr>
            <a:xfrm flipH="1">
              <a:off x="1473199" y="9493778"/>
              <a:ext cx="11480801" cy="228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61831" t="19592" b="20962"/>
            <a:stretch>
              <a:fillRect/>
            </a:stretch>
          </p:blipFill>
          <p:spPr>
            <a:xfrm rot="16199982">
              <a:off x="-2102107" y="6083569"/>
              <a:ext cx="6997710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tri-line.png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63424" t="19591" b="20963"/>
            <a:stretch>
              <a:fillRect/>
            </a:stretch>
          </p:blipFill>
          <p:spPr>
            <a:xfrm rot="16200022" flipH="1">
              <a:off x="9542308" y="6097763"/>
              <a:ext cx="6642943" cy="2264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" name="scrapbook_title_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16" y="178594"/>
            <a:ext cx="7742039" cy="1651992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8D4D"/>
                </a:solidFill>
              </a:defRPr>
            </a:lvl1pPr>
          </a:lstStyle>
          <a:p>
            <a:r>
              <a:t>Címszöveg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892969" y="2089547"/>
            <a:ext cx="7358063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2250"/>
              </a:spcBef>
              <a:buBlip>
                <a:blip r:embed="rId5"/>
              </a:buBlip>
            </a:lvl1pPr>
            <a:lvl2pPr>
              <a:spcBef>
                <a:spcPts val="2250"/>
              </a:spcBef>
              <a:buBlip>
                <a:blip r:embed="rId5"/>
              </a:buBlip>
            </a:lvl2pPr>
            <a:lvl3pPr>
              <a:spcBef>
                <a:spcPts val="2250"/>
              </a:spcBef>
              <a:buBlip>
                <a:blip r:embed="rId5"/>
              </a:buBlip>
            </a:lvl3pPr>
            <a:lvl4pPr>
              <a:spcBef>
                <a:spcPts val="2250"/>
              </a:spcBef>
              <a:buBlip>
                <a:blip r:embed="rId5"/>
              </a:buBlip>
            </a:lvl4pPr>
            <a:lvl5pPr>
              <a:spcBef>
                <a:spcPts val="2250"/>
              </a:spcBef>
              <a:buBlip>
                <a:blip r:embed="rId5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7982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4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F04F-785D-624F-AA79-8F1976197080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875D-D738-7248-8918-815307E76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%C3%81llcsont" TargetMode="External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u.wikipedia.org/wiki/Foggy%C3%B6k%C3%A9r" TargetMode="External"/><Relationship Id="rId5" Type="http://schemas.openxmlformats.org/officeDocument/2006/relationships/hyperlink" Target="http://hu.wikipedia.org/wik" TargetMode="External"/><Relationship Id="rId4" Type="http://schemas.openxmlformats.org/officeDocument/2006/relationships/hyperlink" Target="http://hu.wikipedia.org/wiki/%C3%81llcso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u.wikipedia.org/w/index.php?title=Propriorecept%C3%ADv&amp;action=edit&amp;redlink=1" TargetMode="External"/><Relationship Id="rId5" Type="http://schemas.openxmlformats.org/officeDocument/2006/relationships/hyperlink" Target="http://hu.wikipedia.org/wiki/Fogmeder" TargetMode="External"/><Relationship Id="rId4" Type="http://schemas.openxmlformats.org/officeDocument/2006/relationships/hyperlink" Target="http://hu.wikipedia.org/wiki/K%C3%B6t%C5%91sz%C3%B6ve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body" idx="13"/>
          </p:nvPr>
        </p:nvSpPr>
        <p:spPr>
          <a:xfrm>
            <a:off x="615224" y="4510959"/>
            <a:ext cx="7323138" cy="113877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u-HU" sz="3400" b="1" dirty="0">
                <a:latin typeface="Times New Roman"/>
                <a:cs typeface="Times New Roman"/>
              </a:rPr>
              <a:t>Fogágy betegségeivel foglalkozó tudomány</a:t>
            </a:r>
            <a:endParaRPr sz="3400" b="1" dirty="0">
              <a:latin typeface="Times New Roman"/>
              <a:cs typeface="Times New Roman"/>
            </a:endParaRPr>
          </a:p>
        </p:txBody>
      </p:sp>
      <p:sp>
        <p:nvSpPr>
          <p:cNvPr id="261" name="Shape 261"/>
          <p:cNvSpPr>
            <a:spLocks noGrp="1"/>
          </p:cNvSpPr>
          <p:nvPr>
            <p:ph type="ctrTitle"/>
          </p:nvPr>
        </p:nvSpPr>
        <p:spPr>
          <a:xfrm>
            <a:off x="615224" y="1821657"/>
            <a:ext cx="7635807" cy="1769803"/>
          </a:xfrm>
          <a:prstGeom prst="rect">
            <a:avLst/>
          </a:prstGeom>
        </p:spPr>
        <p:txBody>
          <a:bodyPr/>
          <a:lstStyle/>
          <a:p>
            <a:r>
              <a:rPr lang="hu-HU" sz="6700" b="1" dirty="0"/>
              <a:t>Parodontologia</a:t>
            </a:r>
            <a:endParaRPr sz="6700" b="1" dirty="0"/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80" y="0"/>
            <a:ext cx="3136520" cy="23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827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err="1">
                <a:solidFill>
                  <a:srgbClr val="003144"/>
                </a:solidFill>
              </a:rPr>
              <a:t>Az</a:t>
            </a:r>
            <a:r>
              <a:rPr lang="en-US" sz="2200" dirty="0">
                <a:solidFill>
                  <a:srgbClr val="003144"/>
                </a:solidFill>
              </a:rPr>
              <a:t> </a:t>
            </a:r>
            <a:r>
              <a:rPr lang="en-US" sz="2200" dirty="0" err="1">
                <a:solidFill>
                  <a:srgbClr val="003144"/>
                </a:solidFill>
              </a:rPr>
              <a:t>interdentalis</a:t>
            </a:r>
            <a:r>
              <a:rPr lang="en-US" sz="2200" dirty="0">
                <a:solidFill>
                  <a:srgbClr val="003144"/>
                </a:solidFill>
              </a:rPr>
              <a:t> gingiva </a:t>
            </a:r>
            <a:r>
              <a:rPr lang="en-US" sz="2200" dirty="0" err="1">
                <a:solidFill>
                  <a:srgbClr val="003144"/>
                </a:solidFill>
              </a:rPr>
              <a:t>egy</a:t>
            </a:r>
            <a:r>
              <a:rPr lang="en-US" sz="2200" dirty="0">
                <a:solidFill>
                  <a:srgbClr val="003144"/>
                </a:solidFill>
              </a:rPr>
              <a:t> </a:t>
            </a:r>
            <a:r>
              <a:rPr lang="en-US" sz="2200" dirty="0" err="1">
                <a:solidFill>
                  <a:srgbClr val="003144"/>
                </a:solidFill>
              </a:rPr>
              <a:t>oralis</a:t>
            </a:r>
            <a:r>
              <a:rPr lang="en-US" sz="2200" dirty="0">
                <a:solidFill>
                  <a:srgbClr val="003144"/>
                </a:solidFill>
              </a:rPr>
              <a:t> </a:t>
            </a:r>
            <a:r>
              <a:rPr lang="en-US" sz="2200" dirty="0" err="1">
                <a:solidFill>
                  <a:srgbClr val="003144"/>
                </a:solidFill>
              </a:rPr>
              <a:t>és</a:t>
            </a:r>
            <a:r>
              <a:rPr lang="en-US" sz="2200" dirty="0">
                <a:solidFill>
                  <a:srgbClr val="003144"/>
                </a:solidFill>
              </a:rPr>
              <a:t> </a:t>
            </a:r>
            <a:r>
              <a:rPr lang="en-US" sz="2200" dirty="0" err="1">
                <a:solidFill>
                  <a:srgbClr val="003144"/>
                </a:solidFill>
              </a:rPr>
              <a:t>egy</a:t>
            </a:r>
            <a:r>
              <a:rPr lang="en-US" sz="2200" dirty="0">
                <a:solidFill>
                  <a:srgbClr val="003144"/>
                </a:solidFill>
              </a:rPr>
              <a:t> </a:t>
            </a:r>
            <a:r>
              <a:rPr lang="en-US" sz="2200" dirty="0" err="1">
                <a:solidFill>
                  <a:srgbClr val="003144"/>
                </a:solidFill>
              </a:rPr>
              <a:t>vestibularis</a:t>
            </a:r>
            <a:r>
              <a:rPr lang="en-US" sz="2200" dirty="0">
                <a:solidFill>
                  <a:srgbClr val="003144"/>
                </a:solidFill>
              </a:rPr>
              <a:t> </a:t>
            </a:r>
            <a:r>
              <a:rPr lang="en-US" sz="2200" dirty="0" err="1">
                <a:solidFill>
                  <a:srgbClr val="003144"/>
                </a:solidFill>
              </a:rPr>
              <a:t>ínypapillából</a:t>
            </a:r>
            <a:r>
              <a:rPr lang="en-US" sz="2200" dirty="0">
                <a:solidFill>
                  <a:srgbClr val="003144"/>
                </a:solidFill>
              </a:rPr>
              <a:t> </a:t>
            </a:r>
            <a:r>
              <a:rPr lang="en-US" sz="2200" dirty="0" err="1">
                <a:solidFill>
                  <a:srgbClr val="003144"/>
                </a:solidFill>
              </a:rPr>
              <a:t>és</a:t>
            </a:r>
            <a:r>
              <a:rPr lang="en-US" sz="2200" dirty="0">
                <a:solidFill>
                  <a:srgbClr val="003144"/>
                </a:solidFill>
              </a:rPr>
              <a:t> a </a:t>
            </a:r>
            <a:r>
              <a:rPr lang="en-US" sz="2200" dirty="0" err="1">
                <a:solidFill>
                  <a:srgbClr val="003144"/>
                </a:solidFill>
              </a:rPr>
              <a:t>két</a:t>
            </a:r>
            <a:r>
              <a:rPr lang="en-US" sz="2200" dirty="0">
                <a:solidFill>
                  <a:srgbClr val="003144"/>
                </a:solidFill>
              </a:rPr>
              <a:t> papilla </a:t>
            </a:r>
            <a:r>
              <a:rPr lang="en-US" sz="2200" dirty="0" err="1">
                <a:solidFill>
                  <a:srgbClr val="003144"/>
                </a:solidFill>
              </a:rPr>
              <a:t>között</a:t>
            </a:r>
            <a:r>
              <a:rPr lang="en-US" sz="2200" dirty="0">
                <a:solidFill>
                  <a:srgbClr val="003144"/>
                </a:solidFill>
              </a:rPr>
              <a:t> </a:t>
            </a:r>
            <a:r>
              <a:rPr lang="en-US" sz="2200" dirty="0" err="1">
                <a:solidFill>
                  <a:srgbClr val="003144"/>
                </a:solidFill>
              </a:rPr>
              <a:t>konkáv</a:t>
            </a:r>
            <a:r>
              <a:rPr lang="en-US" sz="2200" dirty="0">
                <a:solidFill>
                  <a:srgbClr val="003144"/>
                </a:solidFill>
              </a:rPr>
              <a:t> </a:t>
            </a:r>
            <a:r>
              <a:rPr lang="en-US" sz="2200" dirty="0" err="1">
                <a:solidFill>
                  <a:srgbClr val="003144"/>
                </a:solidFill>
              </a:rPr>
              <a:t>területből</a:t>
            </a:r>
            <a:r>
              <a:rPr lang="en-US" sz="2200" dirty="0">
                <a:solidFill>
                  <a:srgbClr val="003144"/>
                </a:solidFill>
              </a:rPr>
              <a:t> col </a:t>
            </a:r>
            <a:r>
              <a:rPr lang="en-US" sz="2200" dirty="0" err="1">
                <a:solidFill>
                  <a:srgbClr val="003144"/>
                </a:solidFill>
              </a:rPr>
              <a:t>areaból</a:t>
            </a:r>
            <a:r>
              <a:rPr lang="en-US" sz="2200" dirty="0">
                <a:solidFill>
                  <a:srgbClr val="003144"/>
                </a:solidFill>
              </a:rPr>
              <a:t> </a:t>
            </a:r>
            <a:r>
              <a:rPr lang="en-US" sz="2200" dirty="0" err="1">
                <a:solidFill>
                  <a:srgbClr val="003144"/>
                </a:solidFill>
              </a:rPr>
              <a:t>áll</a:t>
            </a:r>
            <a:endParaRPr lang="en-US" sz="2200" dirty="0">
              <a:solidFill>
                <a:srgbClr val="00314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9-09-10 - 18.34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4" y="1686597"/>
            <a:ext cx="8840391" cy="51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081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60" y="178594"/>
            <a:ext cx="8052572" cy="165199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Feszes</a:t>
            </a:r>
            <a:r>
              <a:rPr lang="en-US" b="1" dirty="0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solidFill>
                  <a:srgbClr val="0031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(gingiva </a:t>
            </a:r>
            <a:r>
              <a:rPr lang="en-US" dirty="0" err="1">
                <a:solidFill>
                  <a:srgbClr val="0031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propria</a:t>
            </a:r>
            <a:r>
              <a:rPr lang="en-US" dirty="0">
                <a:solidFill>
                  <a:srgbClr val="0031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dirty="0">
              <a:solidFill>
                <a:srgbClr val="00314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59" y="1830586"/>
            <a:ext cx="8613122" cy="465785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Szabad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ínyszél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közvetlen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folytatása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Kötőszöveti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rostokkal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szorosan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tapad</a:t>
            </a:r>
            <a:r>
              <a:rPr lang="en-US" dirty="0">
                <a:latin typeface="Times New Roman"/>
                <a:cs typeface="Times New Roman"/>
              </a:rPr>
              <a:t> a </a:t>
            </a:r>
            <a:r>
              <a:rPr lang="en-US" dirty="0" err="1">
                <a:latin typeface="Times New Roman"/>
                <a:cs typeface="Times New Roman"/>
              </a:rPr>
              <a:t>processus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alveolaris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csonthártyáján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ami</a:t>
            </a:r>
            <a:r>
              <a:rPr lang="en-US" dirty="0">
                <a:latin typeface="Times New Roman"/>
                <a:cs typeface="Times New Roman"/>
              </a:rPr>
              <a:t> a </a:t>
            </a:r>
            <a:r>
              <a:rPr lang="en-US" dirty="0" err="1">
                <a:latin typeface="Times New Roman"/>
                <a:cs typeface="Times New Roman"/>
              </a:rPr>
              <a:t>jellemző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narancshéj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rajzolat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alapja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Felszínét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elszarusodott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laphám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borítja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ami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alól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halványrózsaszínen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tűnik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elő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az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irha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erei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Szélessége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egyénenként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és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fogcsoportonként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változó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1-9 mm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Vetibularisan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frontfogaknál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legszélesebb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praemoralisoknál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keskenyebb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a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molarisoknál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újra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szélesebb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Lingualisan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frontfogaknál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legkeskenyebb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majd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egyre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szélesedik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70293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727" y="229663"/>
            <a:ext cx="7804547" cy="2373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A gingiva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marginalis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 gingiva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propria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közötti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határ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nem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éles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néha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van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csak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felszínen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sekély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behúzódás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hámtapadásnak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megfefelően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A gingiva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propria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mucogingivalis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junctioval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határolódik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el 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laza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nyálkahártyától</a:t>
            </a:r>
            <a:endParaRPr lang="en-US" dirty="0"/>
          </a:p>
        </p:txBody>
      </p:sp>
      <p:pic>
        <p:nvPicPr>
          <p:cNvPr id="4" name="Picture 3" descr="Képernyőfotó 2019-09-10 - 19.02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8" y="2602850"/>
            <a:ext cx="8573098" cy="39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853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20-03-08 - 19.0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6" y="178594"/>
            <a:ext cx="6767453" cy="66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360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leatherbook_line-long.tiff" descr="leatherbook_line-lo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195" y="1384101"/>
            <a:ext cx="4884539" cy="62508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Fogágy (parodontium)"/>
          <p:cNvSpPr txBox="1">
            <a:spLocks noGrp="1"/>
          </p:cNvSpPr>
          <p:nvPr>
            <p:ph type="title"/>
          </p:nvPr>
        </p:nvSpPr>
        <p:spPr>
          <a:xfrm>
            <a:off x="535781" y="267890"/>
            <a:ext cx="8072438" cy="1071563"/>
          </a:xfrm>
          <a:prstGeom prst="rect">
            <a:avLst/>
          </a:prstGeom>
          <a:effectLst>
            <a:outerShdw blurRad="25400" dist="38100" dir="2700000" rotWithShape="0">
              <a:srgbClr val="FFFFFF">
                <a:alpha val="90000"/>
              </a:srgbClr>
            </a:outerShdw>
          </a:effectLst>
        </p:spPr>
        <p:txBody>
          <a:bodyPr>
            <a:noAutofit/>
          </a:bodyPr>
          <a:lstStyle>
            <a:lvl1pPr>
              <a:defRPr sz="6400">
                <a:solidFill>
                  <a:srgbClr val="6C6963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rPr sz="4400" b="1" dirty="0">
                <a:solidFill>
                  <a:schemeClr val="tx1">
                    <a:lumMod val="50000"/>
                  </a:schemeClr>
                </a:solidFill>
              </a:rPr>
              <a:t>Fogágy (parodontium)</a:t>
            </a:r>
          </a:p>
        </p:txBody>
      </p:sp>
      <p:sp>
        <p:nvSpPr>
          <p:cNvPr id="404" name="a fog rögzítése az állcsontokban és a fogra ható erők érzékelése.…"/>
          <p:cNvSpPr txBox="1">
            <a:spLocks noGrp="1"/>
          </p:cNvSpPr>
          <p:nvPr>
            <p:ph type="body" idx="1"/>
          </p:nvPr>
        </p:nvSpPr>
        <p:spPr>
          <a:xfrm>
            <a:off x="373391" y="1646912"/>
            <a:ext cx="8438190" cy="4980421"/>
          </a:xfrm>
          <a:prstGeom prst="rect">
            <a:avLst/>
          </a:prstGeom>
          <a:effectLst>
            <a:outerShdw blurRad="12700" dist="38100" dir="2700000" rotWithShape="0">
              <a:srgbClr val="FFFFFF">
                <a:alpha val="90000"/>
              </a:srgbClr>
            </a:outerShdw>
          </a:effectLst>
        </p:spPr>
        <p:txBody>
          <a:bodyPr>
            <a:noAutofit/>
          </a:bodyPr>
          <a:lstStyle/>
          <a:p>
            <a:pPr marL="223234" indent="0">
              <a:spcBef>
                <a:spcPts val="1828"/>
              </a:spcBef>
              <a:buSzPct val="35000"/>
              <a:buNone/>
              <a:defRPr sz="3000">
                <a:solidFill>
                  <a:srgbClr val="6C6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>
                <a:solidFill>
                  <a:srgbClr val="000000"/>
                </a:solidFill>
              </a:rPr>
              <a:t>Feladata</a:t>
            </a:r>
            <a:r>
              <a:rPr dirty="0">
                <a:solidFill>
                  <a:srgbClr val="000000"/>
                </a:solidFill>
              </a:rPr>
              <a:t> a fog rögzítése az </a:t>
            </a:r>
            <a:r>
              <a:rPr u="sng" dirty="0">
                <a:solidFill>
                  <a:srgbClr val="0C41B3"/>
                </a:solidFill>
                <a:hlinkClick r:id="rId3"/>
              </a:rPr>
              <a:t>állcsontokban</a:t>
            </a:r>
            <a:r>
              <a:rPr dirty="0">
                <a:solidFill>
                  <a:srgbClr val="000000"/>
                </a:solidFill>
              </a:rPr>
              <a:t> és a fogra ható erők érzékelése. </a:t>
            </a:r>
          </a:p>
          <a:p>
            <a:pPr marL="0" marR="321457" indent="0" algn="just" defTabSz="321457">
              <a:spcBef>
                <a:spcPts val="422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Négy alkotóeleme van: </a:t>
            </a:r>
          </a:p>
          <a:p>
            <a:pPr marL="1098313" marR="321457" lvl="3" indent="-160729" algn="just" defTabSz="321457">
              <a:spcBef>
                <a:spcPts val="422"/>
              </a:spcBef>
              <a:buNone/>
              <a:tabLst>
                <a:tab pos="160729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-	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fogmeder (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processus 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alveol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aris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 marL="1098313" marR="321457" lvl="3" indent="-160729" algn="just" defTabSz="321457">
              <a:spcBef>
                <a:spcPts val="422"/>
              </a:spcBef>
              <a:buNone/>
              <a:tabLst>
                <a:tab pos="160729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-	cement (cementum)</a:t>
            </a:r>
          </a:p>
          <a:p>
            <a:pPr marL="1098313" marR="321457" lvl="3" indent="-160729" algn="just" defTabSz="321457">
              <a:spcBef>
                <a:spcPts val="422"/>
              </a:spcBef>
              <a:buNone/>
              <a:tabLst>
                <a:tab pos="160729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-	gyökérhártya (periodontium)</a:t>
            </a:r>
          </a:p>
          <a:p>
            <a:pPr marL="1098313" marR="321457" lvl="3" indent="-160729" algn="just" defTabSz="321457">
              <a:spcBef>
                <a:spcPts val="422"/>
              </a:spcBef>
              <a:buNone/>
              <a:tabLst>
                <a:tab pos="160729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-	íny (gingiva)</a:t>
            </a:r>
          </a:p>
          <a:p>
            <a:pPr marL="0" marR="321457" indent="0" algn="just" defTabSz="321457">
              <a:spcBef>
                <a:spcPts val="422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Ezek közül a cement a fog alkotórésze.</a:t>
            </a:r>
            <a:endParaRPr lang="hu-HU" sz="2400" dirty="0"/>
          </a:p>
          <a:p>
            <a:pPr marL="0" marR="321457" indent="0" algn="just" defTabSz="321457">
              <a:spcBef>
                <a:spcPts val="422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Közötte és a fogmeder közt húzódnak a gyökérhártyarostok, melyek rugalmasan felfüggesztik a fogat. </a:t>
            </a:r>
          </a:p>
          <a:p>
            <a:pPr marL="0" marR="321457" indent="0" algn="just" defTabSz="321457">
              <a:spcBef>
                <a:spcPts val="422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Az íny szerepe a másik három alkotóelem védelme.</a:t>
            </a:r>
          </a:p>
        </p:txBody>
      </p:sp>
      <p:pic>
        <p:nvPicPr>
          <p:cNvPr id="2" name="Picture 1" descr="Periodontium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0" y="2614117"/>
            <a:ext cx="1582073" cy="21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5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leatherbook_line-long.tiff" descr="leatherbook_line-lo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195" y="1384101"/>
            <a:ext cx="4884539" cy="62508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A fogmeder (alveolus)"/>
          <p:cNvSpPr txBox="1">
            <a:spLocks noGrp="1"/>
          </p:cNvSpPr>
          <p:nvPr>
            <p:ph type="title"/>
          </p:nvPr>
        </p:nvSpPr>
        <p:spPr>
          <a:xfrm>
            <a:off x="642257" y="267890"/>
            <a:ext cx="7965961" cy="1071563"/>
          </a:xfrm>
          <a:prstGeom prst="rect">
            <a:avLst/>
          </a:prstGeom>
          <a:effectLst>
            <a:outerShdw blurRad="25400" dist="38100" dir="2700000" rotWithShape="0">
              <a:srgbClr val="FFFFFF">
                <a:alpha val="90000"/>
              </a:srgbClr>
            </a:outerShdw>
          </a:effectLst>
        </p:spPr>
        <p:txBody>
          <a:bodyPr>
            <a:noAutofit/>
          </a:bodyPr>
          <a:lstStyle/>
          <a:p>
            <a:pPr algn="l">
              <a:spcBef>
                <a:spcPts val="1828"/>
              </a:spcBef>
              <a:defRPr sz="50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48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fogmeder </a:t>
            </a:r>
            <a:r>
              <a:rPr sz="4800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(alveolus)</a:t>
            </a:r>
          </a:p>
        </p:txBody>
      </p:sp>
      <p:sp>
        <p:nvSpPr>
          <p:cNvPr id="413" name="egy bemélyedés az állcsontok processus alveolarisban, melyben a fogak gyökerei ülnek.…"/>
          <p:cNvSpPr txBox="1">
            <a:spLocks noGrp="1"/>
          </p:cNvSpPr>
          <p:nvPr>
            <p:ph type="body" idx="1"/>
          </p:nvPr>
        </p:nvSpPr>
        <p:spPr>
          <a:xfrm>
            <a:off x="250031" y="1948543"/>
            <a:ext cx="8706445" cy="5025543"/>
          </a:xfrm>
          <a:prstGeom prst="rect">
            <a:avLst/>
          </a:prstGeom>
          <a:effectLst>
            <a:outerShdw blurRad="12700" dist="38100" dir="2700000" rotWithShape="0">
              <a:srgbClr val="FFFFFF">
                <a:alpha val="90000"/>
              </a:srgbClr>
            </a:outerShdw>
          </a:effectLst>
        </p:spPr>
        <p:txBody>
          <a:bodyPr>
            <a:noAutofit/>
          </a:bodyPr>
          <a:lstStyle/>
          <a:p>
            <a:pPr marL="510250" indent="-287015">
              <a:spcBef>
                <a:spcPts val="1828"/>
              </a:spcBef>
              <a:buSzPct val="35000"/>
              <a:buBlip>
                <a:blip r:embed="rId3"/>
              </a:buBlip>
              <a:defRPr sz="3000">
                <a:solidFill>
                  <a:srgbClr val="6C6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>
                <a:solidFill>
                  <a:srgbClr val="000000"/>
                </a:solidFill>
              </a:rPr>
              <a:t> egy bemélyedés az </a:t>
            </a:r>
            <a:r>
              <a:rPr sz="2400" u="sng" dirty="0">
                <a:solidFill>
                  <a:srgbClr val="0C41B3"/>
                </a:solidFill>
                <a:hlinkClick r:id="rId4"/>
              </a:rPr>
              <a:t>állcsontok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u="sng" dirty="0">
                <a:solidFill>
                  <a:srgbClr val="0C41B3"/>
                </a:solidFill>
                <a:hlinkClick r:id="rId5"/>
              </a:rPr>
              <a:t>processus alveolarisban</a:t>
            </a:r>
            <a:r>
              <a:rPr sz="2400" dirty="0">
                <a:solidFill>
                  <a:srgbClr val="000000"/>
                </a:solidFill>
              </a:rPr>
              <a:t>, melyben a fogak </a:t>
            </a:r>
            <a:r>
              <a:rPr sz="2400" u="sng" dirty="0">
                <a:solidFill>
                  <a:srgbClr val="0C41B3"/>
                </a:solidFill>
                <a:hlinkClick r:id="rId6"/>
              </a:rPr>
              <a:t>gyökerei</a:t>
            </a:r>
            <a:r>
              <a:rPr sz="2400" dirty="0">
                <a:solidFill>
                  <a:srgbClr val="000000"/>
                </a:solidFill>
              </a:rPr>
              <a:t> ülnek. 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Az alveolus perforalt, amely réseken keresztül hatolnak át az idegek és erek.</a:t>
            </a:r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2400" dirty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Három rétegből áll:</a:t>
            </a:r>
          </a:p>
          <a:p>
            <a:pPr marL="482186" marR="321457" indent="-160729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1.	periodontalis szalagokat (Sharpey-rostokat) magába ágyazó </a:t>
            </a:r>
            <a:r>
              <a:rPr sz="2400" b="1" i="1" dirty="0"/>
              <a:t>belső corticalis (lamina compacta</a:t>
            </a:r>
            <a:r>
              <a:rPr sz="2400" dirty="0"/>
              <a:t> vagy a rtg-ben lamina dura, mely a </a:t>
            </a:r>
            <a:r>
              <a:rPr sz="2400" i="1" dirty="0"/>
              <a:t>csont gyökér felé tekintő fala</a:t>
            </a:r>
          </a:p>
          <a:p>
            <a:pPr marL="482186" marR="321457" indent="-160729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b="1" i="1" dirty="0"/>
              <a:t>2.	Külső corticalis,</a:t>
            </a:r>
            <a:r>
              <a:rPr sz="2400" dirty="0"/>
              <a:t> mely a csont szájüreg és vestibulum felé tekintő fala</a:t>
            </a:r>
          </a:p>
          <a:p>
            <a:pPr marL="482186" marR="321457" indent="-160729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/>
              <a:t>3.	A kettő közt elhelyezkedő szivacsos állomány</a:t>
            </a:r>
            <a:r>
              <a:rPr lang="hu-HU" sz="2400" dirty="0"/>
              <a:t> (spongiosus)</a:t>
            </a:r>
            <a:endParaRPr sz="2400" dirty="0"/>
          </a:p>
          <a:p>
            <a:pPr marL="482186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321457" indent="0" algn="just" defTabSz="321457">
              <a:spcBef>
                <a:spcPts val="0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 dirty="0"/>
          </a:p>
        </p:txBody>
      </p:sp>
      <p:pic>
        <p:nvPicPr>
          <p:cNvPr id="3" name="Picture 2" descr="Képernyőfotó 2019-09-10 - 18.41.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35" y="32775"/>
            <a:ext cx="1763596" cy="27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06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leatherbook_line-long.tiff" descr="leatherbook_line-lo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195" y="1384101"/>
            <a:ext cx="4884539" cy="62508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A gyökérhártya (periodontium)"/>
          <p:cNvSpPr txBox="1">
            <a:spLocks noGrp="1"/>
          </p:cNvSpPr>
          <p:nvPr>
            <p:ph type="title"/>
          </p:nvPr>
        </p:nvSpPr>
        <p:spPr>
          <a:xfrm>
            <a:off x="535781" y="267891"/>
            <a:ext cx="8072438" cy="1116211"/>
          </a:xfrm>
          <a:prstGeom prst="rect">
            <a:avLst/>
          </a:prstGeom>
          <a:effectLst>
            <a:outerShdw blurRad="25400" dist="38100" dir="2700000" rotWithShape="0">
              <a:srgbClr val="FFFFFF">
                <a:alpha val="90000"/>
              </a:srgbClr>
            </a:outerShdw>
          </a:effectLst>
        </p:spPr>
        <p:txBody>
          <a:bodyPr>
            <a:noAutofit/>
          </a:bodyPr>
          <a:lstStyle/>
          <a:p>
            <a:pPr algn="l">
              <a:spcBef>
                <a:spcPts val="1828"/>
              </a:spcBef>
              <a:defRPr sz="50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gyökérhártya </a:t>
            </a:r>
            <a:r>
              <a:rPr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(periodontium)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408" name="egy specializált kötőszövet, mely a fogmeder és a cement közt húzódik.…"/>
          <p:cNvSpPr txBox="1">
            <a:spLocks noGrp="1"/>
          </p:cNvSpPr>
          <p:nvPr>
            <p:ph type="body" idx="1"/>
          </p:nvPr>
        </p:nvSpPr>
        <p:spPr>
          <a:xfrm>
            <a:off x="0" y="2373086"/>
            <a:ext cx="8947547" cy="4501150"/>
          </a:xfrm>
          <a:prstGeom prst="rect">
            <a:avLst/>
          </a:prstGeom>
          <a:effectLst>
            <a:outerShdw blurRad="12700" dist="38100" dir="2700000" rotWithShape="0">
              <a:srgbClr val="FFFFFF">
                <a:alpha val="90000"/>
              </a:srgbClr>
            </a:outerShdw>
          </a:effectLst>
        </p:spPr>
        <p:txBody>
          <a:bodyPr>
            <a:noAutofit/>
          </a:bodyPr>
          <a:lstStyle/>
          <a:p>
            <a:pPr marL="510250" indent="-287015">
              <a:spcBef>
                <a:spcPts val="1828"/>
              </a:spcBef>
              <a:buSzPct val="35000"/>
              <a:buBlip>
                <a:blip r:embed="rId3"/>
              </a:buBlip>
              <a:defRPr sz="3000">
                <a:solidFill>
                  <a:srgbClr val="6C6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solidFill>
                  <a:srgbClr val="000000"/>
                </a:solidFill>
              </a:rPr>
              <a:t>egy specializált </a:t>
            </a:r>
            <a:r>
              <a:rPr sz="2000" u="sng" dirty="0">
                <a:solidFill>
                  <a:srgbClr val="0C41B3"/>
                </a:solidFill>
                <a:hlinkClick r:id="rId4"/>
              </a:rPr>
              <a:t>kötőszövet</a:t>
            </a:r>
            <a:r>
              <a:rPr sz="2000" dirty="0">
                <a:solidFill>
                  <a:srgbClr val="000000"/>
                </a:solidFill>
              </a:rPr>
              <a:t>, </a:t>
            </a:r>
            <a:r>
              <a:rPr lang="hu-HU" sz="2000" dirty="0">
                <a:solidFill>
                  <a:srgbClr val="000000"/>
                </a:solidFill>
              </a:rPr>
              <a:t>a</a:t>
            </a:r>
            <a:r>
              <a:rPr sz="2000" dirty="0">
                <a:solidFill>
                  <a:srgbClr val="000000"/>
                </a:solidFill>
              </a:rPr>
              <a:t>mely a fogmeder és a cement közt húzódik. </a:t>
            </a:r>
          </a:p>
          <a:p>
            <a:pPr marL="510250" indent="-287015">
              <a:spcBef>
                <a:spcPts val="1828"/>
              </a:spcBef>
              <a:buSzPct val="35000"/>
              <a:buBlip>
                <a:blip r:embed="rId3"/>
              </a:buBlip>
              <a:defRPr sz="3000">
                <a:solidFill>
                  <a:srgbClr val="6C6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solidFill>
                  <a:srgbClr val="000000"/>
                </a:solidFill>
              </a:rPr>
              <a:t>Két oldalról cementoblastok, ill osteoblastok határolnak. </a:t>
            </a:r>
          </a:p>
          <a:p>
            <a:pPr marL="510250" indent="-287015">
              <a:spcBef>
                <a:spcPts val="1828"/>
              </a:spcBef>
              <a:buSzPct val="35000"/>
              <a:buBlip>
                <a:blip r:embed="rId3"/>
              </a:buBlip>
              <a:defRPr sz="3000">
                <a:solidFill>
                  <a:srgbClr val="6C6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solidFill>
                  <a:srgbClr val="000000"/>
                </a:solidFill>
              </a:rPr>
              <a:t>A fő rostkötegek </a:t>
            </a:r>
            <a:r>
              <a:rPr sz="2000" b="1" dirty="0">
                <a:solidFill>
                  <a:srgbClr val="000000"/>
                </a:solidFill>
              </a:rPr>
              <a:t>(Sharpey-féle)</a:t>
            </a:r>
            <a:r>
              <a:rPr sz="2000" dirty="0">
                <a:solidFill>
                  <a:srgbClr val="000000"/>
                </a:solidFill>
              </a:rPr>
              <a:t> között </a:t>
            </a:r>
            <a:r>
              <a:rPr sz="2000" b="1" dirty="0">
                <a:solidFill>
                  <a:schemeClr val="accent4">
                    <a:lumMod val="75000"/>
                  </a:schemeClr>
                </a:solidFill>
              </a:rPr>
              <a:t>laza kötőszövetes állomány található</a:t>
            </a:r>
            <a:r>
              <a:rPr sz="2000" dirty="0">
                <a:solidFill>
                  <a:srgbClr val="000000"/>
                </a:solidFill>
              </a:rPr>
              <a:t> fibroblastokkal, tartalék sejtekkel, macrophagokkal, osteoclastokkal, véredényekkel, idegekkel és nyirokelemekkel. </a:t>
            </a:r>
            <a:endParaRPr lang="hu-HU" sz="2000" dirty="0">
              <a:solidFill>
                <a:srgbClr val="000000"/>
              </a:solidFill>
            </a:endParaRPr>
          </a:p>
          <a:p>
            <a:pPr marL="510250" indent="-287015">
              <a:spcBef>
                <a:spcPts val="1828"/>
              </a:spcBef>
              <a:buSzPct val="35000"/>
              <a:buBlip>
                <a:blip r:embed="rId3"/>
              </a:buBlip>
              <a:defRPr sz="3000">
                <a:solidFill>
                  <a:srgbClr val="6C6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>
                <a:solidFill>
                  <a:srgbClr val="000000"/>
                </a:solidFill>
              </a:rPr>
              <a:t>Fő feladata a fog rögzítése</a:t>
            </a:r>
            <a:r>
              <a:rPr lang="hu-HU" sz="2000" dirty="0">
                <a:solidFill>
                  <a:srgbClr val="000000"/>
                </a:solidFill>
              </a:rPr>
              <a:t>,</a:t>
            </a:r>
            <a:r>
              <a:rPr sz="2000" dirty="0">
                <a:solidFill>
                  <a:srgbClr val="000000"/>
                </a:solidFill>
              </a:rPr>
              <a:t> és a rágóerők átvitele a </a:t>
            </a:r>
            <a:r>
              <a:rPr sz="2000" u="sng" dirty="0">
                <a:solidFill>
                  <a:srgbClr val="0C41B3"/>
                </a:solidFill>
                <a:hlinkClick r:id="rId5"/>
              </a:rPr>
              <a:t>csontra</a:t>
            </a:r>
            <a:r>
              <a:rPr sz="2000" dirty="0">
                <a:solidFill>
                  <a:srgbClr val="000000"/>
                </a:solidFill>
              </a:rPr>
              <a:t>. </a:t>
            </a:r>
            <a:endParaRPr lang="hu-HU" sz="2000" dirty="0">
              <a:solidFill>
                <a:srgbClr val="000000"/>
              </a:solidFill>
            </a:endParaRPr>
          </a:p>
          <a:p>
            <a:pPr marL="510250" indent="-287015">
              <a:spcBef>
                <a:spcPts val="1828"/>
              </a:spcBef>
              <a:buSzPct val="35000"/>
              <a:buBlip>
                <a:blip r:embed="rId3"/>
              </a:buBlip>
              <a:defRPr sz="3000">
                <a:solidFill>
                  <a:srgbClr val="6C6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/>
              <a:t>Szerepük van még a fogak </a:t>
            </a:r>
            <a:r>
              <a:rPr sz="2000" u="sng" dirty="0">
                <a:solidFill>
                  <a:srgbClr val="B61800"/>
                </a:solidFill>
                <a:hlinkClick r:id="rId6"/>
              </a:rPr>
              <a:t>proprioreceptív</a:t>
            </a:r>
            <a:r>
              <a:rPr sz="2000" dirty="0"/>
              <a:t> (saját) érzékelésében</a:t>
            </a:r>
            <a:endParaRPr lang="hu-HU" sz="2000" dirty="0"/>
          </a:p>
          <a:p>
            <a:pPr marL="510250" indent="-287015">
              <a:spcBef>
                <a:spcPts val="1828"/>
              </a:spcBef>
              <a:buSzPct val="35000"/>
              <a:buBlip>
                <a:blip r:embed="rId3"/>
              </a:buBlip>
              <a:defRPr sz="3000">
                <a:solidFill>
                  <a:srgbClr val="6C6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/>
              <a:t>Mechanoreceptorok vannak benne, melyek érzékelik és továbbítják az agyhoz a fogat ért erők nagyságát.</a:t>
            </a:r>
          </a:p>
        </p:txBody>
      </p:sp>
      <p:pic>
        <p:nvPicPr>
          <p:cNvPr id="409" name="magyarazo abra.jpg" descr="magyarazo abr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838" y="116869"/>
            <a:ext cx="1745310" cy="18765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582196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9-09-10 - 17.3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6" y="312539"/>
            <a:ext cx="8247052" cy="62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739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144"/>
                </a:solidFill>
              </a:rPr>
              <a:t>GINGIVA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714" y="1981199"/>
            <a:ext cx="8229599" cy="4137593"/>
          </a:xfrm>
        </p:spPr>
        <p:txBody>
          <a:bodyPr/>
          <a:lstStyle/>
          <a:p>
            <a:r>
              <a:rPr lang="en-US" sz="2200" dirty="0">
                <a:latin typeface="Times New Roman"/>
                <a:cs typeface="Times New Roman"/>
              </a:rPr>
              <a:t>A </a:t>
            </a:r>
            <a:r>
              <a:rPr lang="en-US" sz="2200" dirty="0" err="1">
                <a:latin typeface="Times New Roman"/>
                <a:cs typeface="Times New Roman"/>
              </a:rPr>
              <a:t>processus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alveolarist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fedő</a:t>
            </a:r>
            <a:r>
              <a:rPr lang="en-US" sz="2200" dirty="0">
                <a:latin typeface="Times New Roman"/>
                <a:cs typeface="Times New Roman"/>
              </a:rPr>
              <a:t>, a </a:t>
            </a:r>
            <a:r>
              <a:rPr lang="en-US" sz="2200" dirty="0" err="1">
                <a:latin typeface="Times New Roman"/>
                <a:cs typeface="Times New Roman"/>
              </a:rPr>
              <a:t>fogak</a:t>
            </a:r>
            <a:r>
              <a:rPr lang="en-US" sz="2200" dirty="0">
                <a:latin typeface="Times New Roman"/>
                <a:cs typeface="Times New Roman"/>
              </a:rPr>
              <a:t> cervicalis </a:t>
            </a:r>
            <a:r>
              <a:rPr lang="en-US" sz="2200" dirty="0" err="1">
                <a:latin typeface="Times New Roman"/>
                <a:cs typeface="Times New Roman"/>
              </a:rPr>
              <a:t>részét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szorosan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övező</a:t>
            </a:r>
            <a:r>
              <a:rPr lang="en-US" sz="2200" dirty="0">
                <a:latin typeface="Times New Roman"/>
                <a:cs typeface="Times New Roman"/>
              </a:rPr>
              <a:t>, a </a:t>
            </a:r>
            <a:r>
              <a:rPr lang="en-US" sz="2200" dirty="0" err="1">
                <a:latin typeface="Times New Roman"/>
                <a:cs typeface="Times New Roman"/>
              </a:rPr>
              <a:t>rágófunkcióhoz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speciálisan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adaptálódott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nyálkahártya</a:t>
            </a:r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pPr marL="0" marR="321457" indent="0" algn="just" defTabSz="321457">
              <a:lnSpc>
                <a:spcPct val="130000"/>
              </a:lnSpc>
              <a:spcBef>
                <a:spcPts val="422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dirty="0" err="1">
                <a:latin typeface="Times New Roman"/>
                <a:cs typeface="Times New Roman"/>
              </a:rPr>
              <a:t>Feladata</a:t>
            </a:r>
            <a:r>
              <a:rPr lang="en-US" sz="2200" b="1" dirty="0">
                <a:latin typeface="Times New Roman"/>
                <a:cs typeface="Times New Roman"/>
              </a:rPr>
              <a:t>: </a:t>
            </a:r>
            <a:r>
              <a:rPr lang="en-US" sz="2200" dirty="0">
                <a:latin typeface="Times New Roman"/>
                <a:cs typeface="Times New Roman"/>
              </a:rPr>
              <a:t>a </a:t>
            </a:r>
            <a:r>
              <a:rPr lang="en-US" sz="2200" dirty="0" err="1">
                <a:latin typeface="Times New Roman"/>
                <a:cs typeface="Times New Roman"/>
              </a:rPr>
              <a:t>mélyebb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parodontális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szövetek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védelme</a:t>
            </a:r>
            <a:endParaRPr lang="en-US" sz="2200" dirty="0">
              <a:latin typeface="Times New Roman"/>
              <a:cs typeface="Times New Roman"/>
            </a:endParaRPr>
          </a:p>
          <a:p>
            <a:pPr marL="0" marR="321457" indent="0" algn="just" defTabSz="321457">
              <a:lnSpc>
                <a:spcPct val="130000"/>
              </a:lnSpc>
              <a:spcBef>
                <a:spcPts val="422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200" dirty="0">
              <a:latin typeface="Times New Roman"/>
              <a:cs typeface="Times New Roman"/>
            </a:endParaRPr>
          </a:p>
          <a:p>
            <a:pPr marL="0" marR="321457" indent="0" algn="ctr" defTabSz="321457">
              <a:lnSpc>
                <a:spcPct val="130000"/>
              </a:lnSpc>
              <a:spcBef>
                <a:spcPts val="422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 err="1">
                <a:latin typeface="Times New Roman"/>
                <a:cs typeface="Times New Roman"/>
              </a:rPr>
              <a:t>Az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ínybarázda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alján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található</a:t>
            </a:r>
            <a:r>
              <a:rPr lang="en-US" sz="2200" dirty="0">
                <a:latin typeface="Times New Roman"/>
                <a:cs typeface="Times New Roman"/>
              </a:rPr>
              <a:t> a </a:t>
            </a:r>
            <a:r>
              <a:rPr lang="en-US" sz="2200" b="1" dirty="0" err="1">
                <a:solidFill>
                  <a:srgbClr val="003144"/>
                </a:solidFill>
                <a:latin typeface="Times New Roman"/>
                <a:cs typeface="Times New Roman"/>
              </a:rPr>
              <a:t>hámtapadás</a:t>
            </a:r>
            <a:r>
              <a:rPr lang="en-US" sz="2200" b="1" dirty="0">
                <a:solidFill>
                  <a:srgbClr val="003144"/>
                </a:solidFill>
                <a:latin typeface="Times New Roman"/>
                <a:cs typeface="Times New Roman"/>
              </a:rPr>
              <a:t> </a:t>
            </a:r>
            <a:r>
              <a:rPr lang="en-US" sz="2200" b="1" i="1" dirty="0">
                <a:solidFill>
                  <a:srgbClr val="003144"/>
                </a:solidFill>
                <a:latin typeface="Times New Roman"/>
                <a:cs typeface="Times New Roman"/>
              </a:rPr>
              <a:t>(</a:t>
            </a:r>
            <a:r>
              <a:rPr lang="en-US" sz="2200" b="1" i="1" dirty="0" err="1">
                <a:solidFill>
                  <a:srgbClr val="003144"/>
                </a:solidFill>
                <a:latin typeface="Times New Roman"/>
                <a:cs typeface="Times New Roman"/>
              </a:rPr>
              <a:t>epithelialis</a:t>
            </a:r>
            <a:r>
              <a:rPr lang="en-US" sz="2200" b="1" i="1" dirty="0">
                <a:solidFill>
                  <a:srgbClr val="003144"/>
                </a:solidFill>
                <a:latin typeface="Times New Roman"/>
                <a:cs typeface="Times New Roman"/>
              </a:rPr>
              <a:t> </a:t>
            </a:r>
            <a:r>
              <a:rPr lang="en-US" sz="2200" b="1" i="1" dirty="0" err="1">
                <a:solidFill>
                  <a:srgbClr val="003144"/>
                </a:solidFill>
                <a:latin typeface="Times New Roman"/>
                <a:cs typeface="Times New Roman"/>
              </a:rPr>
              <a:t>junctio</a:t>
            </a:r>
            <a:r>
              <a:rPr lang="en-US" sz="2200" b="1" i="1" dirty="0">
                <a:solidFill>
                  <a:srgbClr val="003144"/>
                </a:solidFill>
                <a:latin typeface="Times New Roman"/>
                <a:cs typeface="Times New Roman"/>
              </a:rPr>
              <a:t>)</a:t>
            </a:r>
            <a:r>
              <a:rPr lang="en-US" sz="2200" dirty="0">
                <a:latin typeface="Times New Roman"/>
                <a:cs typeface="Times New Roman"/>
              </a:rPr>
              <a:t>. </a:t>
            </a:r>
          </a:p>
          <a:p>
            <a:pPr marL="0" marR="321457" indent="0" algn="just" defTabSz="321457">
              <a:lnSpc>
                <a:spcPct val="130000"/>
              </a:lnSpc>
              <a:spcBef>
                <a:spcPts val="422"/>
              </a:spcBef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dirty="0" err="1">
                <a:latin typeface="Times New Roman"/>
                <a:cs typeface="Times New Roman"/>
              </a:rPr>
              <a:t>Itt</a:t>
            </a:r>
            <a:r>
              <a:rPr lang="en-US" sz="2200" dirty="0">
                <a:latin typeface="Times New Roman"/>
                <a:cs typeface="Times New Roman"/>
              </a:rPr>
              <a:t> a </a:t>
            </a:r>
            <a:r>
              <a:rPr lang="en-US" sz="2200" dirty="0" err="1">
                <a:latin typeface="Times New Roman"/>
                <a:cs typeface="Times New Roman"/>
              </a:rPr>
              <a:t>hámsejtek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szorosan</a:t>
            </a:r>
            <a:r>
              <a:rPr lang="en-US" sz="2200" dirty="0">
                <a:latin typeface="Times New Roman"/>
                <a:cs typeface="Times New Roman"/>
              </a:rPr>
              <a:t> a </a:t>
            </a:r>
            <a:r>
              <a:rPr lang="en-US" sz="2200" dirty="0" err="1">
                <a:latin typeface="Times New Roman"/>
                <a:cs typeface="Times New Roman"/>
              </a:rPr>
              <a:t>foghoz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tapadnak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védve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ezáltal</a:t>
            </a:r>
            <a:r>
              <a:rPr lang="en-US" sz="2200" dirty="0">
                <a:latin typeface="Times New Roman"/>
                <a:cs typeface="Times New Roman"/>
              </a:rPr>
              <a:t> a </a:t>
            </a:r>
            <a:r>
              <a:rPr lang="en-US" sz="2200" dirty="0" err="1">
                <a:latin typeface="Times New Roman"/>
                <a:cs typeface="Times New Roman"/>
              </a:rPr>
              <a:t>fogágy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többi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részét</a:t>
            </a:r>
            <a:r>
              <a:rPr lang="en-US" sz="2200" dirty="0">
                <a:latin typeface="Times New Roman"/>
                <a:cs typeface="Times New Roman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582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Ínynek (gingiva) nevezzük"/>
          <p:cNvSpPr txBox="1">
            <a:spLocks noGrp="1"/>
          </p:cNvSpPr>
          <p:nvPr>
            <p:ph type="title"/>
          </p:nvPr>
        </p:nvSpPr>
        <p:spPr>
          <a:xfrm>
            <a:off x="535780" y="158738"/>
            <a:ext cx="6779419" cy="646396"/>
          </a:xfrm>
          <a:prstGeom prst="rect">
            <a:avLst/>
          </a:prstGeom>
          <a:effectLst>
            <a:outerShdw blurRad="25400" dist="38100" dir="2700000" rotWithShape="0">
              <a:srgbClr val="FFFFFF">
                <a:alpha val="90000"/>
              </a:srgbClr>
            </a:outerShdw>
          </a:effectLst>
        </p:spPr>
        <p:txBody>
          <a:bodyPr>
            <a:noAutofit/>
          </a:bodyPr>
          <a:lstStyle>
            <a:lvl1pPr algn="l">
              <a:spcBef>
                <a:spcPts val="2600"/>
              </a:spcBef>
              <a:defRPr sz="3600" b="1">
                <a:solidFill>
                  <a:srgbClr val="791A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dirty="0" err="1">
                <a:solidFill>
                  <a:srgbClr val="000000"/>
                </a:solidFill>
              </a:rPr>
              <a:t>gingivális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egységen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belül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sz="2800" dirty="0"/>
          </a:p>
        </p:txBody>
      </p:sp>
      <p:sp>
        <p:nvSpPr>
          <p:cNvPr id="421" name="a processus alveolarist fedő, a fogak cervicalis részét övező, a rágófunkcióhoz speciálisan adaptálódott nyálkahártyát.…"/>
          <p:cNvSpPr txBox="1">
            <a:spLocks noGrp="1"/>
          </p:cNvSpPr>
          <p:nvPr>
            <p:ph type="body" idx="1"/>
          </p:nvPr>
        </p:nvSpPr>
        <p:spPr>
          <a:xfrm>
            <a:off x="267891" y="2926884"/>
            <a:ext cx="8635008" cy="3786218"/>
          </a:xfrm>
          <a:prstGeom prst="rect">
            <a:avLst/>
          </a:prstGeom>
          <a:effectLst>
            <a:outerShdw blurRad="12700" dist="38100" dir="2700000" rotWithShape="0">
              <a:srgbClr val="FFFFFF">
                <a:alpha val="90000"/>
              </a:srgbClr>
            </a:outerShdw>
          </a:effectLst>
        </p:spPr>
        <p:txBody>
          <a:bodyPr>
            <a:noAutofit/>
          </a:bodyPr>
          <a:lstStyle/>
          <a:p>
            <a:pPr marL="567653" indent="-344418">
              <a:spcBef>
                <a:spcPts val="1828"/>
              </a:spcBef>
              <a:buSzPct val="35000"/>
              <a:buBlip>
                <a:blip r:embed="rId2"/>
              </a:buBlip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2400" b="1" dirty="0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szabad ínyszél</a:t>
            </a:r>
            <a:r>
              <a:rPr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sz="2400" b="1" dirty="0">
                <a:solidFill>
                  <a:srgbClr val="0031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gingiva marginalis</a:t>
            </a:r>
            <a:r>
              <a:rPr lang="hu-HU" sz="2400" b="1" dirty="0">
                <a:solidFill>
                  <a:srgbClr val="0031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223234" indent="0">
              <a:spcBef>
                <a:spcPts val="1828"/>
              </a:spcBef>
              <a:buSzPct val="35000"/>
              <a:buNone/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részei: vestibularis, oralis szabad ínyszél és interdentalis papilla</a:t>
            </a:r>
          </a:p>
          <a:p>
            <a:pPr marL="567653" indent="-344418">
              <a:spcBef>
                <a:spcPts val="1828"/>
              </a:spcBef>
              <a:buSzPct val="35000"/>
              <a:buBlip>
                <a:blip r:embed="rId2"/>
              </a:buBlip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2400" b="1" dirty="0">
                <a:solidFill>
                  <a:srgbClr val="371A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feszes ínyt</a:t>
            </a:r>
            <a:r>
              <a:rPr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gingiva propria</a:t>
            </a:r>
            <a:endParaRPr lang="hu-HU"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67653" indent="-344418">
              <a:spcBef>
                <a:spcPts val="1828"/>
              </a:spcBef>
              <a:buSzPct val="35000"/>
              <a:buBlip>
                <a:blip r:embed="rId2"/>
              </a:buBlip>
              <a:defRPr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íny vestibularisan és lingualisan az ún. </a:t>
            </a:r>
            <a:r>
              <a:rPr sz="2400" b="1" dirty="0">
                <a:solidFill>
                  <a:srgbClr val="AD3E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mucogingivalis határvonallal </a:t>
            </a:r>
            <a:r>
              <a:rPr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(mucogingivalis junctio) </a:t>
            </a:r>
            <a:r>
              <a:rPr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határolódik el a </a:t>
            </a:r>
            <a:r>
              <a:rPr sz="24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laza nyálkahártyától</a:t>
            </a:r>
            <a:r>
              <a:rPr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(alveolaris mucosa)</a:t>
            </a:r>
            <a:r>
              <a:rPr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Palatinalisan az íny és a palatinalis feszes nyálkahártya között nincs éles határ.</a:t>
            </a:r>
          </a:p>
        </p:txBody>
      </p:sp>
      <p:pic>
        <p:nvPicPr>
          <p:cNvPr id="2" name="Picture 1" descr="2011-0032_magy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13" y="888846"/>
            <a:ext cx="5512200" cy="19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6658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57" y="763128"/>
            <a:ext cx="4601610" cy="5487654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b="1" dirty="0" err="1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szabad</a:t>
            </a:r>
            <a:r>
              <a:rPr lang="en-US" b="1" dirty="0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ínyszél</a:t>
            </a:r>
            <a:r>
              <a:rPr lang="en-US" b="1" dirty="0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b="1" dirty="0" err="1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margo</a:t>
            </a:r>
            <a:r>
              <a:rPr lang="en-US" b="1" dirty="0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gingivae) a sulcus gingivae </a:t>
            </a:r>
            <a:r>
              <a:rPr lang="en-US" b="1" dirty="0" err="1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külső</a:t>
            </a:r>
            <a:r>
              <a:rPr lang="en-US" b="1" dirty="0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fala</a:t>
            </a:r>
            <a:endParaRPr lang="en-US" b="1" dirty="0">
              <a:solidFill>
                <a:srgbClr val="4D22B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b="1" dirty="0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b="1" dirty="0" err="1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szabad</a:t>
            </a:r>
            <a:r>
              <a:rPr lang="en-US" b="1" dirty="0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4D22B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ínyszélen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(gingiva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marginalis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belüli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rés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neve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sulcus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gingivalis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ínybarázda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  <a:p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Szondázási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mélysége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normális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esetben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1-2 mm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Képernyőfotó 2019-09-10 - 18.20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66" y="336959"/>
            <a:ext cx="3804047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616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9970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1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Gingiva </a:t>
            </a:r>
            <a:r>
              <a:rPr lang="en-US" dirty="0" err="1">
                <a:solidFill>
                  <a:srgbClr val="0031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marginalis</a:t>
            </a:r>
            <a:endParaRPr lang="en-US" dirty="0">
              <a:solidFill>
                <a:srgbClr val="00314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764" y="1646912"/>
            <a:ext cx="8414663" cy="491273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Nincs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foghoz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tapadva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feszes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vékony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halvány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rózsaszín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széle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áttetsző</a:t>
            </a:r>
            <a:endParaRPr lang="en-US" dirty="0"/>
          </a:p>
          <a:p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íny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egy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feszes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karélyt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formál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 fog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körül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2531"/>
              </a:spcBef>
              <a:buNone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Megkülönböztetünk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2">
              <a:spcBef>
                <a:spcPts val="2531"/>
              </a:spcBef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Oralis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vestibularis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szabad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ínyszélt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interdentalis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gingivát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papillát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  <a:p>
            <a:pPr lvl="2">
              <a:spcBef>
                <a:spcPts val="2531"/>
              </a:spcBef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interdentalis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gingiva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alakját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fogak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formája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approximális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térköz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szélessége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szabja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meg. A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teljes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kontaktpont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alatti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területet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ínypapilla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tölti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ki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>
              <a:spcBef>
                <a:spcPts val="2531"/>
              </a:spcBef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oralis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vestibularis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szabad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ínyszél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szélessége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1-2mm</a:t>
            </a:r>
          </a:p>
          <a:p>
            <a:pPr lvl="2">
              <a:spcBef>
                <a:spcPts val="2531"/>
              </a:spcBef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papillák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között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 area (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szélessége</a:t>
            </a:r>
            <a:r>
              <a:rPr lang="en-US" b="1" dirty="0">
                <a:solidFill>
                  <a:srgbClr val="00009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1-2mm)</a:t>
            </a:r>
          </a:p>
        </p:txBody>
      </p:sp>
    </p:spTree>
    <p:extLst>
      <p:ext uri="{BB962C8B-B14F-4D97-AF65-F5344CB8AC3E}">
        <p14:creationId xmlns:p14="http://schemas.microsoft.com/office/powerpoint/2010/main" val="34961185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613</Words>
  <Application>Microsoft Macintosh PowerPoint</Application>
  <PresentationFormat>Diavetítés a képernyőre (4:3 oldalarány)</PresentationFormat>
  <Paragraphs>60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Baskerville</vt:lpstr>
      <vt:lpstr>Calibri</vt:lpstr>
      <vt:lpstr>Times New Roman</vt:lpstr>
      <vt:lpstr>Office Theme</vt:lpstr>
      <vt:lpstr>Parodontologia</vt:lpstr>
      <vt:lpstr>Fogágy (parodontium)</vt:lpstr>
      <vt:lpstr>A fogmeder (alveolus)</vt:lpstr>
      <vt:lpstr>A gyökérhártya (periodontium) </vt:lpstr>
      <vt:lpstr>PowerPoint-bemutató</vt:lpstr>
      <vt:lpstr>GINGIVA</vt:lpstr>
      <vt:lpstr>A gingivális egységen belül </vt:lpstr>
      <vt:lpstr>PowerPoint-bemutató</vt:lpstr>
      <vt:lpstr>Gingiva marginalis</vt:lpstr>
      <vt:lpstr>Az interdentalis gingiva egy oralis és egy vestibularis ínypapillából és a két papilla között konkáv területből col areaból áll</vt:lpstr>
      <vt:lpstr>Feszes íny (gingiva propria)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Parodontologia</dc:title>
  <dc:creator>Microsoft Office User</dc:creator>
  <cp:lastModifiedBy>Tímea Szabados</cp:lastModifiedBy>
  <cp:revision>5</cp:revision>
  <dcterms:created xsi:type="dcterms:W3CDTF">2020-03-17T23:08:27Z</dcterms:created>
  <dcterms:modified xsi:type="dcterms:W3CDTF">2020-05-22T16:46:19Z</dcterms:modified>
</cp:coreProperties>
</file>