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68" r:id="rId16"/>
    <p:sldId id="269" r:id="rId17"/>
    <p:sldId id="270" r:id="rId18"/>
    <p:sldId id="278" r:id="rId19"/>
    <p:sldId id="279" r:id="rId20"/>
    <p:sldId id="271" r:id="rId21"/>
    <p:sldId id="280" r:id="rId22"/>
    <p:sldId id="272" r:id="rId23"/>
    <p:sldId id="273" r:id="rId24"/>
    <p:sldId id="275" r:id="rId25"/>
    <p:sldId id="286" r:id="rId26"/>
    <p:sldId id="281" r:id="rId27"/>
    <p:sldId id="282" r:id="rId28"/>
    <p:sldId id="289" r:id="rId29"/>
    <p:sldId id="283" r:id="rId30"/>
    <p:sldId id="284" r:id="rId31"/>
    <p:sldId id="285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02"/>
    <p:restoredTop sz="92994"/>
  </p:normalViewPr>
  <p:slideViewPr>
    <p:cSldViewPr snapToGrid="0" snapToObjects="1">
      <p:cViewPr varScale="1">
        <p:scale>
          <a:sx n="82" d="100"/>
          <a:sy n="82" d="100"/>
        </p:scale>
        <p:origin x="5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B07C-CCCE-6F44-B4DD-2B2BBDD546C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298-E5C3-5C42-82D7-C062EE03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5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B07C-CCCE-6F44-B4DD-2B2BBDD546C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298-E5C3-5C42-82D7-C062EE03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0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B07C-CCCE-6F44-B4DD-2B2BBDD546C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298-E5C3-5C42-82D7-C062EE03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1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B07C-CCCE-6F44-B4DD-2B2BBDD546C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298-E5C3-5C42-82D7-C062EE03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7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B07C-CCCE-6F44-B4DD-2B2BBDD546C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298-E5C3-5C42-82D7-C062EE03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7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B07C-CCCE-6F44-B4DD-2B2BBDD546C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298-E5C3-5C42-82D7-C062EE03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3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B07C-CCCE-6F44-B4DD-2B2BBDD546C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298-E5C3-5C42-82D7-C062EE03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0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B07C-CCCE-6F44-B4DD-2B2BBDD546C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298-E5C3-5C42-82D7-C062EE03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1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B07C-CCCE-6F44-B4DD-2B2BBDD546C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298-E5C3-5C42-82D7-C062EE03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0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B07C-CCCE-6F44-B4DD-2B2BBDD546C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298-E5C3-5C42-82D7-C062EE03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8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B07C-CCCE-6F44-B4DD-2B2BBDD546C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4298-E5C3-5C42-82D7-C062EE03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9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B07C-CCCE-6F44-B4DD-2B2BBDD546C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34298-E5C3-5C42-82D7-C062EE03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8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terápia</a:t>
            </a:r>
            <a:r>
              <a:rPr lang="en-US" dirty="0"/>
              <a:t> </a:t>
            </a:r>
            <a:r>
              <a:rPr lang="en-US" dirty="0" err="1"/>
              <a:t>lépései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Logikusan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egymásra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épülő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lépésekből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áll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sz="1200" dirty="0" err="1"/>
              <a:t>Szabados</a:t>
            </a:r>
            <a:r>
              <a:rPr lang="en-US" sz="1200" dirty="0"/>
              <a:t> </a:t>
            </a:r>
            <a:r>
              <a:rPr lang="en-US" sz="1200" dirty="0" err="1"/>
              <a:t>Tímea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412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tasaksebészet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Tasakfal</a:t>
            </a:r>
            <a:r>
              <a:rPr lang="en-US" dirty="0"/>
              <a:t> </a:t>
            </a:r>
            <a:r>
              <a:rPr lang="en-US" dirty="0" err="1"/>
              <a:t>eliminálható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Subgingivális</a:t>
            </a:r>
            <a:r>
              <a:rPr lang="en-US" dirty="0"/>
              <a:t> </a:t>
            </a:r>
            <a:r>
              <a:rPr lang="en-US" dirty="0" err="1"/>
              <a:t>depurálás</a:t>
            </a:r>
            <a:r>
              <a:rPr lang="en-US" dirty="0"/>
              <a:t>, </a:t>
            </a:r>
            <a:r>
              <a:rPr lang="en-US" dirty="0" err="1"/>
              <a:t>gyökérsimítás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kürettálás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 a </a:t>
            </a:r>
            <a:r>
              <a:rPr lang="en-US" dirty="0" err="1"/>
              <a:t>gyull</a:t>
            </a:r>
            <a:r>
              <a:rPr lang="en-US" dirty="0"/>
              <a:t>. </a:t>
            </a:r>
            <a:r>
              <a:rPr lang="en-US" dirty="0" err="1"/>
              <a:t>megszűntével</a:t>
            </a:r>
            <a:r>
              <a:rPr lang="en-US" dirty="0"/>
              <a:t> a </a:t>
            </a:r>
            <a:r>
              <a:rPr lang="en-US" dirty="0" err="1"/>
              <a:t>tasakfal</a:t>
            </a:r>
            <a:r>
              <a:rPr lang="en-US" dirty="0"/>
              <a:t> </a:t>
            </a:r>
            <a:r>
              <a:rPr lang="en-US" dirty="0" err="1"/>
              <a:t>spontán</a:t>
            </a:r>
            <a:r>
              <a:rPr lang="en-US" dirty="0"/>
              <a:t> </a:t>
            </a:r>
            <a:r>
              <a:rPr lang="en-US" dirty="0" err="1"/>
              <a:t>zsugorodhat</a:t>
            </a:r>
            <a:r>
              <a:rPr lang="en-US" dirty="0"/>
              <a:t>, </a:t>
            </a:r>
            <a:r>
              <a:rPr lang="en-US" dirty="0" err="1"/>
              <a:t>ezáltal</a:t>
            </a:r>
            <a:r>
              <a:rPr lang="en-US" dirty="0"/>
              <a:t> a </a:t>
            </a:r>
            <a:r>
              <a:rPr lang="en-US" dirty="0" err="1"/>
              <a:t>tasakmélység</a:t>
            </a:r>
            <a:r>
              <a:rPr lang="en-US" dirty="0"/>
              <a:t> </a:t>
            </a:r>
            <a:r>
              <a:rPr lang="en-US" dirty="0" err="1"/>
              <a:t>csökkenhet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Tasakfal</a:t>
            </a:r>
            <a:r>
              <a:rPr lang="en-US" dirty="0"/>
              <a:t> </a:t>
            </a:r>
            <a:r>
              <a:rPr lang="en-US" dirty="0" err="1"/>
              <a:t>sebészi</a:t>
            </a:r>
            <a:r>
              <a:rPr lang="en-US" dirty="0"/>
              <a:t> </a:t>
            </a:r>
            <a:r>
              <a:rPr lang="en-US" dirty="0" err="1"/>
              <a:t>kimetszése</a:t>
            </a:r>
            <a:r>
              <a:rPr lang="en-US" dirty="0"/>
              <a:t> (</a:t>
            </a:r>
            <a:r>
              <a:rPr lang="en-US" dirty="0" err="1"/>
              <a:t>gingivectomia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Tasakfal</a:t>
            </a:r>
            <a:r>
              <a:rPr lang="en-US" dirty="0"/>
              <a:t> </a:t>
            </a:r>
            <a:r>
              <a:rPr lang="en-US" dirty="0" err="1"/>
              <a:t>sebészi</a:t>
            </a:r>
            <a:r>
              <a:rPr lang="en-US" dirty="0"/>
              <a:t>, </a:t>
            </a:r>
            <a:r>
              <a:rPr lang="en-US" dirty="0" err="1"/>
              <a:t>apicalis</a:t>
            </a:r>
            <a:r>
              <a:rPr lang="en-US" dirty="0"/>
              <a:t> </a:t>
            </a:r>
            <a:r>
              <a:rPr lang="en-US" dirty="0" err="1"/>
              <a:t>irányú</a:t>
            </a:r>
            <a:r>
              <a:rPr lang="en-US" dirty="0"/>
              <a:t> </a:t>
            </a:r>
            <a:r>
              <a:rPr lang="en-US" dirty="0" err="1"/>
              <a:t>áthelyezése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99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2410"/>
          </a:xfrm>
        </p:spPr>
        <p:txBody>
          <a:bodyPr/>
          <a:lstStyle/>
          <a:p>
            <a:r>
              <a:rPr lang="en-US" dirty="0" err="1"/>
              <a:t>Gingivectomia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3088"/>
            <a:ext cx="8229600" cy="51330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fog </a:t>
            </a:r>
            <a:r>
              <a:rPr lang="en-US" dirty="0" err="1"/>
              <a:t>felszínéről</a:t>
            </a:r>
            <a:r>
              <a:rPr lang="en-US" dirty="0"/>
              <a:t> </a:t>
            </a:r>
            <a:r>
              <a:rPr lang="en-US" dirty="0" err="1"/>
              <a:t>elemelkedett</a:t>
            </a:r>
            <a:r>
              <a:rPr lang="en-US" dirty="0"/>
              <a:t> </a:t>
            </a:r>
            <a:r>
              <a:rPr lang="en-US" dirty="0" err="1"/>
              <a:t>valódi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áltasak</a:t>
            </a:r>
            <a:r>
              <a:rPr lang="en-US" dirty="0"/>
              <a:t> </a:t>
            </a:r>
            <a:r>
              <a:rPr lang="en-US" dirty="0" err="1"/>
              <a:t>falának</a:t>
            </a:r>
            <a:r>
              <a:rPr lang="en-US" dirty="0"/>
              <a:t> </a:t>
            </a:r>
            <a:r>
              <a:rPr lang="en-US" dirty="0" err="1"/>
              <a:t>lemetszése</a:t>
            </a:r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Műtét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dirty="0" err="1"/>
              <a:t>Érzéstelenítés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Tasak</a:t>
            </a:r>
            <a:r>
              <a:rPr lang="en-US" dirty="0"/>
              <a:t> </a:t>
            </a:r>
            <a:r>
              <a:rPr lang="en-US" dirty="0" err="1"/>
              <a:t>mélységét</a:t>
            </a:r>
            <a:r>
              <a:rPr lang="en-US" dirty="0"/>
              <a:t> </a:t>
            </a:r>
            <a:r>
              <a:rPr lang="en-US" dirty="0" err="1"/>
              <a:t>tasakjelölő</a:t>
            </a:r>
            <a:r>
              <a:rPr lang="en-US" dirty="0"/>
              <a:t> </a:t>
            </a:r>
            <a:r>
              <a:rPr lang="en-US" dirty="0" err="1"/>
              <a:t>csipesszel</a:t>
            </a:r>
            <a:r>
              <a:rPr lang="en-US" dirty="0"/>
              <a:t> </a:t>
            </a:r>
            <a:r>
              <a:rPr lang="en-US" dirty="0" err="1"/>
              <a:t>megjelöljük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sz="2400" dirty="0" err="1"/>
              <a:t>külső</a:t>
            </a:r>
            <a:r>
              <a:rPr lang="en-US" sz="2400" dirty="0"/>
              <a:t> </a:t>
            </a:r>
            <a:r>
              <a:rPr lang="en-US" sz="2400" dirty="0" err="1"/>
              <a:t>felszínén</a:t>
            </a:r>
            <a:r>
              <a:rPr lang="en-US" sz="2400" dirty="0"/>
              <a:t> </a:t>
            </a:r>
            <a:r>
              <a:rPr lang="en-US" sz="2400" dirty="0" err="1"/>
              <a:t>kis</a:t>
            </a:r>
            <a:r>
              <a:rPr lang="en-US" sz="2400" dirty="0"/>
              <a:t> </a:t>
            </a:r>
            <a:r>
              <a:rPr lang="en-US" sz="2400" dirty="0" err="1"/>
              <a:t>vérző</a:t>
            </a:r>
            <a:r>
              <a:rPr lang="en-US" sz="2400" dirty="0"/>
              <a:t> </a:t>
            </a:r>
            <a:r>
              <a:rPr lang="en-US" sz="2400" dirty="0" err="1"/>
              <a:t>pontok</a:t>
            </a:r>
            <a:r>
              <a:rPr lang="en-US" sz="2400" dirty="0"/>
              <a:t> </a:t>
            </a:r>
            <a:r>
              <a:rPr lang="en-US" sz="2400" dirty="0" err="1"/>
              <a:t>jelölik</a:t>
            </a:r>
            <a:r>
              <a:rPr lang="en-US" sz="2400" dirty="0"/>
              <a:t> a </a:t>
            </a:r>
            <a:r>
              <a:rPr lang="en-US" sz="2400" dirty="0" err="1"/>
              <a:t>tasak</a:t>
            </a:r>
            <a:r>
              <a:rPr lang="en-US" sz="2400" dirty="0"/>
              <a:t> </a:t>
            </a:r>
            <a:r>
              <a:rPr lang="en-US" sz="2400" dirty="0" err="1"/>
              <a:t>bázisának</a:t>
            </a:r>
            <a:r>
              <a:rPr lang="en-US" sz="2400" dirty="0"/>
              <a:t> </a:t>
            </a:r>
            <a:r>
              <a:rPr lang="en-US" sz="2400" dirty="0" err="1"/>
              <a:t>vonalát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800" dirty="0"/>
              <a:t>A </a:t>
            </a:r>
            <a:r>
              <a:rPr lang="en-US" sz="2800" dirty="0" err="1"/>
              <a:t>metszést</a:t>
            </a:r>
            <a:r>
              <a:rPr lang="en-US" sz="2800" dirty="0"/>
              <a:t> a </a:t>
            </a:r>
            <a:r>
              <a:rPr lang="en-US" sz="2800" dirty="0" err="1"/>
              <a:t>kijelölt</a:t>
            </a:r>
            <a:r>
              <a:rPr lang="en-US" sz="2800" dirty="0"/>
              <a:t> </a:t>
            </a:r>
            <a:r>
              <a:rPr lang="en-US" sz="2800" dirty="0" err="1"/>
              <a:t>tasakbázis</a:t>
            </a:r>
            <a:r>
              <a:rPr lang="en-US" sz="2800" dirty="0"/>
              <a:t> </a:t>
            </a:r>
            <a:r>
              <a:rPr lang="en-US" sz="2800" dirty="0" err="1"/>
              <a:t>vonalától</a:t>
            </a:r>
            <a:r>
              <a:rPr lang="en-US" sz="2800" dirty="0"/>
              <a:t> </a:t>
            </a:r>
            <a:r>
              <a:rPr lang="en-US" sz="2800" dirty="0" err="1"/>
              <a:t>apicalisabban</a:t>
            </a:r>
            <a:r>
              <a:rPr lang="en-US" sz="2800" dirty="0"/>
              <a:t>, a fog </a:t>
            </a:r>
            <a:r>
              <a:rPr lang="en-US" sz="2800" dirty="0" err="1"/>
              <a:t>felszínére</a:t>
            </a:r>
            <a:r>
              <a:rPr lang="en-US" sz="2800" dirty="0"/>
              <a:t> 45 </a:t>
            </a:r>
            <a:r>
              <a:rPr lang="en-US" sz="2800" dirty="0" err="1"/>
              <a:t>fokos</a:t>
            </a:r>
            <a:r>
              <a:rPr lang="en-US" sz="2800" dirty="0"/>
              <a:t> </a:t>
            </a:r>
            <a:r>
              <a:rPr lang="en-US" sz="2800" dirty="0" err="1"/>
              <a:t>szögben</a:t>
            </a:r>
            <a:r>
              <a:rPr lang="en-US" sz="2800" dirty="0"/>
              <a:t> </a:t>
            </a:r>
            <a:r>
              <a:rPr lang="en-US" sz="2800" dirty="0" err="1"/>
              <a:t>tartott</a:t>
            </a:r>
            <a:r>
              <a:rPr lang="en-US" sz="2800" dirty="0"/>
              <a:t> </a:t>
            </a:r>
            <a:r>
              <a:rPr lang="en-US" sz="2800" dirty="0" err="1"/>
              <a:t>pengével</a:t>
            </a:r>
            <a:r>
              <a:rPr lang="en-US" sz="2800" dirty="0"/>
              <a:t> </a:t>
            </a:r>
            <a:r>
              <a:rPr lang="en-US" sz="2800" dirty="0" err="1"/>
              <a:t>ejtjük</a:t>
            </a:r>
            <a:r>
              <a:rPr lang="en-US" sz="2800" dirty="0"/>
              <a:t> (</a:t>
            </a:r>
            <a:r>
              <a:rPr lang="en-US" sz="2400" dirty="0"/>
              <a:t>a </a:t>
            </a:r>
            <a:r>
              <a:rPr lang="en-US" sz="2400" dirty="0" err="1"/>
              <a:t>metszés</a:t>
            </a:r>
            <a:r>
              <a:rPr lang="en-US" sz="2400" dirty="0"/>
              <a:t> </a:t>
            </a:r>
            <a:r>
              <a:rPr lang="en-US" sz="2400" dirty="0" err="1"/>
              <a:t>vonala</a:t>
            </a:r>
            <a:r>
              <a:rPr lang="en-US" sz="2400" dirty="0"/>
              <a:t> </a:t>
            </a:r>
            <a:r>
              <a:rPr lang="en-US" sz="2400" dirty="0" err="1"/>
              <a:t>kövesse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íny</a:t>
            </a:r>
            <a:r>
              <a:rPr lang="en-US" sz="2400" dirty="0"/>
              <a:t> </a:t>
            </a:r>
            <a:r>
              <a:rPr lang="en-US" sz="2400" dirty="0" err="1"/>
              <a:t>eredeti</a:t>
            </a:r>
            <a:r>
              <a:rPr lang="en-US" sz="2400" dirty="0"/>
              <a:t> </a:t>
            </a:r>
            <a:r>
              <a:rPr lang="en-US" sz="2400" dirty="0" err="1"/>
              <a:t>kontúrját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374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lemetszett</a:t>
            </a:r>
            <a:r>
              <a:rPr lang="en-US" dirty="0"/>
              <a:t> </a:t>
            </a:r>
            <a:r>
              <a:rPr lang="en-US" dirty="0" err="1"/>
              <a:t>tasakfalat</a:t>
            </a:r>
            <a:r>
              <a:rPr lang="en-US" dirty="0"/>
              <a:t> </a:t>
            </a:r>
            <a:r>
              <a:rPr lang="en-US" dirty="0" err="1"/>
              <a:t>eltávolítjuk</a:t>
            </a:r>
            <a:r>
              <a:rPr lang="en-US" dirty="0"/>
              <a:t>, a </a:t>
            </a:r>
            <a:r>
              <a:rPr lang="en-US" dirty="0" err="1"/>
              <a:t>szabaddá</a:t>
            </a:r>
            <a:r>
              <a:rPr lang="en-US" dirty="0"/>
              <a:t> </a:t>
            </a:r>
            <a:r>
              <a:rPr lang="en-US" dirty="0" err="1"/>
              <a:t>tett</a:t>
            </a:r>
            <a:r>
              <a:rPr lang="en-US" dirty="0"/>
              <a:t> </a:t>
            </a:r>
            <a:r>
              <a:rPr lang="en-US" dirty="0" err="1"/>
              <a:t>gyökérfelszínt</a:t>
            </a:r>
            <a:r>
              <a:rPr lang="en-US" dirty="0"/>
              <a:t> </a:t>
            </a:r>
            <a:r>
              <a:rPr lang="en-US" dirty="0" err="1"/>
              <a:t>depuráljuk</a:t>
            </a:r>
            <a:r>
              <a:rPr lang="en-US" dirty="0"/>
              <a:t>, </a:t>
            </a:r>
            <a:r>
              <a:rPr lang="en-US" dirty="0" err="1"/>
              <a:t>gyükérsimítjuk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műtét</a:t>
            </a:r>
            <a:r>
              <a:rPr lang="en-US" dirty="0"/>
              <a:t> </a:t>
            </a:r>
            <a:r>
              <a:rPr lang="en-US" dirty="0" err="1"/>
              <a:t>végén</a:t>
            </a:r>
            <a:r>
              <a:rPr lang="en-US" dirty="0"/>
              <a:t> a </a:t>
            </a:r>
            <a:r>
              <a:rPr lang="en-US" dirty="0" err="1"/>
              <a:t>sebre</a:t>
            </a:r>
            <a:r>
              <a:rPr lang="en-US" dirty="0"/>
              <a:t>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sebvédő</a:t>
            </a:r>
            <a:r>
              <a:rPr lang="en-US" dirty="0"/>
              <a:t> </a:t>
            </a:r>
            <a:r>
              <a:rPr lang="en-US" dirty="0" err="1"/>
              <a:t>pakolást</a:t>
            </a:r>
            <a:r>
              <a:rPr lang="en-US" dirty="0"/>
              <a:t> </a:t>
            </a:r>
            <a:r>
              <a:rPr lang="en-US" dirty="0" err="1"/>
              <a:t>helyezünk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2 </a:t>
            </a:r>
            <a:r>
              <a:rPr lang="en-US" dirty="0" err="1"/>
              <a:t>hetes</a:t>
            </a:r>
            <a:r>
              <a:rPr lang="en-US" dirty="0"/>
              <a:t> </a:t>
            </a:r>
            <a:r>
              <a:rPr lang="en-US" dirty="0" err="1"/>
              <a:t>klórhexidines</a:t>
            </a:r>
            <a:r>
              <a:rPr lang="en-US" dirty="0"/>
              <a:t> </a:t>
            </a:r>
            <a:r>
              <a:rPr lang="en-US" dirty="0" err="1"/>
              <a:t>öblítést</a:t>
            </a:r>
            <a:r>
              <a:rPr lang="en-US" dirty="0"/>
              <a:t> </a:t>
            </a:r>
            <a:r>
              <a:rPr lang="en-US" dirty="0" err="1"/>
              <a:t>rendelünk</a:t>
            </a:r>
            <a:r>
              <a:rPr lang="en-US" dirty="0"/>
              <a:t> el</a:t>
            </a:r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ínyszél</a:t>
            </a:r>
            <a:r>
              <a:rPr lang="en-US" dirty="0"/>
              <a:t> a </a:t>
            </a:r>
            <a:r>
              <a:rPr lang="en-US" dirty="0" err="1"/>
              <a:t>korábbi</a:t>
            </a:r>
            <a:r>
              <a:rPr lang="en-US" dirty="0"/>
              <a:t> </a:t>
            </a:r>
            <a:r>
              <a:rPr lang="en-US" dirty="0" err="1"/>
              <a:t>tasak</a:t>
            </a:r>
            <a:r>
              <a:rPr lang="en-US" dirty="0"/>
              <a:t> </a:t>
            </a:r>
            <a:r>
              <a:rPr lang="en-US" dirty="0" err="1"/>
              <a:t>bázisának</a:t>
            </a:r>
            <a:r>
              <a:rPr lang="en-US" dirty="0"/>
              <a:t> </a:t>
            </a:r>
            <a:r>
              <a:rPr lang="en-US" dirty="0" err="1"/>
              <a:t>vonalában</a:t>
            </a:r>
            <a:r>
              <a:rPr lang="en-US" dirty="0"/>
              <a:t> </a:t>
            </a:r>
            <a:r>
              <a:rPr lang="en-US" dirty="0" err="1"/>
              <a:t>alakul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, </a:t>
            </a:r>
            <a:r>
              <a:rPr lang="en-US" dirty="0" err="1"/>
              <a:t>jelentős</a:t>
            </a:r>
            <a:r>
              <a:rPr lang="en-US" dirty="0"/>
              <a:t> </a:t>
            </a:r>
            <a:r>
              <a:rPr lang="en-US" dirty="0" err="1"/>
              <a:t>ínyrecesszióval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5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-1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353676" cy="227492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928A89-D0B3-42AC-80FB-CA7D44569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2706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1212422-CAF7-9246-A6C4-C95F86D9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09" y="2774907"/>
            <a:ext cx="2714946" cy="3263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dirty="0" err="1"/>
              <a:t>Gingivoplasztika</a:t>
            </a:r>
            <a:endParaRPr lang="en-US" sz="2800" dirty="0"/>
          </a:p>
        </p:txBody>
      </p:sp>
      <p:pic>
        <p:nvPicPr>
          <p:cNvPr id="5" name="Tartalom helye 4" descr="A képen beltéri, étel, rózsaszín, ülő látható&#10;&#10;Automatikusan generált leírás">
            <a:extLst>
              <a:ext uri="{FF2B5EF4-FFF2-40B4-BE49-F238E27FC236}">
                <a16:creationId xmlns:a16="http://schemas.microsoft.com/office/drawing/2014/main" id="{87E90578-1DC4-934A-9EB7-1C84F5C30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83" r="25194"/>
          <a:stretch/>
        </p:blipFill>
        <p:spPr>
          <a:xfrm>
            <a:off x="353681" y="11"/>
            <a:ext cx="8169657" cy="210275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76B550D-B4AF-FC41-9C05-D315243A10BA}"/>
              </a:ext>
            </a:extLst>
          </p:cNvPr>
          <p:cNvSpPr txBox="1"/>
          <p:nvPr/>
        </p:nvSpPr>
        <p:spPr>
          <a:xfrm>
            <a:off x="3031555" y="2774907"/>
            <a:ext cx="6111301" cy="3217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A </a:t>
            </a:r>
            <a:r>
              <a:rPr lang="en-US" sz="2000" dirty="0" err="1"/>
              <a:t>gingivektómiával</a:t>
            </a:r>
            <a:r>
              <a:rPr lang="en-US" sz="2000" dirty="0"/>
              <a:t> </a:t>
            </a:r>
            <a:r>
              <a:rPr lang="en-US" sz="2000" dirty="0" err="1"/>
              <a:t>rokon</a:t>
            </a:r>
            <a:r>
              <a:rPr lang="en-US" sz="2000" dirty="0"/>
              <a:t> </a:t>
            </a:r>
            <a:r>
              <a:rPr lang="en-US" sz="2000" b="1" dirty="0" err="1"/>
              <a:t>gingivoplasztika</a:t>
            </a:r>
            <a:r>
              <a:rPr lang="en-US" sz="2000" dirty="0"/>
              <a:t> a </a:t>
            </a:r>
            <a:r>
              <a:rPr lang="en-US" sz="2000" dirty="0" err="1"/>
              <a:t>szabálytalan</a:t>
            </a:r>
            <a:r>
              <a:rPr lang="en-US" sz="2000" dirty="0"/>
              <a:t> </a:t>
            </a:r>
            <a:r>
              <a:rPr lang="en-US" sz="2000" dirty="0" err="1"/>
              <a:t>marginális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interproximális</a:t>
            </a:r>
            <a:r>
              <a:rPr lang="en-US" sz="2000" dirty="0"/>
              <a:t> </a:t>
            </a:r>
            <a:r>
              <a:rPr lang="en-US" sz="2000" dirty="0" err="1"/>
              <a:t>íny</a:t>
            </a:r>
            <a:r>
              <a:rPr lang="en-US" sz="2000" dirty="0"/>
              <a:t> </a:t>
            </a:r>
            <a:r>
              <a:rPr lang="en-US" sz="2000" dirty="0" err="1"/>
              <a:t>fiziológiás</a:t>
            </a:r>
            <a:r>
              <a:rPr lang="en-US" sz="2000" dirty="0"/>
              <a:t> </a:t>
            </a:r>
            <a:r>
              <a:rPr lang="en-US" sz="2000" dirty="0" err="1"/>
              <a:t>formára</a:t>
            </a:r>
            <a:r>
              <a:rPr lang="en-US" sz="2000" dirty="0"/>
              <a:t> </a:t>
            </a:r>
            <a:r>
              <a:rPr lang="en-US" sz="2000" dirty="0" err="1"/>
              <a:t>alakítását</a:t>
            </a:r>
            <a:r>
              <a:rPr lang="en-US" sz="2000" dirty="0"/>
              <a:t>, </a:t>
            </a:r>
            <a:r>
              <a:rPr lang="en-US" sz="2000" dirty="0" err="1"/>
              <a:t>esztétikai</a:t>
            </a:r>
            <a:r>
              <a:rPr lang="en-US" sz="2000" dirty="0"/>
              <a:t> </a:t>
            </a:r>
            <a:r>
              <a:rPr lang="en-US" sz="2000" dirty="0" err="1"/>
              <a:t>korrekcióját</a:t>
            </a:r>
            <a:r>
              <a:rPr lang="en-US" sz="2000" dirty="0"/>
              <a:t> </a:t>
            </a:r>
            <a:r>
              <a:rPr lang="en-US" sz="2000" dirty="0" err="1"/>
              <a:t>célozza</a:t>
            </a:r>
            <a:r>
              <a:rPr lang="en-US" sz="2000" dirty="0"/>
              <a:t>, </a:t>
            </a:r>
            <a:r>
              <a:rPr lang="en-US" sz="2000" dirty="0" err="1"/>
              <a:t>tehát</a:t>
            </a:r>
            <a:r>
              <a:rPr lang="en-US" sz="2000" dirty="0"/>
              <a:t> </a:t>
            </a:r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/>
              <a:t>célja</a:t>
            </a:r>
            <a:r>
              <a:rPr lang="en-US" sz="2000" dirty="0"/>
              <a:t> a </a:t>
            </a:r>
            <a:r>
              <a:rPr lang="en-US" sz="2000" dirty="0" err="1"/>
              <a:t>tasakfal</a:t>
            </a:r>
            <a:r>
              <a:rPr lang="en-US" sz="2000" dirty="0"/>
              <a:t> </a:t>
            </a:r>
            <a:r>
              <a:rPr lang="en-US" sz="2000" dirty="0" err="1"/>
              <a:t>kimetszése</a:t>
            </a:r>
            <a:r>
              <a:rPr lang="en-US" sz="2000" dirty="0"/>
              <a:t>. </a:t>
            </a:r>
            <a:r>
              <a:rPr lang="en-US" sz="2000" dirty="0" err="1"/>
              <a:t>Gingivoplasztikát</a:t>
            </a:r>
            <a:r>
              <a:rPr lang="en-US" sz="2000" dirty="0"/>
              <a:t> </a:t>
            </a:r>
            <a:r>
              <a:rPr lang="en-US" sz="2000" dirty="0" err="1"/>
              <a:t>végzünk</a:t>
            </a:r>
            <a:r>
              <a:rPr lang="en-US" sz="2000" dirty="0"/>
              <a:t> </a:t>
            </a:r>
            <a:r>
              <a:rPr lang="en-US" sz="2000" dirty="0" err="1"/>
              <a:t>például</a:t>
            </a:r>
            <a:r>
              <a:rPr lang="en-US" sz="2000" dirty="0"/>
              <a:t> a </a:t>
            </a:r>
            <a:r>
              <a:rPr lang="en-US" sz="2000" dirty="0" err="1"/>
              <a:t>frissen</a:t>
            </a:r>
            <a:r>
              <a:rPr lang="en-US" sz="2000" dirty="0"/>
              <a:t> </a:t>
            </a:r>
            <a:r>
              <a:rPr lang="en-US" sz="2000" dirty="0" err="1"/>
              <a:t>előtört</a:t>
            </a:r>
            <a:r>
              <a:rPr lang="en-US" sz="2000" dirty="0"/>
              <a:t> </a:t>
            </a:r>
            <a:r>
              <a:rPr lang="en-US" sz="2000" dirty="0" err="1"/>
              <a:t>fogak</a:t>
            </a:r>
            <a:r>
              <a:rPr lang="en-US" sz="2000" dirty="0"/>
              <a:t> </a:t>
            </a:r>
            <a:r>
              <a:rPr lang="en-US" sz="2000" dirty="0" err="1"/>
              <a:t>körüli</a:t>
            </a:r>
            <a:r>
              <a:rPr lang="en-US" sz="2000" dirty="0"/>
              <a:t> </a:t>
            </a:r>
            <a:r>
              <a:rPr lang="en-US" sz="2000" dirty="0" err="1"/>
              <a:t>lágyrésztöbblet</a:t>
            </a:r>
            <a:r>
              <a:rPr lang="en-US" sz="2000" dirty="0"/>
              <a:t> </a:t>
            </a:r>
            <a:r>
              <a:rPr lang="en-US" sz="2000" dirty="0" err="1"/>
              <a:t>korrigálásakor</a:t>
            </a:r>
            <a:endParaRPr lang="en-US" sz="20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09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81F251-6A43-1741-8398-4503EDD6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Lebenyes tasakműtét</a:t>
            </a:r>
          </a:p>
        </p:txBody>
      </p:sp>
      <p:pic>
        <p:nvPicPr>
          <p:cNvPr id="5" name="Tartalom helye 4" descr="A képen étel, beltéri, forró, gyümölcs látható&#10;&#10;Automatikusan generált leírás">
            <a:extLst>
              <a:ext uri="{FF2B5EF4-FFF2-40B4-BE49-F238E27FC236}">
                <a16:creationId xmlns:a16="http://schemas.microsoft.com/office/drawing/2014/main" id="{4D8AF473-F575-8B4B-86A8-E9284FA62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376" y="1824831"/>
            <a:ext cx="6896746" cy="4076700"/>
          </a:xfrm>
        </p:spPr>
      </p:pic>
    </p:spTree>
    <p:extLst>
      <p:ext uri="{BB962C8B-B14F-4D97-AF65-F5344CB8AC3E}">
        <p14:creationId xmlns:p14="http://schemas.microsoft.com/office/powerpoint/2010/main" val="219933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Neumann-</a:t>
            </a:r>
            <a:r>
              <a:rPr lang="en-US" dirty="0" err="1"/>
              <a:t>Widmann</a:t>
            </a:r>
            <a:r>
              <a:rPr lang="en-US" dirty="0"/>
              <a:t>- </a:t>
            </a:r>
            <a:r>
              <a:rPr lang="en-US" dirty="0" err="1"/>
              <a:t>műtét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nyitott</a:t>
            </a:r>
            <a:r>
              <a:rPr lang="en-US" dirty="0"/>
              <a:t>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küret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00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Célja</a:t>
            </a:r>
            <a:r>
              <a:rPr lang="en-US" b="1" dirty="0"/>
              <a:t>: </a:t>
            </a:r>
            <a:r>
              <a:rPr lang="en-US" dirty="0"/>
              <a:t>a </a:t>
            </a:r>
            <a:r>
              <a:rPr lang="en-US" dirty="0" err="1"/>
              <a:t>mély</a:t>
            </a:r>
            <a:r>
              <a:rPr lang="en-US" dirty="0"/>
              <a:t>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tasak</a:t>
            </a:r>
            <a:r>
              <a:rPr lang="en-US" dirty="0"/>
              <a:t> </a:t>
            </a:r>
            <a:r>
              <a:rPr lang="en-US" dirty="0" err="1"/>
              <a:t>feltárása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subgingivalis</a:t>
            </a:r>
            <a:r>
              <a:rPr lang="en-US" dirty="0"/>
              <a:t> </a:t>
            </a:r>
            <a:r>
              <a:rPr lang="en-US" dirty="0" err="1"/>
              <a:t>terület</a:t>
            </a:r>
            <a:r>
              <a:rPr lang="en-US" dirty="0"/>
              <a:t> </a:t>
            </a:r>
            <a:r>
              <a:rPr lang="en-US" dirty="0" err="1"/>
              <a:t>tökéletes</a:t>
            </a:r>
            <a:r>
              <a:rPr lang="en-US" dirty="0"/>
              <a:t> </a:t>
            </a:r>
            <a:r>
              <a:rPr lang="en-US" dirty="0" err="1"/>
              <a:t>kitisztítása</a:t>
            </a:r>
            <a:r>
              <a:rPr lang="en-US" dirty="0"/>
              <a:t> </a:t>
            </a:r>
            <a:r>
              <a:rPr lang="en-US" dirty="0" err="1"/>
              <a:t>tasakreductio</a:t>
            </a:r>
            <a:r>
              <a:rPr lang="en-US" dirty="0"/>
              <a:t> </a:t>
            </a:r>
            <a:r>
              <a:rPr lang="en-US" dirty="0" err="1"/>
              <a:t>nélkül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Műtét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Marginálisan</a:t>
            </a:r>
            <a:r>
              <a:rPr lang="en-US" dirty="0"/>
              <a:t> </a:t>
            </a:r>
            <a:r>
              <a:rPr lang="en-US" dirty="0" err="1"/>
              <a:t>vezetett</a:t>
            </a:r>
            <a:r>
              <a:rPr lang="en-US" dirty="0"/>
              <a:t> </a:t>
            </a:r>
            <a:r>
              <a:rPr lang="en-US" dirty="0" err="1"/>
              <a:t>belső</a:t>
            </a:r>
            <a:r>
              <a:rPr lang="en-US" dirty="0"/>
              <a:t> </a:t>
            </a:r>
            <a:r>
              <a:rPr lang="en-US" dirty="0" err="1"/>
              <a:t>ínymetszéssel</a:t>
            </a:r>
            <a:r>
              <a:rPr lang="en-US" dirty="0"/>
              <a:t> </a:t>
            </a:r>
            <a:r>
              <a:rPr lang="en-US" dirty="0" err="1"/>
              <a:t>elválasztjuk</a:t>
            </a:r>
            <a:r>
              <a:rPr lang="en-US" dirty="0"/>
              <a:t> a </a:t>
            </a:r>
            <a:r>
              <a:rPr lang="en-US" dirty="0" err="1"/>
              <a:t>tasak</a:t>
            </a:r>
            <a:r>
              <a:rPr lang="en-US" dirty="0"/>
              <a:t> </a:t>
            </a:r>
            <a:r>
              <a:rPr lang="en-US" dirty="0" err="1"/>
              <a:t>hámbélését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gyulladt</a:t>
            </a:r>
            <a:r>
              <a:rPr lang="en-US" dirty="0"/>
              <a:t> </a:t>
            </a:r>
            <a:r>
              <a:rPr lang="en-US" dirty="0" err="1"/>
              <a:t>kötőszövetet</a:t>
            </a:r>
            <a:r>
              <a:rPr lang="en-US" dirty="0"/>
              <a:t> a </a:t>
            </a:r>
            <a:r>
              <a:rPr lang="en-US" dirty="0" err="1"/>
              <a:t>felszínes</a:t>
            </a:r>
            <a:r>
              <a:rPr lang="en-US" dirty="0"/>
              <a:t> </a:t>
            </a:r>
            <a:r>
              <a:rPr lang="en-US" dirty="0" err="1"/>
              <a:t>ínyszövettől</a:t>
            </a:r>
            <a:r>
              <a:rPr lang="en-US" dirty="0"/>
              <a:t> a </a:t>
            </a:r>
            <a:r>
              <a:rPr lang="en-US" dirty="0" err="1"/>
              <a:t>teljes</a:t>
            </a:r>
            <a:r>
              <a:rPr lang="en-US" dirty="0"/>
              <a:t> </a:t>
            </a:r>
            <a:r>
              <a:rPr lang="en-US" dirty="0" err="1"/>
              <a:t>kötőszövetes</a:t>
            </a:r>
            <a:r>
              <a:rPr lang="en-US" dirty="0"/>
              <a:t> </a:t>
            </a:r>
            <a:r>
              <a:rPr lang="en-US" dirty="0" err="1"/>
              <a:t>tasakfal</a:t>
            </a:r>
            <a:r>
              <a:rPr lang="en-US" dirty="0"/>
              <a:t> </a:t>
            </a:r>
            <a:r>
              <a:rPr lang="en-US" dirty="0" err="1"/>
              <a:t>megőrzése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segédmetszés</a:t>
            </a:r>
            <a:r>
              <a:rPr lang="en-US" dirty="0"/>
              <a:t> </a:t>
            </a:r>
            <a:r>
              <a:rPr lang="en-US" dirty="0" err="1"/>
              <a:t>nélkül</a:t>
            </a:r>
            <a:r>
              <a:rPr lang="en-US" dirty="0"/>
              <a:t>, </a:t>
            </a:r>
            <a:r>
              <a:rPr lang="en-US" dirty="0" err="1"/>
              <a:t>tompán</a:t>
            </a:r>
            <a:r>
              <a:rPr lang="en-US" dirty="0"/>
              <a:t> </a:t>
            </a:r>
            <a:r>
              <a:rPr lang="en-US" dirty="0" err="1"/>
              <a:t>preparálva</a:t>
            </a:r>
            <a:r>
              <a:rPr lang="en-US" dirty="0"/>
              <a:t> </a:t>
            </a:r>
            <a:r>
              <a:rPr lang="en-US" dirty="0" err="1"/>
              <a:t>teljes</a:t>
            </a:r>
            <a:r>
              <a:rPr lang="en-US" dirty="0"/>
              <a:t> </a:t>
            </a:r>
            <a:r>
              <a:rPr lang="en-US" dirty="0" err="1"/>
              <a:t>vastagságú</a:t>
            </a:r>
            <a:r>
              <a:rPr lang="en-US" dirty="0"/>
              <a:t> </a:t>
            </a:r>
            <a:r>
              <a:rPr lang="en-US" dirty="0" err="1"/>
              <a:t>mucoperiustealis</a:t>
            </a:r>
            <a:r>
              <a:rPr lang="en-US" dirty="0"/>
              <a:t> </a:t>
            </a:r>
            <a:r>
              <a:rPr lang="en-US" dirty="0" err="1"/>
              <a:t>lebenyt</a:t>
            </a:r>
            <a:r>
              <a:rPr lang="en-US" dirty="0"/>
              <a:t> </a:t>
            </a:r>
            <a:r>
              <a:rPr lang="en-US" dirty="0" err="1"/>
              <a:t>képezünk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1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51" y="274638"/>
            <a:ext cx="8775635" cy="63236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 err="1"/>
              <a:t>lebenyt</a:t>
            </a:r>
            <a:r>
              <a:rPr lang="en-US" dirty="0"/>
              <a:t> a </a:t>
            </a:r>
            <a:r>
              <a:rPr lang="en-US" dirty="0" err="1"/>
              <a:t>csontszegélytől</a:t>
            </a:r>
            <a:r>
              <a:rPr lang="en-US" dirty="0"/>
              <a:t> </a:t>
            </a:r>
            <a:r>
              <a:rPr lang="en-US" dirty="0" err="1"/>
              <a:t>apicalisan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néhány</a:t>
            </a:r>
            <a:r>
              <a:rPr lang="en-US" dirty="0"/>
              <a:t> mm-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választjuk</a:t>
            </a:r>
            <a:r>
              <a:rPr lang="en-US" dirty="0"/>
              <a:t> le, </a:t>
            </a:r>
            <a:r>
              <a:rPr lang="en-US" dirty="0" err="1"/>
              <a:t>majd</a:t>
            </a:r>
            <a:r>
              <a:rPr lang="en-US" dirty="0"/>
              <a:t>  a </a:t>
            </a:r>
            <a:r>
              <a:rPr lang="en-US" dirty="0" err="1"/>
              <a:t>fognyakon</a:t>
            </a:r>
            <a:r>
              <a:rPr lang="en-US" dirty="0"/>
              <a:t> </a:t>
            </a:r>
            <a:r>
              <a:rPr lang="en-US" dirty="0" err="1"/>
              <a:t>maradt</a:t>
            </a:r>
            <a:r>
              <a:rPr lang="en-US" dirty="0"/>
              <a:t> </a:t>
            </a:r>
            <a:r>
              <a:rPr lang="en-US" dirty="0" err="1"/>
              <a:t>margináli</a:t>
            </a:r>
            <a:r>
              <a:rPr lang="en-US" dirty="0"/>
              <a:t> </a:t>
            </a:r>
            <a:r>
              <a:rPr lang="en-US" dirty="0" err="1"/>
              <a:t>ínygallért</a:t>
            </a:r>
            <a:r>
              <a:rPr lang="en-US" dirty="0"/>
              <a:t> a </a:t>
            </a:r>
            <a:r>
              <a:rPr lang="en-US" dirty="0" err="1"/>
              <a:t>hámtapadáson</a:t>
            </a:r>
            <a:r>
              <a:rPr lang="en-US" dirty="0"/>
              <a:t> </a:t>
            </a:r>
            <a:r>
              <a:rPr lang="en-US" dirty="0" err="1"/>
              <a:t>átvezetett</a:t>
            </a:r>
            <a:r>
              <a:rPr lang="en-US" dirty="0"/>
              <a:t> </a:t>
            </a:r>
            <a:r>
              <a:rPr lang="en-US" dirty="0" err="1"/>
              <a:t>metszéssel</a:t>
            </a:r>
            <a:r>
              <a:rPr lang="en-US" dirty="0"/>
              <a:t> </a:t>
            </a:r>
            <a:r>
              <a:rPr lang="en-US" dirty="0" err="1"/>
              <a:t>leválasztjuk</a:t>
            </a:r>
            <a:r>
              <a:rPr lang="en-US" dirty="0"/>
              <a:t> a </a:t>
            </a:r>
            <a:r>
              <a:rPr lang="en-US" dirty="0" err="1"/>
              <a:t>fognyakról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szabadá</a:t>
            </a:r>
            <a:r>
              <a:rPr lang="en-US" dirty="0"/>
              <a:t> </a:t>
            </a:r>
            <a:r>
              <a:rPr lang="en-US" dirty="0" err="1"/>
              <a:t>vált</a:t>
            </a:r>
            <a:r>
              <a:rPr lang="en-US" dirty="0"/>
              <a:t> </a:t>
            </a:r>
            <a:r>
              <a:rPr lang="en-US" dirty="0" err="1"/>
              <a:t>gyökérfelszínt</a:t>
            </a:r>
            <a:r>
              <a:rPr lang="en-US" dirty="0"/>
              <a:t> </a:t>
            </a:r>
            <a:r>
              <a:rPr lang="en-US" dirty="0" err="1"/>
              <a:t>depuráljuk</a:t>
            </a:r>
            <a:r>
              <a:rPr lang="en-US" dirty="0"/>
              <a:t>, </a:t>
            </a:r>
            <a:r>
              <a:rPr lang="en-US" dirty="0" err="1"/>
              <a:t>gyökérsimítjuk</a:t>
            </a:r>
            <a:endParaRPr lang="en-US" dirty="0"/>
          </a:p>
          <a:p>
            <a:r>
              <a:rPr lang="en-US" dirty="0" err="1"/>
              <a:t>Majd</a:t>
            </a:r>
            <a:r>
              <a:rPr lang="en-US" dirty="0"/>
              <a:t> a </a:t>
            </a:r>
            <a:r>
              <a:rPr lang="en-US" dirty="0" err="1"/>
              <a:t>lebenyt</a:t>
            </a:r>
            <a:r>
              <a:rPr lang="en-US" dirty="0"/>
              <a:t> </a:t>
            </a:r>
            <a:r>
              <a:rPr lang="en-US" dirty="0" err="1"/>
              <a:t>pontosan</a:t>
            </a:r>
            <a:r>
              <a:rPr lang="en-US" dirty="0"/>
              <a:t> </a:t>
            </a:r>
            <a:r>
              <a:rPr lang="en-US" dirty="0" err="1"/>
              <a:t>visszafektetjük</a:t>
            </a:r>
            <a:r>
              <a:rPr lang="en-US" dirty="0"/>
              <a:t> a </a:t>
            </a:r>
            <a:r>
              <a:rPr lang="en-US" dirty="0" err="1"/>
              <a:t>csontos</a:t>
            </a:r>
            <a:r>
              <a:rPr lang="en-US" dirty="0"/>
              <a:t> </a:t>
            </a:r>
            <a:r>
              <a:rPr lang="en-US" dirty="0" err="1"/>
              <a:t>alapra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oralis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vestibuláris</a:t>
            </a:r>
            <a:r>
              <a:rPr lang="en-US" dirty="0"/>
              <a:t> </a:t>
            </a:r>
            <a:r>
              <a:rPr lang="en-US" dirty="0" err="1"/>
              <a:t>ínypapillát</a:t>
            </a:r>
            <a:r>
              <a:rPr lang="en-US" dirty="0"/>
              <a:t> </a:t>
            </a:r>
            <a:r>
              <a:rPr lang="en-US" dirty="0" err="1"/>
              <a:t>interdentalis</a:t>
            </a:r>
            <a:r>
              <a:rPr lang="en-US" dirty="0"/>
              <a:t> </a:t>
            </a:r>
            <a:r>
              <a:rPr lang="en-US" dirty="0" err="1"/>
              <a:t>csomós</a:t>
            </a:r>
            <a:r>
              <a:rPr lang="en-US" dirty="0"/>
              <a:t> </a:t>
            </a:r>
            <a:r>
              <a:rPr lang="en-US" dirty="0" err="1"/>
              <a:t>öltésekkel</a:t>
            </a:r>
            <a:r>
              <a:rPr lang="en-US" dirty="0"/>
              <a:t> </a:t>
            </a:r>
            <a:r>
              <a:rPr lang="en-US" dirty="0" err="1"/>
              <a:t>szorosan</a:t>
            </a:r>
            <a:r>
              <a:rPr lang="en-US" dirty="0"/>
              <a:t> </a:t>
            </a:r>
            <a:r>
              <a:rPr lang="en-US" dirty="0" err="1"/>
              <a:t>egyesítjük</a:t>
            </a:r>
            <a:endParaRPr lang="en-US" dirty="0"/>
          </a:p>
          <a:p>
            <a:r>
              <a:rPr lang="en-US" dirty="0"/>
              <a:t>Ha a </a:t>
            </a:r>
            <a:r>
              <a:rPr lang="en-US" dirty="0" err="1"/>
              <a:t>lebeny</a:t>
            </a:r>
            <a:r>
              <a:rPr lang="en-US" dirty="0"/>
              <a:t> a </a:t>
            </a:r>
            <a:r>
              <a:rPr lang="en-US" dirty="0" err="1"/>
              <a:t>csontdestructió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adaptálható</a:t>
            </a:r>
            <a:r>
              <a:rPr lang="en-US" dirty="0"/>
              <a:t> </a:t>
            </a:r>
            <a:r>
              <a:rPr lang="en-US" dirty="0" err="1"/>
              <a:t>pontosan</a:t>
            </a:r>
            <a:r>
              <a:rPr lang="en-US" dirty="0"/>
              <a:t> a </a:t>
            </a:r>
            <a:r>
              <a:rPr lang="en-US" dirty="0" err="1"/>
              <a:t>fognyakhoz</a:t>
            </a:r>
            <a:r>
              <a:rPr lang="en-US" dirty="0"/>
              <a:t>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csontkorrekciót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végezni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2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Irányított</a:t>
            </a:r>
            <a:r>
              <a:rPr lang="en-US" dirty="0"/>
              <a:t> </a:t>
            </a:r>
            <a:r>
              <a:rPr lang="en-US" dirty="0" err="1"/>
              <a:t>szövetregenerációs</a:t>
            </a:r>
            <a:r>
              <a:rPr lang="en-US" dirty="0"/>
              <a:t> </a:t>
            </a:r>
            <a:r>
              <a:rPr lang="en-US" dirty="0" err="1"/>
              <a:t>műtét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Widmann</a:t>
            </a:r>
            <a:r>
              <a:rPr lang="en-US" dirty="0"/>
              <a:t> </a:t>
            </a:r>
            <a:r>
              <a:rPr lang="en-US" dirty="0" err="1"/>
              <a:t>műtétet</a:t>
            </a:r>
            <a:r>
              <a:rPr lang="en-US" dirty="0"/>
              <a:t> </a:t>
            </a:r>
            <a:r>
              <a:rPr lang="en-US" dirty="0" err="1"/>
              <a:t>kiegészítik</a:t>
            </a:r>
            <a:r>
              <a:rPr lang="en-US" dirty="0"/>
              <a:t> a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defektus</a:t>
            </a:r>
            <a:r>
              <a:rPr lang="en-US" dirty="0"/>
              <a:t> </a:t>
            </a:r>
            <a:r>
              <a:rPr lang="en-US" dirty="0" err="1"/>
              <a:t>korrekciójára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Csontpótlóval</a:t>
            </a:r>
            <a:endParaRPr lang="en-US" dirty="0"/>
          </a:p>
          <a:p>
            <a:pPr lvl="1"/>
            <a:r>
              <a:rPr lang="en-US" dirty="0" err="1"/>
              <a:t>Sebgyógyulást</a:t>
            </a:r>
            <a:r>
              <a:rPr lang="en-US" dirty="0"/>
              <a:t> </a:t>
            </a:r>
            <a:r>
              <a:rPr lang="en-US" dirty="0" err="1"/>
              <a:t>segítő</a:t>
            </a:r>
            <a:r>
              <a:rPr lang="en-US" dirty="0"/>
              <a:t>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/>
              <a:t>anyagokkal</a:t>
            </a:r>
            <a:endParaRPr lang="en-US" dirty="0"/>
          </a:p>
          <a:p>
            <a:pPr lvl="1"/>
            <a:r>
              <a:rPr lang="en-US" dirty="0" err="1"/>
              <a:t>Membránnal</a:t>
            </a:r>
            <a:r>
              <a:rPr lang="en-US" dirty="0"/>
              <a:t> </a:t>
            </a:r>
            <a:r>
              <a:rPr lang="en-US" dirty="0" err="1"/>
              <a:t>fedjük</a:t>
            </a:r>
            <a:r>
              <a:rPr lang="en-US" dirty="0"/>
              <a:t> le,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stabilizálja</a:t>
            </a:r>
            <a:r>
              <a:rPr lang="en-US" dirty="0"/>
              <a:t>  a </a:t>
            </a:r>
            <a:r>
              <a:rPr lang="en-US" dirty="0" err="1"/>
              <a:t>véralvadékot</a:t>
            </a:r>
            <a:r>
              <a:rPr lang="en-US" dirty="0"/>
              <a:t>, </a:t>
            </a:r>
            <a:r>
              <a:rPr lang="en-US" dirty="0" err="1"/>
              <a:t>megakadályozza</a:t>
            </a:r>
            <a:r>
              <a:rPr lang="en-US" dirty="0"/>
              <a:t> a </a:t>
            </a:r>
            <a:r>
              <a:rPr lang="en-US" dirty="0" err="1"/>
              <a:t>gyógyulás</a:t>
            </a:r>
            <a:r>
              <a:rPr lang="en-US" dirty="0"/>
              <a:t> </a:t>
            </a:r>
            <a:r>
              <a:rPr lang="en-US" dirty="0" err="1"/>
              <a:t>alatt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íny</a:t>
            </a:r>
            <a:r>
              <a:rPr lang="en-US" dirty="0"/>
              <a:t> </a:t>
            </a:r>
            <a:r>
              <a:rPr lang="en-US" dirty="0" err="1"/>
              <a:t>hámjának</a:t>
            </a:r>
            <a:r>
              <a:rPr lang="en-US" dirty="0"/>
              <a:t> </a:t>
            </a:r>
            <a:r>
              <a:rPr lang="en-US" dirty="0" err="1"/>
              <a:t>apicalis</a:t>
            </a:r>
            <a:r>
              <a:rPr lang="en-US" dirty="0"/>
              <a:t> </a:t>
            </a:r>
            <a:r>
              <a:rPr lang="en-US" dirty="0" err="1"/>
              <a:t>irányú</a:t>
            </a:r>
            <a:r>
              <a:rPr lang="en-US" dirty="0"/>
              <a:t> </a:t>
            </a:r>
            <a:r>
              <a:rPr lang="en-US" dirty="0" err="1"/>
              <a:t>burjánzását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Ezzel</a:t>
            </a:r>
            <a:r>
              <a:rPr lang="en-US" dirty="0"/>
              <a:t> </a:t>
            </a:r>
            <a:r>
              <a:rPr lang="en-US" dirty="0" err="1"/>
              <a:t>verticalis</a:t>
            </a:r>
            <a:r>
              <a:rPr lang="en-US" dirty="0"/>
              <a:t> </a:t>
            </a:r>
            <a:r>
              <a:rPr lang="en-US" dirty="0" err="1"/>
              <a:t>csonttasakok</a:t>
            </a:r>
            <a:r>
              <a:rPr lang="en-US" dirty="0"/>
              <a:t> </a:t>
            </a:r>
            <a:r>
              <a:rPr lang="en-US" dirty="0" err="1"/>
              <a:t>csontosan</a:t>
            </a:r>
            <a:r>
              <a:rPr lang="en-US" dirty="0"/>
              <a:t> </a:t>
            </a:r>
            <a:r>
              <a:rPr lang="en-US" dirty="0" err="1"/>
              <a:t>telődnek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1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5" name="Tartalom helye 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49FA479C-4AAA-8D49-9182-FC8163D65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113"/>
          <a:stretch/>
        </p:blipFill>
        <p:spPr>
          <a:xfrm>
            <a:off x="482347" y="598259"/>
            <a:ext cx="8167082" cy="56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9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953EC90C-082B-4667-A29F-E4E4D515A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E99FF883-3EBA-49CC-8D77-1EE69E182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90C4ED-5E67-4827-AED1-DEC2B100A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6" y="-2"/>
            <a:ext cx="2601176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16B1774-E483-4832-A4C7-1277F9928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E4BA6BE-9BF5-4DFA-8E3F-C49023E53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2C79D573-6FF4-2046-BA4B-F2D7B7F6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78525" y="1793158"/>
            <a:ext cx="4471415" cy="3097947"/>
          </a:xfrm>
        </p:spPr>
        <p:txBody>
          <a:bodyPr anchor="ctr">
            <a:normAutofit/>
          </a:bodyPr>
          <a:lstStyle/>
          <a:p>
            <a:pPr algn="l"/>
            <a:r>
              <a:rPr lang="hu-HU" sz="4200">
                <a:solidFill>
                  <a:schemeClr val="bg1"/>
                </a:solidFill>
              </a:rPr>
              <a:t>Regeneratív tasakműtét lépései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92B62B-C288-4247-A5DC-5BCEEE5E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384" y="546341"/>
            <a:ext cx="6207131" cy="17787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1600" dirty="0">
                <a:solidFill>
                  <a:schemeClr val="tx2"/>
                </a:solidFill>
              </a:rPr>
              <a:t>a: 9 mm mély </a:t>
            </a:r>
            <a:r>
              <a:rPr lang="hu-HU" sz="1600" dirty="0" err="1">
                <a:solidFill>
                  <a:schemeClr val="tx2"/>
                </a:solidFill>
              </a:rPr>
              <a:t>intraossealis</a:t>
            </a:r>
            <a:r>
              <a:rPr lang="hu-HU" sz="1600" dirty="0">
                <a:solidFill>
                  <a:schemeClr val="tx2"/>
                </a:solidFill>
              </a:rPr>
              <a:t> tasak, b: lebeny preparálás, papilla </a:t>
            </a:r>
            <a:r>
              <a:rPr lang="hu-HU" sz="1600" dirty="0" err="1">
                <a:solidFill>
                  <a:schemeClr val="tx2"/>
                </a:solidFill>
              </a:rPr>
              <a:t>prezervációval</a:t>
            </a:r>
            <a:r>
              <a:rPr lang="hu-HU" sz="1600" dirty="0">
                <a:solidFill>
                  <a:schemeClr val="tx2"/>
                </a:solidFill>
              </a:rPr>
              <a:t>, c: defektus, d: csontpótló applikálása, e: membrán a pozicionálása közben, f.: egyesített </a:t>
            </a:r>
            <a:r>
              <a:rPr lang="hu-HU" sz="1600" dirty="0" err="1">
                <a:solidFill>
                  <a:schemeClr val="tx2"/>
                </a:solidFill>
              </a:rPr>
              <a:t>sebszélek</a:t>
            </a:r>
            <a:r>
              <a:rPr lang="hu-HU" sz="1600" dirty="0">
                <a:solidFill>
                  <a:schemeClr val="tx2"/>
                </a:solidFill>
              </a:rPr>
              <a:t>, megtartott papilla</a:t>
            </a:r>
          </a:p>
        </p:txBody>
      </p:sp>
      <p:pic>
        <p:nvPicPr>
          <p:cNvPr id="5" name="Kép 4" descr="A képen étel, asztal, műanyag, kitöltve látható&#10;&#10;Automatikusan generált leírás">
            <a:extLst>
              <a:ext uri="{FF2B5EF4-FFF2-40B4-BE49-F238E27FC236}">
                <a16:creationId xmlns:a16="http://schemas.microsoft.com/office/drawing/2014/main" id="{00CBFB46-56F1-9342-94B9-E01497B73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31" r="3" b="7897"/>
          <a:stretch/>
        </p:blipFill>
        <p:spPr>
          <a:xfrm>
            <a:off x="2546918" y="2325091"/>
            <a:ext cx="6577490" cy="42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Terápiás</a:t>
            </a:r>
            <a:r>
              <a:rPr lang="en-US" dirty="0"/>
              <a:t> </a:t>
            </a:r>
            <a:r>
              <a:rPr lang="en-US" dirty="0" err="1"/>
              <a:t>szempontból</a:t>
            </a:r>
            <a:r>
              <a:rPr lang="en-US" dirty="0"/>
              <a:t> 3 </a:t>
            </a:r>
            <a:r>
              <a:rPr lang="en-US" dirty="0" err="1"/>
              <a:t>kategória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735"/>
            <a:ext cx="8229600" cy="41074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Primer </a:t>
            </a:r>
            <a:r>
              <a:rPr lang="en-US" dirty="0" err="1"/>
              <a:t>preventio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Gingivitis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Parodontitis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élesen</a:t>
            </a:r>
            <a:r>
              <a:rPr lang="en-US" dirty="0"/>
              <a:t> </a:t>
            </a:r>
            <a:r>
              <a:rPr lang="en-US" dirty="0" err="1"/>
              <a:t>külön</a:t>
            </a:r>
            <a:r>
              <a:rPr lang="en-US" dirty="0"/>
              <a:t> </a:t>
            </a:r>
            <a:r>
              <a:rPr lang="en-US" dirty="0" err="1"/>
              <a:t>választva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		- </a:t>
            </a:r>
            <a:r>
              <a:rPr lang="en-US" dirty="0" err="1"/>
              <a:t>krónikus</a:t>
            </a:r>
            <a:r>
              <a:rPr lang="en-US" dirty="0"/>
              <a:t> </a:t>
            </a:r>
            <a:r>
              <a:rPr lang="en-US" dirty="0" err="1"/>
              <a:t>parodontitist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		- </a:t>
            </a:r>
            <a:r>
              <a:rPr lang="en-US" dirty="0" err="1"/>
              <a:t>agresszív</a:t>
            </a:r>
            <a:r>
              <a:rPr lang="en-US" dirty="0"/>
              <a:t> </a:t>
            </a:r>
            <a:r>
              <a:rPr lang="en-US" dirty="0" err="1"/>
              <a:t>parodontitis</a:t>
            </a:r>
            <a:r>
              <a:rPr lang="en-US" dirty="0"/>
              <a:t> </a:t>
            </a:r>
            <a:r>
              <a:rPr lang="en-US" dirty="0" err="1"/>
              <a:t>kezelését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41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Apicalisan</a:t>
            </a:r>
            <a:r>
              <a:rPr lang="en-US" dirty="0"/>
              <a:t> </a:t>
            </a:r>
            <a:r>
              <a:rPr lang="en-US" dirty="0" err="1"/>
              <a:t>elcsúsztatott</a:t>
            </a:r>
            <a:r>
              <a:rPr lang="en-US" dirty="0"/>
              <a:t> </a:t>
            </a:r>
            <a:r>
              <a:rPr lang="en-US" dirty="0" err="1"/>
              <a:t>lebenyű</a:t>
            </a:r>
            <a:r>
              <a:rPr lang="en-US" dirty="0"/>
              <a:t> </a:t>
            </a:r>
            <a:r>
              <a:rPr lang="en-US" dirty="0" err="1"/>
              <a:t>tasakműtét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09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Célja</a:t>
            </a:r>
            <a:r>
              <a:rPr lang="en-US" dirty="0"/>
              <a:t>: 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tasak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tökéletes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eltávolítása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előbbi</a:t>
            </a:r>
            <a:r>
              <a:rPr lang="en-US" dirty="0"/>
              <a:t> </a:t>
            </a:r>
            <a:r>
              <a:rPr lang="en-US" dirty="0" err="1"/>
              <a:t>technika</a:t>
            </a:r>
            <a:r>
              <a:rPr lang="en-US" dirty="0"/>
              <a:t> </a:t>
            </a:r>
            <a:r>
              <a:rPr lang="en-US" dirty="0" err="1"/>
              <a:t>helyett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ínylebenyt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eredeti</a:t>
            </a:r>
            <a:r>
              <a:rPr lang="en-US" dirty="0"/>
              <a:t> </a:t>
            </a:r>
            <a:r>
              <a:rPr lang="en-US" dirty="0" err="1"/>
              <a:t>helyére</a:t>
            </a:r>
            <a:r>
              <a:rPr lang="en-US" dirty="0"/>
              <a:t> </a:t>
            </a:r>
            <a:r>
              <a:rPr lang="en-US" dirty="0" err="1"/>
              <a:t>helyezzük</a:t>
            </a:r>
            <a:r>
              <a:rPr lang="en-US" dirty="0"/>
              <a:t> </a:t>
            </a:r>
            <a:r>
              <a:rPr lang="en-US" dirty="0" err="1"/>
              <a:t>vissza</a:t>
            </a:r>
            <a:r>
              <a:rPr lang="en-US" dirty="0"/>
              <a:t>, </a:t>
            </a:r>
            <a:r>
              <a:rPr lang="en-US" dirty="0" err="1"/>
              <a:t>hanem</a:t>
            </a:r>
            <a:r>
              <a:rPr lang="en-US" dirty="0"/>
              <a:t> </a:t>
            </a:r>
            <a:r>
              <a:rPr lang="en-US" dirty="0" err="1"/>
              <a:t>apicalis</a:t>
            </a:r>
            <a:r>
              <a:rPr lang="en-US" dirty="0"/>
              <a:t> </a:t>
            </a:r>
            <a:r>
              <a:rPr lang="en-US" dirty="0" err="1"/>
              <a:t>irányba</a:t>
            </a:r>
            <a:r>
              <a:rPr lang="en-US" dirty="0"/>
              <a:t> </a:t>
            </a:r>
            <a:r>
              <a:rPr lang="en-US" dirty="0" err="1"/>
              <a:t>elcsúsztatjuk</a:t>
            </a:r>
            <a:r>
              <a:rPr lang="en-US" dirty="0"/>
              <a:t>, a </a:t>
            </a:r>
            <a:r>
              <a:rPr lang="en-US" dirty="0" err="1"/>
              <a:t>tasakbázis</a:t>
            </a:r>
            <a:r>
              <a:rPr lang="en-US" dirty="0"/>
              <a:t> </a:t>
            </a:r>
            <a:r>
              <a:rPr lang="en-US" dirty="0" err="1"/>
              <a:t>vonalaáig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műtét</a:t>
            </a:r>
            <a:r>
              <a:rPr lang="en-US" dirty="0"/>
              <a:t> </a:t>
            </a:r>
            <a:r>
              <a:rPr lang="en-US" dirty="0" err="1"/>
              <a:t>egyesíti</a:t>
            </a:r>
            <a:r>
              <a:rPr lang="en-US" dirty="0"/>
              <a:t> a </a:t>
            </a:r>
            <a:r>
              <a:rPr lang="en-US" dirty="0" err="1"/>
              <a:t>gingivectomia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Widmann</a:t>
            </a:r>
            <a:r>
              <a:rPr lang="en-US" dirty="0"/>
              <a:t> </a:t>
            </a:r>
            <a:r>
              <a:rPr lang="en-US" dirty="0" err="1"/>
              <a:t>műtét</a:t>
            </a:r>
            <a:r>
              <a:rPr lang="en-US" dirty="0"/>
              <a:t> </a:t>
            </a:r>
            <a:r>
              <a:rPr lang="en-US" dirty="0" err="1"/>
              <a:t>adta</a:t>
            </a:r>
            <a:r>
              <a:rPr lang="en-US" dirty="0"/>
              <a:t> </a:t>
            </a:r>
            <a:r>
              <a:rPr lang="en-US" dirty="0" err="1"/>
              <a:t>lehetőséget</a:t>
            </a:r>
            <a:r>
              <a:rPr lang="en-US" dirty="0"/>
              <a:t>. </a:t>
            </a:r>
          </a:p>
          <a:p>
            <a:pPr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keratinizált</a:t>
            </a:r>
            <a:r>
              <a:rPr lang="en-US" dirty="0"/>
              <a:t> </a:t>
            </a:r>
            <a:r>
              <a:rPr lang="en-US" dirty="0" err="1"/>
              <a:t>ínyszél</a:t>
            </a:r>
            <a:r>
              <a:rPr lang="en-US" dirty="0"/>
              <a:t> </a:t>
            </a:r>
            <a:r>
              <a:rPr lang="en-US" dirty="0" err="1"/>
              <a:t>megőrzésével</a:t>
            </a:r>
            <a:r>
              <a:rPr lang="en-US" dirty="0"/>
              <a:t> </a:t>
            </a:r>
            <a:r>
              <a:rPr lang="en-US" dirty="0" err="1"/>
              <a:t>lehetőség</a:t>
            </a:r>
            <a:r>
              <a:rPr lang="en-US" dirty="0"/>
              <a:t> </a:t>
            </a:r>
            <a:r>
              <a:rPr lang="en-US" dirty="0" err="1"/>
              <a:t>adódik</a:t>
            </a:r>
            <a:r>
              <a:rPr lang="en-US" dirty="0"/>
              <a:t> a </a:t>
            </a:r>
            <a:r>
              <a:rPr lang="en-US" dirty="0" err="1"/>
              <a:t>tasak</a:t>
            </a:r>
            <a:r>
              <a:rPr lang="en-US" dirty="0"/>
              <a:t> </a:t>
            </a:r>
            <a:r>
              <a:rPr lang="en-US" dirty="0" err="1"/>
              <a:t>tökéletes</a:t>
            </a:r>
            <a:r>
              <a:rPr lang="en-US" dirty="0"/>
              <a:t> </a:t>
            </a:r>
            <a:r>
              <a:rPr lang="en-US" dirty="0" err="1"/>
              <a:t>megszűntetésére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teljes</a:t>
            </a:r>
            <a:r>
              <a:rPr lang="en-US" dirty="0"/>
              <a:t> </a:t>
            </a:r>
            <a:r>
              <a:rPr lang="en-US" dirty="0" err="1"/>
              <a:t>keratinizált</a:t>
            </a:r>
            <a:r>
              <a:rPr lang="en-US" dirty="0"/>
              <a:t> </a:t>
            </a:r>
            <a:r>
              <a:rPr lang="en-US" dirty="0" err="1"/>
              <a:t>ínyszövet</a:t>
            </a:r>
            <a:r>
              <a:rPr lang="en-US" dirty="0"/>
              <a:t> </a:t>
            </a:r>
            <a:r>
              <a:rPr lang="en-US" dirty="0" err="1"/>
              <a:t>apicalis</a:t>
            </a:r>
            <a:r>
              <a:rPr lang="en-US" dirty="0"/>
              <a:t> </a:t>
            </a:r>
            <a:r>
              <a:rPr lang="en-US" dirty="0" err="1"/>
              <a:t>írányú</a:t>
            </a:r>
            <a:r>
              <a:rPr lang="en-US" dirty="0"/>
              <a:t> </a:t>
            </a:r>
            <a:r>
              <a:rPr lang="en-US" dirty="0" err="1"/>
              <a:t>áthelyezésére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9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71D4A2-982B-8849-8CDE-4E7FD0DA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Koronálisan</a:t>
            </a:r>
            <a:r>
              <a:rPr lang="hu-HU" dirty="0"/>
              <a:t> elcsúsztatott lebeny technika </a:t>
            </a:r>
          </a:p>
        </p:txBody>
      </p:sp>
      <p:pic>
        <p:nvPicPr>
          <p:cNvPr id="5" name="Tartalom helye 4" descr="A képen beltéri, étel, asztal, tányér látható&#10;&#10;Automatikusan generált leírás">
            <a:extLst>
              <a:ext uri="{FF2B5EF4-FFF2-40B4-BE49-F238E27FC236}">
                <a16:creationId xmlns:a16="http://schemas.microsoft.com/office/drawing/2014/main" id="{0E6D0601-33EB-0242-859F-28758EFCD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30" y="2514066"/>
            <a:ext cx="8551870" cy="2803892"/>
          </a:xfrm>
        </p:spPr>
      </p:pic>
    </p:spTree>
    <p:extLst>
      <p:ext uri="{BB962C8B-B14F-4D97-AF65-F5344CB8AC3E}">
        <p14:creationId xmlns:p14="http://schemas.microsoft.com/office/powerpoint/2010/main" val="3507423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Képernyőfotó 2017-04-02 - 20.5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305920" cy="60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7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7-04-02 - 20.52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85723"/>
            <a:ext cx="8513811" cy="61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28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́pernyőfotó 2017-04-02 - 20.5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9237373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89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AB36ED-6E52-174B-A638-469340F9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Szükséges műszerek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DB50B1-C2AF-9647-89AE-9B217EE5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Szövetszétválasztó műszerek</a:t>
            </a:r>
          </a:p>
          <a:p>
            <a:r>
              <a:rPr lang="hu-HU" dirty="0"/>
              <a:t>Lebenyképzésre használt eszközök</a:t>
            </a:r>
          </a:p>
          <a:p>
            <a:r>
              <a:rPr lang="hu-HU" dirty="0" err="1"/>
              <a:t>Gracey</a:t>
            </a:r>
            <a:r>
              <a:rPr lang="hu-HU" dirty="0"/>
              <a:t>-küret szett</a:t>
            </a:r>
          </a:p>
          <a:p>
            <a:r>
              <a:rPr lang="hu-HU" dirty="0" err="1"/>
              <a:t>Csontfrézerek</a:t>
            </a:r>
            <a:r>
              <a:rPr lang="hu-HU" dirty="0"/>
              <a:t> (</a:t>
            </a:r>
            <a:r>
              <a:rPr lang="hu-HU" dirty="0" err="1"/>
              <a:t>esetlges</a:t>
            </a:r>
            <a:r>
              <a:rPr lang="hu-HU" dirty="0"/>
              <a:t> csontkorrekciókhoz)</a:t>
            </a:r>
          </a:p>
          <a:p>
            <a:r>
              <a:rPr lang="hu-HU" dirty="0"/>
              <a:t>Szövetegyesítő műszerek</a:t>
            </a:r>
          </a:p>
          <a:p>
            <a:r>
              <a:rPr lang="hu-HU" dirty="0" err="1"/>
              <a:t>Aspirátor</a:t>
            </a:r>
            <a:r>
              <a:rPr lang="hu-HU" dirty="0"/>
              <a:t> (szívók)</a:t>
            </a:r>
          </a:p>
        </p:txBody>
      </p:sp>
    </p:spTree>
    <p:extLst>
      <p:ext uri="{BB962C8B-B14F-4D97-AF65-F5344CB8AC3E}">
        <p14:creationId xmlns:p14="http://schemas.microsoft.com/office/powerpoint/2010/main" val="593815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7D1971-8B52-DA44-B2CC-3C9D2CB6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Ínymetszésre használt eszközök</a:t>
            </a:r>
          </a:p>
        </p:txBody>
      </p:sp>
      <p:pic>
        <p:nvPicPr>
          <p:cNvPr id="5" name="Tartalom helye 4" descr="A képen kés látható&#10;&#10;Automatikusan generált leírás">
            <a:extLst>
              <a:ext uri="{FF2B5EF4-FFF2-40B4-BE49-F238E27FC236}">
                <a16:creationId xmlns:a16="http://schemas.microsoft.com/office/drawing/2014/main" id="{6F864875-BF8F-FF43-AF30-B519A9CE8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983162"/>
          </a:xfrm>
        </p:spPr>
      </p:pic>
    </p:spTree>
    <p:extLst>
      <p:ext uri="{BB962C8B-B14F-4D97-AF65-F5344CB8AC3E}">
        <p14:creationId xmlns:p14="http://schemas.microsoft.com/office/powerpoint/2010/main" val="1925750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94811F-E0D4-254A-AF51-07F104CC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Lebenyképzésre használt eszközök</a:t>
            </a:r>
          </a:p>
        </p:txBody>
      </p:sp>
      <p:pic>
        <p:nvPicPr>
          <p:cNvPr id="5" name="Tartalom helye 4" descr="A képen kés látható&#10;&#10;Automatikusan generált leírás">
            <a:extLst>
              <a:ext uri="{FF2B5EF4-FFF2-40B4-BE49-F238E27FC236}">
                <a16:creationId xmlns:a16="http://schemas.microsoft.com/office/drawing/2014/main" id="{DC4AA572-922B-844D-B65E-96E8619F0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337" y="1600200"/>
            <a:ext cx="7291137" cy="4983162"/>
          </a:xfrm>
        </p:spPr>
      </p:pic>
    </p:spTree>
    <p:extLst>
      <p:ext uri="{BB962C8B-B14F-4D97-AF65-F5344CB8AC3E}">
        <p14:creationId xmlns:p14="http://schemas.microsoft.com/office/powerpoint/2010/main" val="3223174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D191CB-1E57-8E4C-8F1A-7124D86B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Gracey</a:t>
            </a:r>
            <a:r>
              <a:rPr lang="hu-HU" dirty="0"/>
              <a:t>-küret</a:t>
            </a:r>
          </a:p>
        </p:txBody>
      </p:sp>
      <p:pic>
        <p:nvPicPr>
          <p:cNvPr id="5" name="Tartalom helye 4" descr="A képen beltéri, palack, asztal, kés látható&#10;&#10;Automatikusan generált leírás">
            <a:extLst>
              <a:ext uri="{FF2B5EF4-FFF2-40B4-BE49-F238E27FC236}">
                <a16:creationId xmlns:a16="http://schemas.microsoft.com/office/drawing/2014/main" id="{884239EB-79D1-4149-8DA2-CAAEE8FAA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121" y="1600200"/>
            <a:ext cx="4679757" cy="4525963"/>
          </a:xfrm>
        </p:spPr>
      </p:pic>
    </p:spTree>
    <p:extLst>
      <p:ext uri="{BB962C8B-B14F-4D97-AF65-F5344CB8AC3E}">
        <p14:creationId xmlns:p14="http://schemas.microsoft.com/office/powerpoint/2010/main" val="2149469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6175A9-9D8A-CF48-A458-12A94128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Csontkorrekció műszerei</a:t>
            </a:r>
          </a:p>
        </p:txBody>
      </p:sp>
      <p:pic>
        <p:nvPicPr>
          <p:cNvPr id="5" name="Tartalom helye 4" descr="A képen kés látható&#10;&#10;Automatikusan generált leírás">
            <a:extLst>
              <a:ext uri="{FF2B5EF4-FFF2-40B4-BE49-F238E27FC236}">
                <a16:creationId xmlns:a16="http://schemas.microsoft.com/office/drawing/2014/main" id="{29D58391-9E85-F947-B028-DF3E8C49B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33" y="1600200"/>
            <a:ext cx="8613368" cy="4983162"/>
          </a:xfrm>
        </p:spPr>
      </p:pic>
    </p:spTree>
    <p:extLst>
      <p:ext uri="{BB962C8B-B14F-4D97-AF65-F5344CB8AC3E}">
        <p14:creationId xmlns:p14="http://schemas.microsoft.com/office/powerpoint/2010/main" val="105666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74338"/>
          </a:xfrm>
        </p:spPr>
        <p:txBody>
          <a:bodyPr/>
          <a:lstStyle/>
          <a:p>
            <a:r>
              <a:rPr lang="en-US" dirty="0" err="1"/>
              <a:t>Komplex</a:t>
            </a:r>
            <a:r>
              <a:rPr lang="en-US" dirty="0"/>
              <a:t>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kezelés</a:t>
            </a:r>
            <a:r>
              <a:rPr lang="en-US" dirty="0"/>
              <a:t> 4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fázisra</a:t>
            </a:r>
            <a:r>
              <a:rPr lang="en-US" dirty="0"/>
              <a:t> </a:t>
            </a:r>
            <a:r>
              <a:rPr lang="en-US" dirty="0" err="1"/>
              <a:t>osztható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9939"/>
            <a:ext cx="8229600" cy="34562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fázis</a:t>
            </a:r>
            <a:r>
              <a:rPr lang="en-US" dirty="0"/>
              <a:t>: Oki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kezelés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fázis</a:t>
            </a:r>
            <a:r>
              <a:rPr lang="en-US" dirty="0"/>
              <a:t>: </a:t>
            </a:r>
            <a:r>
              <a:rPr lang="en-US" dirty="0" err="1"/>
              <a:t>Sebészi</a:t>
            </a:r>
            <a:r>
              <a:rPr lang="en-US" dirty="0"/>
              <a:t>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kezelés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fázis</a:t>
            </a:r>
            <a:r>
              <a:rPr lang="en-US" dirty="0"/>
              <a:t>: </a:t>
            </a:r>
            <a:r>
              <a:rPr lang="en-US" dirty="0" err="1"/>
              <a:t>Restauratív</a:t>
            </a:r>
            <a:r>
              <a:rPr lang="en-US" dirty="0"/>
              <a:t> </a:t>
            </a:r>
            <a:r>
              <a:rPr lang="en-US" dirty="0" err="1"/>
              <a:t>kezelés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fázis</a:t>
            </a:r>
            <a:r>
              <a:rPr lang="en-US" dirty="0"/>
              <a:t>: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gondozás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64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F13E4B-83BA-F845-B16C-F8EC385B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Ollók</a:t>
            </a:r>
          </a:p>
        </p:txBody>
      </p:sp>
      <p:pic>
        <p:nvPicPr>
          <p:cNvPr id="5" name="Tartalom helye 4" descr="A képen fű, olló, ülő, zöld látható&#10;&#10;Automatikusan generált leírás">
            <a:extLst>
              <a:ext uri="{FF2B5EF4-FFF2-40B4-BE49-F238E27FC236}">
                <a16:creationId xmlns:a16="http://schemas.microsoft.com/office/drawing/2014/main" id="{206AF626-849B-9C42-B6E4-A772B7B93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900" y="1666081"/>
            <a:ext cx="8204200" cy="4394200"/>
          </a:xfrm>
        </p:spPr>
      </p:pic>
    </p:spTree>
    <p:extLst>
      <p:ext uri="{BB962C8B-B14F-4D97-AF65-F5344CB8AC3E}">
        <p14:creationId xmlns:p14="http://schemas.microsoft.com/office/powerpoint/2010/main" val="1261012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37E5C1-7515-ED45-80D2-C6CC3E98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Csipeszek</a:t>
            </a:r>
          </a:p>
        </p:txBody>
      </p:sp>
      <p:pic>
        <p:nvPicPr>
          <p:cNvPr id="5" name="Tartalom helye 4" descr="A képen kés, fegyver, ülő, zöld látható&#10;&#10;Automatikusan generált leírás">
            <a:extLst>
              <a:ext uri="{FF2B5EF4-FFF2-40B4-BE49-F238E27FC236}">
                <a16:creationId xmlns:a16="http://schemas.microsoft.com/office/drawing/2014/main" id="{73FB777C-7908-6C4E-BE01-4DD8FEC89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16" y="1600200"/>
            <a:ext cx="8750592" cy="4983162"/>
          </a:xfrm>
        </p:spPr>
      </p:pic>
    </p:spTree>
    <p:extLst>
      <p:ext uri="{BB962C8B-B14F-4D97-AF65-F5344CB8AC3E}">
        <p14:creationId xmlns:p14="http://schemas.microsoft.com/office/powerpoint/2010/main" val="709183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205D1C-1274-4144-B200-7A33B3E4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Szövetegyesítő műszerek</a:t>
            </a:r>
          </a:p>
        </p:txBody>
      </p:sp>
      <p:pic>
        <p:nvPicPr>
          <p:cNvPr id="5" name="Tartalom helye 4" descr="A képen asztal, ülő látható&#10;&#10;Automatikusan generált leírás">
            <a:extLst>
              <a:ext uri="{FF2B5EF4-FFF2-40B4-BE49-F238E27FC236}">
                <a16:creationId xmlns:a16="http://schemas.microsoft.com/office/drawing/2014/main" id="{E5E08A94-A947-A746-B072-2BBE0C08B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701" y="1888957"/>
            <a:ext cx="7414597" cy="4525963"/>
          </a:xfrm>
        </p:spPr>
      </p:pic>
    </p:spTree>
    <p:extLst>
      <p:ext uri="{BB962C8B-B14F-4D97-AF65-F5344CB8AC3E}">
        <p14:creationId xmlns:p14="http://schemas.microsoft.com/office/powerpoint/2010/main" val="184962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kezelés</a:t>
            </a:r>
            <a:r>
              <a:rPr lang="en-US" dirty="0"/>
              <a:t> </a:t>
            </a:r>
            <a:r>
              <a:rPr lang="en-US" dirty="0" err="1"/>
              <a:t>kronológiai</a:t>
            </a:r>
            <a:r>
              <a:rPr lang="en-US" dirty="0"/>
              <a:t> </a:t>
            </a:r>
            <a:r>
              <a:rPr lang="en-US" dirty="0" err="1"/>
              <a:t>sémája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esetek</a:t>
            </a:r>
            <a:r>
              <a:rPr lang="en-US" dirty="0"/>
              <a:t> </a:t>
            </a:r>
            <a:r>
              <a:rPr lang="en-US" dirty="0" err="1"/>
              <a:t>ellátása</a:t>
            </a:r>
            <a:r>
              <a:rPr lang="en-US" dirty="0"/>
              <a:t>, </a:t>
            </a:r>
            <a:r>
              <a:rPr lang="en-US" dirty="0" err="1"/>
              <a:t>azonnali</a:t>
            </a:r>
            <a:r>
              <a:rPr lang="en-US" dirty="0"/>
              <a:t> </a:t>
            </a:r>
            <a:r>
              <a:rPr lang="en-US" dirty="0" err="1"/>
              <a:t>extarctiók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Státuszfelvétel</a:t>
            </a:r>
            <a:r>
              <a:rPr lang="en-US" dirty="0"/>
              <a:t> , </a:t>
            </a:r>
            <a:r>
              <a:rPr lang="en-US" dirty="0" err="1"/>
              <a:t>előzetes</a:t>
            </a:r>
            <a:r>
              <a:rPr lang="en-US" dirty="0"/>
              <a:t> </a:t>
            </a:r>
            <a:r>
              <a:rPr lang="en-US" dirty="0" err="1"/>
              <a:t>kezelési</a:t>
            </a:r>
            <a:r>
              <a:rPr lang="en-US" dirty="0"/>
              <a:t> </a:t>
            </a:r>
            <a:r>
              <a:rPr lang="en-US" dirty="0" err="1"/>
              <a:t>terv</a:t>
            </a:r>
            <a:r>
              <a:rPr lang="en-US" dirty="0"/>
              <a:t> </a:t>
            </a:r>
            <a:r>
              <a:rPr lang="en-US" dirty="0" err="1"/>
              <a:t>készítése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Menthetetlen</a:t>
            </a:r>
            <a:r>
              <a:rPr lang="en-US" dirty="0"/>
              <a:t> </a:t>
            </a:r>
            <a:r>
              <a:rPr lang="en-US" dirty="0" err="1"/>
              <a:t>fogak</a:t>
            </a:r>
            <a:r>
              <a:rPr lang="en-US" dirty="0"/>
              <a:t> </a:t>
            </a:r>
            <a:r>
              <a:rPr lang="en-US" dirty="0" err="1"/>
              <a:t>extractiója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Etiológiai</a:t>
            </a:r>
            <a:r>
              <a:rPr lang="en-US" dirty="0"/>
              <a:t>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kezelés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szisztematikus</a:t>
            </a:r>
            <a:r>
              <a:rPr lang="en-US" dirty="0"/>
              <a:t> </a:t>
            </a:r>
            <a:r>
              <a:rPr lang="en-US" dirty="0" err="1"/>
              <a:t>professzionális</a:t>
            </a:r>
            <a:r>
              <a:rPr lang="en-US" dirty="0"/>
              <a:t> </a:t>
            </a:r>
            <a:r>
              <a:rPr lang="en-US" dirty="0" err="1"/>
              <a:t>szájhigiénés</a:t>
            </a:r>
            <a:r>
              <a:rPr lang="en-US" dirty="0"/>
              <a:t> </a:t>
            </a:r>
            <a:r>
              <a:rPr lang="en-US" dirty="0" err="1"/>
              <a:t>kezelés</a:t>
            </a:r>
            <a:r>
              <a:rPr lang="en-US" dirty="0"/>
              <a:t> </a:t>
            </a:r>
            <a:r>
              <a:rPr lang="en-US" b="1" dirty="0"/>
              <a:t>(1 </a:t>
            </a:r>
            <a:r>
              <a:rPr lang="en-US" b="1" dirty="0" err="1"/>
              <a:t>fázis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717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fázis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23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 err="1"/>
              <a:t>Elsődleges</a:t>
            </a:r>
            <a:r>
              <a:rPr lang="en-US" dirty="0"/>
              <a:t> </a:t>
            </a:r>
            <a:r>
              <a:rPr lang="en-US" dirty="0" err="1"/>
              <a:t>szájhigiénés</a:t>
            </a:r>
            <a:r>
              <a:rPr lang="en-US" dirty="0"/>
              <a:t> </a:t>
            </a:r>
            <a:r>
              <a:rPr lang="en-US" dirty="0" err="1"/>
              <a:t>motiválás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instruálás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Supragingivális</a:t>
            </a:r>
            <a:r>
              <a:rPr lang="en-US" dirty="0"/>
              <a:t> </a:t>
            </a:r>
            <a:r>
              <a:rPr lang="en-US" dirty="0" err="1"/>
              <a:t>depurálás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Subgingivális</a:t>
            </a:r>
            <a:r>
              <a:rPr lang="en-US" dirty="0"/>
              <a:t> </a:t>
            </a:r>
            <a:r>
              <a:rPr lang="en-US" dirty="0" err="1"/>
              <a:t>depurálás</a:t>
            </a:r>
            <a:r>
              <a:rPr lang="en-US" dirty="0"/>
              <a:t>, </a:t>
            </a:r>
            <a:r>
              <a:rPr lang="en-US" dirty="0" err="1"/>
              <a:t>gyökérsimítás</a:t>
            </a:r>
            <a:r>
              <a:rPr lang="en-US" dirty="0"/>
              <a:t>, </a:t>
            </a:r>
            <a:r>
              <a:rPr lang="en-US" dirty="0" err="1"/>
              <a:t>zárt</a:t>
            </a:r>
            <a:r>
              <a:rPr lang="en-US" dirty="0"/>
              <a:t> </a:t>
            </a:r>
            <a:r>
              <a:rPr lang="en-US" dirty="0" err="1"/>
              <a:t>küret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Plakkretenciós</a:t>
            </a:r>
            <a:r>
              <a:rPr lang="en-US" dirty="0"/>
              <a:t> </a:t>
            </a:r>
            <a:r>
              <a:rPr lang="en-US" dirty="0" err="1"/>
              <a:t>faktorok</a:t>
            </a:r>
            <a:r>
              <a:rPr lang="en-US" dirty="0"/>
              <a:t> </a:t>
            </a:r>
            <a:r>
              <a:rPr lang="en-US" dirty="0" err="1"/>
              <a:t>eliminálása</a:t>
            </a:r>
            <a:endParaRPr lang="en-US" dirty="0"/>
          </a:p>
          <a:p>
            <a:pPr marL="914400" lvl="1" indent="-514350"/>
            <a:r>
              <a:rPr lang="en-US" dirty="0" err="1"/>
              <a:t>Túlérő</a:t>
            </a:r>
            <a:r>
              <a:rPr lang="en-US" dirty="0"/>
              <a:t> </a:t>
            </a:r>
            <a:r>
              <a:rPr lang="en-US" dirty="0" err="1"/>
              <a:t>tömések</a:t>
            </a:r>
            <a:r>
              <a:rPr lang="en-US" dirty="0"/>
              <a:t> </a:t>
            </a:r>
            <a:r>
              <a:rPr lang="en-US" dirty="0" err="1"/>
              <a:t>korrekciója</a:t>
            </a:r>
            <a:endParaRPr lang="en-US" dirty="0"/>
          </a:p>
          <a:p>
            <a:pPr marL="914400" lvl="1" indent="-514350"/>
            <a:r>
              <a:rPr lang="en-US" dirty="0" err="1"/>
              <a:t>Hibás</a:t>
            </a:r>
            <a:r>
              <a:rPr lang="en-US" dirty="0"/>
              <a:t> </a:t>
            </a:r>
            <a:r>
              <a:rPr lang="en-US" dirty="0" err="1"/>
              <a:t>koronaszélek</a:t>
            </a:r>
            <a:r>
              <a:rPr lang="en-US" dirty="0"/>
              <a:t> </a:t>
            </a:r>
            <a:r>
              <a:rPr lang="en-US" dirty="0" err="1"/>
              <a:t>korrekciója</a:t>
            </a:r>
            <a:endParaRPr lang="en-US" dirty="0"/>
          </a:p>
          <a:p>
            <a:pPr marL="914400" lvl="1" indent="-514350"/>
            <a:r>
              <a:rPr lang="en-US" dirty="0" err="1"/>
              <a:t>Plakkretenciót</a:t>
            </a:r>
            <a:r>
              <a:rPr lang="en-US" dirty="0"/>
              <a:t> </a:t>
            </a:r>
            <a:r>
              <a:rPr lang="en-US" dirty="0" err="1"/>
              <a:t>okozó</a:t>
            </a:r>
            <a:r>
              <a:rPr lang="en-US" dirty="0"/>
              <a:t> </a:t>
            </a:r>
            <a:r>
              <a:rPr lang="en-US" dirty="0" err="1"/>
              <a:t>carieses</a:t>
            </a:r>
            <a:r>
              <a:rPr lang="en-US" dirty="0"/>
              <a:t> </a:t>
            </a:r>
            <a:r>
              <a:rPr lang="en-US" dirty="0" err="1"/>
              <a:t>laesiók</a:t>
            </a:r>
            <a:r>
              <a:rPr lang="en-US" dirty="0"/>
              <a:t> </a:t>
            </a:r>
            <a:r>
              <a:rPr lang="en-US" dirty="0" err="1"/>
              <a:t>ideiglenes</a:t>
            </a:r>
            <a:r>
              <a:rPr lang="en-US" dirty="0"/>
              <a:t> </a:t>
            </a:r>
            <a:r>
              <a:rPr lang="en-US" dirty="0" err="1"/>
              <a:t>ellátása</a:t>
            </a:r>
            <a:endParaRPr lang="en-US" dirty="0"/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3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0286"/>
            <a:ext cx="8229600" cy="5295877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dirty="0" err="1"/>
              <a:t>Nyitott</a:t>
            </a:r>
            <a:r>
              <a:rPr lang="en-US" dirty="0"/>
              <a:t> </a:t>
            </a:r>
            <a:r>
              <a:rPr lang="en-US" dirty="0" err="1"/>
              <a:t>kontaktpontok</a:t>
            </a:r>
            <a:r>
              <a:rPr lang="en-US" dirty="0"/>
              <a:t> </a:t>
            </a:r>
            <a:r>
              <a:rPr lang="en-US" dirty="0" err="1"/>
              <a:t>korrekciója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Fogak</a:t>
            </a:r>
            <a:r>
              <a:rPr lang="en-US" dirty="0"/>
              <a:t> </a:t>
            </a:r>
            <a:r>
              <a:rPr lang="en-US" dirty="0" err="1"/>
              <a:t>anatómiai</a:t>
            </a:r>
            <a:r>
              <a:rPr lang="en-US" dirty="0"/>
              <a:t> </a:t>
            </a:r>
            <a:r>
              <a:rPr lang="en-US" dirty="0" err="1"/>
              <a:t>hibáinak</a:t>
            </a:r>
            <a:r>
              <a:rPr lang="en-US" dirty="0"/>
              <a:t> </a:t>
            </a:r>
            <a:r>
              <a:rPr lang="en-US" dirty="0" err="1"/>
              <a:t>korrekciója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Ortodonciai</a:t>
            </a:r>
            <a:r>
              <a:rPr lang="en-US" dirty="0"/>
              <a:t> </a:t>
            </a:r>
            <a:r>
              <a:rPr lang="en-US" dirty="0" err="1"/>
              <a:t>korrekciók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Occlusio</a:t>
            </a:r>
            <a:r>
              <a:rPr lang="en-US" dirty="0"/>
              <a:t> </a:t>
            </a:r>
            <a:r>
              <a:rPr lang="en-US" dirty="0" err="1"/>
              <a:t>korrekció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Ideiglenes</a:t>
            </a:r>
            <a:r>
              <a:rPr lang="en-US" dirty="0"/>
              <a:t> </a:t>
            </a:r>
            <a:r>
              <a:rPr lang="en-US" dirty="0" err="1"/>
              <a:t>sínezés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e. </a:t>
            </a:r>
            <a:r>
              <a:rPr lang="en-US" dirty="0" err="1"/>
              <a:t>Szisztémás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lokális</a:t>
            </a:r>
            <a:r>
              <a:rPr lang="en-US" dirty="0"/>
              <a:t> </a:t>
            </a:r>
            <a:r>
              <a:rPr lang="en-US" dirty="0" err="1"/>
              <a:t>antibakteriális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antibiotikumos</a:t>
            </a:r>
            <a:r>
              <a:rPr lang="en-US" dirty="0"/>
              <a:t> </a:t>
            </a:r>
            <a:r>
              <a:rPr lang="en-US" dirty="0" err="1"/>
              <a:t>kezelés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Végleges</a:t>
            </a:r>
            <a:r>
              <a:rPr lang="en-US" dirty="0"/>
              <a:t> </a:t>
            </a:r>
            <a:r>
              <a:rPr lang="en-US" dirty="0" err="1"/>
              <a:t>szájhigiénés</a:t>
            </a:r>
            <a:r>
              <a:rPr lang="en-US" dirty="0"/>
              <a:t> </a:t>
            </a:r>
            <a:r>
              <a:rPr lang="en-US" dirty="0" err="1"/>
              <a:t>instruálás</a:t>
            </a:r>
            <a:r>
              <a:rPr lang="en-US" dirty="0"/>
              <a:t>, </a:t>
            </a:r>
            <a:r>
              <a:rPr lang="en-US" dirty="0" err="1"/>
              <a:t>egyénre</a:t>
            </a:r>
            <a:r>
              <a:rPr lang="en-US" dirty="0"/>
              <a:t> </a:t>
            </a:r>
            <a:r>
              <a:rPr lang="en-US" dirty="0" err="1"/>
              <a:t>szabott</a:t>
            </a:r>
            <a:r>
              <a:rPr lang="en-US" dirty="0"/>
              <a:t> </a:t>
            </a:r>
            <a:r>
              <a:rPr lang="en-US" dirty="0" err="1"/>
              <a:t>hatékony</a:t>
            </a:r>
            <a:r>
              <a:rPr lang="en-US" dirty="0"/>
              <a:t> </a:t>
            </a:r>
            <a:r>
              <a:rPr lang="en-US" dirty="0" err="1"/>
              <a:t>szájhigiénés</a:t>
            </a:r>
            <a:r>
              <a:rPr lang="en-US" dirty="0"/>
              <a:t> program </a:t>
            </a:r>
            <a:r>
              <a:rPr lang="en-US" dirty="0" err="1"/>
              <a:t>kialakítása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3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004"/>
            <a:ext cx="8229600" cy="57191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megfigyelési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értékelő</a:t>
            </a:r>
            <a:r>
              <a:rPr lang="en-US" dirty="0"/>
              <a:t> </a:t>
            </a:r>
            <a:r>
              <a:rPr lang="en-US" dirty="0" err="1"/>
              <a:t>fázis</a:t>
            </a:r>
            <a:r>
              <a:rPr lang="en-US" dirty="0"/>
              <a:t> (kb 6 </a:t>
            </a:r>
            <a:r>
              <a:rPr lang="en-US" dirty="0" err="1"/>
              <a:t>hét</a:t>
            </a:r>
            <a:r>
              <a:rPr lang="en-US" dirty="0"/>
              <a:t> </a:t>
            </a:r>
            <a:r>
              <a:rPr lang="en-US" dirty="0" err="1"/>
              <a:t>elteltével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Tasakok</a:t>
            </a:r>
            <a:r>
              <a:rPr lang="en-US" dirty="0"/>
              <a:t> </a:t>
            </a:r>
            <a:r>
              <a:rPr lang="en-US" dirty="0" err="1"/>
              <a:t>sebészi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 </a:t>
            </a:r>
            <a:r>
              <a:rPr lang="en-US" b="1" dirty="0"/>
              <a:t>(2. </a:t>
            </a:r>
            <a:r>
              <a:rPr lang="en-US" b="1" dirty="0" err="1"/>
              <a:t>fázis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megfigyelési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értékelő</a:t>
            </a:r>
            <a:r>
              <a:rPr lang="en-US" dirty="0"/>
              <a:t> </a:t>
            </a:r>
            <a:r>
              <a:rPr lang="en-US" dirty="0" err="1"/>
              <a:t>fázis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korrekciós</a:t>
            </a:r>
            <a:r>
              <a:rPr lang="en-US" dirty="0"/>
              <a:t> </a:t>
            </a:r>
            <a:r>
              <a:rPr lang="en-US" dirty="0" err="1"/>
              <a:t>műtétek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dirty="0" err="1"/>
              <a:t>mucogingivalis</a:t>
            </a:r>
            <a:r>
              <a:rPr lang="en-US" dirty="0"/>
              <a:t> </a:t>
            </a:r>
            <a:r>
              <a:rPr lang="en-US" dirty="0" err="1"/>
              <a:t>sebészi</a:t>
            </a:r>
            <a:r>
              <a:rPr lang="en-US" dirty="0"/>
              <a:t> </a:t>
            </a:r>
            <a:r>
              <a:rPr lang="en-US" dirty="0" err="1"/>
              <a:t>beavatkozások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b. </a:t>
            </a:r>
            <a:r>
              <a:rPr lang="en-US" dirty="0" err="1"/>
              <a:t>preprotetikai</a:t>
            </a:r>
            <a:r>
              <a:rPr lang="en-US" dirty="0"/>
              <a:t> </a:t>
            </a:r>
            <a:r>
              <a:rPr lang="en-US" dirty="0" err="1"/>
              <a:t>korrekciós</a:t>
            </a:r>
            <a:r>
              <a:rPr lang="en-US" dirty="0"/>
              <a:t> </a:t>
            </a:r>
            <a:r>
              <a:rPr lang="en-US" dirty="0" err="1"/>
              <a:t>műtétek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c. </a:t>
            </a:r>
            <a:r>
              <a:rPr lang="en-US" dirty="0" err="1"/>
              <a:t>irányított</a:t>
            </a:r>
            <a:r>
              <a:rPr lang="en-US" dirty="0"/>
              <a:t> </a:t>
            </a:r>
            <a:r>
              <a:rPr lang="en-US" dirty="0" err="1"/>
              <a:t>szövetregenerációs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csontaugmentációs</a:t>
            </a:r>
            <a:r>
              <a:rPr lang="en-US" dirty="0"/>
              <a:t> </a:t>
            </a:r>
            <a:r>
              <a:rPr lang="en-US" dirty="0" err="1"/>
              <a:t>műtétek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megfigyelési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értékelő</a:t>
            </a:r>
            <a:r>
              <a:rPr lang="en-US" dirty="0"/>
              <a:t> </a:t>
            </a:r>
            <a:r>
              <a:rPr lang="en-US" dirty="0" err="1"/>
              <a:t>fázis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979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004"/>
            <a:ext cx="8229600" cy="57191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11. </a:t>
            </a:r>
            <a:r>
              <a:rPr lang="en-US" dirty="0" err="1"/>
              <a:t>Végleges</a:t>
            </a:r>
            <a:r>
              <a:rPr lang="en-US" dirty="0"/>
              <a:t> </a:t>
            </a:r>
            <a:r>
              <a:rPr lang="en-US" dirty="0" err="1"/>
              <a:t>protetikai</a:t>
            </a:r>
            <a:r>
              <a:rPr lang="en-US" dirty="0"/>
              <a:t> </a:t>
            </a:r>
            <a:r>
              <a:rPr lang="en-US" dirty="0" err="1"/>
              <a:t>rehabilitáció</a:t>
            </a:r>
            <a:r>
              <a:rPr lang="en-US" dirty="0"/>
              <a:t> </a:t>
            </a:r>
            <a:r>
              <a:rPr lang="en-US" b="1" dirty="0"/>
              <a:t>(3. </a:t>
            </a:r>
            <a:r>
              <a:rPr lang="en-US" b="1" dirty="0" err="1"/>
              <a:t>fázis</a:t>
            </a:r>
            <a:r>
              <a:rPr lang="en-US" b="1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12.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gondozás</a:t>
            </a:r>
            <a:r>
              <a:rPr lang="en-US" dirty="0"/>
              <a:t> </a:t>
            </a:r>
            <a:r>
              <a:rPr lang="en-US" b="1" dirty="0"/>
              <a:t>(4. </a:t>
            </a:r>
            <a:r>
              <a:rPr lang="en-US" b="1" dirty="0" err="1"/>
              <a:t>fázis</a:t>
            </a:r>
            <a:r>
              <a:rPr lang="en-US" b="1" dirty="0"/>
              <a:t> -recall)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Parodontalis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sebészet</a:t>
            </a:r>
            <a:r>
              <a:rPr lang="en-US" b="1" dirty="0">
                <a:solidFill>
                  <a:srgbClr val="FF0000"/>
                </a:solidFill>
              </a:rPr>
              <a:t> (2. </a:t>
            </a:r>
            <a:r>
              <a:rPr lang="en-US" b="1" dirty="0" err="1">
                <a:solidFill>
                  <a:srgbClr val="FF0000"/>
                </a:solidFill>
              </a:rPr>
              <a:t>fázis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célja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/>
              <a:t>	- </a:t>
            </a:r>
            <a:r>
              <a:rPr lang="en-US" b="1" dirty="0" err="1"/>
              <a:t>dentalis</a:t>
            </a:r>
            <a:r>
              <a:rPr lang="en-US" b="1" dirty="0"/>
              <a:t> </a:t>
            </a:r>
            <a:r>
              <a:rPr lang="en-US" b="1" dirty="0" err="1"/>
              <a:t>plakk</a:t>
            </a:r>
            <a:r>
              <a:rPr lang="en-US" b="1" dirty="0"/>
              <a:t> </a:t>
            </a:r>
            <a:r>
              <a:rPr lang="en-US" b="1" dirty="0" err="1"/>
              <a:t>tökéletes</a:t>
            </a:r>
            <a:r>
              <a:rPr lang="en-US" b="1" dirty="0"/>
              <a:t> </a:t>
            </a:r>
            <a:r>
              <a:rPr lang="en-US" b="1" dirty="0" err="1"/>
              <a:t>eliminációjának</a:t>
            </a:r>
            <a:r>
              <a:rPr lang="en-US" b="1" dirty="0"/>
              <a:t> </a:t>
            </a:r>
            <a:r>
              <a:rPr lang="en-US" b="1" dirty="0" err="1"/>
              <a:t>elősegítése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- </a:t>
            </a:r>
            <a:r>
              <a:rPr lang="en-US" b="1" dirty="0" err="1"/>
              <a:t>szövetpusztulás</a:t>
            </a:r>
            <a:r>
              <a:rPr lang="en-US" b="1" dirty="0"/>
              <a:t> </a:t>
            </a:r>
            <a:r>
              <a:rPr lang="en-US" b="1" dirty="0" err="1"/>
              <a:t>következtében</a:t>
            </a:r>
            <a:r>
              <a:rPr lang="en-US" b="1" dirty="0"/>
              <a:t> </a:t>
            </a:r>
            <a:r>
              <a:rPr lang="en-US" b="1" dirty="0" err="1"/>
              <a:t>kialakult</a:t>
            </a:r>
            <a:r>
              <a:rPr lang="en-US" b="1" dirty="0"/>
              <a:t> </a:t>
            </a:r>
            <a:r>
              <a:rPr lang="en-US" b="1" dirty="0" err="1"/>
              <a:t>lágyrész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alveoláris</a:t>
            </a:r>
            <a:r>
              <a:rPr lang="en-US" b="1" dirty="0"/>
              <a:t> </a:t>
            </a:r>
            <a:r>
              <a:rPr lang="en-US" b="1" dirty="0" err="1"/>
              <a:t>csontdefektusok</a:t>
            </a:r>
            <a:r>
              <a:rPr lang="en-US" b="1" dirty="0"/>
              <a:t> </a:t>
            </a:r>
            <a:r>
              <a:rPr lang="en-US" b="1" dirty="0" err="1"/>
              <a:t>korrekciója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4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Tasakredukció</a:t>
            </a:r>
            <a:r>
              <a:rPr lang="en-US" dirty="0"/>
              <a:t> 2 </a:t>
            </a:r>
            <a:r>
              <a:rPr lang="en-US" dirty="0" err="1"/>
              <a:t>módon</a:t>
            </a:r>
            <a:r>
              <a:rPr lang="en-US" dirty="0"/>
              <a:t> </a:t>
            </a:r>
            <a:r>
              <a:rPr lang="en-US" dirty="0" err="1"/>
              <a:t>érhető</a:t>
            </a:r>
            <a:r>
              <a:rPr lang="en-US" dirty="0"/>
              <a:t> el: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/>
              <a:t>Sebészileg</a:t>
            </a:r>
            <a:r>
              <a:rPr lang="en-US" dirty="0"/>
              <a:t> </a:t>
            </a:r>
            <a:r>
              <a:rPr lang="en-US" dirty="0" err="1"/>
              <a:t>megszüntetjük</a:t>
            </a:r>
            <a:r>
              <a:rPr lang="en-US" dirty="0"/>
              <a:t> a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lágy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csontos</a:t>
            </a:r>
            <a:r>
              <a:rPr lang="en-US" dirty="0"/>
              <a:t> </a:t>
            </a:r>
            <a:r>
              <a:rPr lang="en-US" dirty="0" err="1"/>
              <a:t>tasakfalat</a:t>
            </a:r>
            <a:r>
              <a:rPr lang="en-US" dirty="0"/>
              <a:t> (</a:t>
            </a:r>
            <a:r>
              <a:rPr lang="en-US" dirty="0" err="1"/>
              <a:t>resecti</a:t>
            </a:r>
            <a:r>
              <a:rPr lang="en-US" dirty="0"/>
              <a:t> </a:t>
            </a:r>
            <a:r>
              <a:rPr lang="en-US" dirty="0" err="1"/>
              <a:t>sebészet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Megkíséreljük</a:t>
            </a:r>
            <a:r>
              <a:rPr lang="en-US" dirty="0"/>
              <a:t> </a:t>
            </a:r>
            <a:r>
              <a:rPr lang="en-US" dirty="0" err="1"/>
              <a:t>elősegíteni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egymástól</a:t>
            </a:r>
            <a:r>
              <a:rPr lang="en-US" dirty="0"/>
              <a:t> </a:t>
            </a:r>
            <a:r>
              <a:rPr lang="en-US" dirty="0" err="1"/>
              <a:t>szeparálódott</a:t>
            </a:r>
            <a:r>
              <a:rPr lang="en-US" dirty="0"/>
              <a:t>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szövetek</a:t>
            </a:r>
            <a:r>
              <a:rPr lang="en-US" dirty="0"/>
              <a:t> </a:t>
            </a:r>
            <a:r>
              <a:rPr lang="en-US" dirty="0" err="1"/>
              <a:t>újraegyesülését</a:t>
            </a:r>
            <a:r>
              <a:rPr lang="en-US" dirty="0"/>
              <a:t>, a </a:t>
            </a:r>
            <a:r>
              <a:rPr lang="en-US" dirty="0" err="1"/>
              <a:t>parodontium</a:t>
            </a:r>
            <a:r>
              <a:rPr lang="en-US" dirty="0"/>
              <a:t> </a:t>
            </a:r>
            <a:r>
              <a:rPr lang="en-US" dirty="0" err="1"/>
              <a:t>regeneratióját</a:t>
            </a:r>
            <a:r>
              <a:rPr lang="en-US" dirty="0"/>
              <a:t> (</a:t>
            </a:r>
            <a:r>
              <a:rPr lang="en-US" dirty="0" err="1"/>
              <a:t>regeneratív</a:t>
            </a:r>
            <a:r>
              <a:rPr lang="en-US" dirty="0"/>
              <a:t> </a:t>
            </a:r>
            <a:r>
              <a:rPr lang="en-US" dirty="0" err="1"/>
              <a:t>sebészet</a:t>
            </a:r>
            <a:r>
              <a:rPr lang="en-US" dirty="0"/>
              <a:t>)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err="1"/>
              <a:t>Irányított</a:t>
            </a:r>
            <a:r>
              <a:rPr lang="en-US" dirty="0"/>
              <a:t> </a:t>
            </a:r>
            <a:r>
              <a:rPr lang="en-US" dirty="0" err="1"/>
              <a:t>parodontalis</a:t>
            </a:r>
            <a:r>
              <a:rPr lang="en-US" dirty="0"/>
              <a:t>  </a:t>
            </a:r>
            <a:r>
              <a:rPr lang="en-US" dirty="0" err="1"/>
              <a:t>szövetregenerációs</a:t>
            </a:r>
            <a:r>
              <a:rPr lang="en-US" dirty="0"/>
              <a:t> </a:t>
            </a:r>
            <a:r>
              <a:rPr lang="en-US" dirty="0" err="1"/>
              <a:t>műtét</a:t>
            </a:r>
            <a:r>
              <a:rPr lang="en-US" dirty="0"/>
              <a:t> = </a:t>
            </a:r>
            <a:r>
              <a:rPr lang="en-US" dirty="0" err="1"/>
              <a:t>beavatkozunk</a:t>
            </a:r>
            <a:r>
              <a:rPr lang="en-US" dirty="0"/>
              <a:t> a </a:t>
            </a:r>
            <a:r>
              <a:rPr lang="en-US" dirty="0" err="1"/>
              <a:t>parodontalis</a:t>
            </a:r>
            <a:r>
              <a:rPr lang="en-US" dirty="0"/>
              <a:t> </a:t>
            </a:r>
            <a:r>
              <a:rPr lang="en-US" dirty="0" err="1"/>
              <a:t>sebgyógyulás</a:t>
            </a:r>
            <a:r>
              <a:rPr lang="en-US" dirty="0"/>
              <a:t> </a:t>
            </a:r>
            <a:r>
              <a:rPr lang="en-US" dirty="0" err="1"/>
              <a:t>folyamatába</a:t>
            </a:r>
            <a:r>
              <a:rPr lang="en-US" dirty="0"/>
              <a:t>, </a:t>
            </a:r>
            <a:r>
              <a:rPr lang="en-US" dirty="0" err="1"/>
              <a:t>támogatva</a:t>
            </a:r>
            <a:r>
              <a:rPr lang="en-US" dirty="0"/>
              <a:t> a </a:t>
            </a:r>
            <a:r>
              <a:rPr lang="en-US" dirty="0" err="1"/>
              <a:t>szövetek</a:t>
            </a:r>
            <a:r>
              <a:rPr lang="en-US" dirty="0"/>
              <a:t> </a:t>
            </a:r>
            <a:r>
              <a:rPr lang="en-US" dirty="0" err="1"/>
              <a:t>regenerációját</a:t>
            </a:r>
            <a:r>
              <a:rPr lang="en-US" dirty="0"/>
              <a:t> </a:t>
            </a:r>
            <a:r>
              <a:rPr lang="en-US" dirty="0" err="1"/>
              <a:t>irányító</a:t>
            </a:r>
            <a:r>
              <a:rPr lang="en-US" dirty="0"/>
              <a:t> </a:t>
            </a:r>
            <a:r>
              <a:rPr lang="en-US" dirty="0" err="1"/>
              <a:t>szöveti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biokémiai</a:t>
            </a:r>
            <a:r>
              <a:rPr lang="en-US" dirty="0"/>
              <a:t> </a:t>
            </a:r>
            <a:r>
              <a:rPr lang="en-US" dirty="0" err="1"/>
              <a:t>folyamatokat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91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801</Words>
  <Application>Microsoft Macintosh PowerPoint</Application>
  <PresentationFormat>Diavetítés a képernyőre (4:3 oldalarány)</PresentationFormat>
  <Paragraphs>109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Arial</vt:lpstr>
      <vt:lpstr>Calibri</vt:lpstr>
      <vt:lpstr>Helvetica Neue Medium</vt:lpstr>
      <vt:lpstr>Office Theme</vt:lpstr>
      <vt:lpstr>Parodontalis terápia lépései</vt:lpstr>
      <vt:lpstr>Terápiás szempontból 3 kategória:</vt:lpstr>
      <vt:lpstr>Komplex parodontalis kezelés 4 nagy fázisra osztható</vt:lpstr>
      <vt:lpstr>Parodontalis kezelés kronológiai sémája</vt:lpstr>
      <vt:lpstr>1. fázis: </vt:lpstr>
      <vt:lpstr>PowerPoint-bemutató</vt:lpstr>
      <vt:lpstr>PowerPoint-bemutató</vt:lpstr>
      <vt:lpstr>PowerPoint-bemutató</vt:lpstr>
      <vt:lpstr>Tasakredukció 2 módon érhető el:</vt:lpstr>
      <vt:lpstr>I. Parodontalis tasaksebészet</vt:lpstr>
      <vt:lpstr>Gingivectomia</vt:lpstr>
      <vt:lpstr>PowerPoint-bemutató</vt:lpstr>
      <vt:lpstr>Gingivoplasztika</vt:lpstr>
      <vt:lpstr>Lebenyes tasakműtét</vt:lpstr>
      <vt:lpstr>Neumann-Widmann- műtét (nyitott parodontalis küret)</vt:lpstr>
      <vt:lpstr>PowerPoint-bemutató</vt:lpstr>
      <vt:lpstr>Irányított szövetregenerációs műtét</vt:lpstr>
      <vt:lpstr>PowerPoint-bemutató</vt:lpstr>
      <vt:lpstr>Regeneratív tasakműtét lépései</vt:lpstr>
      <vt:lpstr>Apicalisan elcsúsztatott lebenyű tasakműtét</vt:lpstr>
      <vt:lpstr>Koronálisan elcsúsztatott lebeny technika </vt:lpstr>
      <vt:lpstr>PowerPoint-bemutató</vt:lpstr>
      <vt:lpstr>PowerPoint-bemutató</vt:lpstr>
      <vt:lpstr>PowerPoint-bemutató</vt:lpstr>
      <vt:lpstr>Szükséges műszerek</vt:lpstr>
      <vt:lpstr>Ínymetszésre használt eszközök</vt:lpstr>
      <vt:lpstr>Lebenyképzésre használt eszközök</vt:lpstr>
      <vt:lpstr>Gracey-küret</vt:lpstr>
      <vt:lpstr>Csontkorrekció műszerei</vt:lpstr>
      <vt:lpstr>Ollók</vt:lpstr>
      <vt:lpstr>Csipeszek</vt:lpstr>
      <vt:lpstr>Szövetegyesítő műszerek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Parodontalis terápia lépései</dc:title>
  <dc:creator>Tímea Szabados</dc:creator>
  <cp:lastModifiedBy>Tímea Szabados</cp:lastModifiedBy>
  <cp:revision>10</cp:revision>
  <dcterms:created xsi:type="dcterms:W3CDTF">2020-05-22T19:45:54Z</dcterms:created>
  <dcterms:modified xsi:type="dcterms:W3CDTF">2020-05-22T20:09:54Z</dcterms:modified>
</cp:coreProperties>
</file>