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2" r:id="rId10"/>
    <p:sldId id="263" r:id="rId11"/>
    <p:sldId id="265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5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1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6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4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C8AF-10E8-2747-852F-963C7BDEF690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D7192-6278-734A-90BD-E819938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3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1668"/>
            <a:ext cx="7772400" cy="1608666"/>
          </a:xfrm>
        </p:spPr>
        <p:txBody>
          <a:bodyPr>
            <a:normAutofit/>
          </a:bodyPr>
          <a:lstStyle/>
          <a:p>
            <a:pPr algn="l"/>
            <a:r>
              <a:rPr lang="en-US" sz="8000" b="1" i="1" dirty="0" smtClean="0">
                <a:solidFill>
                  <a:schemeClr val="tx2">
                    <a:lumMod val="75000"/>
                  </a:schemeClr>
                </a:solidFill>
              </a:rPr>
              <a:t>Afta</a:t>
            </a:r>
            <a:r>
              <a:rPr lang="hu-HU" sz="8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endParaRPr lang="en-US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 </a:t>
            </a:r>
            <a:r>
              <a:rPr lang="hu-HU" sz="4000" b="1" i="1" dirty="0">
                <a:solidFill>
                  <a:srgbClr val="17375E"/>
                </a:solidFill>
              </a:rPr>
              <a:t>S</a:t>
            </a:r>
            <a:r>
              <a:rPr lang="hu-HU" sz="4000" b="1" i="1" dirty="0" smtClean="0">
                <a:solidFill>
                  <a:srgbClr val="17375E"/>
                </a:solidFill>
              </a:rPr>
              <a:t>zájnyálkahártya ismeretlen eredetű fájdalmas, recidiváló fekélye </a:t>
            </a:r>
          </a:p>
          <a:p>
            <a:endParaRPr lang="en-US" dirty="0"/>
          </a:p>
        </p:txBody>
      </p:sp>
      <p:pic>
        <p:nvPicPr>
          <p:cNvPr id="4" name="Picture 3" descr="Képernyőfotó 2015-12-05 - 16.1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27" y="550484"/>
            <a:ext cx="3302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832"/>
            <a:ext cx="8229600" cy="4750331"/>
          </a:xfrm>
        </p:spPr>
        <p:txBody>
          <a:bodyPr>
            <a:normAutofit fontScale="92500" lnSpcReduction="10000"/>
          </a:bodyPr>
          <a:lstStyle/>
          <a:p>
            <a:r>
              <a:rPr lang="hu-HU" sz="4400" dirty="0"/>
              <a:t>Napi 2x0,2% </a:t>
            </a:r>
            <a:r>
              <a:rPr lang="hu-HU" sz="4400" b="1" i="1" dirty="0"/>
              <a:t>klórhexidin</a:t>
            </a:r>
            <a:r>
              <a:rPr lang="hu-HU" sz="4400" dirty="0"/>
              <a:t> 10ml-ével öblögetve </a:t>
            </a:r>
            <a:r>
              <a:rPr lang="en-US" sz="4400" dirty="0" smtClean="0"/>
              <a:t>vagy </a:t>
            </a:r>
            <a:r>
              <a:rPr lang="en-US" sz="4400" dirty="0"/>
              <a:t>karbamid-</a:t>
            </a:r>
            <a:r>
              <a:rPr lang="en-US" sz="4400" dirty="0" smtClean="0"/>
              <a:t>peroxid </a:t>
            </a:r>
            <a:r>
              <a:rPr lang="en-US" sz="4400" dirty="0"/>
              <a:t>–</a:t>
            </a:r>
            <a:r>
              <a:rPr lang="en-US" sz="4400" dirty="0" smtClean="0"/>
              <a:t>hyperol</a:t>
            </a:r>
            <a:r>
              <a:rPr lang="hu-HU" sz="4400" dirty="0" smtClean="0"/>
              <a:t>. </a:t>
            </a:r>
            <a:endParaRPr lang="hu-HU" sz="4400" dirty="0"/>
          </a:p>
          <a:p>
            <a:r>
              <a:rPr lang="hu-HU" sz="4400" dirty="0"/>
              <a:t>Nagy afták esetében 250 mg </a:t>
            </a:r>
            <a:r>
              <a:rPr lang="hu-HU" sz="4400" b="1" i="1" dirty="0"/>
              <a:t>tetracyclint</a:t>
            </a:r>
            <a:r>
              <a:rPr lang="hu-HU" sz="4400" dirty="0"/>
              <a:t> meleg vizbe téve és ezzel naponta 4-5x öblögetve szintén </a:t>
            </a:r>
            <a:r>
              <a:rPr lang="hu-HU" sz="4400" dirty="0" smtClean="0"/>
              <a:t>hatásos </a:t>
            </a:r>
            <a:r>
              <a:rPr lang="hu-HU" sz="4400" dirty="0"/>
              <a:t>(</a:t>
            </a:r>
            <a:r>
              <a:rPr lang="en-US" sz="4400" dirty="0"/>
              <a:t>tetraciklines szájvizet)</a:t>
            </a:r>
            <a:endParaRPr lang="hu-HU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3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333"/>
            <a:ext cx="8229600" cy="5439833"/>
          </a:xfrm>
        </p:spPr>
        <p:txBody>
          <a:bodyPr>
            <a:normAutofit/>
          </a:bodyPr>
          <a:lstStyle/>
          <a:p>
            <a:r>
              <a:rPr lang="en-US" dirty="0"/>
              <a:t>Súlyosabb esetben </a:t>
            </a:r>
            <a:r>
              <a:rPr lang="en-US" b="1" i="1" dirty="0"/>
              <a:t>dexametason</a:t>
            </a:r>
            <a:r>
              <a:rPr lang="en-US" dirty="0"/>
              <a:t> tartalmú szájöblítő oldat vagy </a:t>
            </a:r>
            <a:r>
              <a:rPr lang="en-US" b="1" i="1" dirty="0"/>
              <a:t>prednizolon </a:t>
            </a:r>
            <a:r>
              <a:rPr lang="en-US" dirty="0"/>
              <a:t>tabletták használhatók. </a:t>
            </a:r>
            <a:endParaRPr lang="hu-HU" dirty="0"/>
          </a:p>
          <a:p>
            <a:r>
              <a:rPr lang="en-US" dirty="0"/>
              <a:t>Fertőtlenítő oldattal, pl. </a:t>
            </a:r>
            <a:r>
              <a:rPr lang="en-US" b="1" i="1" dirty="0"/>
              <a:t>Glycosepttel </a:t>
            </a:r>
            <a:r>
              <a:rPr lang="en-US" dirty="0"/>
              <a:t>lehet öblögetni, </a:t>
            </a:r>
            <a:endParaRPr lang="en-US" dirty="0" smtClean="0"/>
          </a:p>
          <a:p>
            <a:r>
              <a:rPr lang="en-US" dirty="0"/>
              <a:t>Segíteni szokott a </a:t>
            </a:r>
            <a:r>
              <a:rPr lang="en-US" b="1" i="1" dirty="0"/>
              <a:t>glycerin boraxatos</a:t>
            </a:r>
            <a:r>
              <a:rPr lang="en-US" dirty="0"/>
              <a:t> ecsetelés</a:t>
            </a:r>
            <a:r>
              <a:rPr lang="en-US" dirty="0" smtClean="0"/>
              <a:t>.</a:t>
            </a:r>
            <a:endParaRPr lang="hu-HU" dirty="0"/>
          </a:p>
          <a:p>
            <a:r>
              <a:rPr lang="en-US" b="1" i="1" dirty="0"/>
              <a:t>Vagothyl</a:t>
            </a:r>
            <a:r>
              <a:rPr lang="en-US" dirty="0"/>
              <a:t> ecsetelő, ezzel hamarabb gyógyulnak az aphták, vagy </a:t>
            </a:r>
            <a:r>
              <a:rPr lang="en-US" b="1" i="1" dirty="0"/>
              <a:t>Buccagel.</a:t>
            </a:r>
            <a:endParaRPr lang="hu-HU" dirty="0"/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1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Nyugati </a:t>
            </a:r>
            <a:r>
              <a:rPr lang="en-US" sz="5400" dirty="0"/>
              <a:t>irodalom a betegség </a:t>
            </a:r>
            <a:r>
              <a:rPr lang="en-US" sz="5400" dirty="0" err="1"/>
              <a:t>súlyosságától</a:t>
            </a:r>
            <a:r>
              <a:rPr lang="en-US" sz="5400" dirty="0"/>
              <a:t> </a:t>
            </a:r>
            <a:r>
              <a:rPr lang="en-US" sz="5400" dirty="0" err="1" smtClean="0"/>
              <a:t>függően</a:t>
            </a:r>
            <a:r>
              <a:rPr lang="en-US" sz="5400" dirty="0" smtClean="0"/>
              <a:t> </a:t>
            </a:r>
            <a:r>
              <a:rPr lang="en-US" sz="5400" dirty="0"/>
              <a:t>szisztémás, vagy helyi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Kortikoszteroid </a:t>
            </a:r>
            <a:r>
              <a:rPr lang="en-US" sz="5400" dirty="0"/>
              <a:t>kezelést ajánl. </a:t>
            </a:r>
          </a:p>
        </p:txBody>
      </p:sp>
    </p:spTree>
    <p:extLst>
      <p:ext uri="{BB962C8B-B14F-4D97-AF65-F5344CB8AC3E}">
        <p14:creationId xmlns:p14="http://schemas.microsoft.com/office/powerpoint/2010/main" val="378614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67" y="804333"/>
            <a:ext cx="8720665" cy="5841999"/>
          </a:xfrm>
        </p:spPr>
        <p:txBody>
          <a:bodyPr>
            <a:normAutofit/>
          </a:bodyPr>
          <a:lstStyle/>
          <a:p>
            <a:r>
              <a:rPr lang="en-US" dirty="0"/>
              <a:t>Hazánkban financiális szempontokat is figyelembe kell venni a kezeléseknél, ezért az esetek nagy </a:t>
            </a:r>
            <a:r>
              <a:rPr lang="en-US" b="1" dirty="0"/>
              <a:t>részében ß-levamisolt (Tabl. Decaris)</a:t>
            </a:r>
            <a:r>
              <a:rPr lang="en-US" dirty="0"/>
              <a:t> adunk, hetenként és testsúly-kilogrammonként 2, 5 mg-ot, legalább 12 héten át. 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/>
              <a:t>ennél jóval drágább az </a:t>
            </a:r>
            <a:r>
              <a:rPr lang="en-US" b="1" dirty="0"/>
              <a:t>Interferon alpha (Egiferon, Intron A, Roferon)</a:t>
            </a:r>
            <a:r>
              <a:rPr lang="en-US" dirty="0"/>
              <a:t> </a:t>
            </a:r>
            <a:r>
              <a:rPr lang="en-US" dirty="0" err="1"/>
              <a:t>injekció</a:t>
            </a:r>
            <a:r>
              <a:rPr lang="en-US" dirty="0" err="1" smtClean="0"/>
              <a:t>,és</a:t>
            </a:r>
            <a:r>
              <a:rPr lang="en-US" dirty="0" smtClean="0"/>
              <a:t> a </a:t>
            </a:r>
            <a:r>
              <a:rPr lang="en-US" b="1" dirty="0"/>
              <a:t>GM-CSF (</a:t>
            </a:r>
            <a:r>
              <a:rPr lang="en-US" b="1" dirty="0" err="1"/>
              <a:t>Leukomax</a:t>
            </a:r>
            <a:r>
              <a:rPr lang="en-US" b="1" dirty="0" smtClean="0"/>
              <a:t>) </a:t>
            </a:r>
            <a:r>
              <a:rPr lang="en-US" b="1" dirty="0" err="1" smtClean="0"/>
              <a:t>a</a:t>
            </a:r>
            <a:r>
              <a:rPr lang="en-US" dirty="0" err="1" smtClean="0"/>
              <a:t>melyet</a:t>
            </a:r>
            <a:r>
              <a:rPr lang="en-US" dirty="0" smtClean="0"/>
              <a:t> </a:t>
            </a:r>
            <a:r>
              <a:rPr lang="en-US" dirty="0"/>
              <a:t>5 </a:t>
            </a:r>
            <a:r>
              <a:rPr lang="en-US" dirty="0" err="1"/>
              <a:t>héten</a:t>
            </a:r>
            <a:r>
              <a:rPr lang="en-US" dirty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</a:t>
            </a:r>
            <a:r>
              <a:rPr lang="en-US" dirty="0" err="1" smtClean="0"/>
              <a:t>adagolják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9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668"/>
            <a:ext cx="8229600" cy="527949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Decaris tabl. hatása 18-24 hónap után lecseng. Ilyenkor a kezelés </a:t>
            </a:r>
            <a:r>
              <a:rPr lang="en-US" dirty="0" smtClean="0"/>
              <a:t>megismételhetô.</a:t>
            </a:r>
          </a:p>
          <a:p>
            <a:endParaRPr lang="en-US" dirty="0"/>
          </a:p>
          <a:p>
            <a:r>
              <a:rPr lang="en-US" dirty="0" smtClean="0"/>
              <a:t>Az </a:t>
            </a:r>
            <a:r>
              <a:rPr lang="en-US" dirty="0"/>
              <a:t>interferon kezelés után ez az idô jóval </a:t>
            </a:r>
            <a:r>
              <a:rPr lang="en-US" dirty="0" smtClean="0"/>
              <a:t>hosszabb, sőt </a:t>
            </a:r>
            <a:r>
              <a:rPr lang="en-US" dirty="0" err="1" smtClean="0"/>
              <a:t>előfordulhat</a:t>
            </a:r>
            <a:r>
              <a:rPr lang="en-US" dirty="0" smtClean="0"/>
              <a:t>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fordul</a:t>
            </a:r>
            <a:r>
              <a:rPr lang="en-US" dirty="0" smtClean="0"/>
              <a:t> </a:t>
            </a:r>
            <a:r>
              <a:rPr lang="en-US" dirty="0"/>
              <a:t>elô recidíva.</a:t>
            </a:r>
            <a:endParaRPr lang="hu-HU" dirty="0"/>
          </a:p>
          <a:p>
            <a:endParaRPr lang="en-US" dirty="0"/>
          </a:p>
        </p:txBody>
      </p:sp>
      <p:pic>
        <p:nvPicPr>
          <p:cNvPr id="4" name="Picture 3" descr="Képernyőfotó 2015-12-05 - 16.1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0274"/>
            <a:ext cx="2392132" cy="1957725"/>
          </a:xfrm>
          <a:prstGeom prst="rect">
            <a:avLst/>
          </a:prstGeom>
        </p:spPr>
      </p:pic>
      <p:pic>
        <p:nvPicPr>
          <p:cNvPr id="5" name="Picture 4" descr="Képernyőfotó 2015-12-05 - 16.17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50" y="4543560"/>
            <a:ext cx="2943249" cy="2314440"/>
          </a:xfrm>
          <a:prstGeom prst="rect">
            <a:avLst/>
          </a:prstGeom>
        </p:spPr>
      </p:pic>
      <p:pic>
        <p:nvPicPr>
          <p:cNvPr id="6" name="Picture 5" descr="Képernyőfotó 2015-12-05 - 16.18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44" y="4704702"/>
            <a:ext cx="2812866" cy="21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6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Okai: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333"/>
            <a:ext cx="8229600" cy="5376333"/>
          </a:xfrm>
        </p:spPr>
        <p:txBody>
          <a:bodyPr>
            <a:noAutofit/>
          </a:bodyPr>
          <a:lstStyle/>
          <a:p>
            <a:r>
              <a:rPr lang="hu-HU" dirty="0"/>
              <a:t>vas- folsav-B12-vagy B-vitamin komplex hiányállapot,</a:t>
            </a:r>
          </a:p>
          <a:p>
            <a:r>
              <a:rPr lang="hu-HU" dirty="0" smtClean="0"/>
              <a:t>Pszichés </a:t>
            </a:r>
            <a:r>
              <a:rPr lang="hu-HU" dirty="0"/>
              <a:t>eredet,</a:t>
            </a:r>
          </a:p>
          <a:p>
            <a:r>
              <a:rPr lang="hu-HU" dirty="0" smtClean="0"/>
              <a:t>Öröklés</a:t>
            </a:r>
            <a:r>
              <a:rPr lang="hu-HU" dirty="0"/>
              <a:t>, </a:t>
            </a:r>
          </a:p>
          <a:p>
            <a:r>
              <a:rPr lang="hu-HU" dirty="0" smtClean="0"/>
              <a:t>allergia </a:t>
            </a:r>
            <a:r>
              <a:rPr lang="hu-HU" dirty="0"/>
              <a:t>(pl csoki fogyasztást követően), </a:t>
            </a:r>
          </a:p>
          <a:p>
            <a:r>
              <a:rPr lang="hu-HU" dirty="0" smtClean="0"/>
              <a:t>hormonális </a:t>
            </a:r>
            <a:r>
              <a:rPr lang="hu-HU" dirty="0"/>
              <a:t>hatása (menstruációval is összefügghet)</a:t>
            </a:r>
          </a:p>
          <a:p>
            <a:r>
              <a:rPr lang="hu-HU" dirty="0" smtClean="0"/>
              <a:t> </a:t>
            </a:r>
            <a:r>
              <a:rPr lang="hu-HU" dirty="0"/>
              <a:t>vírusfertőzés</a:t>
            </a:r>
          </a:p>
          <a:p>
            <a:r>
              <a:rPr lang="hu-HU" dirty="0" smtClean="0"/>
              <a:t> immungyengeség</a:t>
            </a:r>
            <a:endParaRPr lang="hu-HU" dirty="0"/>
          </a:p>
        </p:txBody>
      </p:sp>
      <p:pic>
        <p:nvPicPr>
          <p:cNvPr id="4" name="Picture 3" descr="Képernyőfotó 2015-12-05 - 16.1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54" y="4858750"/>
            <a:ext cx="2942646" cy="19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5400" b="1" i="1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hu-HU" sz="5400" b="1" i="1" dirty="0">
                <a:solidFill>
                  <a:schemeClr val="accent2">
                    <a:lumMod val="50000"/>
                  </a:schemeClr>
                </a:solidFill>
              </a:rPr>
              <a:t>klinikai </a:t>
            </a:r>
            <a:r>
              <a:rPr lang="hu-HU" sz="5400" b="1" i="1" dirty="0" smtClean="0">
                <a:solidFill>
                  <a:schemeClr val="accent2">
                    <a:lumMod val="50000"/>
                  </a:schemeClr>
                </a:solidFill>
              </a:rPr>
              <a:t>formája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8432"/>
            <a:ext cx="8686800" cy="3667731"/>
          </a:xfrm>
        </p:spPr>
        <p:txBody>
          <a:bodyPr>
            <a:normAutofit/>
          </a:bodyPr>
          <a:lstStyle/>
          <a:p>
            <a:r>
              <a:rPr lang="hu-HU" sz="4000" b="1" i="1" dirty="0"/>
              <a:t>Minor (kis aphta</a:t>
            </a:r>
            <a:r>
              <a:rPr lang="hu-HU" sz="4000" b="1" i="1" dirty="0" smtClean="0"/>
              <a:t>), </a:t>
            </a:r>
            <a:r>
              <a:rPr lang="en-US" sz="4000" dirty="0" smtClean="0"/>
              <a:t>Mikulicz</a:t>
            </a:r>
            <a:r>
              <a:rPr lang="en-US" sz="4000" dirty="0"/>
              <a:t>-féle afta </a:t>
            </a:r>
            <a:endParaRPr lang="en-US" sz="4000" dirty="0" smtClean="0"/>
          </a:p>
          <a:p>
            <a:r>
              <a:rPr lang="hu-HU" sz="4000" b="1" i="1" dirty="0"/>
              <a:t>Major (nagy aphta</a:t>
            </a:r>
            <a:r>
              <a:rPr lang="hu-HU" sz="4000" b="1" i="1" dirty="0" smtClean="0"/>
              <a:t>), </a:t>
            </a:r>
            <a:r>
              <a:rPr lang="en-US" sz="4000" dirty="0"/>
              <a:t>Sutton-féle afta </a:t>
            </a:r>
            <a:endParaRPr lang="en-US" sz="4000" dirty="0" smtClean="0"/>
          </a:p>
          <a:p>
            <a:r>
              <a:rPr lang="hu-HU" sz="4000" b="1" i="1" dirty="0"/>
              <a:t>Herpetiform </a:t>
            </a:r>
            <a:r>
              <a:rPr lang="hu-HU" sz="4000" b="1" i="1" dirty="0" smtClean="0"/>
              <a:t>ulceratio, </a:t>
            </a:r>
            <a:r>
              <a:rPr lang="en-US" sz="4000" dirty="0"/>
              <a:t>Cooke-féle </a:t>
            </a:r>
            <a:r>
              <a:rPr lang="en-US" sz="4000" dirty="0" smtClean="0"/>
              <a:t>afta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417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48699"/>
          </a:xfrm>
        </p:spPr>
        <p:txBody>
          <a:bodyPr>
            <a:normAutofit fontScale="90000"/>
          </a:bodyPr>
          <a:lstStyle/>
          <a:p>
            <a:pPr lvl="0"/>
            <a:r>
              <a:rPr lang="hu-HU" b="1" i="1" dirty="0">
                <a:solidFill>
                  <a:srgbClr val="FF0000"/>
                </a:solidFill>
              </a:rPr>
              <a:t>Minor (kis aphta</a:t>
            </a:r>
            <a:r>
              <a:rPr lang="hu-HU" b="1" i="1" dirty="0" smtClean="0">
                <a:solidFill>
                  <a:srgbClr val="FF0000"/>
                </a:solidFill>
              </a:rPr>
              <a:t>), </a:t>
            </a:r>
            <a:r>
              <a:rPr lang="en-US" b="1" dirty="0" smtClean="0">
                <a:solidFill>
                  <a:srgbClr val="FF0000"/>
                </a:solidFill>
              </a:rPr>
              <a:t>Mikulicz</a:t>
            </a:r>
            <a:r>
              <a:rPr lang="en-US" b="1" dirty="0">
                <a:solidFill>
                  <a:srgbClr val="FF0000"/>
                </a:solidFill>
              </a:rPr>
              <a:t>-féle afta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krónikus </a:t>
            </a:r>
            <a:r>
              <a:rPr lang="en-US" b="1" i="1" dirty="0">
                <a:solidFill>
                  <a:srgbClr val="FF0000"/>
                </a:solidFill>
              </a:rPr>
              <a:t>recidiváló aphta </a:t>
            </a: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80" y="1823336"/>
            <a:ext cx="8980120" cy="4855403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2-4 mm átmérőjű, ovális vagy kerek, sekély fekélyek, a nem keratinizált nyálkahártyán (ajak, bucca, szájfenék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dirty="0"/>
              <a:t>A fekélyek alját szürkésfehér pseudomembran borítja. A</a:t>
            </a:r>
            <a:r>
              <a:rPr lang="hu-HU" dirty="0" smtClean="0"/>
              <a:t> </a:t>
            </a:r>
            <a:r>
              <a:rPr lang="hu-HU" dirty="0"/>
              <a:t>fekélyt erythemás udvar övezi.</a:t>
            </a:r>
          </a:p>
          <a:p>
            <a:r>
              <a:rPr lang="hu-HU" dirty="0"/>
              <a:t>Egyszerre 1-5 fekély van jelen, és a gyógyulás 2 hét alatt történik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endParaRPr lang="en-US" dirty="0"/>
          </a:p>
        </p:txBody>
      </p:sp>
      <p:pic>
        <p:nvPicPr>
          <p:cNvPr id="4" name="Picture 3" descr="Képernyőfotó 2015-12-05 - 16.1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5040789"/>
            <a:ext cx="1926166" cy="18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Minor (kis aphta), </a:t>
            </a:r>
            <a:r>
              <a:rPr lang="en-US" b="1" dirty="0" err="1">
                <a:solidFill>
                  <a:srgbClr val="FF0000"/>
                </a:solidFill>
              </a:rPr>
              <a:t>Mikulicz-féle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afta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i="1" dirty="0" err="1">
                <a:solidFill>
                  <a:srgbClr val="FF0000"/>
                </a:solidFill>
              </a:rPr>
              <a:t>krónikus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recidiváló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aphta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Prodromális</a:t>
            </a:r>
            <a:r>
              <a:rPr lang="en-US" dirty="0"/>
              <a:t>, </a:t>
            </a:r>
            <a:r>
              <a:rPr lang="en-US" dirty="0" err="1" smtClean="0"/>
              <a:t>égő</a:t>
            </a:r>
            <a:r>
              <a:rPr lang="en-US" dirty="0" smtClean="0"/>
              <a:t> </a:t>
            </a:r>
            <a:r>
              <a:rPr lang="en-US" dirty="0" err="1"/>
              <a:t>érzés</a:t>
            </a:r>
            <a:r>
              <a:rPr lang="en-US" dirty="0"/>
              <a:t> </a:t>
            </a:r>
            <a:r>
              <a:rPr lang="en-US" dirty="0" err="1"/>
              <a:t>jelentkezik</a:t>
            </a:r>
            <a:r>
              <a:rPr lang="en-US" dirty="0"/>
              <a:t> 24-48 </a:t>
            </a:r>
            <a:r>
              <a:rPr lang="en-US" dirty="0" err="1"/>
              <a:t>órával</a:t>
            </a:r>
            <a:r>
              <a:rPr lang="en-US" dirty="0"/>
              <a:t> a </a:t>
            </a:r>
            <a:r>
              <a:rPr lang="en-US" dirty="0" err="1"/>
              <a:t>fekély</a:t>
            </a:r>
            <a:r>
              <a:rPr lang="en-US" dirty="0"/>
              <a:t> </a:t>
            </a:r>
            <a:r>
              <a:rPr lang="en-US" dirty="0" err="1"/>
              <a:t>megjelenése</a:t>
            </a:r>
            <a:r>
              <a:rPr lang="en-US" dirty="0"/>
              <a:t> </a:t>
            </a:r>
            <a:r>
              <a:rPr lang="en-US" dirty="0" err="1" smtClean="0"/>
              <a:t>előtt</a:t>
            </a:r>
            <a:r>
              <a:rPr lang="en-US" dirty="0"/>
              <a:t>. </a:t>
            </a:r>
            <a:endParaRPr lang="hu-HU" dirty="0"/>
          </a:p>
          <a:p>
            <a:r>
              <a:rPr lang="en-US" dirty="0" err="1"/>
              <a:t>Nyirokcsomó</a:t>
            </a:r>
            <a:r>
              <a:rPr lang="en-US" dirty="0"/>
              <a:t> </a:t>
            </a:r>
            <a:r>
              <a:rPr lang="en-US" dirty="0" err="1"/>
              <a:t>duzzanat</a:t>
            </a:r>
            <a:r>
              <a:rPr lang="en-US" dirty="0"/>
              <a:t> </a:t>
            </a:r>
            <a:r>
              <a:rPr lang="en-US" dirty="0" err="1"/>
              <a:t>kísérheti</a:t>
            </a:r>
            <a:r>
              <a:rPr lang="en-US" dirty="0"/>
              <a:t>.</a:t>
            </a:r>
          </a:p>
          <a:p>
            <a:r>
              <a:rPr lang="hu-HU" dirty="0"/>
              <a:t>Gyermek, serdülőkorban fordul elő. (7-15 éves kor között)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épernyőfotó 2015-12-05 - 16.1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45" y="4000500"/>
            <a:ext cx="3028827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9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49" y="184382"/>
            <a:ext cx="8747103" cy="1843824"/>
          </a:xfrm>
        </p:spPr>
        <p:txBody>
          <a:bodyPr>
            <a:normAutofit fontScale="90000"/>
          </a:bodyPr>
          <a:lstStyle/>
          <a:p>
            <a:pPr lvl="0"/>
            <a:r>
              <a:rPr lang="hu-HU" b="1" i="1" dirty="0">
                <a:solidFill>
                  <a:srgbClr val="FF0000"/>
                </a:solidFill>
              </a:rPr>
              <a:t>Major (nagy aphta</a:t>
            </a:r>
            <a:r>
              <a:rPr lang="hu-HU" b="1" i="1" dirty="0" smtClean="0">
                <a:solidFill>
                  <a:srgbClr val="FF0000"/>
                </a:solidFill>
              </a:rPr>
              <a:t>), </a:t>
            </a:r>
            <a:r>
              <a:rPr lang="en-US" b="1" dirty="0" smtClean="0">
                <a:solidFill>
                  <a:srgbClr val="FF0000"/>
                </a:solidFill>
              </a:rPr>
              <a:t>Sutton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féle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afta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periadentis </a:t>
            </a:r>
            <a:r>
              <a:rPr lang="en-US" b="1" i="1" dirty="0">
                <a:solidFill>
                  <a:srgbClr val="FF0000"/>
                </a:solidFill>
              </a:rPr>
              <a:t>mucosa necrotica recurrens</a:t>
            </a: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928"/>
            <a:ext cx="8229600" cy="4916864"/>
          </a:xfrm>
        </p:spPr>
        <p:txBody>
          <a:bodyPr>
            <a:normAutofit/>
          </a:bodyPr>
          <a:lstStyle/>
          <a:p>
            <a:r>
              <a:rPr lang="hu-HU" dirty="0"/>
              <a:t>Ritkább és súlyosabb. </a:t>
            </a:r>
            <a:endParaRPr lang="hu-HU" dirty="0" smtClean="0"/>
          </a:p>
          <a:p>
            <a:r>
              <a:rPr lang="hu-HU" dirty="0"/>
              <a:t>I</a:t>
            </a:r>
            <a:r>
              <a:rPr lang="hu-HU" dirty="0" smtClean="0"/>
              <a:t>nkább </a:t>
            </a:r>
            <a:r>
              <a:rPr lang="hu-HU" dirty="0"/>
              <a:t>idősebb korban fordul elő.</a:t>
            </a:r>
          </a:p>
          <a:p>
            <a:r>
              <a:rPr lang="hu-HU" dirty="0"/>
              <a:t>Ovális formájú, 1-3 cm nagyságú, mélybe terjedő, az ajakra, a lágyszájpadra lokalizálódó, de a keratinizált nyálkahártyán is megjelenő fekély.</a:t>
            </a:r>
          </a:p>
          <a:p>
            <a:endParaRPr lang="en-US" dirty="0"/>
          </a:p>
        </p:txBody>
      </p:sp>
      <p:pic>
        <p:nvPicPr>
          <p:cNvPr id="4" name="Picture 3" descr="Képernyőfotó 2015-12-05 - 16.18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39" y="4677269"/>
            <a:ext cx="3391294" cy="21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7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2137832"/>
          </a:xfrm>
        </p:spPr>
        <p:txBody>
          <a:bodyPr>
            <a:norm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Major (nagy aphta), </a:t>
            </a:r>
            <a:r>
              <a:rPr lang="en-US" b="1" dirty="0">
                <a:solidFill>
                  <a:srgbClr val="FF0000"/>
                </a:solidFill>
              </a:rPr>
              <a:t>Sutton-</a:t>
            </a:r>
            <a:r>
              <a:rPr lang="en-US" b="1" dirty="0" err="1">
                <a:solidFill>
                  <a:srgbClr val="FF0000"/>
                </a:solidFill>
              </a:rPr>
              <a:t>féle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afta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periadentis</a:t>
            </a:r>
            <a:r>
              <a:rPr lang="en-US" b="1" i="1" dirty="0">
                <a:solidFill>
                  <a:srgbClr val="FF0000"/>
                </a:solidFill>
              </a:rPr>
              <a:t> mucosa </a:t>
            </a:r>
            <a:r>
              <a:rPr lang="en-US" b="1" i="1" dirty="0" err="1">
                <a:solidFill>
                  <a:srgbClr val="FF0000"/>
                </a:solidFill>
              </a:rPr>
              <a:t>necrotica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recurrens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833"/>
            <a:ext cx="8229600" cy="3988330"/>
          </a:xfrm>
        </p:spPr>
        <p:txBody>
          <a:bodyPr/>
          <a:lstStyle/>
          <a:p>
            <a:r>
              <a:rPr lang="hu-HU" dirty="0"/>
              <a:t>Egyesével fordulnak elő, évente 1-2 alkalommal</a:t>
            </a:r>
          </a:p>
          <a:p>
            <a:r>
              <a:rPr lang="hu-HU" dirty="0"/>
              <a:t>csak hetek, vagy hónapok múltán gyógyulnak, rendszerint heg hátrahagyásával.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épernyőfotó 2015-12-05 - 16.18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33" y="4408025"/>
            <a:ext cx="3810000" cy="24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5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92107"/>
          </a:xfrm>
        </p:spPr>
        <p:txBody>
          <a:bodyPr>
            <a:normAutofit fontScale="90000"/>
          </a:bodyPr>
          <a:lstStyle/>
          <a:p>
            <a:pPr lvl="0"/>
            <a:r>
              <a:rPr lang="hu-HU" b="1" i="1" dirty="0">
                <a:solidFill>
                  <a:srgbClr val="FF0000"/>
                </a:solidFill>
              </a:rPr>
              <a:t>Herpetiform </a:t>
            </a:r>
            <a:r>
              <a:rPr lang="hu-HU" b="1" i="1" dirty="0" smtClean="0">
                <a:solidFill>
                  <a:srgbClr val="FF0000"/>
                </a:solidFill>
              </a:rPr>
              <a:t>ulceratio, </a:t>
            </a:r>
            <a:r>
              <a:rPr lang="en-US" b="1" dirty="0">
                <a:solidFill>
                  <a:srgbClr val="FF0000"/>
                </a:solidFill>
              </a:rPr>
              <a:t>Cooke-</a:t>
            </a:r>
            <a:r>
              <a:rPr lang="en-US" b="1" dirty="0" smtClean="0">
                <a:solidFill>
                  <a:srgbClr val="FF0000"/>
                </a:solidFill>
              </a:rPr>
              <a:t>féle afta Herpesszerű </a:t>
            </a:r>
            <a:r>
              <a:rPr lang="en-US" b="1" dirty="0">
                <a:solidFill>
                  <a:srgbClr val="FF0000"/>
                </a:solidFill>
              </a:rPr>
              <a:t>fekélyesedés</a:t>
            </a: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667"/>
            <a:ext cx="8229600" cy="4517496"/>
          </a:xfrm>
        </p:spPr>
        <p:txBody>
          <a:bodyPr/>
          <a:lstStyle/>
          <a:p>
            <a:r>
              <a:rPr lang="en-US" dirty="0"/>
              <a:t>Csoportosna előforduló, </a:t>
            </a:r>
            <a:r>
              <a:rPr lang="en-US" dirty="0" smtClean="0"/>
              <a:t>nagy </a:t>
            </a:r>
            <a:r>
              <a:rPr lang="en-US" dirty="0"/>
              <a:t>számú (akár100), apró (1-2 mm) fekélyek</a:t>
            </a:r>
            <a:endParaRPr lang="hu-HU" dirty="0"/>
          </a:p>
          <a:p>
            <a:r>
              <a:rPr lang="en-US" dirty="0"/>
              <a:t>I</a:t>
            </a:r>
            <a:r>
              <a:rPr lang="en-US" dirty="0" smtClean="0"/>
              <a:t>gen </a:t>
            </a:r>
            <a:r>
              <a:rPr lang="en-US" dirty="0"/>
              <a:t>fájdalmasak, és összefolyhatnak.</a:t>
            </a:r>
            <a:endParaRPr lang="hu-HU" dirty="0"/>
          </a:p>
          <a:p>
            <a:r>
              <a:rPr lang="en-US" dirty="0"/>
              <a:t>Nőkön gyakoribb. </a:t>
            </a:r>
            <a:endParaRPr lang="en-US" dirty="0" smtClean="0"/>
          </a:p>
          <a:p>
            <a:r>
              <a:rPr lang="hu-HU" dirty="0" smtClean="0"/>
              <a:t>Gyermek</a:t>
            </a:r>
            <a:r>
              <a:rPr lang="hu-HU" dirty="0"/>
              <a:t>, serdülőkorban fordul </a:t>
            </a:r>
            <a:r>
              <a:rPr lang="hu-HU" dirty="0" smtClean="0"/>
              <a:t>elő.</a:t>
            </a:r>
            <a:endParaRPr lang="hu-HU" dirty="0"/>
          </a:p>
          <a:p>
            <a:endParaRPr lang="en-US" dirty="0"/>
          </a:p>
        </p:txBody>
      </p:sp>
      <p:pic>
        <p:nvPicPr>
          <p:cNvPr id="4" name="Picture 3" descr="Képernyőfotó 2015-12-05 - 16.1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16" y="4453015"/>
            <a:ext cx="3970360" cy="24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i="1" dirty="0">
                <a:solidFill>
                  <a:srgbClr val="660066"/>
                </a:solidFill>
              </a:rPr>
              <a:t>Az afta ellátásának </a:t>
            </a:r>
            <a:r>
              <a:rPr lang="hu-HU" b="1" i="1" dirty="0" smtClean="0">
                <a:solidFill>
                  <a:srgbClr val="660066"/>
                </a:solidFill>
              </a:rPr>
              <a:t>szempontjai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fájdalom csillapítása</a:t>
            </a: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b="1" i="1" dirty="0"/>
              <a:t>érzéstelenítő </a:t>
            </a:r>
            <a:r>
              <a:rPr lang="en-US" b="1" i="1" dirty="0" smtClean="0"/>
              <a:t>készítményekkel</a:t>
            </a:r>
            <a:r>
              <a:rPr lang="en-US" dirty="0" smtClean="0"/>
              <a:t> </a:t>
            </a:r>
            <a:r>
              <a:rPr lang="en-US" dirty="0"/>
              <a:t>(pl. lidocain, bensocaintartalmú oldatok) </a:t>
            </a:r>
            <a:r>
              <a:rPr lang="en-US" dirty="0" smtClean="0"/>
              <a:t>vagy ecsetelő </a:t>
            </a:r>
            <a:r>
              <a:rPr lang="en-US" dirty="0"/>
              <a:t>szerek (pl. carboximetilcellulóz) </a:t>
            </a:r>
            <a:endParaRPr lang="en-US" dirty="0" smtClean="0"/>
          </a:p>
          <a:p>
            <a:r>
              <a:rPr lang="en-US" b="1" i="1" dirty="0"/>
              <a:t>előidéző okok kiküszöbölése</a:t>
            </a:r>
            <a:r>
              <a:rPr lang="hu-HU" dirty="0" smtClean="0">
                <a:effectLst/>
              </a:rPr>
              <a:t> </a:t>
            </a:r>
          </a:p>
          <a:p>
            <a:pPr marL="0" indent="0" algn="ctr">
              <a:buNone/>
            </a:pPr>
            <a:r>
              <a:rPr lang="hu-HU" i="1" dirty="0" smtClean="0">
                <a:solidFill>
                  <a:srgbClr val="008000"/>
                </a:solidFill>
              </a:rPr>
              <a:t>A </a:t>
            </a:r>
            <a:r>
              <a:rPr lang="hu-HU" i="1" dirty="0">
                <a:solidFill>
                  <a:srgbClr val="008000"/>
                </a:solidFill>
              </a:rPr>
              <a:t>kórkép etiológiája ismeretlen, így nem </a:t>
            </a:r>
            <a:r>
              <a:rPr lang="hu-HU" i="1" dirty="0" smtClean="0">
                <a:solidFill>
                  <a:srgbClr val="008000"/>
                </a:solidFill>
              </a:rPr>
              <a:t>rendelkezünk </a:t>
            </a:r>
            <a:r>
              <a:rPr lang="hu-HU" i="1" dirty="0">
                <a:solidFill>
                  <a:srgbClr val="008000"/>
                </a:solidFill>
              </a:rPr>
              <a:t>megfelelő kezeléssel. Kezelés csak tüneti.</a:t>
            </a:r>
            <a:r>
              <a:rPr lang="hu-HU" i="1" dirty="0" smtClean="0">
                <a:solidFill>
                  <a:srgbClr val="008000"/>
                </a:solidFill>
                <a:effectLst/>
              </a:rPr>
              <a:t> 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553</Words>
  <Application>Microsoft Macintosh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Afta </vt:lpstr>
      <vt:lpstr>Okai:</vt:lpstr>
      <vt:lpstr>3 klinikai formája</vt:lpstr>
      <vt:lpstr>Minor (kis aphta), Mikulicz-féle afta  krónikus recidiváló aphta  </vt:lpstr>
      <vt:lpstr>Minor (kis aphta), Mikulicz-féle afta  krónikus recidiváló aphta  </vt:lpstr>
      <vt:lpstr>Major (nagy aphta), Sutton-féle afta, periadentis mucosa necrotica recurrens </vt:lpstr>
      <vt:lpstr>Major (nagy aphta), Sutton-féle afta, periadentis mucosa necrotica recurrens</vt:lpstr>
      <vt:lpstr>Herpetiform ulceratio, Cooke-féle afta Herpesszerű fekélyesedés </vt:lpstr>
      <vt:lpstr>Az afta ellátásának szempontjai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Afta </dc:title>
  <dc:creator>Szabados Tímea</dc:creator>
  <cp:lastModifiedBy>Microsoft Office User</cp:lastModifiedBy>
  <cp:revision>8</cp:revision>
  <dcterms:created xsi:type="dcterms:W3CDTF">2015-12-05T13:48:28Z</dcterms:created>
  <dcterms:modified xsi:type="dcterms:W3CDTF">2020-03-20T20:35:40Z</dcterms:modified>
</cp:coreProperties>
</file>