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Hasadéksebészet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Sebészi</a:t>
            </a:r>
            <a:r>
              <a:rPr lang="en-US" dirty="0" smtClean="0"/>
              <a:t> </a:t>
            </a:r>
            <a:r>
              <a:rPr lang="en-US" dirty="0" err="1" smtClean="0"/>
              <a:t>ellátás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klasszikusan</a:t>
            </a:r>
            <a:r>
              <a:rPr lang="en-US" dirty="0" smtClean="0"/>
              <a:t> team </a:t>
            </a:r>
            <a:r>
              <a:rPr lang="en-US" dirty="0" err="1" smtClean="0"/>
              <a:t>munka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csapat</a:t>
            </a:r>
            <a:r>
              <a:rPr lang="en-US" dirty="0" smtClean="0"/>
              <a:t> </a:t>
            </a:r>
            <a:r>
              <a:rPr lang="en-US" dirty="0" err="1" smtClean="0"/>
              <a:t>legfontosabb</a:t>
            </a:r>
            <a:r>
              <a:rPr lang="en-US" dirty="0" smtClean="0"/>
              <a:t> </a:t>
            </a:r>
            <a:r>
              <a:rPr lang="en-US" dirty="0" err="1" smtClean="0"/>
              <a:t>tagja</a:t>
            </a:r>
            <a:r>
              <a:rPr lang="en-US" dirty="0" smtClean="0"/>
              <a:t> a </a:t>
            </a:r>
            <a:r>
              <a:rPr lang="en-US" b="1" u="sng" dirty="0" err="1" smtClean="0"/>
              <a:t>szülő</a:t>
            </a:r>
            <a:endParaRPr lang="en-US" b="1" u="sng" dirty="0" smtClean="0"/>
          </a:p>
          <a:p>
            <a:r>
              <a:rPr lang="en-US" dirty="0" err="1" smtClean="0"/>
              <a:t>Szájsebészet</a:t>
            </a:r>
            <a:r>
              <a:rPr lang="en-US" dirty="0" smtClean="0"/>
              <a:t>, </a:t>
            </a:r>
            <a:r>
              <a:rPr lang="en-US" dirty="0" err="1" smtClean="0"/>
              <a:t>gyerekfogászat</a:t>
            </a:r>
            <a:r>
              <a:rPr lang="en-US" dirty="0" smtClean="0"/>
              <a:t>, </a:t>
            </a:r>
            <a:r>
              <a:rPr lang="en-US" dirty="0" err="1" smtClean="0"/>
              <a:t>fogszabályozás</a:t>
            </a:r>
            <a:r>
              <a:rPr lang="en-US" dirty="0" smtClean="0"/>
              <a:t>, </a:t>
            </a:r>
            <a:r>
              <a:rPr lang="en-US" dirty="0" err="1" smtClean="0"/>
              <a:t>fül-orr</a:t>
            </a:r>
            <a:r>
              <a:rPr lang="en-US" dirty="0" smtClean="0"/>
              <a:t> </a:t>
            </a:r>
            <a:r>
              <a:rPr lang="en-US" dirty="0" err="1" smtClean="0"/>
              <a:t>gégészet</a:t>
            </a:r>
            <a:r>
              <a:rPr lang="en-US" dirty="0" smtClean="0"/>
              <a:t>, </a:t>
            </a:r>
            <a:r>
              <a:rPr lang="en-US" dirty="0" err="1" smtClean="0"/>
              <a:t>logopédia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konzultácó</a:t>
            </a:r>
            <a:r>
              <a:rPr lang="en-US" dirty="0" smtClean="0"/>
              <a:t>- </a:t>
            </a:r>
            <a:r>
              <a:rPr lang="en-US" dirty="0" err="1" smtClean="0"/>
              <a:t>születés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(UH </a:t>
            </a:r>
            <a:r>
              <a:rPr lang="en-US" dirty="0" err="1" smtClean="0"/>
              <a:t>vizsgálat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2-4 </a:t>
            </a:r>
            <a:r>
              <a:rPr lang="en-US" dirty="0" err="1"/>
              <a:t>hetes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 smtClean="0"/>
              <a:t>prioritás</a:t>
            </a:r>
            <a:r>
              <a:rPr lang="en-US" dirty="0" smtClean="0"/>
              <a:t>.  Orr-</a:t>
            </a:r>
            <a:r>
              <a:rPr lang="en-US" dirty="0" err="1" smtClean="0"/>
              <a:t>ajak</a:t>
            </a:r>
            <a:r>
              <a:rPr lang="en-US" dirty="0" smtClean="0"/>
              <a:t> </a:t>
            </a:r>
            <a:r>
              <a:rPr lang="en-US" dirty="0" err="1" smtClean="0"/>
              <a:t>adhézió</a:t>
            </a:r>
            <a:r>
              <a:rPr lang="en-US" dirty="0" smtClean="0"/>
              <a:t> (</a:t>
            </a:r>
            <a:r>
              <a:rPr lang="en-US" dirty="0" err="1" smtClean="0"/>
              <a:t>sebészi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sebészi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r>
              <a:rPr lang="en-US" dirty="0" smtClean="0"/>
              <a:t> + </a:t>
            </a:r>
            <a:r>
              <a:rPr lang="en-US" dirty="0" err="1" smtClean="0"/>
              <a:t>lenyomatvétel</a:t>
            </a:r>
            <a:r>
              <a:rPr lang="en-US" dirty="0" smtClean="0"/>
              <a:t> a </a:t>
            </a:r>
            <a:r>
              <a:rPr lang="en-US" dirty="0" err="1" smtClean="0"/>
              <a:t>felső</a:t>
            </a:r>
            <a:r>
              <a:rPr lang="en-US" dirty="0" smtClean="0"/>
              <a:t> </a:t>
            </a:r>
            <a:r>
              <a:rPr lang="en-US" dirty="0" err="1" smtClean="0"/>
              <a:t>állcsontról</a:t>
            </a:r>
            <a:endParaRPr lang="en-US" dirty="0"/>
          </a:p>
        </p:txBody>
      </p:sp>
      <p:pic>
        <p:nvPicPr>
          <p:cNvPr id="4" name="Picture 3" descr="Képernyőfotó 2019-03-25 - 20.0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9" y="1600200"/>
            <a:ext cx="62092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Szájpadlemez</a:t>
            </a:r>
            <a:r>
              <a:rPr lang="en-US" dirty="0" smtClean="0"/>
              <a:t> </a:t>
            </a:r>
            <a:r>
              <a:rPr lang="en-US" dirty="0" err="1" smtClean="0"/>
              <a:t>adaptáció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hetes</a:t>
            </a:r>
            <a:r>
              <a:rPr lang="en-US" dirty="0"/>
              <a:t> </a:t>
            </a:r>
            <a:r>
              <a:rPr lang="en-US" dirty="0" err="1"/>
              <a:t>kortól</a:t>
            </a:r>
            <a:r>
              <a:rPr lang="en-US" dirty="0"/>
              <a:t> 2 </a:t>
            </a:r>
            <a:r>
              <a:rPr lang="en-US" dirty="0" err="1"/>
              <a:t>hetente</a:t>
            </a:r>
            <a:r>
              <a:rPr lang="en-US" dirty="0"/>
              <a:t> a </a:t>
            </a:r>
            <a:r>
              <a:rPr lang="en-US" dirty="0" err="1"/>
              <a:t>végleges</a:t>
            </a:r>
            <a:r>
              <a:rPr lang="en-US" dirty="0"/>
              <a:t> </a:t>
            </a:r>
            <a:r>
              <a:rPr lang="en-US" dirty="0" err="1"/>
              <a:t>ajakzárásig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Képernyőfotó 2019-03-25 - 20.05.5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2" y="3790494"/>
            <a:ext cx="3458768" cy="3067505"/>
          </a:xfrm>
          <a:prstGeom prst="rect">
            <a:avLst/>
          </a:prstGeom>
        </p:spPr>
      </p:pic>
      <p:pic>
        <p:nvPicPr>
          <p:cNvPr id="5" name="Picture 4" descr="Képernyőfotó 2019-03-25 - 20.0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" y="2209800"/>
            <a:ext cx="4787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586"/>
            <a:ext cx="5244711" cy="553157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lenyomat</a:t>
            </a:r>
            <a:r>
              <a:rPr lang="en-US" dirty="0"/>
              <a:t> </a:t>
            </a:r>
            <a:r>
              <a:rPr lang="en-US" dirty="0" err="1"/>
              <a:t>alapján</a:t>
            </a:r>
            <a:r>
              <a:rPr lang="en-US" dirty="0"/>
              <a:t> </a:t>
            </a:r>
          </a:p>
          <a:p>
            <a:r>
              <a:rPr lang="en-US" dirty="0"/>
              <a:t>-  </a:t>
            </a:r>
            <a:r>
              <a:rPr lang="en-US" dirty="0" err="1"/>
              <a:t>puha</a:t>
            </a:r>
            <a:r>
              <a:rPr lang="en-US" dirty="0"/>
              <a:t>/</a:t>
            </a:r>
            <a:r>
              <a:rPr lang="en-US" dirty="0" err="1"/>
              <a:t>kemény</a:t>
            </a:r>
            <a:r>
              <a:rPr lang="en-US" dirty="0"/>
              <a:t> </a:t>
            </a:r>
            <a:r>
              <a:rPr lang="en-US" dirty="0" err="1"/>
              <a:t>akrilát</a:t>
            </a:r>
            <a:r>
              <a:rPr lang="en-US" dirty="0"/>
              <a:t> </a:t>
            </a:r>
          </a:p>
          <a:p>
            <a:r>
              <a:rPr lang="en-US" dirty="0" err="1"/>
              <a:t>lemez</a:t>
            </a:r>
            <a:r>
              <a:rPr lang="en-US" dirty="0"/>
              <a:t> </a:t>
            </a:r>
          </a:p>
          <a:p>
            <a:r>
              <a:rPr lang="en-US" dirty="0" err="1" smtClean="0"/>
              <a:t>aktív</a:t>
            </a:r>
            <a:r>
              <a:rPr lang="en-US" dirty="0" smtClean="0"/>
              <a:t> </a:t>
            </a:r>
            <a:r>
              <a:rPr lang="en-US" dirty="0" err="1" smtClean="0"/>
              <a:t>növekedési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</a:p>
          <a:p>
            <a:r>
              <a:rPr lang="en-US" dirty="0" err="1" smtClean="0"/>
              <a:t>etetési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segédeszköz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rendszeres</a:t>
            </a:r>
            <a:r>
              <a:rPr lang="en-US" dirty="0" smtClean="0"/>
              <a:t> </a:t>
            </a:r>
            <a:r>
              <a:rPr lang="en-US" dirty="0" err="1"/>
              <a:t>ellenőrzés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Képernyőfotó 2019-03-25 - 22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5" y="1797605"/>
            <a:ext cx="5225625" cy="34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2.4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96032"/>
            <a:ext cx="5426280" cy="66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Végleges</a:t>
            </a:r>
            <a:r>
              <a:rPr lang="en-US" dirty="0" smtClean="0"/>
              <a:t> </a:t>
            </a:r>
            <a:r>
              <a:rPr lang="en-US" dirty="0" err="1"/>
              <a:t>ajak</a:t>
            </a:r>
            <a:r>
              <a:rPr lang="en-US" dirty="0"/>
              <a:t>-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orrplasztika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7593"/>
          </a:xfrm>
        </p:spPr>
        <p:txBody>
          <a:bodyPr/>
          <a:lstStyle/>
          <a:p>
            <a:r>
              <a:rPr lang="en-US" dirty="0"/>
              <a:t>3-5 </a:t>
            </a:r>
            <a:r>
              <a:rPr lang="en-US" dirty="0" err="1"/>
              <a:t>hónapos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Képernyőfotó 2019-03-25 - 22.4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190"/>
            <a:ext cx="4383276" cy="2878114"/>
          </a:xfrm>
          <a:prstGeom prst="rect">
            <a:avLst/>
          </a:prstGeom>
        </p:spPr>
      </p:pic>
      <p:pic>
        <p:nvPicPr>
          <p:cNvPr id="5" name="Picture 4" descr="Képernyőfotó 2019-03-25 - 22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35" y="3527190"/>
            <a:ext cx="3558004" cy="30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/>
              <a:t>Lágyszájpad-plasztika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2127"/>
            <a:ext cx="8229600" cy="3054007"/>
          </a:xfrm>
        </p:spPr>
        <p:txBody>
          <a:bodyPr>
            <a:normAutofit fontScale="92500"/>
          </a:bodyPr>
          <a:lstStyle/>
          <a:p>
            <a:r>
              <a:rPr lang="en-US" dirty="0"/>
              <a:t>1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 smtClean="0"/>
              <a:t>prioritás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dirty="0" err="1"/>
              <a:t>műtéthez</a:t>
            </a:r>
            <a:r>
              <a:rPr lang="en-US" dirty="0"/>
              <a:t> </a:t>
            </a:r>
            <a:r>
              <a:rPr lang="en-US" dirty="0" err="1"/>
              <a:t>kapcsoltan</a:t>
            </a:r>
            <a:r>
              <a:rPr lang="en-US" dirty="0"/>
              <a:t> </a:t>
            </a:r>
            <a:r>
              <a:rPr lang="en-US" dirty="0" err="1"/>
              <a:t>otoscopia</a:t>
            </a:r>
            <a:r>
              <a:rPr lang="en-US" dirty="0"/>
              <a:t> (</a:t>
            </a:r>
            <a:r>
              <a:rPr lang="en-US" dirty="0" err="1"/>
              <a:t>fülvizsgálat</a:t>
            </a:r>
            <a:r>
              <a:rPr lang="en-US" dirty="0"/>
              <a:t>) </a:t>
            </a:r>
            <a:r>
              <a:rPr lang="en-US" dirty="0" err="1"/>
              <a:t>történik</a:t>
            </a:r>
            <a:r>
              <a:rPr lang="en-US" dirty="0"/>
              <a:t>,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szükség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paracentesisre</a:t>
            </a:r>
            <a:r>
              <a:rPr lang="en-US" dirty="0"/>
              <a:t> </a:t>
            </a:r>
            <a:r>
              <a:rPr lang="en-US" dirty="0" err="1"/>
              <a:t>kerül</a:t>
            </a:r>
            <a:r>
              <a:rPr lang="en-US" dirty="0"/>
              <a:t> </a:t>
            </a:r>
            <a:r>
              <a:rPr lang="en-US" dirty="0" err="1"/>
              <a:t>sor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tubust</a:t>
            </a:r>
            <a:r>
              <a:rPr lang="en-US" dirty="0"/>
              <a:t> </a:t>
            </a:r>
            <a:r>
              <a:rPr lang="en-US" dirty="0" err="1"/>
              <a:t>ültetnek</a:t>
            </a:r>
            <a:r>
              <a:rPr lang="en-US" dirty="0"/>
              <a:t> be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0.0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7" y="0"/>
            <a:ext cx="1042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dirty="0" err="1"/>
              <a:t>Keményszájpad-plasztika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3524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Képernyőfotó 2019-03-25 - 20.0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63" y="3325148"/>
            <a:ext cx="6172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</a:t>
            </a:r>
            <a:r>
              <a:rPr lang="en-US" dirty="0" err="1"/>
              <a:t>Fogmedernyúlvány</a:t>
            </a:r>
            <a:r>
              <a:rPr lang="en-US" dirty="0"/>
              <a:t> </a:t>
            </a:r>
            <a:r>
              <a:rPr lang="en-US" dirty="0" err="1"/>
              <a:t>plasztikája</a:t>
            </a:r>
            <a:r>
              <a:rPr lang="en-US" dirty="0"/>
              <a:t> - </a:t>
            </a:r>
            <a:r>
              <a:rPr lang="en-US" dirty="0" err="1"/>
              <a:t>csontpótlás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marado</a:t>
            </a:r>
            <a:r>
              <a:rPr lang="en-US" dirty="0"/>
              <a:t>́ </a:t>
            </a:r>
            <a:r>
              <a:rPr lang="en-US" dirty="0" err="1"/>
              <a:t>szemfog</a:t>
            </a:r>
            <a:r>
              <a:rPr lang="en-US" dirty="0"/>
              <a:t> </a:t>
            </a:r>
            <a:r>
              <a:rPr lang="en-US" dirty="0" err="1"/>
              <a:t>fejlődése</a:t>
            </a:r>
            <a:r>
              <a:rPr lang="en-US" dirty="0"/>
              <a:t> </a:t>
            </a:r>
            <a:r>
              <a:rPr lang="en-US" dirty="0" err="1"/>
              <a:t>határozza</a:t>
            </a:r>
            <a:r>
              <a:rPr lang="en-US" dirty="0"/>
              <a:t> meg, a </a:t>
            </a:r>
            <a:r>
              <a:rPr lang="en-US" dirty="0" err="1"/>
              <a:t>fogszabályozási</a:t>
            </a:r>
            <a:r>
              <a:rPr lang="en-US" dirty="0"/>
              <a:t> </a:t>
            </a:r>
            <a:r>
              <a:rPr lang="en-US" dirty="0" err="1"/>
              <a:t>gondozás</a:t>
            </a:r>
            <a:r>
              <a:rPr lang="en-US" dirty="0"/>
              <a:t> </a:t>
            </a:r>
            <a:r>
              <a:rPr lang="en-US" dirty="0" err="1"/>
              <a:t>során</a:t>
            </a:r>
            <a:r>
              <a:rPr lang="en-US" dirty="0"/>
              <a:t> </a:t>
            </a:r>
            <a:r>
              <a:rPr lang="en-US" dirty="0" err="1"/>
              <a:t>dől</a:t>
            </a:r>
            <a:r>
              <a:rPr lang="en-US" dirty="0"/>
              <a:t> el a </a:t>
            </a:r>
            <a:r>
              <a:rPr lang="en-US" dirty="0" err="1"/>
              <a:t>műtét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. </a:t>
            </a:r>
            <a:r>
              <a:rPr lang="en-US" dirty="0" err="1"/>
              <a:t>Általában</a:t>
            </a:r>
            <a:r>
              <a:rPr lang="en-US" dirty="0"/>
              <a:t> 9-11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 </a:t>
            </a:r>
            <a:r>
              <a:rPr lang="en-US" dirty="0" err="1"/>
              <a:t>körül</a:t>
            </a:r>
            <a:r>
              <a:rPr lang="en-US" dirty="0"/>
              <a:t> van </a:t>
            </a:r>
            <a:r>
              <a:rPr lang="en-US" dirty="0" err="1"/>
              <a:t>ra</a:t>
            </a:r>
            <a:r>
              <a:rPr lang="en-US" dirty="0"/>
              <a:t>́ </a:t>
            </a:r>
            <a:r>
              <a:rPr lang="en-US" dirty="0" err="1"/>
              <a:t>szükség</a:t>
            </a:r>
            <a:r>
              <a:rPr lang="en-US" dirty="0"/>
              <a:t>, de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egyéni</a:t>
            </a:r>
            <a:r>
              <a:rPr lang="en-US" dirty="0"/>
              <a:t> </a:t>
            </a:r>
            <a:r>
              <a:rPr lang="en-US" dirty="0" err="1"/>
              <a:t>variációk</a:t>
            </a:r>
            <a:r>
              <a:rPr lang="en-US" dirty="0"/>
              <a:t> </a:t>
            </a:r>
            <a:r>
              <a:rPr lang="en-US" dirty="0" err="1"/>
              <a:t>előfordulhatnak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́pernyőfotó 2019-03-25 - 19.44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r="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en-US" dirty="0" err="1"/>
              <a:t>Másodlagos</a:t>
            </a:r>
            <a:r>
              <a:rPr lang="en-US" dirty="0"/>
              <a:t> </a:t>
            </a:r>
            <a:r>
              <a:rPr lang="en-US" dirty="0" err="1"/>
              <a:t>műtétek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másodlagos</a:t>
            </a:r>
            <a:r>
              <a:rPr lang="en-US" dirty="0"/>
              <a:t> </a:t>
            </a:r>
            <a:r>
              <a:rPr lang="en-US" dirty="0" err="1"/>
              <a:t>műtétekre</a:t>
            </a:r>
            <a:r>
              <a:rPr lang="en-US" dirty="0"/>
              <a:t> van </a:t>
            </a:r>
            <a:r>
              <a:rPr lang="en-US" dirty="0" err="1"/>
              <a:t>szükség</a:t>
            </a:r>
            <a:r>
              <a:rPr lang="en-US" dirty="0"/>
              <a:t> </a:t>
            </a:r>
            <a:r>
              <a:rPr lang="en-US" dirty="0" smtClean="0"/>
              <a:t>ha a </a:t>
            </a:r>
            <a:r>
              <a:rPr lang="en-US" dirty="0" err="1" smtClean="0"/>
              <a:t>helyzetet</a:t>
            </a:r>
            <a:r>
              <a:rPr lang="en-US" dirty="0" smtClean="0"/>
              <a:t> </a:t>
            </a:r>
            <a:r>
              <a:rPr lang="en-US" dirty="0" err="1" smtClean="0"/>
              <a:t>javítani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. </a:t>
            </a:r>
            <a:r>
              <a:rPr lang="en-US" dirty="0" err="1"/>
              <a:t>Ezek</a:t>
            </a:r>
            <a:r>
              <a:rPr lang="en-US" dirty="0"/>
              <a:t> a </a:t>
            </a:r>
            <a:r>
              <a:rPr lang="en-US" dirty="0" err="1"/>
              <a:t>korrekciók</a:t>
            </a:r>
            <a:r>
              <a:rPr lang="en-US" dirty="0"/>
              <a:t> </a:t>
            </a:r>
            <a:r>
              <a:rPr lang="en-US" dirty="0" err="1"/>
              <a:t>érinthetik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ajkat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orrot</a:t>
            </a:r>
            <a:r>
              <a:rPr lang="en-US" dirty="0"/>
              <a:t>, a </a:t>
            </a:r>
            <a:r>
              <a:rPr lang="en-US" dirty="0" err="1"/>
              <a:t>szájpadlást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a </a:t>
            </a:r>
            <a:r>
              <a:rPr lang="en-US" dirty="0" err="1"/>
              <a:t>garatot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Logopédia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műtéti</a:t>
            </a:r>
            <a:r>
              <a:rPr lang="en-US" dirty="0"/>
              <a:t> </a:t>
            </a:r>
            <a:r>
              <a:rPr lang="en-US" dirty="0" err="1"/>
              <a:t>kezelések</a:t>
            </a:r>
            <a:r>
              <a:rPr lang="en-US" dirty="0"/>
              <a:t> </a:t>
            </a:r>
            <a:r>
              <a:rPr lang="en-US" dirty="0" err="1"/>
              <a:t>után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a </a:t>
            </a:r>
            <a:r>
              <a:rPr lang="en-US" dirty="0" err="1"/>
              <a:t>logopédiai</a:t>
            </a:r>
            <a:r>
              <a:rPr lang="en-US" dirty="0"/>
              <a:t> </a:t>
            </a:r>
            <a:r>
              <a:rPr lang="en-US" dirty="0" err="1"/>
              <a:t>gondozás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a </a:t>
            </a:r>
            <a:r>
              <a:rPr lang="en-US" dirty="0" err="1"/>
              <a:t>tudatos</a:t>
            </a:r>
            <a:r>
              <a:rPr lang="en-US" dirty="0"/>
              <a:t> </a:t>
            </a:r>
            <a:r>
              <a:rPr lang="en-US" dirty="0" err="1"/>
              <a:t>izomműködést</a:t>
            </a:r>
            <a:r>
              <a:rPr lang="en-US" dirty="0"/>
              <a:t>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beszédképzést</a:t>
            </a:r>
            <a:r>
              <a:rPr lang="en-US" dirty="0"/>
              <a:t> </a:t>
            </a:r>
            <a:r>
              <a:rPr lang="en-US" dirty="0" err="1"/>
              <a:t>segíti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h</a:t>
            </a:r>
            <a:r>
              <a:rPr lang="en-US" dirty="0" err="1" smtClean="0"/>
              <a:t>ozzájárul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műtéti</a:t>
            </a:r>
            <a:r>
              <a:rPr lang="en-US" dirty="0"/>
              <a:t> </a:t>
            </a:r>
            <a:r>
              <a:rPr lang="en-US" dirty="0" err="1"/>
              <a:t>kezelések</a:t>
            </a:r>
            <a:r>
              <a:rPr lang="en-US" dirty="0"/>
              <a:t> </a:t>
            </a:r>
            <a:r>
              <a:rPr lang="en-US" dirty="0" err="1"/>
              <a:t>eredményességéhez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4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́pernyőfotó 2019-03-25 - 22.5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6" y="457200"/>
            <a:ext cx="3831745" cy="6191344"/>
          </a:xfrm>
          <a:prstGeom prst="rect">
            <a:avLst/>
          </a:prstGeom>
        </p:spPr>
      </p:pic>
      <p:pic>
        <p:nvPicPr>
          <p:cNvPr id="6" name="Picture 5" descr="Képernyőfotó 2019-03-25 - 22.52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70" y="457200"/>
            <a:ext cx="4259837" cy="59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Etiológiai</a:t>
            </a:r>
            <a:r>
              <a:rPr lang="en-US" dirty="0" smtClean="0"/>
              <a:t> </a:t>
            </a:r>
            <a:r>
              <a:rPr lang="en-US" dirty="0" err="1" smtClean="0"/>
              <a:t>faktorok</a:t>
            </a:r>
            <a:endParaRPr lang="en-US" dirty="0"/>
          </a:p>
        </p:txBody>
      </p:sp>
      <p:pic>
        <p:nvPicPr>
          <p:cNvPr id="4" name="Content Placeholder 3" descr="Képernyőfotó 2019-03-25 - 19.45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b="4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3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Nasoschisis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19.4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4318000" cy="3022600"/>
          </a:xfrm>
          <a:prstGeom prst="rect">
            <a:avLst/>
          </a:prstGeom>
        </p:spPr>
      </p:pic>
      <p:pic>
        <p:nvPicPr>
          <p:cNvPr id="6" name="Picture 5" descr="Képernyőfotó 2019-03-25 - 19.4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56" y="3387412"/>
            <a:ext cx="4909343" cy="34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Ajakhasadékok</a:t>
            </a:r>
            <a:r>
              <a:rPr lang="en-US" dirty="0" smtClean="0"/>
              <a:t> </a:t>
            </a:r>
            <a:r>
              <a:rPr lang="en-US" dirty="0" err="1" smtClean="0"/>
              <a:t>formái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Chelioschisis</a:t>
            </a:r>
            <a:r>
              <a:rPr lang="en-US" dirty="0" smtClean="0"/>
              <a:t>  “</a:t>
            </a:r>
            <a:r>
              <a:rPr lang="en-US" dirty="0" err="1" smtClean="0"/>
              <a:t>nyúlszáj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333"/>
          </a:xfrm>
        </p:spPr>
        <p:txBody>
          <a:bodyPr/>
          <a:lstStyle/>
          <a:p>
            <a:r>
              <a:rPr lang="en-US" dirty="0" err="1" smtClean="0"/>
              <a:t>Parcialis</a:t>
            </a:r>
            <a:endParaRPr lang="en-US" dirty="0" smtClean="0"/>
          </a:p>
          <a:p>
            <a:r>
              <a:rPr lang="en-US" dirty="0" err="1" smtClean="0"/>
              <a:t>Teljes</a:t>
            </a:r>
            <a:r>
              <a:rPr lang="en-US" dirty="0" smtClean="0"/>
              <a:t> (</a:t>
            </a:r>
            <a:r>
              <a:rPr lang="en-US" dirty="0" err="1" smtClean="0"/>
              <a:t>egyoldali</a:t>
            </a:r>
            <a:r>
              <a:rPr lang="en-US" dirty="0" smtClean="0"/>
              <a:t>, </a:t>
            </a:r>
            <a:r>
              <a:rPr lang="en-US" dirty="0" err="1" smtClean="0"/>
              <a:t>kétoldali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Képernyőfotó 2019-03-25 - 19.5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057400"/>
            <a:ext cx="2451100" cy="2400300"/>
          </a:xfrm>
          <a:prstGeom prst="rect">
            <a:avLst/>
          </a:prstGeom>
        </p:spPr>
      </p:pic>
      <p:pic>
        <p:nvPicPr>
          <p:cNvPr id="5" name="Picture 4" descr="Képernyőfotó 2019-03-25 - 19.5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" y="3924300"/>
            <a:ext cx="4203700" cy="2933700"/>
          </a:xfrm>
          <a:prstGeom prst="rect">
            <a:avLst/>
          </a:prstGeom>
        </p:spPr>
      </p:pic>
      <p:pic>
        <p:nvPicPr>
          <p:cNvPr id="6" name="Picture 5" descr="Képernyőfotó 2019-03-25 - 19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95800"/>
            <a:ext cx="2451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Bilaterais</a:t>
            </a:r>
            <a:r>
              <a:rPr lang="en-US" dirty="0" smtClean="0"/>
              <a:t> </a:t>
            </a:r>
            <a:r>
              <a:rPr lang="en-US" dirty="0" err="1" smtClean="0"/>
              <a:t>ajakhasadékok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́pernyőfotó 2019-03-25 - 19.5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229600" cy="50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Szájpadhasadékok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palatoschisis</a:t>
            </a:r>
            <a:r>
              <a:rPr lang="en-US" dirty="0" smtClean="0"/>
              <a:t> “</a:t>
            </a:r>
            <a:r>
              <a:rPr lang="en-US" dirty="0" err="1" smtClean="0"/>
              <a:t>farkastorok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Részleges</a:t>
            </a:r>
            <a:endParaRPr lang="en-US" dirty="0" smtClean="0"/>
          </a:p>
          <a:p>
            <a:r>
              <a:rPr lang="en-US" dirty="0" err="1" smtClean="0"/>
              <a:t>Teljes</a:t>
            </a:r>
            <a:endParaRPr lang="en-US" dirty="0"/>
          </a:p>
        </p:txBody>
      </p:sp>
      <p:pic>
        <p:nvPicPr>
          <p:cNvPr id="4" name="Picture 3" descr="Képernyőfotó 2019-03-25 - 19.58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25" y="2420309"/>
            <a:ext cx="3819875" cy="1510782"/>
          </a:xfrm>
          <a:prstGeom prst="rect">
            <a:avLst/>
          </a:prstGeom>
        </p:spPr>
      </p:pic>
      <p:pic>
        <p:nvPicPr>
          <p:cNvPr id="5" name="Picture 4" descr="Képernyőfotó 2019-03-25 - 19.58.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37" y="4355245"/>
            <a:ext cx="2545463" cy="2502754"/>
          </a:xfrm>
          <a:prstGeom prst="rect">
            <a:avLst/>
          </a:prstGeom>
        </p:spPr>
      </p:pic>
      <p:pic>
        <p:nvPicPr>
          <p:cNvPr id="6" name="Picture 5" descr="Képernyőfotó 2019-03-25 - 20.02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4023386"/>
            <a:ext cx="2935131" cy="2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0.0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376"/>
            <a:ext cx="9734467" cy="65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Ajak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szájpadhasadék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cheilognathopalatoschisis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Egyoldali</a:t>
            </a:r>
            <a:endParaRPr lang="en-US" dirty="0" smtClean="0"/>
          </a:p>
          <a:p>
            <a:r>
              <a:rPr lang="en-US" dirty="0" err="1" smtClean="0"/>
              <a:t>Kétoldali</a:t>
            </a:r>
            <a:endParaRPr lang="en-US" dirty="0"/>
          </a:p>
        </p:txBody>
      </p:sp>
      <p:pic>
        <p:nvPicPr>
          <p:cNvPr id="4" name="Picture 3" descr="Képernyőfotó 2019-03-25 - 20.0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508500"/>
            <a:ext cx="2628900" cy="2349500"/>
          </a:xfrm>
          <a:prstGeom prst="rect">
            <a:avLst/>
          </a:prstGeom>
        </p:spPr>
      </p:pic>
      <p:pic>
        <p:nvPicPr>
          <p:cNvPr id="5" name="Picture 4" descr="Képernyőfotó 2019-03-25 - 20.01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67" y="4038600"/>
            <a:ext cx="3086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192</TotalTime>
  <Words>284</Words>
  <Application>Microsoft Office PowerPoint</Application>
  <PresentationFormat>Diavetítés a képernyőre (4:3 oldalarány)</PresentationFormat>
  <Paragraphs>45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Corbel</vt:lpstr>
      <vt:lpstr>Mangal</vt:lpstr>
      <vt:lpstr>Twilight</vt:lpstr>
      <vt:lpstr>Hasadéksebészet</vt:lpstr>
      <vt:lpstr>PowerPoint-bemutató</vt:lpstr>
      <vt:lpstr>Etiológiai faktorok</vt:lpstr>
      <vt:lpstr>Nasoschisis</vt:lpstr>
      <vt:lpstr>Ajakhasadékok formái (Chelioschisis  “nyúlszáj”)</vt:lpstr>
      <vt:lpstr>Bilaterais ajakhasadékok</vt:lpstr>
      <vt:lpstr>Szájpadhasadékok (palatoschisis “farkastorok”)</vt:lpstr>
      <vt:lpstr>PowerPoint-bemutató</vt:lpstr>
      <vt:lpstr>Ajak- és szájpadhasadék (cheilognathopalatoschisis)</vt:lpstr>
      <vt:lpstr>Sebészi ellátás</vt:lpstr>
      <vt:lpstr>Menetrend</vt:lpstr>
      <vt:lpstr>3. Szájpadlemez adaptáció</vt:lpstr>
      <vt:lpstr>PowerPoint-bemutató</vt:lpstr>
      <vt:lpstr>PowerPoint-bemutató</vt:lpstr>
      <vt:lpstr>4. Végleges ajak- és orrplasztika  </vt:lpstr>
      <vt:lpstr>5. Lágyszájpad-plasztika  </vt:lpstr>
      <vt:lpstr>PowerPoint-bemutató</vt:lpstr>
      <vt:lpstr>6. Keményszájpad-plasztika  </vt:lpstr>
      <vt:lpstr>7. Fogmedernyúlvány plasztikája - csontpótlás  </vt:lpstr>
      <vt:lpstr>8. Másodlagos műtétek  </vt:lpstr>
      <vt:lpstr>Logopédia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Hasadéksebészet</dc:title>
  <dc:creator>Microsoft Office User</dc:creator>
  <cp:lastModifiedBy>Tanar</cp:lastModifiedBy>
  <cp:revision>15</cp:revision>
  <dcterms:created xsi:type="dcterms:W3CDTF">2019-03-25T18:43:55Z</dcterms:created>
  <dcterms:modified xsi:type="dcterms:W3CDTF">2020-06-12T12:11:45Z</dcterms:modified>
</cp:coreProperties>
</file>