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chemeClr val="accent1">
            <a:hueOff val="54751"/>
            <a:satOff val="-1697"/>
            <a:lumOff val="-18038"/>
          </a:schemeClr>
        </a:fontRef>
        <a:schemeClr val="accent1">
          <a:hueOff val="54751"/>
          <a:satOff val="-1697"/>
          <a:lumOff val="-18038"/>
        </a:schemeClr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9ABDE9"/>
          </a:solidFill>
        </a:fill>
      </a:tcStyle>
    </a:firstCol>
    <a:la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4"/>
              <a:satOff val="-4874"/>
              <a:lumOff val="12971"/>
            </a:schemeClr>
          </a:solidFill>
        </a:fill>
      </a:tcStyle>
    </a:lastRow>
    <a:fir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4"/>
              <a:satOff val="-4874"/>
              <a:lumOff val="12971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11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4273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osítás"/>
          <p:cNvGrpSpPr/>
          <p:nvPr/>
        </p:nvGrpSpPr>
        <p:grpSpPr>
          <a:xfrm>
            <a:off x="406400" y="8623300"/>
            <a:ext cx="12192001" cy="50927"/>
            <a:chOff x="0" y="0"/>
            <a:chExt cx="12192000" cy="50926"/>
          </a:xfrm>
        </p:grpSpPr>
        <p:sp>
          <p:nvSpPr>
            <p:cNvPr id="14" name="Vonal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" name="Vonal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8" name="Címszöveg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Címszöveg</a:t>
            </a:r>
          </a:p>
        </p:txBody>
      </p:sp>
      <p:sp>
        <p:nvSpPr>
          <p:cNvPr id="1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Csoportosítás"/>
          <p:cNvGrpSpPr/>
          <p:nvPr/>
        </p:nvGrpSpPr>
        <p:grpSpPr>
          <a:xfrm>
            <a:off x="406400" y="5270500"/>
            <a:ext cx="5689600" cy="50927"/>
            <a:chOff x="0" y="0"/>
            <a:chExt cx="5689600" cy="50926"/>
          </a:xfrm>
        </p:grpSpPr>
        <p:sp>
          <p:nvSpPr>
            <p:cNvPr id="102" name="Vonal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" name="Vonal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05" name="Kép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6" name="Címszöveg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Címszöveg</a:t>
            </a:r>
          </a:p>
        </p:txBody>
      </p:sp>
      <p:sp>
        <p:nvSpPr>
          <p:cNvPr id="10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1663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38100" dist="127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Csoportosítás"/>
          <p:cNvGrpSpPr/>
          <p:nvPr/>
        </p:nvGrpSpPr>
        <p:grpSpPr>
          <a:xfrm>
            <a:off x="406400" y="2565400"/>
            <a:ext cx="5689600" cy="50927"/>
            <a:chOff x="0" y="0"/>
            <a:chExt cx="5689600" cy="50926"/>
          </a:xfrm>
        </p:grpSpPr>
        <p:sp>
          <p:nvSpPr>
            <p:cNvPr id="115" name="Vonal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" name="Vonal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18" name="Kép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9" name="Címszöveg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0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38100" dist="127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9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38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67564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8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7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14680" anchor="t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800"/>
            </a:lvl1pPr>
            <a:lvl2pPr>
              <a:lnSpc>
                <a:spcPct val="120000"/>
              </a:lnSpc>
              <a:defRPr sz="3800"/>
            </a:lvl2pPr>
            <a:lvl3pPr>
              <a:lnSpc>
                <a:spcPct val="120000"/>
              </a:lnSpc>
              <a:defRPr sz="3800"/>
            </a:lvl3pPr>
            <a:lvl4pPr>
              <a:lnSpc>
                <a:spcPct val="120000"/>
              </a:lnSpc>
              <a:defRPr sz="3800"/>
            </a:lvl4pPr>
            <a:lvl5pPr>
              <a:lnSpc>
                <a:spcPct val="120000"/>
              </a:lnSpc>
              <a:defRPr sz="38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6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Csoportosítás"/>
          <p:cNvGrpSpPr/>
          <p:nvPr/>
        </p:nvGrpSpPr>
        <p:grpSpPr>
          <a:xfrm>
            <a:off x="406400" y="4864100"/>
            <a:ext cx="12192001" cy="50927"/>
            <a:chOff x="0" y="0"/>
            <a:chExt cx="12192000" cy="50926"/>
          </a:xfrm>
        </p:grpSpPr>
        <p:sp>
          <p:nvSpPr>
            <p:cNvPr id="68" name="Vonal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" name="Vonal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71" name="Címszöveg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Címszöveg</a:t>
            </a:r>
          </a:p>
        </p:txBody>
      </p:sp>
      <p:sp>
        <p:nvSpPr>
          <p:cNvPr id="7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Csoportosítás"/>
          <p:cNvGrpSpPr/>
          <p:nvPr/>
        </p:nvGrpSpPr>
        <p:grpSpPr>
          <a:xfrm>
            <a:off x="406400" y="8623300"/>
            <a:ext cx="12192001" cy="50927"/>
            <a:chOff x="0" y="0"/>
            <a:chExt cx="12192000" cy="50926"/>
          </a:xfrm>
        </p:grpSpPr>
        <p:sp>
          <p:nvSpPr>
            <p:cNvPr id="79" name="Vonal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" name="Vonal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82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83" name="Kép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Címszöveg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Címszöveg</a:t>
            </a:r>
          </a:p>
        </p:txBody>
      </p:sp>
      <p:sp>
        <p:nvSpPr>
          <p:cNvPr id="85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Kép"/>
          <p:cNvSpPr>
            <a:spLocks noGrp="1"/>
          </p:cNvSpPr>
          <p:nvPr>
            <p:ph type="pic" idx="13"/>
          </p:nvPr>
        </p:nvSpPr>
        <p:spPr>
          <a:xfrm>
            <a:off x="65151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4" name="Kép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osítás"/>
          <p:cNvGrpSpPr/>
          <p:nvPr/>
        </p:nvGrpSpPr>
        <p:grpSpPr>
          <a:xfrm>
            <a:off x="406400" y="2565400"/>
            <a:ext cx="12192001" cy="50927"/>
            <a:chOff x="0" y="0"/>
            <a:chExt cx="12192000" cy="50926"/>
          </a:xfrm>
        </p:grpSpPr>
        <p:sp>
          <p:nvSpPr>
            <p:cNvPr id="2" name="Vonal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" name="Vonal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" name="Címszöveg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Címszöveg</a:t>
            </a:r>
          </a:p>
        </p:txBody>
      </p:sp>
      <p:sp>
        <p:nvSpPr>
          <p:cNvPr id="6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600">
                <a:solidFill>
                  <a:schemeClr val="accent1">
                    <a:hueOff val="54751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9pPr>
    </p:titleStyle>
    <p:bodyStyle>
      <a:lvl1pPr marL="368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812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257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1701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2146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2590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3035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3479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3924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ntciklopedia.hu/2010/02/23/gyokertomes/" TargetMode="External"/><Relationship Id="rId4" Type="http://schemas.openxmlformats.org/officeDocument/2006/relationships/hyperlink" Target="http://dentciklopedia.hu/2010/02/23/gyu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ntciklopedia.hu/2010/02/23/gyokerkezele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Date</a:t>
            </a:r>
          </a:p>
        </p:txBody>
      </p:sp>
      <p:sp>
        <p:nvSpPr>
          <p:cNvPr id="149" name="Endodonci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Endodoncia</a:t>
            </a:r>
          </a:p>
        </p:txBody>
      </p:sp>
      <p:sp>
        <p:nvSpPr>
          <p:cNvPr id="150" name="Szövegtörz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endodoncia-500x500.jpg" descr="endodoncia-5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9800" y="1905000"/>
            <a:ext cx="3848100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38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3. Kémiai irritáció…"/>
          <p:cNvSpPr txBox="1">
            <a:spLocks noGrp="1"/>
          </p:cNvSpPr>
          <p:nvPr>
            <p:ph type="body" idx="1"/>
          </p:nvPr>
        </p:nvSpPr>
        <p:spPr>
          <a:xfrm>
            <a:off x="355600" y="-279400"/>
            <a:ext cx="12293600" cy="89027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3. Kémiai irritáció</a:t>
            </a:r>
            <a:endParaRPr b="1">
              <a:solidFill>
                <a:srgbClr val="000000"/>
              </a:solidFill>
            </a:endParaRP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üregalakítás közben használt tisztító és szárító anyagok (alcohol, kloroform) a pulpát irritáló kémiai ingerek közé tartozik. Ezek citotoxikus hatásuk miatt károsíthatják a fogbél szövetét.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Pl. Endomethason – paraformaldehid tartalma miatt irritálhatja a periapicalis szöveteket.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túlérő gyökértömés mind kémiailag, mind mechanikailag irritálhatja a periapicalis szöveteket.</a:t>
            </a:r>
          </a:p>
        </p:txBody>
      </p:sp>
      <p:pic>
        <p:nvPicPr>
          <p:cNvPr id="184" name="1_0f09194a1d6f.jpg" descr="1_0f09194a1d6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01600"/>
            <a:ext cx="32512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í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A fogakat ért trauma nem csak mechanikai, de bakteriális irritatív tényező is.…"/>
          <p:cNvSpPr txBox="1">
            <a:spLocks noGrp="1"/>
          </p:cNvSpPr>
          <p:nvPr>
            <p:ph type="body" idx="1"/>
          </p:nvPr>
        </p:nvSpPr>
        <p:spPr>
          <a:xfrm>
            <a:off x="228600" y="13843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fogakat ért trauma nem csak mechanikai, de bakteriális irritatív tényező is.</a:t>
            </a: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trauma miatt a foramen apicalen belépő ér-ideg köteg vongálódhat, ill elszakadhat, melynek eredményeként a pulpaszövet elhalása követezhet be.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Sérülés következtében kialakuló pulpaexpozíció is okozhat pulpakáosodást – szájban lévő baktériumok bejutnak a pulpába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Pulpaexpozíció nélkül is a koronafractura orán a megnyíló dentintubulusok miatt nő a fertőzésveszély.</a:t>
            </a:r>
          </a:p>
        </p:txBody>
      </p:sp>
      <p:pic>
        <p:nvPicPr>
          <p:cNvPr id="188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241300"/>
            <a:ext cx="3492500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érülés következtében kiesett fogakkal kapcsolatos periapicalis szövődmények"/>
          <p:cNvSpPr txBox="1">
            <a:spLocks noGrp="1"/>
          </p:cNvSpPr>
          <p:nvPr>
            <p:ph type="title"/>
          </p:nvPr>
        </p:nvSpPr>
        <p:spPr>
          <a:xfrm>
            <a:off x="355600" y="0"/>
            <a:ext cx="12293600" cy="2044700"/>
          </a:xfrm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Sérülés következtében kiesett fogakkal kapcsolatos periapicalis szövődmények</a:t>
            </a:r>
          </a:p>
        </p:txBody>
      </p:sp>
      <p:sp>
        <p:nvSpPr>
          <p:cNvPr id="191" name="A baleset miatt kimozdult fog visszahelyezése után 3 típusú külső gyökérreszorpció fordulhat elő:…"/>
          <p:cNvSpPr txBox="1">
            <a:spLocks noGrp="1"/>
          </p:cNvSpPr>
          <p:nvPr>
            <p:ph type="body" idx="1"/>
          </p:nvPr>
        </p:nvSpPr>
        <p:spPr>
          <a:xfrm>
            <a:off x="25400" y="1943100"/>
            <a:ext cx="12954000" cy="7683500"/>
          </a:xfrm>
          <a:prstGeom prst="rect">
            <a:avLst/>
          </a:prstGeom>
        </p:spPr>
        <p:txBody>
          <a:bodyPr/>
          <a:lstStyle/>
          <a:p>
            <a:endParaRPr sz="1400" b="1" u="sng"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b="1" u="sng">
              <a:latin typeface="Helvetica"/>
              <a:ea typeface="Helvetica"/>
              <a:cs typeface="Helvetica"/>
              <a:sym typeface="Helvetica"/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baleset miatt kimozdult fog visszahelyezése után </a:t>
            </a:r>
            <a:r>
              <a:rPr b="1">
                <a:solidFill>
                  <a:srgbClr val="3C081B"/>
                </a:solidFill>
              </a:rPr>
              <a:t>3 típusú külső gyökérreszorpció fordulhat elő: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>
                <a:solidFill>
                  <a:srgbClr val="11053B"/>
                </a:solidFill>
              </a:rPr>
              <a:t>1.	Gyulladásos reszorpció:</a:t>
            </a:r>
            <a:r>
              <a:rPr u="sng">
                <a:solidFill>
                  <a:srgbClr val="11053B"/>
                </a:solidFill>
              </a:rPr>
              <a:t> </a:t>
            </a:r>
            <a:r>
              <a:t>kifejlődése attól függ, hogy a pulpából a dentintubulusokon keresztül mennyi bomlástermék szivárog a gyökérhártya résbe, ill a prodontalis szövetek milyen mértékben károsodtak. Álatlában egy-két héttel a sérülés után fejlődik ki. Megelőzésére – pulpaexstirpáció, majd gyökércsatorna Ca-hidroxiddal  történő lezárása javasolt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>
                <a:solidFill>
                  <a:srgbClr val="11053B"/>
                </a:solidFill>
              </a:rPr>
              <a:t>2.	Felületi reszorpció:</a:t>
            </a:r>
            <a:r>
              <a:t> ha a gyökérhártyasejtek károsodnak. A sérült felszíneken történő új cementszövet képződésével általában önmagától gyógyuló folyamat, ezért kezelést nem igényel.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>
                <a:solidFill>
                  <a:srgbClr val="11053B"/>
                </a:solidFill>
              </a:rPr>
              <a:t>3.	Helyettesítő resropció:</a:t>
            </a:r>
            <a:r>
              <a:t> a sérülés következtében kiesett fognak – az extraoralisan eltöltött idő alatt – a </a:t>
            </a:r>
            <a:r>
              <a:rPr b="1">
                <a:solidFill>
                  <a:srgbClr val="D95000"/>
                </a:solidFill>
              </a:rPr>
              <a:t>gyökérhártya sejtjeiben bekövetkező károsodása okozza</a:t>
            </a:r>
            <a:r>
              <a:t>. Legtöbbször a fog elvesztését eredményezi.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ogbél kóros elváltaozásai"/>
          <p:cNvSpPr txBox="1">
            <a:spLocks noGrp="1"/>
          </p:cNvSpPr>
          <p:nvPr>
            <p:ph type="title"/>
          </p:nvPr>
        </p:nvSpPr>
        <p:spPr>
          <a:xfrm>
            <a:off x="228600" y="-304800"/>
            <a:ext cx="12293600" cy="2044700"/>
          </a:xfrm>
          <a:prstGeom prst="rect">
            <a:avLst/>
          </a:prstGeom>
        </p:spPr>
        <p:txBody>
          <a:bodyPr/>
          <a:lstStyle/>
          <a:p>
            <a:r>
              <a:t>Fogbél kóros elváltaozásai</a:t>
            </a:r>
          </a:p>
        </p:txBody>
      </p:sp>
      <p:sp>
        <p:nvSpPr>
          <p:cNvPr id="194" name="Szövettani vizsgálatok alapján:…"/>
          <p:cNvSpPr txBox="1">
            <a:spLocks noGrp="1"/>
          </p:cNvSpPr>
          <p:nvPr>
            <p:ph type="body" idx="1"/>
          </p:nvPr>
        </p:nvSpPr>
        <p:spPr>
          <a:xfrm>
            <a:off x="50800" y="1066800"/>
            <a:ext cx="13081000" cy="8242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/>
              <a:t>Szövettani vizsgálatok alapján: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1.	Zárt és nyitott:</a:t>
            </a:r>
            <a:r>
              <a:t> a pulpaűr zárt vagy már megnyílt a szájüreg felé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2.	Acut és chronicus:</a:t>
            </a:r>
            <a:r>
              <a:t> az acut általában zártnál van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3.	Parcialis és Totalis:</a:t>
            </a:r>
            <a:r>
              <a:t> a részleges cask a károsító tényezők közelében alakul ki, az utóbbi a teljes fogbélre kiterjed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4.	Acut gyulladás formája szerint:</a:t>
            </a:r>
            <a:r>
              <a:t> pulpitis serosa, fibrinosa, haemorrhagica, purulenta, ichorosa et gangrenosa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5.	Chronicus:</a:t>
            </a:r>
            <a:r>
              <a:t> pulpitis proliferative, polypus pulpae, pulpitis chronica ulcerosa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kórképet a klinikai tünetek alpaján határozzuk meg, a fogbél és a periapicalis tér kóros elváltozásait ennek alapján csoportosítjuk.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ogbél kóros elváltozása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Fogbél kóros elváltozásai</a:t>
            </a:r>
          </a:p>
        </p:txBody>
      </p:sp>
      <p:sp>
        <p:nvSpPr>
          <p:cNvPr id="197" name="1. reverzibilis pulpit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reverzibilis pulpitis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irreverzibilis pulpitis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hyperplasticus pulpitis (pulpapolyp)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pulpanecrosis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	pulpakalcifikáció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	belső reszorpció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. Reverzibilis pulpitis"/>
          <p:cNvSpPr txBox="1">
            <a:spLocks noGrp="1"/>
          </p:cNvSpPr>
          <p:nvPr>
            <p:ph type="title"/>
          </p:nvPr>
        </p:nvSpPr>
        <p:spPr>
          <a:xfrm>
            <a:off x="355600" y="-152400"/>
            <a:ext cx="12293600" cy="2044700"/>
          </a:xfrm>
          <a:prstGeom prst="rect">
            <a:avLst/>
          </a:prstGeom>
        </p:spPr>
        <p:txBody>
          <a:bodyPr/>
          <a:lstStyle/>
          <a:p>
            <a:r>
              <a:t>1. Reverzibilis pulpitis</a:t>
            </a:r>
          </a:p>
        </p:txBody>
      </p:sp>
      <p:sp>
        <p:nvSpPr>
          <p:cNvPr id="200" name="A pulpitis korai szakaszában a gyulladást kísérő vascularis jelenségek – érfalpermeabilitás fokozódás, az erek dilatációja – kimutatható.…"/>
          <p:cNvSpPr txBox="1">
            <a:spLocks noGrp="1"/>
          </p:cNvSpPr>
          <p:nvPr>
            <p:ph type="body" idx="1"/>
          </p:nvPr>
        </p:nvSpPr>
        <p:spPr>
          <a:xfrm>
            <a:off x="25400" y="1447800"/>
            <a:ext cx="13119100" cy="81661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pulpitis korai szakaszában a gyulladást kísérő vascularis jelenségek – érfalpermeabilitás fokozódás, az erek dilatációja – kimutatható.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Pulpa hyperaemiás kórképet okoz: caries media, profunda, secunder </a:t>
            </a:r>
            <a:r>
              <a:rPr dirty="0" smtClean="0"/>
              <a:t>caries</a:t>
            </a:r>
            <a:endParaRPr dirty="0"/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b="1" u="sng">
                <a:solidFill>
                  <a:srgbClr val="9A24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Tünetek:</a:t>
            </a:r>
            <a:endParaRPr u="none" dirty="0"/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6858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Általában tünetmentes, csak inger (hő és ozmotikus inger) hatására jelentkezik a heves fájdalom, ami az inger elmúlásával megszűnik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6858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Hő és elektomos ingerrel fájdalmat tudunk kiváltani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6858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Kopogtatási érzékenység nincs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6858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páciens lokalizálni tudja a fájdalmas fogát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6858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A nap bármely időszakában jelentkezhet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RTG: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Nem látunk kóros elváltozást.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ép, a gyulladásos- vagy elhalt pulpájú fogak fogbélkamrájának vetülete között nincs különbség</a:t>
            </a:r>
            <a:r>
              <a:rPr dirty="0" smtClean="0"/>
              <a:t>.</a:t>
            </a:r>
            <a:endParaRPr dirty="0"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TH: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Irritatív tényezők kiküszöbölése, pulpasapkázás</a:t>
            </a:r>
          </a:p>
        </p:txBody>
      </p:sp>
      <p:pic>
        <p:nvPicPr>
          <p:cNvPr id="201" name="afp20030201p511-f4.jpg" descr="afp20030201p511-f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3983" y="5372100"/>
            <a:ext cx="2235618" cy="231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2. Irreverzibilis pulpit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Irreverzibilis pulpitis</a:t>
            </a:r>
          </a:p>
        </p:txBody>
      </p:sp>
      <p:sp>
        <p:nvSpPr>
          <p:cNvPr id="204" name="Oka:…"/>
          <p:cNvSpPr txBox="1">
            <a:spLocks noGrp="1"/>
          </p:cNvSpPr>
          <p:nvPr>
            <p:ph type="body" idx="1"/>
          </p:nvPr>
        </p:nvSpPr>
        <p:spPr>
          <a:xfrm>
            <a:off x="355600" y="1231900"/>
            <a:ext cx="12293600" cy="80772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a fog kemény szöveteiben jelentős destrukció, a carieses laesió általában eléri a pulpát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bacterium toxin hatására úgy is létrejöhet, hogy a careses laesio nem éri el a pulpát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fogorvosi beavatkozások vagy trauma hatására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Ebben az estben a pulpaszövet gyulladása a kiváltó ok kiküszöbölése után sem szűnik meg, a folyamat az adott körülményeknek megfelelően  lassan vagy gyorsan a fogbél elhalásához vezet.</a:t>
            </a:r>
          </a:p>
        </p:txBody>
      </p:sp>
      <p:pic>
        <p:nvPicPr>
          <p:cNvPr id="205" name="foto2850.jpg" descr="foto28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9804" y="3860800"/>
            <a:ext cx="7857067" cy="589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 dir="r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63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Tünetek:…"/>
          <p:cNvSpPr txBox="1">
            <a:spLocks noGrp="1"/>
          </p:cNvSpPr>
          <p:nvPr>
            <p:ph type="body" idx="1"/>
          </p:nvPr>
        </p:nvSpPr>
        <p:spPr>
          <a:xfrm>
            <a:off x="-76200" y="444500"/>
            <a:ext cx="13119100" cy="93472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i="1" dirty="0"/>
              <a:t>Tünetek: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Heves, kinzó fájdalom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Éles vagy tompa, néhány perctől akár több órán keresztül tartó, elhúzódó, spontán fájdalom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Gyakori, hogy a pulpitises roham, a gyulladással együtt járó vascularis történések miatt fekvő helyzetben, ágynyugalomban jelentkezik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Hideg vagy meleg inger hatására fájdalomjelentkezik vagy fokozódik és az inger elmúlása után marad a fájdalom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A fájdalom sugárzó jellegű, így a kiváltó fog lokalizálása sokszor nehéz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Kérdéses fogban tesztingerekkel erős fájdalmat lehet kiváltani (pulpitises roham)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Az elváltozás későbbi stádiumában a hideg inger okozta vasoconstrictio enyhítheti a gyulladt szövet fájdalmát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A tünetmentes vagy bizonytalan panaszokat okozó krónikusan fennálló irreverzibilis pulpitis főként nyitott pulpakamránál figyelhető meg. Ilyenkor a hőingerek közül inkább a melegre reagál a fog és enyhe kopogtatási érzékenység is tapasztalható.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Kopogtatási érzékenység akkor alakul ki, amikor a gyulladás már az apicalis parodontiumra terjed.</a:t>
            </a:r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RTG: kimutatható jele nincs, az apicalis parodontium érintettsége miatt (előrehaladott esetben) kiszélesedett periapicalis gyökérhártyarés jellemzi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A pulpa irreverzibilis chronicis gyulladására utal a rtg-nen a pulpaszövetben kialakult meszesedés</a:t>
            </a:r>
            <a:r>
              <a:rPr sz="2400" dirty="0" smtClean="0"/>
              <a:t>.</a:t>
            </a:r>
            <a:endParaRPr dirty="0"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TH: együlésben végzett gyökértömés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3. Hyperplasticus pulpitis (pulpapolyp)"/>
          <p:cNvSpPr txBox="1">
            <a:spLocks noGrp="1"/>
          </p:cNvSpPr>
          <p:nvPr>
            <p:ph type="title"/>
          </p:nvPr>
        </p:nvSpPr>
        <p:spPr>
          <a:xfrm>
            <a:off x="355600" y="114300"/>
            <a:ext cx="12293600" cy="2044700"/>
          </a:xfrm>
          <a:prstGeom prst="rect">
            <a:avLst/>
          </a:prstGeom>
        </p:spPr>
        <p:txBody>
          <a:bodyPr/>
          <a:lstStyle/>
          <a:p>
            <a:r>
              <a:t>3. Hyperplasticus pulpitis (pulpapolyp)</a:t>
            </a:r>
          </a:p>
        </p:txBody>
      </p:sp>
      <p:sp>
        <p:nvSpPr>
          <p:cNvPr id="208" name="A krónikus fogbélgyulladás proliferative formája, főként gyerekeknél.…"/>
          <p:cNvSpPr txBox="1">
            <a:spLocks noGrp="1"/>
          </p:cNvSpPr>
          <p:nvPr>
            <p:ph type="body" idx="1"/>
          </p:nvPr>
        </p:nvSpPr>
        <p:spPr>
          <a:xfrm>
            <a:off x="355600" y="1384300"/>
            <a:ext cx="12293600" cy="79248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krónikus fogbélgyulladás proliferative formája, </a:t>
            </a:r>
            <a:r>
              <a:rPr b="1">
                <a:solidFill>
                  <a:srgbClr val="0042AA"/>
                </a:solidFill>
              </a:rPr>
              <a:t>főként gyerekeknél. 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tejmolarisok tág pulpakamrája miatt viszonylag korán alakul ki ott fogbélkárosodás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Szintén tág pulpakamrája miatt a még fejlődésben lévő maradó első molarisoknál alakul ki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elváltozásnál a fogak szuvas üregét a pulpakamrából előburjánzó krónikusan gyulladt fogbél tölti ki, mely szondázásra érzékeny, vérzik.</a:t>
            </a:r>
          </a:p>
        </p:txBody>
      </p:sp>
      <p:pic>
        <p:nvPicPr>
          <p:cNvPr id="209" name="626410f3d98a78e_m.jpg" descr="626410f3d98a78e_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4800" y="416077"/>
            <a:ext cx="63500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057f52e0c5305b_m.jpg" descr="c057f52e0c5305b_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4318" y="5181600"/>
            <a:ext cx="7620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  <p:bldP spid="210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Hyperplasticus pulpitis tünetei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130300"/>
          </a:xfrm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Hyperplasticus pulpitis tünetei:</a:t>
            </a:r>
          </a:p>
        </p:txBody>
      </p:sp>
      <p:sp>
        <p:nvSpPr>
          <p:cNvPr id="216" name="Mivel nem zárt térben lejátszódó gyulladásos folyamatról van szó, a gyulladást kísérő exudátum drainalásának a lehetősége adott.…"/>
          <p:cNvSpPr txBox="1">
            <a:spLocks noGrp="1"/>
          </p:cNvSpPr>
          <p:nvPr>
            <p:ph type="body" idx="1"/>
          </p:nvPr>
        </p:nvSpPr>
        <p:spPr>
          <a:xfrm>
            <a:off x="88900" y="1028700"/>
            <a:ext cx="12852400" cy="82804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Mivel nem zárt térben lejátszódó gyulladásos folyamatról van szó, a gyulladást kísérő exudátum drainalásának a lehetősége adott.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Ezért az elváltozás általában tünetmentes, évekig is fenn állhat panaszmentesen.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Tünetmentes esetekben a fog vitalitás vizsgálata hasonló az ép fogéhoz.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Előfordulhat, hogy az irreverzibilis pulpitis tüneteit produkálja, ilyenkor a spontán fájdalom mellett. A hő ingerek hosszan tartó, intenzív fájdalmat válatanak ki.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>
                <a:solidFill>
                  <a:srgbClr val="7A4A00"/>
                </a:solidFill>
              </a:rPr>
              <a:t>Klinikai megjelenése:</a:t>
            </a:r>
            <a:r>
              <a:rPr u="sng">
                <a:solidFill>
                  <a:srgbClr val="7A4A00"/>
                </a:solidFill>
              </a:rPr>
              <a:t> </a:t>
            </a:r>
            <a:r>
              <a:t>a fiatal pulpa bő érhálózatának köszönhetően livid, vörös színű + szöveti proliferáció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RTG: tünete nincs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Therápia: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b="1">
                <a:solidFill>
                  <a:srgbClr val="831100"/>
                </a:solidFill>
              </a:rPr>
              <a:t>Pulpotomia </a:t>
            </a:r>
            <a:r>
              <a:t>– koronai pulpa eltávolítása, főleg ott ahol még nem fejeződött be a gyökér fejlődése, így a gyökérpulpa vitalitásának megtartásával lehetőség nyílik a gyökér fejlődésének befejeződésére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b="1">
                <a:solidFill>
                  <a:srgbClr val="7C2A00"/>
                </a:solidFill>
              </a:rPr>
              <a:t>A fog együlésben végzett gyökértömése</a:t>
            </a:r>
          </a:p>
        </p:txBody>
      </p:sp>
    </p:spTree>
  </p:cSld>
  <p:clrMapOvr>
    <a:masterClrMapping/>
  </p:clrMapOvr>
  <p:transition xmlns:p14="http://schemas.microsoft.com/office/powerpoint/2010/main" spd="slow">
    <p:cover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ulpa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358900"/>
          </a:xfrm>
          <a:prstGeom prst="rect">
            <a:avLst/>
          </a:prstGeom>
        </p:spPr>
        <p:txBody>
          <a:bodyPr/>
          <a:lstStyle/>
          <a:p>
            <a:r>
              <a:t>Pulpa</a:t>
            </a:r>
          </a:p>
        </p:txBody>
      </p:sp>
      <p:sp>
        <p:nvSpPr>
          <p:cNvPr id="154" name="A fogbélűr formája hasonlít a fog alakjára. Oka: a pulpa legkülsőbb rétegét alkotó odontoblastok egyenletes mértékben produkálják a fogbelet körülölelő dentinfalat – a fogbél a fog kicsinyített mása.…"/>
          <p:cNvSpPr txBox="1">
            <a:spLocks noGrp="1"/>
          </p:cNvSpPr>
          <p:nvPr>
            <p:ph type="body" idx="1"/>
          </p:nvPr>
        </p:nvSpPr>
        <p:spPr>
          <a:xfrm>
            <a:off x="127000" y="1574800"/>
            <a:ext cx="13030200" cy="7734300"/>
          </a:xfrm>
          <a:prstGeom prst="rect">
            <a:avLst/>
          </a:prstGeom>
        </p:spPr>
        <p:txBody>
          <a:bodyPr/>
          <a:lstStyle/>
          <a:p>
            <a:endParaRPr sz="16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A</a:t>
            </a:r>
            <a:r>
              <a:t> fogbélűr formája hasonlít a fog alakjára. Oka: a pulpa legkülsőbb rétegét alkotó odontoblastok egyenletes mértékben produkálják a fogbelet körülölelő dentinfalat – a fogbél a fog kicsinyített mása.</a:t>
            </a: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 u="sng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 keresztmetszeti formát különböztetnek meg:</a:t>
            </a: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kör, ovális, erősen megnyújtottan ovális, tekebábú forma, vese, homokóra forma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Valamely gyökér oszlásának megfelelően változik gyökércsatornák száma is.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>
                <a:solidFill>
                  <a:srgbClr val="004D65"/>
                </a:solidFill>
              </a:rPr>
              <a:t>Egy gyökércsatornát tartalmaznak (a gyökerek):</a:t>
            </a:r>
            <a:r>
              <a:t> felső frontfogak, felső két és három gyökerű praemolarisok minden egyes gyökere, felső molarisok distobuccalis, palatinalis gyökerei.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többi fogak és gyökerek tartalmazhatnak még egy csatornát.</a:t>
            </a: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55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5100" y="0"/>
            <a:ext cx="3149600" cy="25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4. Puplanecro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Puplanecrosis</a:t>
            </a:r>
          </a:p>
        </p:txBody>
      </p:sp>
      <p:sp>
        <p:nvSpPr>
          <p:cNvPr id="219" name="Kórokta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Kóroktan: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A koronai pulpa gyulladását kísérő értágulat, valamint szöveti nyomásfokozódás, előbb-utóbb a fogbél egészére kiterjed, aminek következtében a vékonyabb falú vénák, nyirokerek összenyomódnak. Emiatt a keringés lelassul, majd teljesen blokkolódik.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solidFill>
                  <a:srgbClr val="263E0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A pulpaszövet keringésének megszűnése a pulpa elhalását okozza.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solidFill>
                  <a:srgbClr val="263E0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 </a:t>
            </a:r>
            <a:r>
              <a:rPr sz="3000" b="1" u="sng">
                <a:solidFill>
                  <a:srgbClr val="00364A"/>
                </a:solidFill>
              </a:rPr>
              <a:t>Okok: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	irreverzibilis pulpitis (bakterialis fertőzés)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	foramen apicalen belépő erek szakadásához vezető ütés, vagy helytelen orthodonciai kezelés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ulpanecrosis tünet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spc="-100"/>
            </a:lvl1pPr>
          </a:lstStyle>
          <a:p>
            <a:r>
              <a:t>Pulpanecrosis tünetei:</a:t>
            </a:r>
          </a:p>
        </p:txBody>
      </p:sp>
      <p:sp>
        <p:nvSpPr>
          <p:cNvPr id="222" name="- tünetmentes…"/>
          <p:cNvSpPr txBox="1">
            <a:spLocks noGrp="1"/>
          </p:cNvSpPr>
          <p:nvPr>
            <p:ph type="body" idx="1"/>
          </p:nvPr>
        </p:nvSpPr>
        <p:spPr>
          <a:xfrm>
            <a:off x="355600" y="1765300"/>
            <a:ext cx="12293600" cy="7543800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tünetmentes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fogak elszíneződése diagnosztikai jel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viatlitás vizsgálatkor nincs reakció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zárt folyamat esetén, meleg inger hatására a lezárt üregben lévő gázok hőtágulása miatt fájdalom léphet fel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Kopogtatási érzékenység nincs, ha van akkor a folyamat nem csak a pulpára korlátozódik , hanem ráterjed a periapicalis szövetekre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Rtg jele nincs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364A"/>
                </a:solidFill>
              </a:rPr>
              <a:t>Therápia:</a:t>
            </a:r>
            <a:r>
              <a:t> </a:t>
            </a:r>
          </a:p>
          <a:p>
            <a:pPr marL="914400" marR="457200" lvl="1" indent="0" algn="just">
              <a:buClrTx/>
              <a:buSzPct val="79000"/>
              <a:buFontTx/>
              <a:buBlip>
                <a:blip r:embed="rId2"/>
              </a:buBlip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együlésben végzett gyökérkezelés</a:t>
            </a:r>
          </a:p>
          <a:p>
            <a:pPr marL="914400" marR="457200" lvl="1" indent="0" algn="just">
              <a:buClrTx/>
              <a:buSzPct val="79000"/>
              <a:buFontTx/>
              <a:buBlip>
                <a:blip r:embed="rId2"/>
              </a:buBlip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ha a prognosis kedvezőtlen extractio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5. Puplakacifikáció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901700"/>
          </a:xfrm>
          <a:prstGeom prst="rect">
            <a:avLst/>
          </a:prstGeom>
        </p:spPr>
        <p:txBody>
          <a:bodyPr/>
          <a:lstStyle/>
          <a:p>
            <a:r>
              <a:t>5. Puplakacifikáció</a:t>
            </a:r>
          </a:p>
        </p:txBody>
      </p:sp>
      <p:sp>
        <p:nvSpPr>
          <p:cNvPr id="225" name="A fogbél öregedésével járó, nem kóros regresszív folyamat, a pulpaszövet meszesedését okozza.…"/>
          <p:cNvSpPr txBox="1">
            <a:spLocks noGrp="1"/>
          </p:cNvSpPr>
          <p:nvPr>
            <p:ph type="body" idx="1"/>
          </p:nvPr>
        </p:nvSpPr>
        <p:spPr>
          <a:xfrm>
            <a:off x="76200" y="1473200"/>
            <a:ext cx="13017500" cy="78359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1105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fogbél öregedésével járó, nem kóros regresszív folyamat, a pulpaszövet meszesedését okozza.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1105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öregedéssel kapcsolatos meszesedés az ér- és ideg képletei körül kezdődik, és fokozatosan halad a fog koronai pulpája felé.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1105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meszesedés kialakulásában szerepet játszik:</a:t>
            </a:r>
          </a:p>
          <a:p>
            <a:pPr marR="457200" lvl="3"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idősebb korban a pulpában a kollagén-rost-szaporodás</a:t>
            </a:r>
          </a:p>
          <a:p>
            <a:pPr marR="457200" lvl="3"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pulpában lévő sejtes elemek számának csökkenése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meszesedés miatt romlik a pulpa vérellátása, így csökken az ott lejátszódó folyamatok reverzibilis  kimenetelének esélye.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Regresszív folyamat: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Secunder és tercier dentin képződés következtében kialakuló pulpaűr kisebbedés, ennek eredményeként a fogbél volumene, szöveti állománya fokozatosan csökken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6. Belső reszorpció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498600"/>
          </a:xfrm>
          <a:prstGeom prst="rect">
            <a:avLst/>
          </a:prstGeom>
        </p:spPr>
        <p:txBody>
          <a:bodyPr/>
          <a:lstStyle/>
          <a:p>
            <a:r>
              <a:t>6. Belső reszorpció</a:t>
            </a:r>
          </a:p>
        </p:txBody>
      </p:sp>
      <p:sp>
        <p:nvSpPr>
          <p:cNvPr id="228" name="Kóroktan:…"/>
          <p:cNvSpPr txBox="1">
            <a:spLocks noGrp="1"/>
          </p:cNvSpPr>
          <p:nvPr>
            <p:ph type="body" idx="1"/>
          </p:nvPr>
        </p:nvSpPr>
        <p:spPr>
          <a:xfrm>
            <a:off x="76200" y="1981200"/>
            <a:ext cx="12941300" cy="73279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5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pulpaszövetben lezajló gyulladás hatására jön létre a gyökércsatornában. Gyulladás következtében a pulpaszövet granulációs szövetté alakul, mely dentinoclast aktivitás révén elpusztítja a dentinfalat. A folyamat a pulpaszövet közepétől a periféria felé halad.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Tünetek: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nem kíséri klinikai tünet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ha a folyamat a pulpakamrát is érinti a fog koronáján lilás elszíneződés látható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vitalitásvizsgálatkor a válaszreakció az ép foghoz hasonló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rtg: a gyökér kemény szöveteinek felszívódása belső reszorpció következtében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Therápia: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progressszív folyamat miatt minél előbb gyökérkezelni kell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ha nem időben avatkozunk be, és a gyulladásos folyamat miatt gyökér perforáció alakul ki – a fog lebenyes feltárása, a perforációs üreg kikaparása, töméssel történő lezárása (amalgam, cement)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angraena pulpae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33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0700"/>
                </a:solidFill>
              </a:defRPr>
            </a:lvl1pPr>
          </a:lstStyle>
          <a:p>
            <a:r>
              <a:t>Gangraena pulpae:</a:t>
            </a:r>
          </a:p>
        </p:txBody>
      </p:sp>
      <p:sp>
        <p:nvSpPr>
          <p:cNvPr id="231" name="Pulpitis progresziója következtében az egész pulpa lobossá válik majd a keringése, megszűnik és a pulpa elhal.…"/>
          <p:cNvSpPr txBox="1">
            <a:spLocks noGrp="1"/>
          </p:cNvSpPr>
          <p:nvPr>
            <p:ph type="body" idx="1"/>
          </p:nvPr>
        </p:nvSpPr>
        <p:spPr>
          <a:xfrm>
            <a:off x="76200" y="1638300"/>
            <a:ext cx="13093700" cy="76708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sz="1400" i="1">
                <a:solidFill>
                  <a:srgbClr val="831100"/>
                </a:solidFill>
                <a:uFill>
                  <a:solidFill>
                    <a:srgbClr val="8311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Pulpitis progresziója következtében az egész pulpa lobossá válik majd a keringése, megszűnik és a pulpa elhal.</a:t>
            </a:r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sz="1400" b="1" u="sng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Tünetei: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- a pulpa szürkés színű, mállékony és a rothadási folyamat miatt igen bűzös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 a gangraena eredményeként a dentin fala is felpuhul és fertőződik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 a gyulladás általában rövid ideig marad a pulpa űrön belül, mert a baktériumok a foramen apikalén keresztül a periapikalis térbe jutnak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 a fog fájdalmatlan, amíg a keletkező gázok eltávozása biztosított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 kopogtatási érzékenység jellemző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a fog hideg - meleg ingerre nem reagál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yökérgangraena, gyökérelhalás jelentősége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384300"/>
          </a:xfrm>
          <a:prstGeom prst="rect">
            <a:avLst/>
          </a:prstGeom>
        </p:spPr>
        <p:txBody>
          <a:bodyPr/>
          <a:lstStyle>
            <a:lvl1pPr>
              <a:defRPr sz="4800" b="1" spc="-96"/>
            </a:lvl1pPr>
          </a:lstStyle>
          <a:p>
            <a:r>
              <a:t>Gyökérgangraena, gyökérelhalás jelentősége:</a:t>
            </a:r>
          </a:p>
        </p:txBody>
      </p:sp>
      <p:sp>
        <p:nvSpPr>
          <p:cNvPr id="234" name="- gócnak minősül, ami az egész szervezetet érintheti,…"/>
          <p:cNvSpPr txBox="1">
            <a:spLocks noGrp="1"/>
          </p:cNvSpPr>
          <p:nvPr>
            <p:ph type="body" idx="1"/>
          </p:nvPr>
        </p:nvSpPr>
        <p:spPr>
          <a:xfrm>
            <a:off x="355600" y="1333500"/>
            <a:ext cx="12293600" cy="7975600"/>
          </a:xfrm>
          <a:prstGeom prst="rect">
            <a:avLst/>
          </a:prstGeom>
        </p:spPr>
        <p:txBody>
          <a:bodyPr/>
          <a:lstStyle/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gócnak minősül, ami az egész szervezetet érintheti, 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bomlástermékek beivódnak a fogállományba, a fogak elszíneződését okozhatják,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túljutva a fogbélen megfertőzhetik a gyökérhártyát és a környező szöveteket is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263E0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Gangraena pulpae oka: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szuvasodáshoz csatlakozott fogbéllob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fogat érő erős trauma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nagy fémtömések közvetítette hőingerek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vegyi hatások (szilikát, műanyag és kompozíciós tömések)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Fogbélelhalás két formája: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a. Gangraena sicca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>
                <a:solidFill>
                  <a:srgbClr val="00364A"/>
                </a:solidFill>
              </a:rPr>
              <a:t>b. Gangraena humida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angraena sicc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Gangraena sicca:</a:t>
            </a:r>
          </a:p>
        </p:txBody>
      </p:sp>
      <p:sp>
        <p:nvSpPr>
          <p:cNvPr id="237" name="A fogbélüreg zárt, nem közlekedik a szájüregge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 fogbélüreg zárt, nem közlekedik a szájüreggel.</a:t>
            </a:r>
          </a:p>
          <a:p>
            <a:pPr marL="540384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83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fogbél száraz, összezsugorodott és szagtalan.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83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</a:t>
            </a:r>
            <a:r>
              <a:rPr b="1">
                <a:solidFill>
                  <a:srgbClr val="11053B"/>
                </a:solidFill>
              </a:rPr>
              <a:t>   Oka: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vegyi - alábéleletlen vagy nem megfelelően alábélelt szilikát, vagy kompozíciós tömések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termikus és mechanikus hatások </a:t>
            </a:r>
          </a:p>
          <a:p>
            <a:pPr marL="540384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angraena humida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397000"/>
          </a:xfrm>
          <a:prstGeom prst="rect">
            <a:avLst/>
          </a:prstGeom>
        </p:spPr>
        <p:txBody>
          <a:bodyPr/>
          <a:lstStyle/>
          <a:p>
            <a:r>
              <a:t>Gangraena humida:</a:t>
            </a:r>
          </a:p>
        </p:txBody>
      </p:sp>
      <p:sp>
        <p:nvSpPr>
          <p:cNvPr id="240" name="A fogbél szövete mállékony, (szűrkés) kékes-zöldes-fekete és bűzös.…"/>
          <p:cNvSpPr txBox="1">
            <a:spLocks noGrp="1"/>
          </p:cNvSpPr>
          <p:nvPr>
            <p:ph type="body" idx="1"/>
          </p:nvPr>
        </p:nvSpPr>
        <p:spPr>
          <a:xfrm>
            <a:off x="355600" y="1714500"/>
            <a:ext cx="12293600" cy="7594600"/>
          </a:xfrm>
          <a:prstGeom prst="rect">
            <a:avLst/>
          </a:prstGeom>
        </p:spPr>
        <p:txBody>
          <a:bodyPr/>
          <a:lstStyle/>
          <a:p>
            <a:pPr marL="360045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fogbél szövete mállékony, (szűrkés) kékes-zöldes-fekete és bűzös. </a:t>
            </a:r>
          </a:p>
          <a:p>
            <a:pPr marL="360045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60045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fertőzés következménye (szuvas üregen keresztül vagy apikális nyíláson át)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túlsúlyban vannak a rothasztó anaerob baktériumok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rothadás végtermékei + a mikroorganizmusok behatolnak a dentin csatornákba és a fog szűrkésen elszíneződik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angraena tünete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181100"/>
          </a:xfrm>
          <a:prstGeom prst="rect">
            <a:avLst/>
          </a:prstGeom>
        </p:spPr>
        <p:txBody>
          <a:bodyPr/>
          <a:lstStyle/>
          <a:p>
            <a:r>
              <a:t>Gangraena tünete:</a:t>
            </a:r>
          </a:p>
        </p:txBody>
      </p:sp>
      <p:sp>
        <p:nvSpPr>
          <p:cNvPr id="243" name="- önmagában nem okoz tüneteket…"/>
          <p:cNvSpPr txBox="1">
            <a:spLocks noGrp="1"/>
          </p:cNvSpPr>
          <p:nvPr>
            <p:ph type="body" idx="1"/>
          </p:nvPr>
        </p:nvSpPr>
        <p:spPr>
          <a:xfrm>
            <a:off x="127000" y="1549400"/>
            <a:ext cx="12928600" cy="7759700"/>
          </a:xfrm>
          <a:prstGeom prst="rect">
            <a:avLst/>
          </a:prstGeom>
        </p:spPr>
        <p:txBody>
          <a:bodyPr/>
          <a:lstStyle/>
          <a:p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i="1">
                <a:solidFill>
                  <a:srgbClr val="61177C"/>
                </a:solidFill>
              </a:rPr>
              <a:t> önmagában nem okoz tüneteket 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i="1">
                <a:solidFill>
                  <a:srgbClr val="1A0A53"/>
                </a:solidFill>
              </a:rPr>
              <a:t>néha kisebb fájdalom</a:t>
            </a:r>
            <a:r>
              <a:t> - oka az elhalást megelőző keringési zavar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ha beszoruló ételmaradék a fogbélüreget elzárja, a meleghatás heves lüktető fájdalmat okoz - oka a bomlási gázok a szájüreg felé nem tudnak távozni, a gyökércsatorna nyílásán hatolnak keresztül, és nyomást gyakorolnak az ott lévő gyökérhártya idegekre - ez a nyomás - mivel a gyökérhártya vérerekkel bőségesen ellátott – </a:t>
            </a:r>
            <a:r>
              <a:rPr i="1">
                <a:solidFill>
                  <a:srgbClr val="831100"/>
                </a:solidFill>
              </a:rPr>
              <a:t>minden pulzálásnál fokozódik a beteg lüktető fájdalmat érez 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fájdalom hideg hatására csökken, mert lehűlés miatt a gázok térfogata is csökken</a:t>
            </a:r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60045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>
                <a:solidFill>
                  <a:srgbClr val="00364A"/>
                </a:solidFill>
              </a:rPr>
              <a:t>Szövődménye: </a:t>
            </a:r>
            <a:r>
              <a:t>idült gyökérhártya-gyulladás, gócbetegséghez vezethet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eriapicalis tér patológiája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155700"/>
          </a:xfrm>
          <a:prstGeom prst="rect">
            <a:avLst/>
          </a:prstGeom>
        </p:spPr>
        <p:txBody>
          <a:bodyPr/>
          <a:lstStyle/>
          <a:p>
            <a:r>
              <a:t>Periapicalis tér patológiája</a:t>
            </a:r>
          </a:p>
        </p:txBody>
      </p:sp>
      <p:sp>
        <p:nvSpPr>
          <p:cNvPr id="246" name="A fogbél szövetének gyulladásos és necroticus folyamatai az apicalis parodoncium szöveteire is ráterjedhetnek.…"/>
          <p:cNvSpPr txBox="1">
            <a:spLocks noGrp="1"/>
          </p:cNvSpPr>
          <p:nvPr>
            <p:ph type="body" idx="1"/>
          </p:nvPr>
        </p:nvSpPr>
        <p:spPr>
          <a:xfrm>
            <a:off x="25400" y="1371600"/>
            <a:ext cx="12903200" cy="79375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6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r>
              <a:rPr i="1">
                <a:solidFill>
                  <a:srgbClr val="11053B"/>
                </a:solidFill>
              </a:rPr>
              <a:t>A fogbél szövetének gyulladásos és necroticus folyamatai az apicalis parodoncium szöveteire is ráterjedhetnek.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rgbClr val="11053B"/>
                </a:solidFill>
              </a:rPr>
              <a:t>A periapicalis tér kóros elváltozásait a foramen anatomicum nyílásán átjutott baktériumok, illetve ezek toxinjai idézik elő.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periapicalis regió – </a:t>
            </a:r>
            <a:r>
              <a:rPr sz="2200"/>
              <a:t>a pulpával ellentétben</a:t>
            </a:r>
            <a:r>
              <a:t>- gazdag collateralis és lymphaticus keringéssel, + a processus alveolaris kompakt és spongiosus csontállománya viszonylag gyors felszívódásra képes, ezért e területen lejátszódó kóros folyamatok, más módon zajlanak le, mint a pulpában, ennek megfeleően a kórképek tünetei is mások.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gyulladást kísérő jellegzetes klinikai tünetek kialakulásáért (duzzanat, fájdalom stb.) a gyulladás során felszabaduló mediator anyagok tehetők felelőssé (pl. hisztamin).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entinérzékenység teóriá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Dentinérzékenység teóriái:</a:t>
            </a:r>
          </a:p>
        </p:txBody>
      </p:sp>
      <p:sp>
        <p:nvSpPr>
          <p:cNvPr id="158" name="Egészséges, intakt fogon hideg inger, érintés (kaparás, karcolás), ozmotikus ingerek (édes, felület szárítása), - nem extrém módon alkalmazva – nem hoznak létre fájdalom választ.…"/>
          <p:cNvSpPr txBox="1">
            <a:spLocks noGrp="1"/>
          </p:cNvSpPr>
          <p:nvPr>
            <p:ph type="body" idx="1"/>
          </p:nvPr>
        </p:nvSpPr>
        <p:spPr>
          <a:xfrm>
            <a:off x="25400" y="22606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Egészséges, intakt fogon hideg inger, érintés (kaparás, karcolás), ozmotikus ingerek (édes, felület szárítása), - nem extrém módon alkalmazva – nem hoznak létre fájdalom választ.</a:t>
            </a:r>
          </a:p>
          <a:p>
            <a:pPr marL="0" marR="457200" indent="2286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Dentin érzékenységről akkor beszélünk, ha ezek az ingerek fájdalmat váltanak ki.</a:t>
            </a:r>
          </a:p>
        </p:txBody>
      </p:sp>
      <p:pic>
        <p:nvPicPr>
          <p:cNvPr id="159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6248400"/>
            <a:ext cx="28575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fog_felepitese2_n.jpg" descr="fog_felepitese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6604000"/>
            <a:ext cx="3810000" cy="237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eriapicalis laesiok csoprtosítás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Periapicalis laesiok csoprtosítása:</a:t>
            </a:r>
          </a:p>
        </p:txBody>
      </p:sp>
      <p:sp>
        <p:nvSpPr>
          <p:cNvPr id="249" name="- periodontitis apicalis acu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periodontitis apicalis acuta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periodontitis apicalis chronica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kondenzáló ostitis /sclerotisalo osteomyelitis/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abscessus apicalis acuta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abscessus apicalis chronica /periodontitis apicalis suppurativa/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Az acut elváltozások:</a:t>
            </a:r>
            <a:r>
              <a:t> </a:t>
            </a:r>
            <a:r>
              <a:rPr sz="2600" i="1"/>
              <a:t>fájdalommal, duzzanattal, gyulladás egyéb kísérő jeleivel járó folyamat. Rövid idő alatt, gyorsan terjedő elváltozások.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A chronicus elváltozások:</a:t>
            </a:r>
            <a:r>
              <a:t> </a:t>
            </a:r>
            <a:r>
              <a:rPr sz="2600" i="1"/>
              <a:t>tünetmentes vagy enyhe tünetekkel jár, lassú lefolyású. Nehezebben lokalizálható elváltozások.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eriodontitis apicalis acuta (Heveny gyökérhártya gyulladás)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422400"/>
          </a:xfrm>
          <a:prstGeom prst="rect">
            <a:avLst/>
          </a:prstGeom>
        </p:spPr>
        <p:txBody>
          <a:bodyPr/>
          <a:lstStyle>
            <a:lvl1pPr marL="685800" marR="457200" indent="-228600" algn="ctr" defTabSz="457200">
              <a:lnSpc>
                <a:spcPct val="100000"/>
              </a:lnSpc>
              <a:tabLst>
                <a:tab pos="685800" algn="l"/>
              </a:tabLst>
              <a:defRPr sz="3400" b="1" u="sng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Periodontitis apicalis acuta (Heveny gyökérhártya gyulladás):</a:t>
            </a:r>
          </a:p>
        </p:txBody>
      </p:sp>
      <p:sp>
        <p:nvSpPr>
          <p:cNvPr id="252" name="oka:…"/>
          <p:cNvSpPr txBox="1">
            <a:spLocks noGrp="1"/>
          </p:cNvSpPr>
          <p:nvPr>
            <p:ph type="body" idx="1"/>
          </p:nvPr>
        </p:nvSpPr>
        <p:spPr>
          <a:xfrm>
            <a:off x="165100" y="1955800"/>
            <a:ext cx="12928600" cy="7734300"/>
          </a:xfrm>
          <a:prstGeom prst="rect">
            <a:avLst/>
          </a:prstGeom>
        </p:spPr>
        <p:txBody>
          <a:bodyPr/>
          <a:lstStyle/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puplitis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pulpa elhalása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endodonciai kezelés következménye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periapicalis térbe jutó gyökértömő anyagok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elhalt pulpaszövetben jelen levő baktériumok ill. toxinjai, metabolitjai a gyökércsatornából a foramen anatomicumon túljutva, az alveolaris csont compact állományával határolt periodontalis rés heveny gyulladását váltják ki.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kórfolyamat kezelés nélkül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körülírtan beolvadhat – </a:t>
            </a:r>
            <a:r>
              <a:rPr b="1">
                <a:solidFill>
                  <a:srgbClr val="2C1376"/>
                </a:solidFill>
              </a:rPr>
              <a:t>tályog képződik (abscessus apicalis acuta),</a:t>
            </a:r>
            <a:r>
              <a:t> vagy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b="1">
                <a:solidFill>
                  <a:srgbClr val="791A3E"/>
                </a:solidFill>
              </a:rPr>
              <a:t>krónikus formába megy át (periodontitis apicalis chronica)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a fertőzés erősebb, mint a szervezet ellenállóképessége, a gyulladás az </a:t>
            </a:r>
            <a:r>
              <a:rPr b="1">
                <a:solidFill>
                  <a:srgbClr val="263E0F"/>
                </a:solidFill>
              </a:rPr>
              <a:t>egész gyökérhártyára ráterjedve akut diffúz periodontitist</a:t>
            </a:r>
            <a:r>
              <a:t> okoz.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eriodontitis apicalis acuta tünetei:"/>
          <p:cNvSpPr txBox="1">
            <a:spLocks noGrp="1"/>
          </p:cNvSpPr>
          <p:nvPr>
            <p:ph type="title"/>
          </p:nvPr>
        </p:nvSpPr>
        <p:spPr>
          <a:xfrm>
            <a:off x="355600" y="787400"/>
            <a:ext cx="12293600" cy="1346200"/>
          </a:xfrm>
          <a:prstGeom prst="rect">
            <a:avLst/>
          </a:prstGeom>
        </p:spPr>
        <p:txBody>
          <a:bodyPr/>
          <a:lstStyle>
            <a:lvl1pPr marL="685800" marR="457200" indent="-228600" defTabSz="457200">
              <a:lnSpc>
                <a:spcPct val="100000"/>
              </a:lnSpc>
              <a:tabLst>
                <a:tab pos="685800" algn="l"/>
              </a:tabLst>
              <a:defRPr sz="3200" b="1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Periodontitis apicalis acuta tünetei:</a:t>
            </a:r>
          </a:p>
        </p:txBody>
      </p:sp>
      <p:sp>
        <p:nvSpPr>
          <p:cNvPr id="255" name="- heves és főként ráharapásra jelentkező fájdalom…"/>
          <p:cNvSpPr txBox="1">
            <a:spLocks noGrp="1"/>
          </p:cNvSpPr>
          <p:nvPr>
            <p:ph type="body" idx="1"/>
          </p:nvPr>
        </p:nvSpPr>
        <p:spPr>
          <a:xfrm>
            <a:off x="-254000" y="1752600"/>
            <a:ext cx="12852400" cy="7264400"/>
          </a:xfrm>
          <a:prstGeom prst="rect">
            <a:avLst/>
          </a:prstGeom>
        </p:spPr>
        <p:txBody>
          <a:bodyPr/>
          <a:lstStyle/>
          <a:p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heves és főként ráharapásra jelentkező </a:t>
            </a:r>
            <a:r>
              <a:rPr b="1">
                <a:solidFill>
                  <a:srgbClr val="791A3E"/>
                </a:solidFill>
              </a:rPr>
              <a:t>fájdalom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ráharapási fájdalom olyan mérvű lehet, hogy a fog érintésre is  intenzív fájdalmat okoz – </a:t>
            </a:r>
            <a:r>
              <a:rPr sz="2600">
                <a:solidFill>
                  <a:srgbClr val="001E57"/>
                </a:solidFill>
              </a:rPr>
              <a:t>oka: hogy a kezdetben savós gyulladás során termelődött oedemafolyadék nyomást gyakorol az idegvégződésekre, ami erős fájdalmat okoz.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keskeny periodontalis résben felhalmozódott folyadékgyülem okozza az </a:t>
            </a:r>
            <a:r>
              <a:rPr b="1">
                <a:solidFill>
                  <a:srgbClr val="1A0A53"/>
                </a:solidFill>
              </a:rPr>
              <a:t>érintett fog kiemelkedését</a:t>
            </a:r>
            <a:r>
              <a:t> – a beteg az adott fogát meghosszabbodottnak érzi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Miután a fog valóban kiemelkedett, a fogsorok záródásakor korai érintkezésbe kerül, ami túlterheléssel és fájdalommal jár.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b="1" i="1">
                <a:solidFill>
                  <a:srgbClr val="61177C"/>
                </a:solidFill>
              </a:rPr>
              <a:t>Kopogtatásra erős fájdalom léphet fel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Sokszor az elváltozást a fogbél elhalása okozza, ezért a vitalitás teszt negatív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Zárt fogbélűr esetén, meleingerlés hatására, a baktériumok által termelt gázok hőtágulása miatt, pozitív válasz is kapható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eriodontitis apicalis acuta RTG tünet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defTabSz="457200">
              <a:lnSpc>
                <a:spcPct val="100000"/>
              </a:lnSpc>
              <a:tabLst>
                <a:tab pos="685800" algn="l"/>
              </a:tabLst>
              <a:defRPr sz="3200" b="1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Periodontitis apicalis acuta RTG tünetei:</a:t>
            </a:r>
          </a:p>
        </p:txBody>
      </p:sp>
      <p:sp>
        <p:nvSpPr>
          <p:cNvPr id="258" name="- kezdetben nincs jellemző tünete (a rtg látencia ideje 10-12 nap)…"/>
          <p:cNvSpPr txBox="1">
            <a:spLocks noGrp="1"/>
          </p:cNvSpPr>
          <p:nvPr>
            <p:ph type="body" idx="1"/>
          </p:nvPr>
        </p:nvSpPr>
        <p:spPr>
          <a:xfrm>
            <a:off x="0" y="1701800"/>
            <a:ext cx="12687300" cy="8648700"/>
          </a:xfrm>
          <a:prstGeom prst="rect">
            <a:avLst/>
          </a:prstGeom>
        </p:spPr>
        <p:txBody>
          <a:bodyPr/>
          <a:lstStyle/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kezdetben nincs jellemző tünete (a rtg látencia ideje 10-12 nap)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később a gyökérhártyarés kiszélesedik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ha krónikus gyulladás talaján alakult ki, akkor markáns csontpusztulást, gyökércsúcs reszorpciót láthatunk</a:t>
            </a:r>
          </a:p>
          <a:p>
            <a:pPr marL="4572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 u="sng">
                <a:solidFill>
                  <a:srgbClr val="9A24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Therápia: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gyökérkezelés (</a:t>
            </a:r>
            <a:r>
              <a:rPr sz="2400"/>
              <a:t>helytelen a gyökércsatorna nyitva kezelése, mert olyan kórokozók juthatnak a gyökércsatornába, amelyek eddig nem voltak jelen)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panaszmentesség esetén a második ülésben a fogat véglegesen gyökértömik</a:t>
            </a:r>
          </a:p>
        </p:txBody>
      </p:sp>
      <p:pic>
        <p:nvPicPr>
          <p:cNvPr id="259" name="1-s2.0-S0099239909007894-gr3.jpg" descr="1-s2.0-S0099239909007894-gr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550" y="2056929"/>
            <a:ext cx="6908800" cy="1791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eriodontitis apicalis chronica (Krónikus gyökérhártya gyulladás)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algn="ctr" defTabSz="457200">
              <a:lnSpc>
                <a:spcPct val="100000"/>
              </a:lnSpc>
              <a:tabLst>
                <a:tab pos="685800" algn="l"/>
              </a:tabLst>
              <a:defRPr sz="3400" b="1" u="sng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Periodontitis apicalis chronica (Krónikus gyökérhártya gyulladás): </a:t>
            </a:r>
          </a:p>
        </p:txBody>
      </p:sp>
      <p:sp>
        <p:nvSpPr>
          <p:cNvPr id="262" name="Kóroktan:…"/>
          <p:cNvSpPr txBox="1">
            <a:spLocks noGrp="1"/>
          </p:cNvSpPr>
          <p:nvPr>
            <p:ph type="body" idx="1"/>
          </p:nvPr>
        </p:nvSpPr>
        <p:spPr>
          <a:xfrm>
            <a:off x="355600" y="2387600"/>
            <a:ext cx="12293600" cy="76073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Kialakulásának alapfeltétele a mérsékelt virulenciájú és kisszámú baktériumok tartós jelenléte a gyökércsatornában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sz="2200"/>
              <a:t>Nincs periapicalis elváltozás fertőzött gyökércsatorna nélkül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Az elhalt fogbél táptalajként működik a kórokozók számára, azok ott elszaporodnak és szabadon terjednek – a baktériumok a periapicalis térbe is eljutnak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kezeletlen elhalt pulpájú fog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inkomlpett gyökértömés (holttér)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E63B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krónikus folyamat eredményeként mind a lamina dura és a spongiosa állomány reabszorbeálódik.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Szövettani elváltozás: </a:t>
            </a:r>
            <a:r>
              <a:rPr b="1" u="sng"/>
              <a:t>granuloma vagy cysta</a:t>
            </a:r>
            <a:r>
              <a:t> lehet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cysták az egészséges szövet kompressziója, roncsolódása révén fejtik ki károsító hatásukat.</a:t>
            </a:r>
          </a:p>
        </p:txBody>
      </p:sp>
      <p:pic>
        <p:nvPicPr>
          <p:cNvPr id="263" name="image022.jpg" descr="image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8784" y="1435100"/>
            <a:ext cx="3248216" cy="224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eriodontitis apicalis chronica tünet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defTabSz="457200">
              <a:lnSpc>
                <a:spcPct val="100000"/>
              </a:lnSpc>
              <a:tabLst>
                <a:tab pos="685800" algn="l"/>
              </a:tabLst>
              <a:defRPr sz="3200" b="1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Periodontitis apicalis chronica tünetei:</a:t>
            </a:r>
          </a:p>
        </p:txBody>
      </p:sp>
      <p:sp>
        <p:nvSpPr>
          <p:cNvPr id="266" name="- általában tünetmentesek a fogak, esetleg a páciensnek az adott fognál diszkonfort érzése van…"/>
          <p:cNvSpPr txBox="1">
            <a:spLocks noGrp="1"/>
          </p:cNvSpPr>
          <p:nvPr>
            <p:ph type="body" idx="1"/>
          </p:nvPr>
        </p:nvSpPr>
        <p:spPr>
          <a:xfrm>
            <a:off x="355600" y="2679700"/>
            <a:ext cx="12293600" cy="7048500"/>
          </a:xfrm>
          <a:prstGeom prst="rect">
            <a:avLst/>
          </a:prstGeom>
        </p:spPr>
        <p:txBody>
          <a:bodyPr/>
          <a:lstStyle/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általában tünetmentesek a fogak, esetleg a páciensnek az adott fognál diszkonfort érzése van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vitalitásvizsgálat negatív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nyomásra, kopogtatásra időnként érzékeny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fog színe eltér az élő fogétól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RTG: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kifejezett, éles határral rendelkező csontpusztulás figyelhető meg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00A3D7"/>
                </a:solidFill>
              </a:rPr>
              <a:t>Therápia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gyökérkezelés – legrövidebb idő alatt végleges tömés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ha a periapexet nem éri tovább bakteriális inger, a szervezet képes a granulációs szövetet kalcifikálni, meggyógyítani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ranuloma periapik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40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Granuloma periapikale</a:t>
            </a:r>
            <a:r>
              <a:rPr u="sng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269" name="A szervezet megpróbálja letokolni a fertőzést és a fog apikalis részén sarjszövetes gennygóc, alakulhat ki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szervezet megpróbálja letokolni a fertőzést és a fog apikalis részén sarjszövetes gennygóc, alakulhat ki.</a:t>
            </a:r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Tünetmentes is lehet, csak a rtg-en látható.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Okai:</a:t>
            </a:r>
            <a:endParaRPr b="0" u="none"/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Rossz gyökértömés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Kezeletlenül maradt fog</a:t>
            </a:r>
          </a:p>
          <a:p>
            <a:pPr marL="9144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Jellemzői:</a:t>
            </a:r>
            <a:endParaRPr b="0" u="none"/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Húzáskor a foggal együtt kijön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Vérárammal szétszóródhat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Bármikor acutan fellobbanhat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adicularis cysta (foggyökér cysta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4000" spc="0">
                <a:solidFill>
                  <a:srgbClr val="B51A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latin typeface="Times New Roman"/>
                <a:ea typeface="Times New Roman"/>
                <a:cs typeface="Times New Roman"/>
                <a:sym typeface="Times New Roman"/>
              </a:rPr>
              <a:t>Radicularis cysta (foggyökér cysta)</a:t>
            </a:r>
            <a:r>
              <a:rPr u="sng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272" name="Ą granuloma belsejében a nem megfelelő vérellátás miatt a sejtek elpusztulnak, elfolyósodnak, és az elpusztult sejtek helyett folyadék gyülemlik f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Ą granuloma belsejében a nem megfelelő vérellátás miatt a sejtek elpusztulnak, elfolyósodnak, és az elpusztult sejtek helyett folyadék gyülemlik fel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1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Cysta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: laphámmal és</a:t>
            </a:r>
            <a:r>
              <a:rPr sz="3000" b="1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kötőszövetes tokkal körülvett folyadék (savós gyülem), mely a növekedésével a környező szöveteket roncsolja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Oka</a:t>
            </a:r>
            <a:r>
              <a:rPr sz="3000" b="0"/>
              <a:t>:</a:t>
            </a:r>
            <a:endParaRPr sz="3000" b="0" u="none"/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 - Kezeletlen fog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 - Rossz gyökérkezelés (a radicularis, a folliculáris)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 Kezelése: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          gyökér resectio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 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pic>
        <p:nvPicPr>
          <p:cNvPr id="273" name="rad.jpg" descr="ra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6100" y="6362700"/>
            <a:ext cx="2540000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Kondenzáló ostitis /sclerotisalo osteomyelitis/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536700"/>
          </a:xfrm>
          <a:prstGeom prst="rect">
            <a:avLst/>
          </a:prstGeom>
        </p:spPr>
        <p:txBody>
          <a:bodyPr/>
          <a:lstStyle>
            <a:lvl1pPr marL="685800" marR="457200" indent="-228600" defTabSz="457200">
              <a:lnSpc>
                <a:spcPct val="100000"/>
              </a:lnSpc>
              <a:tabLst>
                <a:tab pos="685800" algn="l"/>
              </a:tabLst>
              <a:defRPr sz="4500" b="1" u="sng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Kondenzáló ostitis /sclerotisalo osteomyelitis/: </a:t>
            </a:r>
          </a:p>
        </p:txBody>
      </p:sp>
      <p:sp>
        <p:nvSpPr>
          <p:cNvPr id="276" name="Oka:…"/>
          <p:cNvSpPr txBox="1">
            <a:spLocks noGrp="1"/>
          </p:cNvSpPr>
          <p:nvPr>
            <p:ph type="body" idx="1"/>
          </p:nvPr>
        </p:nvSpPr>
        <p:spPr>
          <a:xfrm>
            <a:off x="355600" y="19939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</a:t>
            </a:r>
            <a:r>
              <a:rPr b="0" i="0"/>
              <a:t>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gyökércsúcs körüli szövetekbe jutó irritatív tényezők (baktériumok, toxinok)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tartósan fennálló fertőzés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 u="sng">
                <a:solidFill>
                  <a:srgbClr val="AD3E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gyulladás nem csak a fog gyökércsúcsi területére korlátozódik, hanem a gyökérhártyarésben tovaterjedve megbetegíti a csontot.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Főként az alsó molaris fogakon alakul ki, de bármely fognál előfordulhat.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Kondenzáló ostitis /sclerotisalo osteomyelitis/tünet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defTabSz="457200">
              <a:lnSpc>
                <a:spcPct val="100000"/>
              </a:lnSpc>
              <a:tabLst>
                <a:tab pos="685800" algn="l"/>
              </a:tabLst>
              <a:defRPr sz="3400" b="1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Kondenzáló ostitis /sclerotisalo osteomyelitis/tünetei:</a:t>
            </a:r>
          </a:p>
        </p:txBody>
      </p:sp>
      <p:sp>
        <p:nvSpPr>
          <p:cNvPr id="279" name="- kísérheti fájdalom, de lehet tünetmentes 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kísérheti fájdalom, de lehet tünetmentes is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RTG: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szabálytalan, diffúz trabekuláris elrendeződésű csontszerkezet helyezkedik el a gyökérhártya körül (gyulladásra jellemző kép)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6D8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Therapia: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gyökérkezelés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 válaszreakció emberről emberre változi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2"/>
            </a:lvl1pPr>
          </a:lstStyle>
          <a:p>
            <a:r>
              <a:t>A válaszreakció emberről emberre változik:</a:t>
            </a:r>
          </a:p>
        </p:txBody>
      </p:sp>
      <p:sp>
        <p:nvSpPr>
          <p:cNvPr id="163" name="Leggyakrabban:…"/>
          <p:cNvSpPr txBox="1">
            <a:spLocks noGrp="1"/>
          </p:cNvSpPr>
          <p:nvPr>
            <p:ph type="body" idx="1"/>
          </p:nvPr>
        </p:nvSpPr>
        <p:spPr>
          <a:xfrm>
            <a:off x="355600" y="571500"/>
            <a:ext cx="12293600" cy="87376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Leggyakrabban: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gingiva visszahúzódásakor, szabaddá váló dentinfalon figyelhető meg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észlelhető fogászati beavatkozások során (amikor a dentint megérintjük)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Jelenlegi teóriák: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</a:t>
            </a:r>
            <a:r>
              <a:rPr b="1">
                <a:solidFill>
                  <a:srgbClr val="FF6A00"/>
                </a:solidFill>
              </a:rPr>
              <a:t>a dentintubulusokban lévő idegnyúlványok közvetítenek ingereket – </a:t>
            </a:r>
            <a:r>
              <a:t>kritikája: miközben a legérzékenyebb rész a zománc-dentin, ill a  cement-dentin határ, az idegek csak a predentinben és a dentin belső harmadában találhatóak, és a gyökér felé haladva számuk egyre kevesebb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7C2A00"/>
                </a:solidFill>
              </a:rPr>
              <a:t>2.	a velőlécből származó odontoblastok (fejlődéstani rokonságuk az idegekkel) képesek nyúlványaikon keresztül ingerületet közvetíteni a neuronoknak</a:t>
            </a:r>
            <a:r>
              <a:t> -kritikája: ezek a nyúlványok sem érnek végig a tubulusokban és a membránpotenciáljuk sem megfelelő az ingerület kiváltására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Abscessus apicalis acu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algn="ctr" defTabSz="457200">
              <a:lnSpc>
                <a:spcPct val="100000"/>
              </a:lnSpc>
              <a:tabLst>
                <a:tab pos="685800" algn="l"/>
              </a:tabLst>
              <a:defRPr sz="5000" b="1" u="sng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Abscessus apicalis acuta</a:t>
            </a:r>
          </a:p>
        </p:txBody>
      </p:sp>
      <p:sp>
        <p:nvSpPr>
          <p:cNvPr id="282" name="Kóroktan:…"/>
          <p:cNvSpPr txBox="1">
            <a:spLocks noGrp="1"/>
          </p:cNvSpPr>
          <p:nvPr>
            <p:ph type="body" idx="1"/>
          </p:nvPr>
        </p:nvSpPr>
        <p:spPr>
          <a:xfrm>
            <a:off x="457200" y="2768600"/>
            <a:ext cx="12293600" cy="6896100"/>
          </a:xfrm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periapicalis szövetek súlyos válaszreakciója a necrotizáló pulpából származó bakterialis irritatív tényezőkre.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Tünete: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arc duzzanata- helyét a kiváltó fog határozza meg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Áthajlásban vagy a palatumon duzzanat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Nyálkahártya vöröses elszíneződése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Nyomogatásra ide-oda mozgatható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Az érintett fog kiemelkedik az alveolusból, így a fog fokozott mozgathatósága tapasztalható.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beteg erős ráharapási fájdalmat érez.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fog kopogtatása heves fájdalmat okoz.</a:t>
            </a:r>
          </a:p>
        </p:txBody>
      </p:sp>
      <p:pic>
        <p:nvPicPr>
          <p:cNvPr id="283" name="blob of infection at end of root-filled tooth.jpg" descr="blob of infection at end of root-filled too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8900" y="4203700"/>
            <a:ext cx="3619500" cy="2744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990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Az elváltozást minden esetben pulpa necrosis előzi meg – a fog viatalitás ingerlése nem okoz panaszt…"/>
          <p:cNvSpPr txBox="1">
            <a:spLocks noGrp="1"/>
          </p:cNvSpPr>
          <p:nvPr>
            <p:ph type="body" idx="1"/>
          </p:nvPr>
        </p:nvSpPr>
        <p:spPr>
          <a:xfrm>
            <a:off x="203200" y="0"/>
            <a:ext cx="12293600" cy="99949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uFill>
                  <a:solidFill>
                    <a:srgbClr val="FA2400"/>
                  </a:solidFill>
                </a:uFill>
              </a:rPr>
              <a:t>Az elváltozást minden esetben pulpa necrosis előzi meg – a fog viatalitás ingerlése nem okoz panaszt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Szisztémás manifesztációja is lehet: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láz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rossz közérzet, elesettség,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nyirokmirigyek átmeneti nyomásérzékenysége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4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vérkép balra tolódik, leucotytosis, We gyorsult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RTG: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kezdetben kiszélesedett periodontalis rés, csontszövet pusztulás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1A0A53"/>
                </a:solidFill>
                <a:uFill>
                  <a:solidFill>
                    <a:srgbClr val="1A0A5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Therápia: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gyökérkezelés – </a:t>
            </a:r>
            <a:r>
              <a:rPr sz="2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rPr>
              <a:t>tályog drainálásával csökkentjük az elváltozást kísérő tüneteket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600" b="1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drainálás nem csak a fogon, hanem a tályogon keresztül is történhet 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600" b="1">
                <a:solidFill>
                  <a:srgbClr val="7B219F"/>
                </a:solidFill>
                <a:uFill>
                  <a:solidFill>
                    <a:srgbClr val="7B219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Oka:  </a:t>
            </a:r>
          </a:p>
          <a:p>
            <a:pPr marL="1828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9929BD"/>
                </a:solidFill>
                <a:uFill>
                  <a:solidFill>
                    <a:srgbClr val="9929BD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	a tályog nincs közvetlen kapcsolatban az apicalis foramennel, így az a fogon keresztül nem drainálható </a:t>
            </a:r>
          </a:p>
          <a:p>
            <a:pPr marL="1828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9929BD"/>
                </a:solidFill>
                <a:uFill>
                  <a:solidFill>
                    <a:srgbClr val="9929BD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	a tályog kapcsolatban van a gyökércsatornával, de a tályog ürege több rekeszes, így annak teljes tartama nem vezethető le csak a gyökércsatornán keesztül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2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(nem elfogadott a gyökércsatorna nyitva hagyása)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2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szöveti incisiós nyílásba egy-két napra draint helyezünk, megakadályozza annak korai összezáródását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2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ha a periapicalis elváltozás diffúz duzzanattal kísért antibiotikum adása javasolt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2200">
                <a:uFill>
                  <a:solidFill>
                    <a:srgbClr val="FA24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mivel Streptococcus fertőzés a fő ok – Penicillin, allergia esetén  Clindamycin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bscessus apicalis chronica (periodontitis apicalis suppurativa)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algn="ctr" defTabSz="457200">
              <a:lnSpc>
                <a:spcPct val="100000"/>
              </a:lnSpc>
              <a:tabLst>
                <a:tab pos="685800" algn="l"/>
              </a:tabLst>
              <a:defRPr sz="5000" b="1" u="sng" spc="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Abscessus apicalis chronica (periodontitis apicalis suppurativa):</a:t>
            </a:r>
          </a:p>
        </p:txBody>
      </p:sp>
      <p:sp>
        <p:nvSpPr>
          <p:cNvPr id="289" name="Kórokta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Kóroktan: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Olyan krónikus laesio, amely a gyökércsúcs körüli, a külvilág felé drainálódó tályoglépződéssel jár.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Többnyire a periodontitis apicalis chronikából alakul ki.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Jellemző a </a:t>
            </a:r>
            <a:r>
              <a:rPr b="1">
                <a:solidFill>
                  <a:srgbClr val="B51A00"/>
                </a:solidFill>
              </a:rPr>
              <a:t>sipolyjárat</a:t>
            </a:r>
            <a:r>
              <a:t> melyet hám-, és gyulladásos kötőszövet határol.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bscessus apicalis chronica tünete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85800" marR="457200" indent="-228600" algn="ctr" defTabSz="457200">
              <a:lnSpc>
                <a:spcPct val="100000"/>
              </a:lnSpc>
              <a:tabLst>
                <a:tab pos="685800" algn="l"/>
              </a:tabLst>
              <a:defRPr sz="4000" b="1" spc="0">
                <a:solidFill>
                  <a:srgbClr val="006D8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Abscessus apicalis chronica tünetek:</a:t>
            </a:r>
          </a:p>
        </p:txBody>
      </p:sp>
      <p:sp>
        <p:nvSpPr>
          <p:cNvPr id="292" name="- fistula (sipolyjárat) melyen általában genny ürül…"/>
          <p:cNvSpPr txBox="1">
            <a:spLocks noGrp="1"/>
          </p:cNvSpPr>
          <p:nvPr>
            <p:ph type="body" idx="1"/>
          </p:nvPr>
        </p:nvSpPr>
        <p:spPr>
          <a:xfrm>
            <a:off x="355600" y="1739900"/>
            <a:ext cx="12293600" cy="7823200"/>
          </a:xfrm>
          <a:prstGeom prst="rect">
            <a:avLst/>
          </a:prstGeom>
        </p:spPr>
        <p:txBody>
          <a:bodyPr/>
          <a:lstStyle/>
          <a:p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fistula (sipolyjárat) melyen általában genny ürül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kivezetőnyílás lehet a nyálkahártyán,  a bőrfelületen, gingivalis sulcusban (ez utóbbi parodontalis tasak látszatát kelti)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fistulas fogak addig panaszmentesek amíg a sipolyjárat nyitott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sipolyjárat  eltömődésekor a genny elfolyása akadályozottá válik, ezért a nyálkahátrtya alatt felszaporodva duzzanatot okoz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 sipolynyílás nem mindig a kiváltó fognál van, hanem attól távolabb, így ez dg-us tévedést okozhat.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RTG: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körülírt vagy diffúz felritkulás látható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6D8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Therápia: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gyökérkezelés egy ülésben, a gyulladásos termék a sipolyjáraton keresztül levezetődik – a fistulanyílás záródás gyógyulás</a:t>
            </a:r>
          </a:p>
        </p:txBody>
      </p:sp>
      <p:pic>
        <p:nvPicPr>
          <p:cNvPr id="293" name="image046.gif" descr="image04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1981200"/>
            <a:ext cx="5829300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034.jpg" descr="image03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2800" y="3111500"/>
            <a:ext cx="4660900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022.gif" descr="image022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13300" y="5321300"/>
            <a:ext cx="5829300" cy="416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042.gif" descr="image042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2500" y="5435600"/>
            <a:ext cx="5829300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064.gif" descr="image064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1600" y="2603500"/>
            <a:ext cx="5829300" cy="424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animBg="1" advAuto="0"/>
      <p:bldP spid="294" grpId="2" animBg="1" advAuto="0"/>
      <p:bldP spid="295" grpId="3" animBg="1" advAuto="0"/>
      <p:bldP spid="296" grpId="4" animBg="1" advAuto="0"/>
      <p:bldP spid="297" grpId="5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eriostitis (csonthártya gyulladás)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4500" spc="0">
                <a:solidFill>
                  <a:srgbClr val="E324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latin typeface="Times New Roman"/>
                <a:ea typeface="Times New Roman"/>
                <a:cs typeface="Times New Roman"/>
                <a:sym typeface="Times New Roman"/>
              </a:rPr>
              <a:t>Periostitis (csonthártya gyulladás):</a:t>
            </a:r>
            <a:r>
              <a:rPr u="sng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300" name="Az állcsontok (maxilla, mandibula) csonthártyája alatt kialakuló -leggyakrabban akut lefolyású gyulladá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marR="457200" indent="-228600" algn="ctr" defTabSz="457200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állcsontok (maxilla, mandibula) csonthártyája alatt kialakuló -leggyakrabban akut lefolyású gyulladás. </a:t>
            </a:r>
          </a:p>
          <a:p>
            <a:pPr marL="457200" marR="457200" indent="-228600" algn="ctr" defTabSz="457200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csonthártya a csontot szorosan körülölelő kötőszövet eredetű vékony hártya. Leggyakrabban a szuvas fogon, annak gyökércsatornáján keresztül, ritkábban a fog mellett, fogágybetegség következményeként jut a fertőzéses folyamat a a gyökércsúcs körüli (periapicalis) térbe, majd innen a csonthártya alá.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Gyökérhártyán terjedő gyulladás betör a csont corticalisán át a környező csontszövet velőüregébe.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eriostitis tünetei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8128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4500" b="1" u="sng" spc="0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latin typeface="Times New Roman"/>
                <a:ea typeface="Times New Roman"/>
                <a:cs typeface="Times New Roman"/>
                <a:sym typeface="Times New Roman"/>
              </a:rPr>
              <a:t>Periostitis tünetei:</a:t>
            </a:r>
          </a:p>
        </p:txBody>
      </p:sp>
      <p:sp>
        <p:nvSpPr>
          <p:cNvPr id="303" name="A keletkezett lob felemeli a csonthártyát és a környező szövetekben serosus vagy purulens gyulladást okoz.…"/>
          <p:cNvSpPr txBox="1">
            <a:spLocks noGrp="1"/>
          </p:cNvSpPr>
          <p:nvPr>
            <p:ph type="body" idx="1"/>
          </p:nvPr>
        </p:nvSpPr>
        <p:spPr>
          <a:xfrm>
            <a:off x="88900" y="-342900"/>
            <a:ext cx="12827000" cy="11150600"/>
          </a:xfrm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keletkezett lob felemeli a csonthártyát és a környező szövetekben serosus vagy purulens gyulladást okoz.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Ą beteg fog gyökércsúcsa felett a nyálkahártya duzzadt, tapintásra fájdalmas, a duzzanat a környező lágyrészekre is ráterjed (arc duzzanat, szemrés szűkebb, szem körüli szövetek duzzadtak stb.), a beteg fog helyétől függően.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Klasszikus gyulladás tünetei: rubor, calor, dolor, tumor, functio laesa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Kezelés hiánya miatt gennyes lesz. </a:t>
            </a:r>
          </a:p>
          <a:p>
            <a:pPr marL="0" marR="457200" indent="0" defTabSz="457200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defRPr b="1" u="sng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Kezelés:</a:t>
            </a:r>
          </a:p>
          <a:p>
            <a:pPr marL="0" marR="457200" indent="0" defTabSz="457200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defRPr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hlinkClick r:id="rId2"/>
              </a:rPr>
              <a:t>Gyökérkezelés</a:t>
            </a:r>
            <a:r>
              <a:t>, </a:t>
            </a:r>
            <a:r>
              <a:rPr>
                <a:hlinkClick r:id="rId3"/>
              </a:rPr>
              <a:t>gyökértömés</a:t>
            </a:r>
            <a:r>
              <a:t>. Szükség esetén gyökércsúcs resectio, esetleg fogeltávolítás.</a:t>
            </a:r>
          </a:p>
          <a:p>
            <a:pPr marL="0" marR="457200" indent="0" defTabSz="457200">
              <a:lnSpc>
                <a:spcPct val="100000"/>
              </a:lnSpc>
              <a:spcBef>
                <a:spcPts val="1500"/>
              </a:spcBef>
              <a:buClrTx/>
              <a:buSzTx/>
              <a:buFontTx/>
              <a:buNone/>
              <a:defRPr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/>
              <a:t>	Kezdeti stádiumban jegelés, előrehaladottabb állapotban a gennyes beolvadást segítő párakötés javasolt. A beolvadást követően helyi érzéstelenítés mellett egy kis metszés ejtésével (incisio) a felgyülemlett váladék eltávolítható. A váladék további folyamatos ürülését segíti drén behelyezése a tályogüregbe. Széles spektrumú antibiotikum szedése indokol</a:t>
            </a:r>
            <a:r>
              <a:t>t </a:t>
            </a:r>
            <a:r>
              <a:rPr sz="2400"/>
              <a:t>(Dalacin-C, Augmentin). Fájdalomcsillapítás nem szteroid </a:t>
            </a:r>
            <a:r>
              <a:rPr sz="2400" u="sng">
                <a:hlinkClick r:id="rId4"/>
              </a:rPr>
              <a:t>gyulladáscsökkentő</a:t>
            </a:r>
            <a:r>
              <a:rPr sz="2400"/>
              <a:t>kkel javasolt. </a:t>
            </a:r>
          </a:p>
        </p:txBody>
      </p:sp>
    </p:spTree>
  </p:cSld>
  <p:clrMapOvr>
    <a:masterClrMapping/>
  </p:clrMapOvr>
  <p:transition xmlns:p14="http://schemas.microsoft.com/office/powerpoint/2010/main" spd="slow">
    <p:pull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Odontogen osteomyelitis, sinus odontogenes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977900"/>
          </a:xfrm>
          <a:prstGeom prst="rect">
            <a:avLst/>
          </a:prstGeom>
        </p:spPr>
        <p:txBody>
          <a:bodyPr/>
          <a:lstStyle/>
          <a:p>
            <a: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45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Odontogen osteomyelitis, sinus odontogenes</a:t>
            </a:r>
            <a:r>
              <a:rPr u="sng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306" name="Jellemzői és tünetei:…"/>
          <p:cNvSpPr txBox="1">
            <a:spLocks noGrp="1"/>
          </p:cNvSpPr>
          <p:nvPr>
            <p:ph type="body" idx="1"/>
          </p:nvPr>
        </p:nvSpPr>
        <p:spPr>
          <a:xfrm>
            <a:off x="355600" y="1282700"/>
            <a:ext cx="12293600" cy="8229600"/>
          </a:xfrm>
          <a:prstGeom prst="rect">
            <a:avLst/>
          </a:prstGeom>
        </p:spPr>
        <p:txBody>
          <a:bodyPr/>
          <a:lstStyle/>
          <a:p>
            <a:endParaRPr sz="16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Jellemzői és tünetei</a:t>
            </a:r>
            <a:r>
              <a:rPr b="0"/>
              <a:t>:</a:t>
            </a:r>
            <a:endParaRPr b="0" u="none"/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csont spongoisajaban csontvelőgyulladás zajlik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Elhanyagolt kezeletlen, traumás esetekben fordul elő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Ahol a csont vastagabb ott a gyulladás nem tud a felszínre törni ezért a spongiosaban terjed tovább.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Alsó állcsonton gyakoribb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Maxillánál az arcüregbe betör, és arcüreggyulladást okoz- </a:t>
            </a:r>
            <a:r>
              <a:rPr>
                <a:solidFill>
                  <a:srgbClr val="FA2400"/>
                </a:solidFill>
              </a:rPr>
              <a:t>sinusitis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Az elfolyósodott necrotizáló gyulladásos lobtermék, általában áttör a nyálkahártyán, és a csontrészletek sequesterén fokozatosan, ürülnek vagy bőrön át sipoly formájában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Hónapokig is eltarthat a gyógyulás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Súlyos lefolyású, minden esetben kórházi kezelést igényel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 gyulladás vonalában lévő fogakat el kell távolítani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Paradontium elfolyósodik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hlegm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68300" indent="-368300"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5000" b="1" u="sng" spc="0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solidFill>
                  <a:srgbClr val="FA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Phlegmone</a:t>
            </a:r>
          </a:p>
        </p:txBody>
      </p:sp>
      <p:sp>
        <p:nvSpPr>
          <p:cNvPr id="309" name="Dentalis eredetű gyulladások közül a legsúlyosabb.…"/>
          <p:cNvSpPr txBox="1">
            <a:spLocks noGrp="1"/>
          </p:cNvSpPr>
          <p:nvPr>
            <p:ph type="body" idx="1"/>
          </p:nvPr>
        </p:nvSpPr>
        <p:spPr>
          <a:xfrm>
            <a:off x="355600" y="26289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Dentalis eredetű gyulladások közül a legsúlyosabb.</a:t>
            </a:r>
          </a:p>
          <a:p>
            <a:pPr marL="0" marR="457200" indent="0" defTabSz="457200">
              <a:lnSpc>
                <a:spcPct val="100000"/>
              </a:lnSpc>
              <a:spcBef>
                <a:spcPts val="1600"/>
              </a:spcBef>
              <a:buClrTx/>
              <a:buSzTx/>
              <a:buFontTx/>
              <a:buNone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Okai</a:t>
            </a:r>
            <a:r>
              <a:rPr sz="3000" b="0"/>
              <a:t>: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Chronicus gyökérhártya gyulladás acut fellobbanása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Osteomyeletis</a:t>
            </a:r>
          </a:p>
          <a:p>
            <a:pPr marL="914400" marR="457200" indent="-9144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596900" algn="l"/>
                <a:tab pos="9144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Perostitis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Elősegítő tényező:</a:t>
            </a:r>
            <a:endParaRPr sz="30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Szervezet ellenálló képességének csökkenés vírus vagy bakteriális fertőzések miatt </a:t>
            </a:r>
            <a:br>
              <a:rPr sz="3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000" b="1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Terjedési helye: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45720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Állcsontok környezetében elhelyezkedő nyálkahártya és bőr alatti laza kötőszöveti résben a csontok felszínén, erek mentén terjed. Az izmok fasciái mentén a lágyrészek felé.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 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Folyamata:</a:t>
            </a:r>
            <a:endParaRPr sz="3000" b="0"/>
          </a:p>
          <a:p>
            <a:pPr marL="457200" marR="457200" indent="-4572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Ą	Kötőszöveti résbe behatoló fertőzés azt teljes egészében megbetegíti, majd tovább kúszik a következő résbe.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¥	A kiindulási ponttól távol, önálló folyamatként szerepel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¥	Terjedhet koponyaalapra, halántékra, garatfalra,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¥	mediastinumba, alsó állcsontról a pterigomand</a:t>
            </a:r>
            <a:r>
              <a:t>ibularis résbe vagy a mandibula alatti kötöszövetek közé.</a:t>
            </a:r>
          </a:p>
          <a:p>
            <a:pPr marL="457200" marR="457200" indent="-4572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Ą	Súlyos, akár halálos kimenetelű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ulpa életben tartásának lehetősége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spc="-100">
                <a:solidFill>
                  <a:srgbClr val="38571A"/>
                </a:solidFill>
              </a:defRPr>
            </a:lvl1pPr>
          </a:lstStyle>
          <a:p>
            <a:r>
              <a:t>Pulpa életben tartásának lehetőségei:</a:t>
            </a:r>
          </a:p>
        </p:txBody>
      </p:sp>
      <p:sp>
        <p:nvSpPr>
          <p:cNvPr id="312" name="A reverzibilis pulpaelváltozások kezelésekor a cél a fogbél meggyógyítása, az-az vitalitásának megóvás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E32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reverzibilis pulpaelváltozások kezelésekor a </a:t>
            </a:r>
            <a:r>
              <a:rPr b="1"/>
              <a:t>cél </a:t>
            </a:r>
            <a:r>
              <a:t>a fogbél meggyógyítása, az-az vitalitásának megóvása.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Indirect pulpasapkázás: 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Spontán panaszokat nem okozó pulpáig terjedő szuvasodás ellátására ajánlott. 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Sapkázó anyag: Calcium-hydroxid – baktericid, és dentinprodukciót kiváltó hatása van.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í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2. Direct pulpasapkázás:…"/>
          <p:cNvSpPr txBox="1">
            <a:spLocks noGrp="1"/>
          </p:cNvSpPr>
          <p:nvPr>
            <p:ph type="body" idx="1"/>
          </p:nvPr>
        </p:nvSpPr>
        <p:spPr>
          <a:xfrm>
            <a:off x="355600" y="1841500"/>
            <a:ext cx="12293600" cy="7467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 u="sng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Direct pulpasapkázás:</a:t>
            </a:r>
            <a:endParaRPr sz="16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600"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pulpaűr megnyílásakor a szabaddá vált fogbél fedésére ajánlott. A gyógyszer közvetlenül érintkezik a pulpaszövettel.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Fogbél megynyílásának oka: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trauma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cavitas alakításakor preparálási hiba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pulpáig érő szuvasodás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fogbelet fedő, teljes vastagságban szuvas dentinréteg esetében a fogbél fertőzöttségét nem lehet kizárni. Ezért a direct pulpasapkázás szigorú indikációja felnőtteknél csak a felsorolt első két esetre korlátozódik.</a:t>
            </a:r>
          </a:p>
        </p:txBody>
      </p:sp>
      <p:pic>
        <p:nvPicPr>
          <p:cNvPr id="316" name="images-1.jpg" descr="image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8145" y="584200"/>
            <a:ext cx="1667155" cy="240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Jelenlegi teóriá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defTabSz="457200">
              <a:lnSpc>
                <a:spcPct val="100000"/>
              </a:lnSpc>
              <a:defRPr sz="3000" b="1" u="sng" spc="0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Jelenlegi teóriák:</a:t>
            </a:r>
          </a:p>
        </p:txBody>
      </p:sp>
      <p:sp>
        <p:nvSpPr>
          <p:cNvPr id="166" name="3. Ma a HIDRODINAMIKAI teória a legelfogadottabb: a dentin átvágása – pl. fogpreparálás közben – a folyadék kifelé történő áramlását indukálja a nyitott dentintubulusokban, hiszen a pulpában az atmoszférikus nyomásnál valamivel nagyobb uralkodik. A folyadék gyors mozgása aktiválja  az idegvégződéseket ingerületet keltve a subodontoblasticus plexus idegrostjaiban.…"/>
          <p:cNvSpPr txBox="1">
            <a:spLocks noGrp="1"/>
          </p:cNvSpPr>
          <p:nvPr>
            <p:ph type="body" idx="1"/>
          </p:nvPr>
        </p:nvSpPr>
        <p:spPr>
          <a:xfrm>
            <a:off x="355600" y="1879600"/>
            <a:ext cx="12293600" cy="7429500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Ma a</a:t>
            </a:r>
            <a:r>
              <a:rPr b="1">
                <a:solidFill>
                  <a:srgbClr val="5C0700"/>
                </a:solidFill>
              </a:rPr>
              <a:t> HIDRODINAMIKAI teória </a:t>
            </a:r>
            <a:r>
              <a:t>a legelfogadottabb: a dentin átvágása – pl. fogpreparálás közben – a folyadék kifelé történő áramlását indukálja a nyitott dentintubulusokban, hiszen a pulpában az atmoszférikus nyomásnál valamivel nagyobb uralkodik. A folyadék gyors mozgása aktiválja  az idegvégződéseket ingerületet keltve a subodontoblasticus plexus idegrostjaiban.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folyadék áramlását a dentinfelszínre fokozhatja a hypertóniás oldat (pl cukros folyadék) alkalmazása is. A teóriát alátámasztja: hogy a dentintubulusok lezárása (pl fognyaki érzékenység kezelése, alábélelések) megszünteti az érzékenységet, hiszen blokkolja a folyadék mozgását.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Hideg és meleg alkalmazása intakt fogon (amikor a dentin épsége nem sérült) okozhat dentin érzékenységet, hiszen a hő a dentint deformálja és ez folyadékmozgást indukál.</a:t>
            </a:r>
          </a:p>
        </p:txBody>
      </p:sp>
      <p:pic>
        <p:nvPicPr>
          <p:cNvPr id="167" name="fogerzek.jpg" descr="fogerz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3425" y="101600"/>
            <a:ext cx="1666875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í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3. Pulpotomia (pulpaamputatio) vitalamputatio:…"/>
          <p:cNvSpPr txBox="1">
            <a:spLocks noGrp="1"/>
          </p:cNvSpPr>
          <p:nvPr>
            <p:ph type="body" idx="1"/>
          </p:nvPr>
        </p:nvSpPr>
        <p:spPr>
          <a:xfrm>
            <a:off x="355600" y="2057400"/>
            <a:ext cx="12293600" cy="6883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004D65"/>
                </a:solidFill>
              </a:rPr>
              <a:t>3. Pulpotomia (pulpaamputatio) vitalamputatio: 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u="sng">
              <a:solidFill>
                <a:srgbClr val="004D65"/>
              </a:solidFill>
            </a:endParaRPr>
          </a:p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fogbél fertőződése, az idő függvényében, nagy valószínűséggel nem egyszerre az egész pulpára kiterjedően jön létre. </a:t>
            </a:r>
          </a:p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tehát a megbetegedett pulparészt steril körülmények között eltávolítjuk, akkor a gyógyszer egészséges pulpaszövettel kerül érintkezésbe, s ott fejti ki kemény fogszövet termelődését kiváltó hatását.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i="1">
                <a:solidFill>
                  <a:srgbClr val="0056D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pulpotomia során eltávolításra kerülhet a: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koronapulpa csupán egy része (részleges pulpotomia)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teljes koronapulpa</a:t>
            </a:r>
          </a:p>
        </p:txBody>
      </p:sp>
      <p:pic>
        <p:nvPicPr>
          <p:cNvPr id="320" name="pulpotomia.jpg" descr="pulpotom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8933" y="7543800"/>
            <a:ext cx="3437468" cy="25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20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Pulpotomia: magas fordulattal forgatott gyámánt gömbfúróval történik…"/>
          <p:cNvSpPr txBox="1">
            <a:spLocks noGrp="1"/>
          </p:cNvSpPr>
          <p:nvPr>
            <p:ph type="body" idx="1"/>
          </p:nvPr>
        </p:nvSpPr>
        <p:spPr>
          <a:xfrm>
            <a:off x="355600" y="14732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Pulpotomia: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magas fordulattal forgatott gyámánt gömbfúróval történik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371A94"/>
                </a:solidFill>
              </a:rPr>
              <a:t>Részleges pulpotomia</a:t>
            </a:r>
            <a:r>
              <a:t> – szabaddá vált pulpa felületi részét távolítjuk el</a:t>
            </a:r>
          </a:p>
          <a:p>
            <a:pPr marL="0" marR="457200" indent="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42AA"/>
                </a:solidFill>
              </a:rPr>
              <a:t>Teljes pulpotomia</a:t>
            </a:r>
            <a:r>
              <a:t> – a teljes pulpakamrából távolítjuk el a fogbelet, azaz a fogbél elvágásának a vonala a gyökércsatorna szájadékánál van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pulpasebet fiziológiás sóoldattal vértelenítjük, majd calcium-hidroxiddal fedjük. Ezt követi a jól záró alap (üvegionomer) cement, majd amalgam, vagy kompozit tömes.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Nyitott gyökércsúcs záródásának elősegítése (apexificatio)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4000" b="1" u="sng" spc="0">
                <a:solidFill>
                  <a:srgbClr val="004D6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u="none">
                <a:latin typeface="+mn-lt"/>
                <a:ea typeface="+mn-ea"/>
                <a:cs typeface="+mn-cs"/>
                <a:sym typeface="Palatino"/>
              </a:defRPr>
            </a:pP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Nyitott gyökércsúcs záródásának elősegítése (apexificatio):</a:t>
            </a:r>
          </a:p>
        </p:txBody>
      </p:sp>
      <p:sp>
        <p:nvSpPr>
          <p:cNvPr id="326" name="A gyökércsúcs fejlődésének befejeződése előtt (nyitott apicalis foramen esetén) bekövetkező pulpanecrosis gyógyítására.…"/>
          <p:cNvSpPr txBox="1">
            <a:spLocks noGrp="1"/>
          </p:cNvSpPr>
          <p:nvPr>
            <p:ph type="body" idx="1"/>
          </p:nvPr>
        </p:nvSpPr>
        <p:spPr>
          <a:xfrm>
            <a:off x="355600" y="2057400"/>
            <a:ext cx="12293600" cy="74168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83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gyökércsúcs fejlődésének befejeződése előtt (nyitott apicalis foramen esetén) bekövetkező pulpanecrosis gyógyítására.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ilyenkor lehetetlen az apicalis stop kialakítása, nem alakítható ki az a felület, melyhez a tömőanyagot komprimálva jó csúcsi zárást lehet elérni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Ezért fontos, hogy a gyökércsúcs fejlődése befejeződjön, a foramen szűkűlete kialakuljon, vagy ha erre az elégtelen ép gyökérstruktúrák miatt nem kerül sor, akkor a nyílás legalább egy elmeszesedett kemény szövetállománnyal záródjon.</a:t>
            </a:r>
          </a:p>
        </p:txBody>
      </p:sp>
      <p:pic>
        <p:nvPicPr>
          <p:cNvPr id="327" name="trauma_apexogenesis.jpg" descr="trauma_apexogenes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8268" y="1663700"/>
            <a:ext cx="2599532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FirstPaste.jpg" descr="FirstPas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4200" y="3873500"/>
            <a:ext cx="40640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1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Apexificatio lényeg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Apexificatio lényege:</a:t>
            </a:r>
          </a:p>
        </p:txBody>
      </p:sp>
      <p:sp>
        <p:nvSpPr>
          <p:cNvPr id="331" name="necrotizált pulpamaradvány eltávolítás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necrotizált pulpamaradvány eltávolítása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fertőzött gyökércsatorna kitisztítása + Ca-hidroxidot teszünk bele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gyógyszert eleinte 2-4 hetenként, majd 3-6 hónaponként cserélve rtg-nel ellenőrizzük a záródás folyamatát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erre 18-24 hónap alatt kerülhet sor – végleges gyökértöméssel látjuk 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yökérkezelés célja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defTabSz="457200">
              <a:lnSpc>
                <a:spcPts val="7800"/>
              </a:lnSpc>
              <a:tabLst>
                <a:tab pos="139700" algn="l"/>
                <a:tab pos="457200" algn="l"/>
              </a:tabLst>
              <a:defRPr sz="5000" b="1" spc="0">
                <a:solidFill>
                  <a:srgbClr val="008CB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Gyökérkezelés célja:</a:t>
            </a:r>
          </a:p>
        </p:txBody>
      </p:sp>
      <p:sp>
        <p:nvSpPr>
          <p:cNvPr id="334" name="Az endodontium (pulpakamra és gyökércsatorna) megtisztítása a pulpától, a kórokozóktól és szövettörmelékektől, fertőtlenítése és olyan lezárása, amely tartósan akadályozza a periapicalis tér szájüreg felőli fertőződésé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ts val="6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9700" algn="l"/>
                <a:tab pos="457200" algn="l"/>
              </a:tabLst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</a:t>
            </a:r>
            <a:r>
              <a:rPr b="1" i="1"/>
              <a:t> endodontium</a:t>
            </a:r>
            <a:r>
              <a:t> (pulpakamra és gyökércsatorna) </a:t>
            </a:r>
            <a:r>
              <a:rPr b="1" i="1"/>
              <a:t>megtisztítása </a:t>
            </a:r>
            <a:r>
              <a:t>a pulpától, a kórokozóktól és szövettörmelékektől, </a:t>
            </a:r>
            <a:r>
              <a:rPr b="1" i="1"/>
              <a:t>fertőtlenítése</a:t>
            </a:r>
            <a:r>
              <a:t> és olyan </a:t>
            </a:r>
            <a:r>
              <a:rPr b="1" i="1"/>
              <a:t>lezárása</a:t>
            </a:r>
            <a:r>
              <a:t>, amely tartósan akadályozza a periapicalis tér szájüreg felőli fertőződését.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yökérkezelés indikációi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117600"/>
          </a:xfrm>
          <a:prstGeom prst="rect">
            <a:avLst/>
          </a:prstGeom>
        </p:spPr>
        <p:txBody>
          <a:bodyPr/>
          <a:lstStyle/>
          <a:p>
            <a:r>
              <a:t>Gyökérkezelés indikációi:</a:t>
            </a:r>
          </a:p>
        </p:txBody>
      </p:sp>
      <p:sp>
        <p:nvSpPr>
          <p:cNvPr id="337" name="pulpa steril körülmények közötti megnyílása, ha a pulpaseb nagyobb mint 1 mm2 és/vagy erős vérzés esetén…"/>
          <p:cNvSpPr txBox="1">
            <a:spLocks noGrp="1"/>
          </p:cNvSpPr>
          <p:nvPr>
            <p:ph type="body" idx="1"/>
          </p:nvPr>
        </p:nvSpPr>
        <p:spPr>
          <a:xfrm>
            <a:off x="0" y="1079500"/>
            <a:ext cx="12890500" cy="8610600"/>
          </a:xfrm>
          <a:prstGeom prst="rect">
            <a:avLst/>
          </a:prstGeom>
        </p:spPr>
        <p:txBody>
          <a:bodyPr lIns="12700" tIns="12700" rIns="12700" bIns="12700"/>
          <a:lstStyle/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pulpa steril körülmények közötti megnyílása, ha a pulpaseb nagyobb mint 1 mm</a:t>
            </a:r>
            <a:r>
              <a:rPr baseline="31999"/>
              <a:t>2</a:t>
            </a:r>
            <a:r>
              <a:t> és/vagy erős vérzés esetén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pulpa fertőzött körülmények közötti exponálásakor (mély szuvasodásoknál)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elhalt fogak esetén, akkor is ha nincsenek tünetek (az elhalt pulpában a keringés megszűnik- így a szervezet nem képes az ott elszaporodó baktériumok ellen védekezni)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irreversibilis pulpitis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belső reszorpció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intrapulpalis csap elhelyezése érdekében, koronák készítésekor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 bizonytalan vitalitású fogra készítünk protetikai munkát, nagyobb tömést vagy betétet</a:t>
            </a:r>
          </a:p>
          <a:p>
            <a:pPr marL="319193" indent="-319193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fogágybetegség esetén – többgyökerű fogaknál előfordulhat, hogy csak az egyik gyökér körül alakul ki mély tasak. Ilyenkor az ép gyökér gyökérkezelése, majd azt követő hemisectio a th-a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yökérkezelés kontraindikáció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Gyökérkezelés kontraindikációi</a:t>
            </a:r>
          </a:p>
        </p:txBody>
      </p:sp>
      <p:sp>
        <p:nvSpPr>
          <p:cNvPr id="340" name="- a beteg általános egészségi állapota (krónikus betegségek)…"/>
          <p:cNvSpPr txBox="1">
            <a:spLocks noGrp="1"/>
          </p:cNvSpPr>
          <p:nvPr>
            <p:ph type="body" idx="1"/>
          </p:nvPr>
        </p:nvSpPr>
        <p:spPr>
          <a:xfrm>
            <a:off x="215900" y="1879600"/>
            <a:ext cx="12293600" cy="6324600"/>
          </a:xfrm>
          <a:prstGeom prst="rect">
            <a:avLst/>
          </a:prstGeom>
        </p:spPr>
        <p:txBody>
          <a:bodyPr/>
          <a:lstStyle/>
          <a:p>
            <a:endParaRPr sz="1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beteg általános egészségi állapota (krónikus betegségek)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beteg magatartása – ha nem motiválható a hosszas kezelésre, extraction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elégtelen szájhigiéne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nem megfelelő parodontalis status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előrehaladott gyökérreszorpció – gyökérperforatióhoz, patológiás gyökérfarcturához vezethet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gyökérfactura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kedvezőtlen anatómiai helyzetben lévő bölcsességfog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nem megfelelő hozzáférhetőség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fog nem helyreállítható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yökérkezelési eljárások (vitalexstirpatio, mortalexstirpatio):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3843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4500" b="1" spc="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Palatino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Gyökérkezelési eljárások (vitalexstirpatio, mortalexstirpatio):</a:t>
            </a:r>
          </a:p>
        </p:txBody>
      </p:sp>
      <p:sp>
        <p:nvSpPr>
          <p:cNvPr id="343" name="1. Vitalexstirpatio: ha a pulpa még él, függetlenül attól, hogy gyulladásmentes vagy gyulladásos…"/>
          <p:cNvSpPr txBox="1">
            <a:spLocks noGrp="1"/>
          </p:cNvSpPr>
          <p:nvPr>
            <p:ph type="body" idx="1"/>
          </p:nvPr>
        </p:nvSpPr>
        <p:spPr>
          <a:xfrm>
            <a:off x="0" y="2044700"/>
            <a:ext cx="12293600" cy="7861300"/>
          </a:xfrm>
          <a:prstGeom prst="rect">
            <a:avLst/>
          </a:prstGeom>
        </p:spPr>
        <p:txBody>
          <a:bodyPr/>
          <a:lstStyle/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1">
                <a:solidFill>
                  <a:srgbClr val="5C0700"/>
                </a:solidFill>
              </a:rPr>
              <a:t>	1. Vitalexstirpatio:</a:t>
            </a:r>
            <a:r>
              <a:rPr sz="3000" b="1"/>
              <a:t> </a:t>
            </a:r>
            <a:r>
              <a:rPr sz="3000" b="1">
                <a:solidFill>
                  <a:srgbClr val="FF6251"/>
                </a:solidFill>
              </a:rPr>
              <a:t>ha a pulpa még él, függetlenül attól, hogy gyulladásmentes vagy gyulladásos 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Ilyen esetekben a gyökércsatornát sterilnek tekintik, mert a fertõzés csak a pulpára, esetleg a dentin felszínes rétegére terjed. </a:t>
            </a:r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A gyökértömést tanácsos azonnal elvégezni, mert a komplikációk esélye kisebb, mint gyógyszeres lezárás vagy nyitva kezelés során.</a:t>
            </a:r>
          </a:p>
          <a:p>
            <a:pPr marL="6858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1"/>
              <a:t>2.</a:t>
            </a:r>
            <a:r>
              <a:rPr sz="3000" b="1">
                <a:solidFill>
                  <a:srgbClr val="0056D6"/>
                </a:solidFill>
              </a:rPr>
              <a:t>	Mortalexstirpatio: </a:t>
            </a:r>
            <a:r>
              <a:rPr sz="3000" b="1">
                <a:solidFill>
                  <a:srgbClr val="669C35"/>
                </a:solidFill>
              </a:rPr>
              <a:t>ha a fogbél már elhalt, necrotizált </a:t>
            </a:r>
            <a:endParaRPr sz="3000"/>
          </a:p>
          <a:p>
            <a:pPr marL="685800" marR="457200" indent="-22860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Ilyen esetekben a gyökértömés csak a fertőzés megszüntetése után végezhetõ el. 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 b="1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000"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b="1"/>
              <a:t>Mortalamputatio: </a:t>
            </a:r>
            <a:r>
              <a:rPr sz="3000"/>
              <a:t>vegyszerrel nekrotizálják a sérült pulpát, s a koronai pulparész eltávolítása után a csatornában visszahagyott fogbélmaradványt egy fehérjét kicsapó és egyúttal antibakteriális anyaggal fedik. Mivel a necrotizált pulpa nem tölti ki hermetikusan a gyökércsatornát, az eljárás csak tejfogak kezelésére alkalmazható.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í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Szövegtörz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7" name="fogak__1017847_9983.jpg" descr="fogak__1017847_99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9900"/>
            <a:ext cx="12700000" cy="817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Öregedés okozta változások a pulpáb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Öregedés okozta változások a pulpában</a:t>
            </a:r>
          </a:p>
        </p:txBody>
      </p:sp>
      <p:sp>
        <p:nvSpPr>
          <p:cNvPr id="170" name="A fogpulpában az öregedés során létrejövő morfológiai és funkcionális változások részben a korral automatikusan alakulnak ki, részben olyan patofiziológiai folyamatok következtében jönnek létre, mint a fogszuvasodás, trauma, parodontalis betegségek, fogászati beavatkozások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fogpulpában az öregedés során létrejövő morfológiai és funkcionális változások részben a korral automatikusan alakulnak ki, részben olyan patofiziológiai folyamatok következtében jönnek létre, mint a fogszuvasodás, trauma, parodontalis betegségek, fogászati beavatkozások.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egyén öregedésével a fogakban a secunder dentin folyamatosan termelődik. Irritáció esetén a tercier dentin képződése és a pulpa elmeszesedése is előrehalad, ezért a pulpakamra ill a pulpaszövet mérete csökken. A secunder dentin képződés általában asszimetrikus.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1003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A gyökércstornák szűkebbé, néha átjárhatatlanná válnak. A pulpakövek tovább nehezítik az átjárhatóságot.…"/>
          <p:cNvSpPr txBox="1">
            <a:spLocks noGrp="1"/>
          </p:cNvSpPr>
          <p:nvPr>
            <p:ph type="body" idx="1"/>
          </p:nvPr>
        </p:nvSpPr>
        <p:spPr>
          <a:xfrm>
            <a:off x="355600" y="558800"/>
            <a:ext cx="12293600" cy="8750300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gyökércstornák szűkebbé, néha átjárhatatlanná válnak. A pulpakövek tovább nehezítik az átjárhatóságot. </a:t>
            </a:r>
            <a:endParaRPr>
              <a:solidFill>
                <a:srgbClr val="000000"/>
              </a:solidFill>
            </a:endParaR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pulpakamra szűkűlésével párhuzamosan megfigyelhető a sejtes elemek számának csökkenése. 70 éves korra fele annyi sejtet találunk mint 20 éves korban.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sejtszám csökkenése egyformán érinti az összes sejtet, de a gyökér területén sokkal jelentőseb, mint koronalisan.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Odonoblastoknál a szintetizáló aktivitás csöken, és csökken az idegek és az erek száma is.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Megfigyelhetők az erek scleroticus elváltozásai, a vérerek és az idegek körül kalcifikáció és kollagénkötegek találhatók.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érzőidegek száma csökken.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dentintubulusok beszűklése miatt csökken a dentin permeábilitása is, ami védelmet nyújt a pulpa számára.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ogbél és a periapikális tér gyulladását okozó irritatív tényező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Fogbél és a periapikális tér gyulladását okozó irritatív tényezők</a:t>
            </a:r>
          </a:p>
        </p:txBody>
      </p:sp>
      <p:sp>
        <p:nvSpPr>
          <p:cNvPr id="176" name="1. Bakteriális irritáció…"/>
          <p:cNvSpPr txBox="1">
            <a:spLocks noGrp="1"/>
          </p:cNvSpPr>
          <p:nvPr>
            <p:ph type="body" idx="1"/>
          </p:nvPr>
        </p:nvSpPr>
        <p:spPr>
          <a:xfrm>
            <a:off x="-25400" y="2006600"/>
            <a:ext cx="13081000" cy="7988300"/>
          </a:xfrm>
          <a:prstGeom prst="rect">
            <a:avLst/>
          </a:prstGeom>
        </p:spPr>
        <p:txBody>
          <a:bodyPr/>
          <a:lstStyle/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u="sng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Bakteriális irritáció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Fogszuvasodás – </a:t>
            </a:r>
            <a:r>
              <a:rPr sz="2200"/>
              <a:t>különböző baktériumokat tartalmaz pl. Streptococcusok (mutans, sanguis, salivarius, mitis), Lactobacillusok (acidophilus, casei), Actinomyces viscosus stb.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baktériumok toxinjai bejutnak a dentintubulusokon keresztül a pulpaszövetbe és vasoactiv mediátorok felszabadulását eredményezik (hisztamis stb). Az ingerhatásra megjelennek a gyulladás sejtes elemei is.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gyulladt pulpaszövet anatómiai sajátossága miatt nem tud tágulni, ezért a fogbél szövetében lezajló akut gyulladás következtében úgy is kialakulhat pulpanecrosis, hogy a szuvas laesio nem éri el a pulpát.</a:t>
            </a:r>
          </a:p>
          <a:p>
            <a:pPr marL="228600" marR="45720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gyulladás következménye függ: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baktériumok virulencuájától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szervezet ellenállóképességétől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nyirokkeringéstől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intrapulpalis nyomástól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szuvas laesio és a pulpaszövet közötti távolásgtól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6858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dentinszövet permeábilitásától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ím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50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2. Mechanikai irritáció…"/>
          <p:cNvSpPr txBox="1">
            <a:spLocks noGrp="1"/>
          </p:cNvSpPr>
          <p:nvPr>
            <p:ph type="body" idx="1"/>
          </p:nvPr>
        </p:nvSpPr>
        <p:spPr>
          <a:xfrm>
            <a:off x="355600" y="-266700"/>
            <a:ext cx="12293600" cy="9575800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2.	Mechanikai irritáció</a:t>
            </a:r>
            <a:endParaRPr b="1">
              <a:solidFill>
                <a:srgbClr val="000000"/>
              </a:solidFill>
            </a:endParaRP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fogászati kezelés során a zománc és a dentin egy részét eltávolítják, így a beavatkozás után nagyobb áteresztőképességű dentinszövet határolja a fogbelet.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Azaz minél több dentinszövetet távolítunk el a fog preparálásakor, annál inkább elősegítjük a különböző ingerek károsító hatásának érvényesülését.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Egy mm-re a dentinben történő üregalakítás után, az odontoblastok dentincsatornákba történő aspirációja és gyulladásos sejteknek a pulpaszövetben való megjelenése figyelhető meg 48 órával a beavatkozás után. 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Pulpát veszélyezteti a nem megfelelő hűtéssel végzett preparálás.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Amalgámtömés - jó elektromos, és hő vezető – veszélyeztetheti a pulpát.</a:t>
            </a:r>
          </a:p>
          <a:p>
            <a:pPr marL="228600" marR="45720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túl mélyen végzett curettage, depurálás a beavatkozással okozott apicalis ér- és idegsérülés miatt károsíthatja a fogbelet.</a:t>
            </a:r>
          </a:p>
        </p:txBody>
      </p:sp>
      <p:pic>
        <p:nvPicPr>
          <p:cNvPr id="180" name="fogfuras_tanc_baleset.jpg" descr="fogfuras_tanc_bales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6800" y="88900"/>
            <a:ext cx="25400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2429</Words>
  <Application>Microsoft Macintosh PowerPoint</Application>
  <PresentationFormat>Custom</PresentationFormat>
  <Paragraphs>502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Editorial</vt:lpstr>
      <vt:lpstr>Endodoncia</vt:lpstr>
      <vt:lpstr>Pulpa</vt:lpstr>
      <vt:lpstr>Dentinérzékenység teóriái:</vt:lpstr>
      <vt:lpstr>A válaszreakció emberről emberre változik:</vt:lpstr>
      <vt:lpstr>Jelenlegi teóriák:</vt:lpstr>
      <vt:lpstr>Öregedés okozta változások a pulpában</vt:lpstr>
      <vt:lpstr>PowerPoint Presentation</vt:lpstr>
      <vt:lpstr>Fogbél és a periapikális tér gyulladását okozó irritatív tényezők</vt:lpstr>
      <vt:lpstr>PowerPoint Presentation</vt:lpstr>
      <vt:lpstr>PowerPoint Presentation</vt:lpstr>
      <vt:lpstr>PowerPoint Presentation</vt:lpstr>
      <vt:lpstr>Sérülés következtében kiesett fogakkal kapcsolatos periapicalis szövődmények</vt:lpstr>
      <vt:lpstr>Fogbél kóros elváltaozásai</vt:lpstr>
      <vt:lpstr>Fogbél kóros elváltozásai</vt:lpstr>
      <vt:lpstr>1. Reverzibilis pulpitis</vt:lpstr>
      <vt:lpstr>2. Irreverzibilis pulpitis</vt:lpstr>
      <vt:lpstr>PowerPoint Presentation</vt:lpstr>
      <vt:lpstr>3. Hyperplasticus pulpitis (pulpapolyp)</vt:lpstr>
      <vt:lpstr>Hyperplasticus pulpitis tünetei:</vt:lpstr>
      <vt:lpstr>4. Puplanecrosis</vt:lpstr>
      <vt:lpstr>Pulpanecrosis tünetei:</vt:lpstr>
      <vt:lpstr>5. Puplakacifikáció</vt:lpstr>
      <vt:lpstr>6. Belső reszorpció</vt:lpstr>
      <vt:lpstr>Gangraena pulpae:</vt:lpstr>
      <vt:lpstr>Gyökérgangraena, gyökérelhalás jelentősége:</vt:lpstr>
      <vt:lpstr>Gangraena sicca:</vt:lpstr>
      <vt:lpstr>Gangraena humida:</vt:lpstr>
      <vt:lpstr>Gangraena tünete:</vt:lpstr>
      <vt:lpstr>Periapicalis tér patológiája</vt:lpstr>
      <vt:lpstr>Periapicalis laesiok csoprtosítása:</vt:lpstr>
      <vt:lpstr>Periodontitis apicalis acuta (Heveny gyökérhártya gyulladás):</vt:lpstr>
      <vt:lpstr>Periodontitis apicalis acuta tünetei:</vt:lpstr>
      <vt:lpstr>Periodontitis apicalis acuta RTG tünetei:</vt:lpstr>
      <vt:lpstr>Periodontitis apicalis chronica (Krónikus gyökérhártya gyulladás): </vt:lpstr>
      <vt:lpstr>Periodontitis apicalis chronica tünetei:</vt:lpstr>
      <vt:lpstr>Granuloma periapikale </vt:lpstr>
      <vt:lpstr>Radicularis cysta (foggyökér cysta) </vt:lpstr>
      <vt:lpstr>Kondenzáló ostitis /sclerotisalo osteomyelitis/: </vt:lpstr>
      <vt:lpstr>Kondenzáló ostitis /sclerotisalo osteomyelitis/tünetei:</vt:lpstr>
      <vt:lpstr>Abscessus apicalis acuta</vt:lpstr>
      <vt:lpstr>PowerPoint Presentation</vt:lpstr>
      <vt:lpstr>Abscessus apicalis chronica (periodontitis apicalis suppurativa):</vt:lpstr>
      <vt:lpstr>Abscessus apicalis chronica tünetek:</vt:lpstr>
      <vt:lpstr>Periostitis (csonthártya gyulladás): </vt:lpstr>
      <vt:lpstr>Periostitis tünetei:</vt:lpstr>
      <vt:lpstr>Odontogen osteomyelitis, sinus odontogenes </vt:lpstr>
      <vt:lpstr>Phlegmone</vt:lpstr>
      <vt:lpstr>Pulpa életben tartásának lehetőségei:</vt:lpstr>
      <vt:lpstr>PowerPoint Presentation</vt:lpstr>
      <vt:lpstr>PowerPoint Presentation</vt:lpstr>
      <vt:lpstr>PowerPoint Presentation</vt:lpstr>
      <vt:lpstr>Nyitott gyökércsúcs záródásának elősegítése (apexificatio):</vt:lpstr>
      <vt:lpstr>Apexificatio lényege:</vt:lpstr>
      <vt:lpstr>Gyökérkezelés célja:</vt:lpstr>
      <vt:lpstr>Gyökérkezelés indikációi:</vt:lpstr>
      <vt:lpstr>Gyökérkezelés kontraindikációi</vt:lpstr>
      <vt:lpstr>Gyökérkezelési eljárások (vitalexstirpatio, mortalexstirpatio):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Endodoncia</dc:title>
  <cp:lastModifiedBy>Microsoft Office User</cp:lastModifiedBy>
  <cp:revision>3</cp:revision>
  <dcterms:modified xsi:type="dcterms:W3CDTF">2017-11-27T21:45:00Z</dcterms:modified>
</cp:coreProperties>
</file>