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0" r:id="rId14"/>
    <p:sldId id="308" r:id="rId15"/>
    <p:sldId id="301" r:id="rId16"/>
    <p:sldId id="309" r:id="rId17"/>
    <p:sldId id="302" r:id="rId18"/>
    <p:sldId id="310" r:id="rId19"/>
    <p:sldId id="291" r:id="rId20"/>
    <p:sldId id="292" r:id="rId21"/>
    <p:sldId id="295" r:id="rId22"/>
    <p:sldId id="296" r:id="rId23"/>
    <p:sldId id="298" r:id="rId24"/>
    <p:sldId id="297" r:id="rId25"/>
    <p:sldId id="299" r:id="rId26"/>
    <p:sldId id="267" r:id="rId27"/>
    <p:sldId id="268" r:id="rId28"/>
    <p:sldId id="276" r:id="rId29"/>
    <p:sldId id="278" r:id="rId30"/>
    <p:sldId id="277" r:id="rId31"/>
    <p:sldId id="279" r:id="rId32"/>
    <p:sldId id="269" r:id="rId33"/>
    <p:sldId id="280" r:id="rId34"/>
    <p:sldId id="281" r:id="rId35"/>
    <p:sldId id="282" r:id="rId36"/>
    <p:sldId id="270" r:id="rId37"/>
    <p:sldId id="283" r:id="rId38"/>
    <p:sldId id="284" r:id="rId39"/>
    <p:sldId id="285" r:id="rId40"/>
    <p:sldId id="271" r:id="rId41"/>
  </p:sldIdLst>
  <p:sldSz cx="9144000" cy="6858000" type="screen4x3"/>
  <p:notesSz cx="6858000" cy="9144000"/>
  <p:defaultTextStyle>
    <a:defPPr>
      <a:defRPr lang="hu-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0" d="100"/>
          <a:sy n="50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BA65-D129-9242-86E8-5BCC24A80F2D}" type="datetimeFigureOut">
              <a:rPr lang="hu-HU" smtClean="0"/>
              <a:pPr/>
              <a:t>20. 03. 20.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6000" b="1" u="sng" dirty="0" smtClean="0">
                <a:solidFill>
                  <a:srgbClr val="660066"/>
                </a:solidFill>
              </a:rPr>
              <a:t>Fertőző gyermekbetegségek és szájüregi tüneteik</a:t>
            </a:r>
            <a:endParaRPr lang="hu-HU" sz="6000" b="1" u="sng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6400800" cy="1752600"/>
          </a:xfrm>
        </p:spPr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>
                <a:solidFill>
                  <a:srgbClr val="660066"/>
                </a:solidFill>
              </a:rPr>
              <a:t>Varicella (bárányhimlő)</a:t>
            </a:r>
            <a:endParaRPr lang="hu-HU" b="1" u="sng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Oka: </a:t>
            </a:r>
          </a:p>
          <a:p>
            <a:pPr>
              <a:buNone/>
            </a:pPr>
            <a:r>
              <a:rPr lang="hu-HU" dirty="0" smtClean="0"/>
              <a:t>		 Varicella zoster</a:t>
            </a:r>
            <a:endParaRPr lang="hu-HU" dirty="0"/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b="1" dirty="0" smtClean="0">
                <a:solidFill>
                  <a:srgbClr val="800000"/>
                </a:solidFill>
              </a:rPr>
              <a:t>Csepfertőzéssel terjed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Incubatios idő: 14-21 nap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Betegség lefolyása: kb 2 hét</a:t>
            </a:r>
            <a:endParaRPr lang="hu-HU" dirty="0"/>
          </a:p>
        </p:txBody>
      </p:sp>
      <p:pic>
        <p:nvPicPr>
          <p:cNvPr id="4" name="Picture 3" descr="b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1752599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800000"/>
                </a:solidFill>
              </a:rPr>
              <a:t>A </a:t>
            </a:r>
            <a:r>
              <a:rPr lang="en-US" u="sng" dirty="0" err="1" smtClean="0">
                <a:solidFill>
                  <a:srgbClr val="800000"/>
                </a:solidFill>
              </a:rPr>
              <a:t>kiütések</a:t>
            </a:r>
            <a:r>
              <a:rPr lang="en-US" u="sng" dirty="0" smtClean="0">
                <a:solidFill>
                  <a:srgbClr val="800000"/>
                </a:solidFill>
              </a:rPr>
              <a:t> </a:t>
            </a:r>
            <a:r>
              <a:rPr lang="en-US" u="sng" dirty="0" err="1" smtClean="0">
                <a:solidFill>
                  <a:srgbClr val="800000"/>
                </a:solidFill>
              </a:rPr>
              <a:t>jellegzetesek</a:t>
            </a:r>
            <a:r>
              <a:rPr lang="en-US" dirty="0" smtClean="0"/>
              <a:t>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892480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Először</a:t>
            </a:r>
            <a:r>
              <a:rPr lang="en-US" dirty="0" smtClean="0"/>
              <a:t>  </a:t>
            </a:r>
            <a:r>
              <a:rPr lang="en-US" dirty="0" err="1"/>
              <a:t>gombostűfejnyi</a:t>
            </a:r>
            <a:r>
              <a:rPr lang="en-US" dirty="0"/>
              <a:t> </a:t>
            </a:r>
            <a:r>
              <a:rPr lang="en-US" dirty="0" err="1"/>
              <a:t>foltok</a:t>
            </a:r>
            <a:r>
              <a:rPr lang="en-US" dirty="0"/>
              <a:t> (</a:t>
            </a:r>
            <a:r>
              <a:rPr lang="en-US" dirty="0" err="1"/>
              <a:t>makulák</a:t>
            </a:r>
            <a:r>
              <a:rPr lang="en-US" dirty="0"/>
              <a:t>),</a:t>
            </a:r>
            <a:r>
              <a:rPr lang="en-US" dirty="0" smtClean="0"/>
              <a:t> </a:t>
            </a:r>
            <a:r>
              <a:rPr lang="en-US" dirty="0" err="1" smtClean="0"/>
              <a:t>majd</a:t>
            </a:r>
            <a:r>
              <a:rPr lang="en-US" dirty="0" smtClean="0"/>
              <a:t> </a:t>
            </a:r>
            <a:r>
              <a:rPr lang="en-US" dirty="0" err="1"/>
              <a:t>göbcsék</a:t>
            </a:r>
            <a:r>
              <a:rPr lang="en-US" dirty="0"/>
              <a:t> (</a:t>
            </a:r>
            <a:r>
              <a:rPr lang="en-US" dirty="0" err="1"/>
              <a:t>papulák</a:t>
            </a:r>
            <a:r>
              <a:rPr lang="en-US" dirty="0" smtClean="0"/>
              <a:t>),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 smtClean="0"/>
              <a:t>kialakulnak</a:t>
            </a:r>
            <a:r>
              <a:rPr lang="en-US" dirty="0" smtClean="0"/>
              <a:t> a </a:t>
            </a:r>
            <a:r>
              <a:rPr lang="en-US" dirty="0" err="1"/>
              <a:t>harmatcseppre</a:t>
            </a:r>
            <a:r>
              <a:rPr lang="en-US" dirty="0"/>
              <a:t> </a:t>
            </a:r>
            <a:r>
              <a:rPr lang="en-US" dirty="0" err="1"/>
              <a:t>emlékeztető</a:t>
            </a:r>
            <a:r>
              <a:rPr lang="en-US" dirty="0"/>
              <a:t> </a:t>
            </a:r>
            <a:r>
              <a:rPr lang="en-US" dirty="0" err="1"/>
              <a:t>hólyagok</a:t>
            </a:r>
            <a:r>
              <a:rPr lang="en-US" dirty="0"/>
              <a:t> (</a:t>
            </a:r>
            <a:r>
              <a:rPr lang="en-US" dirty="0" err="1"/>
              <a:t>vezikulák</a:t>
            </a:r>
            <a:r>
              <a:rPr lang="en-US" dirty="0"/>
              <a:t>).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 err="1"/>
              <a:t>hólyagok</a:t>
            </a:r>
            <a:r>
              <a:rPr lang="en-US" dirty="0"/>
              <a:t> </a:t>
            </a:r>
            <a:r>
              <a:rPr lang="en-US" dirty="0" err="1"/>
              <a:t>testszerte</a:t>
            </a:r>
            <a:r>
              <a:rPr lang="en-US" dirty="0"/>
              <a:t> </a:t>
            </a:r>
            <a:r>
              <a:rPr lang="en-US" dirty="0" err="1"/>
              <a:t>mindenütt</a:t>
            </a:r>
            <a:r>
              <a:rPr lang="en-US" dirty="0"/>
              <a:t>, a </a:t>
            </a:r>
            <a:r>
              <a:rPr lang="en-US" dirty="0" err="1"/>
              <a:t>hajas</a:t>
            </a:r>
            <a:r>
              <a:rPr lang="en-US" dirty="0"/>
              <a:t> </a:t>
            </a:r>
            <a:r>
              <a:rPr lang="en-US" dirty="0" err="1"/>
              <a:t>fejbőrön</a:t>
            </a:r>
            <a:r>
              <a:rPr lang="en-US" dirty="0"/>
              <a:t>, a </a:t>
            </a:r>
            <a:r>
              <a:rPr lang="en-US" dirty="0" err="1"/>
              <a:t>törzsön</a:t>
            </a:r>
            <a:r>
              <a:rPr lang="en-US" dirty="0"/>
              <a:t>, a </a:t>
            </a:r>
            <a:r>
              <a:rPr lang="en-US" dirty="0" err="1"/>
              <a:t>tenyéren</a:t>
            </a:r>
            <a:r>
              <a:rPr lang="en-US" dirty="0"/>
              <a:t>, a </a:t>
            </a:r>
            <a:r>
              <a:rPr lang="en-US" dirty="0" err="1"/>
              <a:t>talpon</a:t>
            </a:r>
            <a:r>
              <a:rPr lang="en-US" dirty="0"/>
              <a:t>, </a:t>
            </a:r>
            <a:r>
              <a:rPr lang="en-US" dirty="0" err="1"/>
              <a:t>sőt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nyálkahártyákon</a:t>
            </a:r>
            <a:r>
              <a:rPr lang="en-US" dirty="0"/>
              <a:t>,</a:t>
            </a:r>
            <a:r>
              <a:rPr lang="en-US" dirty="0" smtClean="0"/>
              <a:t> a </a:t>
            </a:r>
            <a:r>
              <a:rPr lang="en-US" b="1" dirty="0" err="1">
                <a:solidFill>
                  <a:srgbClr val="FF0000"/>
                </a:solidFill>
              </a:rPr>
              <a:t>szájban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</a:t>
            </a:r>
            <a:r>
              <a:rPr lang="en-US" dirty="0" err="1" smtClean="0"/>
              <a:t>megjelenhetnek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vezikulák</a:t>
            </a:r>
            <a:r>
              <a:rPr lang="en-US" dirty="0"/>
              <a:t> </a:t>
            </a:r>
            <a:r>
              <a:rPr lang="en-US" dirty="0" err="1"/>
              <a:t>belseje</a:t>
            </a:r>
            <a:r>
              <a:rPr lang="en-US" dirty="0"/>
              <a:t> </a:t>
            </a:r>
            <a:r>
              <a:rPr lang="en-US" dirty="0" err="1"/>
              <a:t>két-három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megzavarosodik</a:t>
            </a:r>
            <a:r>
              <a:rPr lang="en-US" dirty="0"/>
              <a:t>, </a:t>
            </a:r>
            <a:r>
              <a:rPr lang="en-US" dirty="0" err="1"/>
              <a:t>gennyessé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 (</a:t>
            </a:r>
            <a:r>
              <a:rPr lang="en-US" dirty="0" err="1"/>
              <a:t>pusztula</a:t>
            </a:r>
            <a:r>
              <a:rPr lang="en-US" dirty="0"/>
              <a:t>), </a:t>
            </a:r>
            <a:r>
              <a:rPr lang="en-US" dirty="0" err="1"/>
              <a:t>közepe</a:t>
            </a:r>
            <a:r>
              <a:rPr lang="en-US" dirty="0"/>
              <a:t> </a:t>
            </a:r>
            <a:r>
              <a:rPr lang="en-US" dirty="0" err="1"/>
              <a:t>behúzódik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pörkké</a:t>
            </a:r>
            <a:r>
              <a:rPr lang="en-US" dirty="0"/>
              <a:t> </a:t>
            </a:r>
            <a:r>
              <a:rPr lang="en-US" dirty="0" err="1"/>
              <a:t>szárad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gyógyulást</a:t>
            </a:r>
            <a:r>
              <a:rPr lang="en-US" dirty="0"/>
              <a:t> </a:t>
            </a:r>
            <a:r>
              <a:rPr lang="en-US" dirty="0" err="1"/>
              <a:t>kimondani</a:t>
            </a:r>
            <a:r>
              <a:rPr lang="en-US" dirty="0"/>
              <a:t> a </a:t>
            </a:r>
            <a:r>
              <a:rPr lang="en-US" dirty="0" err="1"/>
              <a:t>pörkök</a:t>
            </a:r>
            <a:r>
              <a:rPr lang="en-US" dirty="0"/>
              <a:t> </a:t>
            </a:r>
            <a:r>
              <a:rPr lang="en-US" dirty="0" err="1"/>
              <a:t>leválása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, de </a:t>
            </a:r>
            <a:r>
              <a:rPr lang="en-US" dirty="0" err="1"/>
              <a:t>maguk</a:t>
            </a:r>
            <a:r>
              <a:rPr lang="en-US" dirty="0"/>
              <a:t> a </a:t>
            </a:r>
            <a:r>
              <a:rPr lang="en-US" dirty="0" err="1"/>
              <a:t>pörkök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élő</a:t>
            </a:r>
            <a:r>
              <a:rPr lang="en-US" dirty="0"/>
              <a:t> </a:t>
            </a:r>
            <a:r>
              <a:rPr lang="en-US" dirty="0" err="1"/>
              <a:t>kórokozót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tartalmaznak</a:t>
            </a:r>
            <a:r>
              <a:rPr lang="en-US" dirty="0"/>
              <a:t>. 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rgbClr val="800000"/>
                </a:solidFill>
              </a:rPr>
              <a:t>Szájtünetek:</a:t>
            </a:r>
            <a:endParaRPr lang="hu-HU" b="1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>Gyakran megelőzik a bőrtüneteket.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Erythemas udvarral körülvett vesiculák alakulnak ki, melyek felrepednek és sárga felszínű fekélyekké változnak, majd heg nélkül gyógyulnak.</a:t>
            </a:r>
            <a:endParaRPr lang="hu-HU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6769"/>
            <a:ext cx="2188840" cy="1611229"/>
          </a:xfrm>
          <a:prstGeom prst="rect">
            <a:avLst/>
          </a:prstGeom>
        </p:spPr>
      </p:pic>
      <p:pic>
        <p:nvPicPr>
          <p:cNvPr id="5" name="Picture 4" descr="varicella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66" y="4582026"/>
            <a:ext cx="2273302" cy="204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Herpes zoster (</a:t>
            </a:r>
            <a:r>
              <a:rPr lang="en-US" b="1" u="sng" dirty="0" err="1" smtClean="0"/>
              <a:t>övsömör</a:t>
            </a:r>
            <a:r>
              <a:rPr lang="en-US" b="1" u="sng" dirty="0" smtClean="0"/>
              <a:t>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Neuralgiával</a:t>
            </a:r>
            <a:r>
              <a:rPr lang="en-US" dirty="0" smtClean="0"/>
              <a:t> </a:t>
            </a:r>
            <a:r>
              <a:rPr lang="en-US" dirty="0" err="1" smtClean="0"/>
              <a:t>járó</a:t>
            </a:r>
            <a:r>
              <a:rPr lang="en-US" dirty="0" smtClean="0"/>
              <a:t> </a:t>
            </a:r>
            <a:r>
              <a:rPr lang="en-US" dirty="0" err="1" smtClean="0"/>
              <a:t>vírusbetegség</a:t>
            </a:r>
            <a:endParaRPr lang="en-US" dirty="0" smtClean="0"/>
          </a:p>
          <a:p>
            <a:r>
              <a:rPr lang="en-US" dirty="0" err="1" smtClean="0"/>
              <a:t>Fájdalom</a:t>
            </a:r>
            <a:r>
              <a:rPr lang="en-US" dirty="0" smtClean="0"/>
              <a:t> 1-2 </a:t>
            </a:r>
            <a:r>
              <a:rPr lang="en-US" dirty="0" err="1" smtClean="0"/>
              <a:t>nappal</a:t>
            </a:r>
            <a:r>
              <a:rPr lang="en-US" dirty="0" smtClean="0"/>
              <a:t> </a:t>
            </a:r>
            <a:r>
              <a:rPr lang="en-US" dirty="0" err="1" smtClean="0"/>
              <a:t>megelőzi</a:t>
            </a:r>
            <a:r>
              <a:rPr lang="en-US" dirty="0" smtClean="0"/>
              <a:t> a </a:t>
            </a:r>
            <a:r>
              <a:rPr lang="en-US" dirty="0" err="1" smtClean="0"/>
              <a:t>klinikai</a:t>
            </a:r>
            <a:r>
              <a:rPr lang="en-US" dirty="0" smtClean="0"/>
              <a:t> </a:t>
            </a:r>
            <a:r>
              <a:rPr lang="en-US" dirty="0" err="1" smtClean="0"/>
              <a:t>tüneteket</a:t>
            </a:r>
            <a:endParaRPr lang="en-US" dirty="0" smtClean="0"/>
          </a:p>
          <a:p>
            <a:r>
              <a:rPr lang="en-US" dirty="0" smtClean="0"/>
              <a:t>Oka: </a:t>
            </a:r>
            <a:r>
              <a:rPr lang="hu-HU" dirty="0"/>
              <a:t>Varicella </a:t>
            </a:r>
            <a:r>
              <a:rPr lang="hu-HU" dirty="0" smtClean="0"/>
              <a:t>zoster</a:t>
            </a:r>
            <a:endParaRPr lang="en-US" dirty="0" smtClean="0"/>
          </a:p>
          <a:p>
            <a:r>
              <a:rPr lang="en-US" dirty="0" err="1" smtClean="0"/>
              <a:t>Incubatios</a:t>
            </a:r>
            <a:r>
              <a:rPr lang="en-US" dirty="0" smtClean="0"/>
              <a:t> </a:t>
            </a:r>
            <a:r>
              <a:rPr lang="en-US" dirty="0" err="1" smtClean="0"/>
              <a:t>idő</a:t>
            </a:r>
            <a:r>
              <a:rPr lang="en-US" dirty="0" smtClean="0"/>
              <a:t>: 7-18 nap</a:t>
            </a:r>
          </a:p>
          <a:p>
            <a:r>
              <a:rPr lang="en-US" dirty="0" err="1" smtClean="0"/>
              <a:t>Valamely</a:t>
            </a:r>
            <a:r>
              <a:rPr lang="en-US" dirty="0" smtClean="0"/>
              <a:t> </a:t>
            </a:r>
            <a:r>
              <a:rPr lang="en-US" dirty="0" err="1" smtClean="0"/>
              <a:t>idegtörzs</a:t>
            </a:r>
            <a:r>
              <a:rPr lang="en-US" dirty="0" smtClean="0"/>
              <a:t> </a:t>
            </a:r>
            <a:r>
              <a:rPr lang="en-US" dirty="0" err="1" smtClean="0"/>
              <a:t>mentén</a:t>
            </a:r>
            <a:r>
              <a:rPr lang="en-US" dirty="0" smtClean="0"/>
              <a:t> – </a:t>
            </a:r>
            <a:r>
              <a:rPr lang="en-US" dirty="0" err="1" smtClean="0"/>
              <a:t>oralisnál</a:t>
            </a:r>
            <a:r>
              <a:rPr lang="en-US" dirty="0" smtClean="0"/>
              <a:t>: </a:t>
            </a:r>
            <a:r>
              <a:rPr lang="en-US" dirty="0" err="1" smtClean="0"/>
              <a:t>nervus</a:t>
            </a:r>
            <a:r>
              <a:rPr lang="en-US" dirty="0" smtClean="0"/>
              <a:t> </a:t>
            </a:r>
            <a:r>
              <a:rPr lang="en-US" dirty="0" err="1" smtClean="0"/>
              <a:t>trigeminus</a:t>
            </a:r>
            <a:r>
              <a:rPr lang="en-US" dirty="0" smtClean="0"/>
              <a:t> </a:t>
            </a:r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ág</a:t>
            </a:r>
            <a:r>
              <a:rPr lang="en-US" dirty="0" smtClean="0"/>
              <a:t> </a:t>
            </a:r>
            <a:r>
              <a:rPr lang="en-US" dirty="0" err="1" smtClean="0"/>
              <a:t>beidegzési</a:t>
            </a:r>
            <a:r>
              <a:rPr lang="en-US" dirty="0" smtClean="0"/>
              <a:t> </a:t>
            </a:r>
            <a:r>
              <a:rPr lang="en-US" dirty="0" err="1" smtClean="0"/>
              <a:t>területének</a:t>
            </a:r>
            <a:r>
              <a:rPr lang="en-US" dirty="0" smtClean="0"/>
              <a:t> </a:t>
            </a:r>
            <a:r>
              <a:rPr lang="en-US" dirty="0" err="1" smtClean="0"/>
              <a:t>megfelelően</a:t>
            </a:r>
            <a:r>
              <a:rPr lang="en-US" dirty="0" smtClean="0"/>
              <a:t> </a:t>
            </a:r>
            <a:r>
              <a:rPr lang="en-US" dirty="0" err="1" smtClean="0"/>
              <a:t>jelentkezik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2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705a1f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2" b="21292"/>
          <a:stretch>
            <a:fillRect/>
          </a:stretch>
        </p:blipFill>
        <p:spPr>
          <a:xfrm>
            <a:off x="457200" y="764704"/>
            <a:ext cx="8229600" cy="53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Herpes zoster (</a:t>
            </a:r>
            <a:r>
              <a:rPr lang="en-US" b="1" u="sng" dirty="0" err="1"/>
              <a:t>övsömör</a:t>
            </a:r>
            <a:r>
              <a:rPr lang="en-US" b="1" u="sng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hólyag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hólyagcsoport</a:t>
            </a:r>
            <a:r>
              <a:rPr lang="en-US" dirty="0" smtClean="0"/>
              <a:t> </a:t>
            </a:r>
            <a:r>
              <a:rPr lang="en-US" dirty="0" err="1" smtClean="0"/>
              <a:t>keletkezik</a:t>
            </a:r>
            <a:r>
              <a:rPr lang="en-US" dirty="0" smtClean="0"/>
              <a:t>, </a:t>
            </a:r>
            <a:r>
              <a:rPr lang="en-US" dirty="0" err="1" smtClean="0"/>
              <a:t>vörös</a:t>
            </a:r>
            <a:r>
              <a:rPr lang="en-US" dirty="0" smtClean="0"/>
              <a:t> </a:t>
            </a:r>
            <a:r>
              <a:rPr lang="en-US" dirty="0" err="1" smtClean="0"/>
              <a:t>udvarral</a:t>
            </a:r>
            <a:r>
              <a:rPr lang="en-US" dirty="0" smtClean="0"/>
              <a:t> </a:t>
            </a:r>
            <a:r>
              <a:rPr lang="en-US" dirty="0" err="1" smtClean="0"/>
              <a:t>körülvéve</a:t>
            </a:r>
            <a:endParaRPr lang="en-US" dirty="0" smtClean="0"/>
          </a:p>
          <a:p>
            <a:r>
              <a:rPr lang="en-US" dirty="0" err="1" smtClean="0"/>
              <a:t>Regionális</a:t>
            </a:r>
            <a:r>
              <a:rPr lang="en-US" dirty="0" smtClean="0"/>
              <a:t> </a:t>
            </a:r>
            <a:r>
              <a:rPr lang="en-US" dirty="0" err="1" smtClean="0"/>
              <a:t>nyirokcsomók</a:t>
            </a:r>
            <a:r>
              <a:rPr lang="en-US" dirty="0" smtClean="0"/>
              <a:t> </a:t>
            </a:r>
            <a:r>
              <a:rPr lang="en-US" dirty="0" err="1" smtClean="0"/>
              <a:t>duzzadtak</a:t>
            </a:r>
            <a:r>
              <a:rPr lang="en-US" dirty="0" smtClean="0"/>
              <a:t>, </a:t>
            </a:r>
            <a:r>
              <a:rPr lang="en-US" dirty="0" err="1" smtClean="0"/>
              <a:t>nyomásérzékenyek</a:t>
            </a:r>
            <a:endParaRPr lang="en-US" dirty="0" smtClean="0"/>
          </a:p>
          <a:p>
            <a:r>
              <a:rPr lang="en-US" dirty="0" err="1" smtClean="0"/>
              <a:t>Lefolyása</a:t>
            </a:r>
            <a:r>
              <a:rPr lang="en-US" dirty="0" smtClean="0"/>
              <a:t> 2-3 </a:t>
            </a:r>
            <a:r>
              <a:rPr lang="en-US" dirty="0" err="1" smtClean="0"/>
              <a:t>hét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Herpes zoster (</a:t>
            </a:r>
            <a:r>
              <a:rPr lang="en-US" b="1" u="sng" dirty="0" err="1"/>
              <a:t>övsömör</a:t>
            </a:r>
            <a:r>
              <a:rPr lang="en-US" b="1" u="sng" dirty="0"/>
              <a:t>)</a:t>
            </a:r>
            <a:endParaRPr lang="en-US" dirty="0"/>
          </a:p>
        </p:txBody>
      </p:sp>
      <p:pic>
        <p:nvPicPr>
          <p:cNvPr id="4" name="Content Placeholder 3" descr="lingual-herpes-zo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0" b="183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6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ig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 b="9566"/>
          <a:stretch>
            <a:fillRect/>
          </a:stretch>
        </p:blipFill>
        <p:spPr>
          <a:xfrm>
            <a:off x="457200" y="620688"/>
            <a:ext cx="8229600" cy="5400600"/>
          </a:xfrm>
        </p:spPr>
      </p:pic>
    </p:spTree>
    <p:extLst>
      <p:ext uri="{BB962C8B-B14F-4D97-AF65-F5344CB8AC3E}">
        <p14:creationId xmlns:p14="http://schemas.microsoft.com/office/powerpoint/2010/main" val="30758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pes-zoster-face-pictures-i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2"/>
            <a:ext cx="6026727" cy="4156364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72" y="2099757"/>
            <a:ext cx="3565128" cy="47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Rubeola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1402"/>
            <a:ext cx="8507288" cy="51919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Oka: Rubella </a:t>
            </a:r>
            <a:r>
              <a:rPr lang="en-US" dirty="0" err="1" smtClean="0"/>
              <a:t>vírus</a:t>
            </a:r>
            <a:endParaRPr lang="en-US" dirty="0" smtClean="0"/>
          </a:p>
          <a:p>
            <a:r>
              <a:rPr lang="en-US" dirty="0" err="1" smtClean="0"/>
              <a:t>Lappangási</a:t>
            </a:r>
            <a:r>
              <a:rPr lang="en-US" dirty="0" smtClean="0"/>
              <a:t> </a:t>
            </a:r>
            <a:r>
              <a:rPr lang="en-US" dirty="0" err="1"/>
              <a:t>idő</a:t>
            </a:r>
            <a:r>
              <a:rPr lang="en-US" dirty="0"/>
              <a:t> 2-3 </a:t>
            </a:r>
            <a:r>
              <a:rPr lang="en-US" dirty="0" err="1"/>
              <a:t>hét</a:t>
            </a:r>
            <a:r>
              <a:rPr lang="en-US" dirty="0"/>
              <a:t>, de a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megjelenése</a:t>
            </a:r>
            <a:r>
              <a:rPr lang="en-US" dirty="0"/>
              <a:t> </a:t>
            </a:r>
            <a:r>
              <a:rPr lang="en-US" dirty="0" err="1"/>
              <a:t>előtt</a:t>
            </a:r>
            <a:r>
              <a:rPr lang="en-US" dirty="0"/>
              <a:t> 2-3 </a:t>
            </a:r>
            <a:r>
              <a:rPr lang="en-US" dirty="0" err="1"/>
              <a:t>nappal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fertőzhet</a:t>
            </a:r>
            <a:r>
              <a:rPr lang="en-US" dirty="0"/>
              <a:t> a </a:t>
            </a:r>
            <a:r>
              <a:rPr lang="en-US" dirty="0" err="1"/>
              <a:t>gyermek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Tünetei</a:t>
            </a:r>
            <a:r>
              <a:rPr lang="en-US" dirty="0"/>
              <a:t>   :-</a:t>
            </a:r>
            <a:r>
              <a:rPr lang="en-US" dirty="0" err="1"/>
              <a:t>láz</a:t>
            </a:r>
            <a:endParaRPr lang="en-US" dirty="0"/>
          </a:p>
          <a:p>
            <a:r>
              <a:rPr lang="hu-HU" dirty="0"/>
              <a:t>                 -fejfájás</a:t>
            </a:r>
          </a:p>
          <a:p>
            <a:r>
              <a:rPr lang="hu-HU" dirty="0"/>
              <a:t>                 -vörös szemek</a:t>
            </a:r>
          </a:p>
          <a:p>
            <a:r>
              <a:rPr lang="hu-HU" dirty="0"/>
              <a:t>                 -torokfájás</a:t>
            </a:r>
          </a:p>
          <a:p>
            <a:r>
              <a:rPr lang="hu-HU" dirty="0"/>
              <a:t>                 -izületi fájdalom</a:t>
            </a:r>
          </a:p>
          <a:p>
            <a:r>
              <a:rPr lang="en-US" dirty="0"/>
              <a:t>                 -</a:t>
            </a:r>
            <a:r>
              <a:rPr lang="en-US" dirty="0" err="1"/>
              <a:t>nyirokcsomó-duzzanat</a:t>
            </a:r>
            <a:r>
              <a:rPr lang="en-US" dirty="0"/>
              <a:t> a </a:t>
            </a:r>
            <a:r>
              <a:rPr lang="en-US" dirty="0" err="1"/>
              <a:t>fül</a:t>
            </a:r>
            <a:r>
              <a:rPr lang="en-US" dirty="0"/>
              <a:t> </a:t>
            </a:r>
            <a:r>
              <a:rPr lang="en-US" dirty="0" err="1"/>
              <a:t>mögött</a:t>
            </a:r>
            <a:r>
              <a:rPr lang="en-US" dirty="0"/>
              <a:t> </a:t>
            </a:r>
            <a:r>
              <a:rPr lang="en-US" dirty="0" err="1"/>
              <a:t>illetve</a:t>
            </a:r>
            <a:r>
              <a:rPr lang="en-US" dirty="0"/>
              <a:t> a </a:t>
            </a:r>
            <a:r>
              <a:rPr lang="en-US" dirty="0" err="1"/>
              <a:t>tarkón</a:t>
            </a:r>
            <a:r>
              <a:rPr lang="en-US" dirty="0"/>
              <a:t> </a:t>
            </a:r>
            <a:r>
              <a:rPr lang="en-US" dirty="0" err="1"/>
              <a:t>kialakulhat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láz</a:t>
            </a:r>
            <a:r>
              <a:rPr lang="en-US" dirty="0"/>
              <a:t> </a:t>
            </a:r>
            <a:r>
              <a:rPr lang="en-US" dirty="0" err="1"/>
              <a:t>csökkenésekor</a:t>
            </a:r>
            <a:r>
              <a:rPr lang="en-US" dirty="0"/>
              <a:t> </a:t>
            </a:r>
            <a:r>
              <a:rPr lang="en-US" dirty="0" err="1"/>
              <a:t>jelennek</a:t>
            </a:r>
            <a:r>
              <a:rPr lang="en-US" dirty="0"/>
              <a:t> meg a </a:t>
            </a:r>
            <a:r>
              <a:rPr lang="en-US" dirty="0" err="1"/>
              <a:t>kiütések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kb. </a:t>
            </a:r>
            <a:r>
              <a:rPr lang="en-US" dirty="0" err="1"/>
              <a:t>gombostűfejnyi</a:t>
            </a:r>
            <a:r>
              <a:rPr lang="en-US" dirty="0"/>
              <a:t> </a:t>
            </a:r>
            <a:r>
              <a:rPr lang="en-US" dirty="0" err="1"/>
              <a:t>nagyságú</a:t>
            </a:r>
            <a:r>
              <a:rPr lang="en-US" dirty="0"/>
              <a:t>, </a:t>
            </a:r>
            <a:r>
              <a:rPr lang="en-US" dirty="0" err="1"/>
              <a:t>rózsaszínű</a:t>
            </a:r>
            <a:r>
              <a:rPr lang="en-US" dirty="0"/>
              <a:t> </a:t>
            </a:r>
            <a:r>
              <a:rPr lang="en-US" dirty="0" err="1"/>
              <a:t>kiütések</a:t>
            </a:r>
            <a:r>
              <a:rPr lang="en-US" dirty="0" smtClean="0"/>
              <a:t>.</a:t>
            </a:r>
            <a:r>
              <a:rPr lang="en-US" dirty="0"/>
              <a:t> A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arcon</a:t>
            </a:r>
            <a:r>
              <a:rPr lang="en-US" dirty="0"/>
              <a:t> </a:t>
            </a:r>
            <a:r>
              <a:rPr lang="en-US" dirty="0" err="1"/>
              <a:t>kezdődnek</a:t>
            </a:r>
            <a:r>
              <a:rPr lang="en-US" dirty="0"/>
              <a:t>, </a:t>
            </a:r>
            <a:r>
              <a:rPr lang="en-US" dirty="0" err="1"/>
              <a:t>innen</a:t>
            </a:r>
            <a:r>
              <a:rPr lang="en-US" dirty="0"/>
              <a:t> </a:t>
            </a:r>
            <a:r>
              <a:rPr lang="en-US" dirty="0" err="1"/>
              <a:t>terjednek</a:t>
            </a:r>
            <a:r>
              <a:rPr lang="en-US" dirty="0"/>
              <a:t> a </a:t>
            </a:r>
            <a:r>
              <a:rPr lang="en-US" dirty="0" err="1"/>
              <a:t>törzsre</a:t>
            </a:r>
            <a:r>
              <a:rPr lang="en-US" dirty="0"/>
              <a:t>, </a:t>
            </a:r>
            <a:r>
              <a:rPr lang="en-US" dirty="0" err="1"/>
              <a:t>végtagokra</a:t>
            </a:r>
            <a:r>
              <a:rPr lang="en-US" dirty="0"/>
              <a:t>. </a:t>
            </a:r>
            <a:r>
              <a:rPr lang="en-US" dirty="0" err="1"/>
              <a:t>Rövid</a:t>
            </a:r>
            <a:r>
              <a:rPr lang="en-US" dirty="0"/>
              <a:t> </a:t>
            </a:r>
            <a:r>
              <a:rPr lang="en-US" dirty="0" err="1"/>
              <a:t>időn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elmúlnak</a:t>
            </a:r>
            <a:r>
              <a:rPr lang="en-US" dirty="0"/>
              <a:t> (3-5 nap). </a:t>
            </a:r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1656184" cy="23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Morbilli</a:t>
            </a:r>
            <a:r>
              <a:rPr lang="en-US" dirty="0" smtClean="0"/>
              <a:t> (</a:t>
            </a:r>
            <a:r>
              <a:rPr lang="en-US" dirty="0" err="1" smtClean="0"/>
              <a:t>kanyaró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Parotitis</a:t>
            </a:r>
            <a:r>
              <a:rPr lang="en-US" dirty="0" smtClean="0"/>
              <a:t> </a:t>
            </a:r>
            <a:r>
              <a:rPr lang="en-US" dirty="0" err="1" smtClean="0"/>
              <a:t>epidemica</a:t>
            </a:r>
            <a:r>
              <a:rPr lang="en-US" dirty="0" smtClean="0"/>
              <a:t>/</a:t>
            </a:r>
            <a:r>
              <a:rPr lang="en-US" dirty="0" err="1" smtClean="0"/>
              <a:t>Mumpsz</a:t>
            </a:r>
            <a:r>
              <a:rPr lang="en-US" dirty="0" smtClean="0"/>
              <a:t> (</a:t>
            </a:r>
            <a:r>
              <a:rPr lang="en-US" dirty="0" err="1" smtClean="0"/>
              <a:t>járványos</a:t>
            </a:r>
            <a:r>
              <a:rPr lang="en-US" dirty="0" smtClean="0"/>
              <a:t> </a:t>
            </a:r>
            <a:r>
              <a:rPr lang="en-US" dirty="0" err="1" smtClean="0"/>
              <a:t>fültőmirigy</a:t>
            </a:r>
            <a:r>
              <a:rPr lang="en-US" dirty="0" smtClean="0"/>
              <a:t> </a:t>
            </a:r>
            <a:r>
              <a:rPr lang="en-US" dirty="0" err="1" smtClean="0"/>
              <a:t>gyulladás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Varicella (</a:t>
            </a:r>
            <a:r>
              <a:rPr lang="en-US" dirty="0" err="1" smtClean="0"/>
              <a:t>bárányhimlő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Rubeola</a:t>
            </a:r>
            <a:r>
              <a:rPr lang="en-US" dirty="0" smtClean="0"/>
              <a:t> (</a:t>
            </a:r>
            <a:r>
              <a:rPr lang="en-US" dirty="0" err="1" smtClean="0"/>
              <a:t>rózsahimlő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Scarlatina</a:t>
            </a:r>
            <a:r>
              <a:rPr lang="en-US" dirty="0" smtClean="0"/>
              <a:t> (</a:t>
            </a:r>
            <a:r>
              <a:rPr lang="en-US" dirty="0" err="1" smtClean="0"/>
              <a:t>vörheny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Diftéria</a:t>
            </a:r>
            <a:r>
              <a:rPr lang="en-US" dirty="0" smtClean="0"/>
              <a:t> (</a:t>
            </a:r>
            <a:r>
              <a:rPr lang="en-US" dirty="0" err="1" smtClean="0"/>
              <a:t>torokgyík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978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800000"/>
                </a:solidFill>
              </a:rPr>
              <a:t>Szájtünetei</a:t>
            </a:r>
            <a:r>
              <a:rPr lang="en-US" b="1" i="1" dirty="0" smtClean="0">
                <a:solidFill>
                  <a:srgbClr val="800000"/>
                </a:solidFill>
              </a:rPr>
              <a:t>: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Főleg</a:t>
            </a:r>
            <a:r>
              <a:rPr lang="en-US" dirty="0"/>
              <a:t> a </a:t>
            </a:r>
            <a:r>
              <a:rPr lang="en-US" dirty="0" err="1"/>
              <a:t>lágyszájpadon</a:t>
            </a:r>
            <a:r>
              <a:rPr lang="en-US" dirty="0"/>
              <a:t> </a:t>
            </a:r>
            <a:r>
              <a:rPr lang="en-US" dirty="0" err="1"/>
              <a:t>jelennek</a:t>
            </a:r>
            <a:r>
              <a:rPr lang="en-US" dirty="0"/>
              <a:t> meg </a:t>
            </a:r>
            <a:r>
              <a:rPr lang="en-US" dirty="0" err="1"/>
              <a:t>apró</a:t>
            </a:r>
            <a:r>
              <a:rPr lang="en-US" dirty="0"/>
              <a:t> </a:t>
            </a:r>
            <a:r>
              <a:rPr lang="en-US" dirty="0" err="1"/>
              <a:t>pontszerű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</a:t>
            </a:r>
            <a:r>
              <a:rPr lang="en-US" dirty="0" err="1"/>
              <a:t>foltok</a:t>
            </a:r>
            <a:r>
              <a:rPr lang="en-US" dirty="0"/>
              <a:t>, de </a:t>
            </a: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3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elmúlnak</a:t>
            </a:r>
            <a:r>
              <a:rPr lang="en-US" dirty="0"/>
              <a:t>. </a:t>
            </a:r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3168352" cy="3168352"/>
          </a:xfrm>
          <a:prstGeom prst="rect">
            <a:avLst/>
          </a:prstGeom>
        </p:spPr>
      </p:pic>
      <p:pic>
        <p:nvPicPr>
          <p:cNvPr id="5" name="Picture 4" descr="rubeola-o-que-e-sintomas-tra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95663"/>
            <a:ext cx="3619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Scarlatina</a:t>
            </a:r>
            <a:r>
              <a:rPr lang="en-US" b="1" dirty="0" smtClean="0"/>
              <a:t> (</a:t>
            </a:r>
            <a:r>
              <a:rPr lang="en-US" b="1" dirty="0" err="1" smtClean="0"/>
              <a:t>vörheny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/>
              <a:t>Főleg</a:t>
            </a:r>
            <a:r>
              <a:rPr lang="en-US" sz="3600" dirty="0"/>
              <a:t> a </a:t>
            </a:r>
            <a:r>
              <a:rPr lang="en-US" sz="3600" dirty="0" err="1"/>
              <a:t>téli</a:t>
            </a:r>
            <a:r>
              <a:rPr lang="en-US" sz="3600" dirty="0"/>
              <a:t> </a:t>
            </a:r>
            <a:r>
              <a:rPr lang="en-US" sz="3600" dirty="0" err="1"/>
              <a:t>hónapokban</a:t>
            </a:r>
            <a:r>
              <a:rPr lang="en-US" sz="3600" dirty="0"/>
              <a:t> </a:t>
            </a:r>
            <a:r>
              <a:rPr lang="en-US" sz="3600" dirty="0" err="1"/>
              <a:t>jelentkező</a:t>
            </a:r>
            <a:r>
              <a:rPr lang="en-US" sz="3600" dirty="0"/>
              <a:t> </a:t>
            </a:r>
            <a:r>
              <a:rPr lang="en-US" sz="3600" dirty="0" err="1"/>
              <a:t>tömegesen</a:t>
            </a:r>
            <a:r>
              <a:rPr lang="en-US" sz="3600" dirty="0"/>
              <a:t> </a:t>
            </a:r>
            <a:r>
              <a:rPr lang="en-US" sz="3600" dirty="0" err="1"/>
              <a:t>előforduló</a:t>
            </a:r>
            <a:r>
              <a:rPr lang="en-US" sz="3600" dirty="0"/>
              <a:t> </a:t>
            </a:r>
            <a:r>
              <a:rPr lang="en-US" sz="3600" dirty="0" err="1"/>
              <a:t>fertőző</a:t>
            </a:r>
            <a:r>
              <a:rPr lang="en-US" sz="3600" dirty="0"/>
              <a:t> </a:t>
            </a:r>
            <a:r>
              <a:rPr lang="en-US" sz="3600" dirty="0" err="1" smtClean="0"/>
              <a:t>gyermekbetegség</a:t>
            </a:r>
            <a:endParaRPr lang="en-US" sz="3600" dirty="0" smtClean="0"/>
          </a:p>
          <a:p>
            <a:r>
              <a:rPr lang="en-US" sz="3600" dirty="0" smtClean="0"/>
              <a:t>Oka: </a:t>
            </a:r>
            <a:r>
              <a:rPr lang="en-US" sz="3600" dirty="0"/>
              <a:t>Streptococcus </a:t>
            </a:r>
            <a:r>
              <a:rPr lang="en-US" sz="3600" dirty="0" err="1" smtClean="0"/>
              <a:t>haemoliticus</a:t>
            </a:r>
            <a:r>
              <a:rPr lang="en-US" sz="3600" dirty="0" smtClean="0"/>
              <a:t> (</a:t>
            </a:r>
            <a:r>
              <a:rPr lang="en-US" sz="3600" dirty="0" err="1" smtClean="0"/>
              <a:t>toxinja</a:t>
            </a:r>
            <a:r>
              <a:rPr lang="en-US" sz="3600" dirty="0" smtClean="0"/>
              <a:t> </a:t>
            </a:r>
            <a:r>
              <a:rPr lang="en-US" sz="3600" dirty="0" err="1" smtClean="0"/>
              <a:t>idézi</a:t>
            </a:r>
            <a:r>
              <a:rPr lang="en-US" sz="3600" dirty="0" smtClean="0"/>
              <a:t> </a:t>
            </a:r>
            <a:r>
              <a:rPr lang="en-US" sz="3600" dirty="0" err="1" smtClean="0"/>
              <a:t>elő</a:t>
            </a:r>
            <a:r>
              <a:rPr lang="en-US" sz="3600" dirty="0" smtClean="0"/>
              <a:t> </a:t>
            </a:r>
            <a:r>
              <a:rPr lang="en-US" sz="3600" dirty="0" err="1" smtClean="0"/>
              <a:t>az</a:t>
            </a:r>
            <a:r>
              <a:rPr lang="en-US" sz="3600" dirty="0" smtClean="0"/>
              <a:t> </a:t>
            </a:r>
            <a:r>
              <a:rPr lang="en-US" sz="3600" dirty="0" err="1" smtClean="0"/>
              <a:t>általános</a:t>
            </a:r>
            <a:r>
              <a:rPr lang="en-US" sz="3600" dirty="0" smtClean="0"/>
              <a:t> </a:t>
            </a:r>
            <a:r>
              <a:rPr lang="en-US" sz="3600" dirty="0" err="1" smtClean="0"/>
              <a:t>tüneteket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a </a:t>
            </a:r>
            <a:r>
              <a:rPr lang="en-US" sz="3600" dirty="0" err="1" smtClean="0"/>
              <a:t>kiütést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 </a:t>
            </a:r>
            <a:r>
              <a:rPr lang="en-US" sz="3600" dirty="0" err="1"/>
              <a:t>Lappangási</a:t>
            </a:r>
            <a:r>
              <a:rPr lang="en-US" sz="3600" dirty="0"/>
              <a:t> </a:t>
            </a:r>
            <a:r>
              <a:rPr lang="en-US" sz="3600" dirty="0" err="1"/>
              <a:t>ideje</a:t>
            </a:r>
            <a:r>
              <a:rPr lang="en-US" sz="3600" dirty="0"/>
              <a:t> kb. 1 </a:t>
            </a:r>
            <a:r>
              <a:rPr lang="en-US" sz="3600" dirty="0" err="1" smtClean="0"/>
              <a:t>hét</a:t>
            </a:r>
            <a:r>
              <a:rPr lang="en-US" dirty="0"/>
              <a:t> </a:t>
            </a:r>
            <a:r>
              <a:rPr lang="en-US" dirty="0" smtClean="0"/>
              <a:t> (2-7 nap) </a:t>
            </a:r>
            <a:endParaRPr lang="en-US" dirty="0"/>
          </a:p>
        </p:txBody>
      </p:sp>
      <p:pic>
        <p:nvPicPr>
          <p:cNvPr id="4" name="Picture 3" descr="rujeola_poj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8032"/>
            <a:ext cx="2145213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Általános</a:t>
            </a:r>
            <a:r>
              <a:rPr lang="en-US" dirty="0" smtClean="0"/>
              <a:t> </a:t>
            </a:r>
            <a:r>
              <a:rPr lang="en-US" dirty="0" err="1" smtClean="0"/>
              <a:t>tünetek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magas</a:t>
            </a:r>
            <a:r>
              <a:rPr lang="en-US" dirty="0" smtClean="0"/>
              <a:t> </a:t>
            </a:r>
            <a:r>
              <a:rPr lang="en-US" dirty="0" err="1"/>
              <a:t>lázzal</a:t>
            </a:r>
            <a:r>
              <a:rPr lang="en-US" dirty="0"/>
              <a:t>, </a:t>
            </a:r>
            <a:r>
              <a:rPr lang="en-US" dirty="0" err="1"/>
              <a:t>torokfájással</a:t>
            </a:r>
            <a:r>
              <a:rPr lang="en-US" dirty="0"/>
              <a:t> </a:t>
            </a:r>
            <a:r>
              <a:rPr lang="en-US" dirty="0" err="1"/>
              <a:t>kezdődik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jelennek</a:t>
            </a:r>
            <a:r>
              <a:rPr lang="en-US" dirty="0"/>
              <a:t> meg, </a:t>
            </a:r>
            <a:r>
              <a:rPr lang="en-US" dirty="0" err="1"/>
              <a:t>melyek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apró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vörös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foltokként</a:t>
            </a:r>
            <a:r>
              <a:rPr lang="en-US" dirty="0"/>
              <a:t>, </a:t>
            </a:r>
            <a:r>
              <a:rPr lang="en-US" dirty="0" err="1"/>
              <a:t>először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arcon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a </a:t>
            </a:r>
            <a:r>
              <a:rPr lang="en-US" dirty="0" err="1"/>
              <a:t>végtagokon</a:t>
            </a:r>
            <a:r>
              <a:rPr lang="en-US" dirty="0"/>
              <a:t>, </a:t>
            </a:r>
            <a:r>
              <a:rPr lang="en-US" dirty="0" err="1"/>
              <a:t>végül</a:t>
            </a:r>
            <a:r>
              <a:rPr lang="en-US" dirty="0"/>
              <a:t> </a:t>
            </a:r>
            <a:r>
              <a:rPr lang="en-US" dirty="0" err="1"/>
              <a:t>testszerte</a:t>
            </a:r>
            <a:r>
              <a:rPr lang="en-US" dirty="0"/>
              <a:t> </a:t>
            </a:r>
            <a:r>
              <a:rPr lang="en-US" dirty="0" err="1" smtClean="0"/>
              <a:t>találhatók</a:t>
            </a:r>
            <a:endParaRPr lang="en-US" dirty="0" smtClean="0"/>
          </a:p>
          <a:p>
            <a:r>
              <a:rPr lang="en-US" dirty="0" smtClean="0"/>
              <a:t> a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sűrűn</a:t>
            </a:r>
            <a:r>
              <a:rPr lang="en-US" dirty="0"/>
              <a:t> </a:t>
            </a:r>
            <a:r>
              <a:rPr lang="en-US" dirty="0" err="1"/>
              <a:t>állnak</a:t>
            </a:r>
            <a:r>
              <a:rPr lang="en-US" dirty="0"/>
              <a:t>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r>
              <a:rPr lang="en-US" dirty="0"/>
              <a:t>, </a:t>
            </a:r>
            <a:r>
              <a:rPr lang="en-US" dirty="0" err="1"/>
              <a:t>messziről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látszik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bőr</a:t>
            </a:r>
            <a:r>
              <a:rPr lang="en-US" dirty="0"/>
              <a:t> </a:t>
            </a:r>
            <a:r>
              <a:rPr lang="en-US" dirty="0" err="1"/>
              <a:t>összefüggően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/>
              <a:t>kiütés</a:t>
            </a:r>
            <a:r>
              <a:rPr lang="en-US" dirty="0"/>
              <a:t> van a </a:t>
            </a:r>
            <a:r>
              <a:rPr lang="en-US" dirty="0" err="1" smtClean="0"/>
              <a:t>hajlatokban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héten</a:t>
            </a:r>
            <a:r>
              <a:rPr lang="en-US" dirty="0"/>
              <a:t> </a:t>
            </a:r>
            <a:r>
              <a:rPr lang="en-US" dirty="0" err="1" smtClean="0"/>
              <a:t>indul</a:t>
            </a:r>
            <a:r>
              <a:rPr lang="en-US" dirty="0" smtClean="0"/>
              <a:t> meg </a:t>
            </a:r>
            <a:r>
              <a:rPr lang="en-US" dirty="0"/>
              <a:t>a </a:t>
            </a:r>
            <a:r>
              <a:rPr lang="en-US" dirty="0" err="1"/>
              <a:t>testen</a:t>
            </a:r>
            <a:r>
              <a:rPr lang="en-US" dirty="0"/>
              <a:t> </a:t>
            </a:r>
            <a:r>
              <a:rPr lang="en-US" dirty="0" err="1"/>
              <a:t>lévő</a:t>
            </a:r>
            <a:r>
              <a:rPr lang="en-US" dirty="0"/>
              <a:t>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hámlása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5178462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jellemző</a:t>
            </a:r>
            <a:r>
              <a:rPr lang="en-US" dirty="0"/>
              <a:t> a </a:t>
            </a:r>
            <a:r>
              <a:rPr lang="en-US" b="1" dirty="0" err="1"/>
              <a:t>száj</a:t>
            </a:r>
            <a:r>
              <a:rPr lang="en-US" b="1" dirty="0"/>
              <a:t> </a:t>
            </a:r>
            <a:r>
              <a:rPr lang="en-US" b="1" dirty="0" err="1"/>
              <a:t>körüli</a:t>
            </a:r>
            <a:r>
              <a:rPr lang="en-US" b="1" dirty="0"/>
              <a:t> </a:t>
            </a:r>
            <a:r>
              <a:rPr lang="en-US" b="1" dirty="0" err="1"/>
              <a:t>vörös</a:t>
            </a:r>
            <a:r>
              <a:rPr lang="en-US" b="1" dirty="0"/>
              <a:t>, </a:t>
            </a:r>
            <a:r>
              <a:rPr lang="en-US" b="1" dirty="0" err="1"/>
              <a:t>majd</a:t>
            </a:r>
            <a:r>
              <a:rPr lang="en-US" b="1" dirty="0"/>
              <a:t> </a:t>
            </a:r>
            <a:r>
              <a:rPr lang="en-US" b="1" dirty="0" err="1"/>
              <a:t>elhalványodó</a:t>
            </a:r>
            <a:r>
              <a:rPr lang="en-US" b="1" dirty="0"/>
              <a:t> </a:t>
            </a:r>
            <a:r>
              <a:rPr lang="en-US" b="1" dirty="0" err="1"/>
              <a:t>háromszög</a:t>
            </a:r>
            <a:r>
              <a:rPr lang="en-US" b="1" dirty="0"/>
              <a:t> </a:t>
            </a:r>
            <a:r>
              <a:rPr lang="en-US" b="1" dirty="0" err="1"/>
              <a:t>alakú</a:t>
            </a:r>
            <a:r>
              <a:rPr lang="en-US" b="1" dirty="0"/>
              <a:t> "</a:t>
            </a:r>
            <a:r>
              <a:rPr lang="en-US" b="1" dirty="0" err="1"/>
              <a:t>folt</a:t>
            </a:r>
            <a:r>
              <a:rPr lang="en-US" b="1" dirty="0"/>
              <a:t>",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un. </a:t>
            </a:r>
            <a:r>
              <a:rPr lang="en-US" b="1" u="sng" dirty="0" err="1">
                <a:solidFill>
                  <a:srgbClr val="543466"/>
                </a:solidFill>
              </a:rPr>
              <a:t>perioralis</a:t>
            </a:r>
            <a:r>
              <a:rPr lang="en-US" b="1" u="sng" dirty="0">
                <a:solidFill>
                  <a:srgbClr val="543466"/>
                </a:solidFill>
              </a:rPr>
              <a:t> </a:t>
            </a:r>
            <a:r>
              <a:rPr lang="en-US" b="1" u="sng" dirty="0" err="1">
                <a:solidFill>
                  <a:srgbClr val="543466"/>
                </a:solidFill>
              </a:rPr>
              <a:t>háromszög</a:t>
            </a:r>
            <a:r>
              <a:rPr lang="en-US" dirty="0"/>
              <a:t>, </a:t>
            </a:r>
            <a:r>
              <a:rPr lang="en-US" dirty="0" err="1"/>
              <a:t>vagyis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arc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, de a </a:t>
            </a:r>
            <a:r>
              <a:rPr lang="en-US" dirty="0" err="1"/>
              <a:t>száj</a:t>
            </a:r>
            <a:r>
              <a:rPr lang="en-US" dirty="0"/>
              <a:t> </a:t>
            </a:r>
            <a:r>
              <a:rPr lang="en-US" dirty="0" err="1"/>
              <a:t>körül</a:t>
            </a:r>
            <a:r>
              <a:rPr lang="en-US" dirty="0"/>
              <a:t> </a:t>
            </a:r>
            <a:r>
              <a:rPr lang="en-US" dirty="0" err="1"/>
              <a:t>feltűnően</a:t>
            </a:r>
            <a:r>
              <a:rPr lang="en-US" dirty="0"/>
              <a:t> </a:t>
            </a:r>
            <a:r>
              <a:rPr lang="en-US" dirty="0" err="1"/>
              <a:t>sápadt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05" y="331861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800000"/>
                </a:solidFill>
              </a:rPr>
              <a:t>Szájtünete</a:t>
            </a:r>
            <a:r>
              <a:rPr lang="en-US" b="1" i="1" dirty="0" smtClean="0">
                <a:solidFill>
                  <a:srgbClr val="800000"/>
                </a:solidFill>
              </a:rPr>
              <a:t>: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betegség</a:t>
            </a:r>
            <a:r>
              <a:rPr lang="en-US" dirty="0"/>
              <a:t> </a:t>
            </a:r>
            <a:r>
              <a:rPr lang="en-US" dirty="0" err="1"/>
              <a:t>legjellemzőbb</a:t>
            </a:r>
            <a:r>
              <a:rPr lang="en-US" dirty="0"/>
              <a:t> </a:t>
            </a:r>
            <a:r>
              <a:rPr lang="en-US" dirty="0" err="1"/>
              <a:t>szájtünete</a:t>
            </a:r>
            <a:r>
              <a:rPr lang="en-US" dirty="0"/>
              <a:t> a </a:t>
            </a:r>
            <a:r>
              <a:rPr lang="en-US" b="1" dirty="0" err="1"/>
              <a:t>fehér</a:t>
            </a:r>
            <a:r>
              <a:rPr lang="en-US" b="1" dirty="0"/>
              <a:t>, </a:t>
            </a:r>
            <a:r>
              <a:rPr lang="en-US" b="1" dirty="0" err="1"/>
              <a:t>majd</a:t>
            </a:r>
            <a:r>
              <a:rPr lang="en-US" b="1" dirty="0"/>
              <a:t> </a:t>
            </a:r>
            <a:r>
              <a:rPr lang="en-US" b="1" dirty="0" err="1"/>
              <a:t>vörös</a:t>
            </a:r>
            <a:r>
              <a:rPr lang="en-US" b="1" dirty="0"/>
              <a:t> </a:t>
            </a:r>
            <a:r>
              <a:rPr lang="en-US" b="1" dirty="0" err="1"/>
              <a:t>málnanyelv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 err="1"/>
              <a:t>nyelvet</a:t>
            </a:r>
            <a:r>
              <a:rPr lang="en-US" dirty="0"/>
              <a:t> </a:t>
            </a:r>
            <a:r>
              <a:rPr lang="en-US" dirty="0" err="1"/>
              <a:t>fehér</a:t>
            </a:r>
            <a:r>
              <a:rPr lang="en-US" dirty="0"/>
              <a:t> </a:t>
            </a:r>
            <a:r>
              <a:rPr lang="en-US" dirty="0" err="1"/>
              <a:t>lepedék</a:t>
            </a:r>
            <a:r>
              <a:rPr lang="en-US" dirty="0"/>
              <a:t> </a:t>
            </a:r>
            <a:r>
              <a:rPr lang="en-US" dirty="0" err="1"/>
              <a:t>borítja</a:t>
            </a:r>
            <a:r>
              <a:rPr lang="en-US" dirty="0"/>
              <a:t>, </a:t>
            </a:r>
            <a:r>
              <a:rPr lang="en-US" dirty="0" err="1"/>
              <a:t>melyen</a:t>
            </a:r>
            <a:r>
              <a:rPr lang="en-US" dirty="0"/>
              <a:t> </a:t>
            </a:r>
            <a:r>
              <a:rPr lang="en-US" dirty="0" err="1"/>
              <a:t>áttünnek</a:t>
            </a:r>
            <a:r>
              <a:rPr lang="en-US" dirty="0"/>
              <a:t> a </a:t>
            </a:r>
            <a:r>
              <a:rPr lang="en-US" dirty="0" err="1"/>
              <a:t>piros</a:t>
            </a:r>
            <a:r>
              <a:rPr lang="en-US" dirty="0"/>
              <a:t> </a:t>
            </a:r>
            <a:r>
              <a:rPr lang="en-US" dirty="0" err="1"/>
              <a:t>nyelvpapillák</a:t>
            </a:r>
            <a:r>
              <a:rPr lang="en-US" dirty="0"/>
              <a:t>,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néz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, mint a </a:t>
            </a:r>
            <a:r>
              <a:rPr lang="en-US" dirty="0" err="1"/>
              <a:t>fehérrel</a:t>
            </a:r>
            <a:r>
              <a:rPr lang="en-US" dirty="0"/>
              <a:t> </a:t>
            </a:r>
            <a:r>
              <a:rPr lang="en-US" dirty="0" err="1"/>
              <a:t>bevont</a:t>
            </a:r>
            <a:r>
              <a:rPr lang="en-US" dirty="0"/>
              <a:t> </a:t>
            </a:r>
            <a:r>
              <a:rPr lang="en-US" dirty="0" err="1"/>
              <a:t>málna</a:t>
            </a:r>
            <a:r>
              <a:rPr lang="en-US" dirty="0"/>
              <a:t>, </a:t>
            </a:r>
            <a:r>
              <a:rPr lang="en-US" dirty="0" err="1"/>
              <a:t>innen</a:t>
            </a:r>
            <a:r>
              <a:rPr lang="en-US" dirty="0"/>
              <a:t> van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elnevezés</a:t>
            </a:r>
            <a:r>
              <a:rPr lang="en-US" dirty="0"/>
              <a:t> is.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fehér</a:t>
            </a:r>
            <a:r>
              <a:rPr lang="en-US" dirty="0"/>
              <a:t> </a:t>
            </a:r>
            <a:r>
              <a:rPr lang="en-US" dirty="0" err="1"/>
              <a:t>lepedék</a:t>
            </a:r>
            <a:r>
              <a:rPr lang="en-US" dirty="0"/>
              <a:t> </a:t>
            </a:r>
            <a:r>
              <a:rPr lang="en-US" dirty="0" err="1"/>
              <a:t>leválik</a:t>
            </a:r>
            <a:r>
              <a:rPr lang="en-US" dirty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duzzadt</a:t>
            </a:r>
            <a:r>
              <a:rPr lang="en-US" dirty="0"/>
              <a:t>, </a:t>
            </a:r>
            <a:r>
              <a:rPr lang="en-US" dirty="0" err="1"/>
              <a:t>gyulladt</a:t>
            </a:r>
            <a:r>
              <a:rPr lang="en-US" dirty="0"/>
              <a:t> </a:t>
            </a:r>
            <a:r>
              <a:rPr lang="en-US" dirty="0" err="1"/>
              <a:t>élénkvörös</a:t>
            </a:r>
            <a:r>
              <a:rPr lang="en-US" dirty="0"/>
              <a:t> </a:t>
            </a:r>
            <a:r>
              <a:rPr lang="en-US" dirty="0" err="1"/>
              <a:t>nyelvpapillák</a:t>
            </a:r>
            <a:r>
              <a:rPr lang="en-US" dirty="0"/>
              <a:t> </a:t>
            </a:r>
            <a:r>
              <a:rPr lang="en-US" dirty="0" err="1"/>
              <a:t>látszanak</a:t>
            </a:r>
            <a:r>
              <a:rPr lang="en-US" dirty="0"/>
              <a:t>(</a:t>
            </a:r>
            <a:r>
              <a:rPr lang="en-US" dirty="0" err="1"/>
              <a:t>vörös</a:t>
            </a:r>
            <a:r>
              <a:rPr lang="en-US" dirty="0"/>
              <a:t> </a:t>
            </a:r>
            <a:r>
              <a:rPr lang="en-US" dirty="0" err="1"/>
              <a:t>málnanyelv</a:t>
            </a:r>
            <a:r>
              <a:rPr lang="en-US" dirty="0"/>
              <a:t>). </a:t>
            </a:r>
          </a:p>
        </p:txBody>
      </p:sp>
      <p:pic>
        <p:nvPicPr>
          <p:cNvPr id="4" name="Picture 3" descr="scar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3987800" cy="2204864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4653136"/>
            <a:ext cx="3289300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0000"/>
                </a:solidFill>
              </a:rPr>
              <a:t>Diftéria</a:t>
            </a:r>
            <a:r>
              <a:rPr lang="en-US" b="1" dirty="0" smtClean="0">
                <a:solidFill>
                  <a:srgbClr val="800000"/>
                </a:solidFill>
              </a:rPr>
              <a:t> (</a:t>
            </a:r>
            <a:r>
              <a:rPr lang="en-US" b="1" dirty="0" err="1" smtClean="0">
                <a:solidFill>
                  <a:srgbClr val="800000"/>
                </a:solidFill>
              </a:rPr>
              <a:t>torokgyík</a:t>
            </a:r>
            <a:r>
              <a:rPr lang="en-US" b="1" dirty="0" smtClean="0">
                <a:solidFill>
                  <a:srgbClr val="800000"/>
                </a:solidFill>
              </a:rPr>
              <a:t>)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8694"/>
            <a:ext cx="8229600" cy="469865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Nyálkahártya</a:t>
            </a:r>
            <a:r>
              <a:rPr lang="en-US" dirty="0" smtClean="0"/>
              <a:t> </a:t>
            </a:r>
            <a:r>
              <a:rPr lang="en-US" dirty="0" err="1" smtClean="0"/>
              <a:t>álhártyás</a:t>
            </a:r>
            <a:r>
              <a:rPr lang="en-US" dirty="0" smtClean="0"/>
              <a:t> </a:t>
            </a:r>
            <a:r>
              <a:rPr lang="en-US" dirty="0" err="1" smtClean="0"/>
              <a:t>gyulladása</a:t>
            </a:r>
            <a:endParaRPr lang="en-US" dirty="0" smtClean="0"/>
          </a:p>
          <a:p>
            <a:r>
              <a:rPr lang="en-US" dirty="0" smtClean="0"/>
              <a:t>Oka: </a:t>
            </a:r>
            <a:r>
              <a:rPr lang="en-US" i="1" dirty="0" err="1" smtClean="0"/>
              <a:t>Corynebacterium</a:t>
            </a:r>
            <a:r>
              <a:rPr lang="en-US" i="1" dirty="0" smtClean="0"/>
              <a:t> </a:t>
            </a:r>
            <a:r>
              <a:rPr lang="en-US" i="1" dirty="0" err="1" smtClean="0"/>
              <a:t>diphtheriae</a:t>
            </a:r>
            <a:endParaRPr lang="en-US" i="1" dirty="0" smtClean="0"/>
          </a:p>
          <a:p>
            <a:r>
              <a:rPr lang="en-US" dirty="0" err="1" smtClean="0"/>
              <a:t>Cseppfertőzéssel</a:t>
            </a:r>
            <a:r>
              <a:rPr lang="en-US" dirty="0" smtClean="0"/>
              <a:t>, </a:t>
            </a:r>
            <a:r>
              <a:rPr lang="en-US" dirty="0" err="1" smtClean="0"/>
              <a:t>közvetlen</a:t>
            </a:r>
            <a:r>
              <a:rPr lang="en-US" dirty="0" smtClean="0"/>
              <a:t> </a:t>
            </a:r>
            <a:r>
              <a:rPr lang="en-US" dirty="0" err="1" smtClean="0"/>
              <a:t>kontaktussal</a:t>
            </a:r>
            <a:r>
              <a:rPr lang="en-US" dirty="0" smtClean="0"/>
              <a:t> </a:t>
            </a:r>
            <a:r>
              <a:rPr lang="en-US" dirty="0" err="1" smtClean="0"/>
              <a:t>terjed</a:t>
            </a:r>
            <a:endParaRPr lang="en-US" dirty="0" smtClean="0"/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Diftériás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angina </a:t>
            </a:r>
            <a:r>
              <a:rPr lang="en-US" dirty="0" err="1" smtClean="0"/>
              <a:t>alakul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: lobos </a:t>
            </a:r>
            <a:r>
              <a:rPr lang="en-US" dirty="0" err="1" smtClean="0"/>
              <a:t>tonsillákon</a:t>
            </a:r>
            <a:r>
              <a:rPr lang="en-US" dirty="0" smtClean="0"/>
              <a:t> </a:t>
            </a:r>
            <a:r>
              <a:rPr lang="en-US" dirty="0" err="1" smtClean="0"/>
              <a:t>sárgásfehér</a:t>
            </a:r>
            <a:r>
              <a:rPr lang="en-US" dirty="0" smtClean="0"/>
              <a:t> </a:t>
            </a:r>
            <a:r>
              <a:rPr lang="en-US" dirty="0" err="1" smtClean="0"/>
              <a:t>felrakódások</a:t>
            </a:r>
            <a:r>
              <a:rPr lang="en-US" dirty="0" smtClean="0"/>
              <a:t>, </a:t>
            </a:r>
            <a:r>
              <a:rPr lang="en-US" dirty="0" err="1" smtClean="0"/>
              <a:t>amelyek</a:t>
            </a:r>
            <a:r>
              <a:rPr lang="en-US" dirty="0" smtClean="0"/>
              <a:t> </a:t>
            </a:r>
            <a:r>
              <a:rPr lang="en-US" dirty="0" err="1" smtClean="0"/>
              <a:t>később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uvulán</a:t>
            </a:r>
            <a:r>
              <a:rPr lang="en-US" dirty="0" smtClean="0"/>
              <a:t>, a </a:t>
            </a:r>
            <a:r>
              <a:rPr lang="en-US" dirty="0" err="1" smtClean="0"/>
              <a:t>lágyszájpadon</a:t>
            </a:r>
            <a:r>
              <a:rPr lang="en-US" dirty="0" smtClean="0"/>
              <a:t>, a </a:t>
            </a:r>
            <a:r>
              <a:rPr lang="en-US" dirty="0" err="1" smtClean="0"/>
              <a:t>gingiván</a:t>
            </a:r>
            <a:r>
              <a:rPr lang="en-US" dirty="0" smtClean="0"/>
              <a:t> is </a:t>
            </a:r>
            <a:r>
              <a:rPr lang="en-US" dirty="0" err="1" smtClean="0"/>
              <a:t>megjelennek</a:t>
            </a:r>
            <a:endParaRPr lang="en-US" dirty="0" smtClean="0"/>
          </a:p>
          <a:p>
            <a:r>
              <a:rPr lang="en-US" dirty="0" err="1" smtClean="0"/>
              <a:t>Magas</a:t>
            </a:r>
            <a:r>
              <a:rPr lang="en-US" dirty="0" smtClean="0"/>
              <a:t> </a:t>
            </a:r>
            <a:r>
              <a:rPr lang="en-US" dirty="0" err="1" smtClean="0"/>
              <a:t>lázzal</a:t>
            </a:r>
            <a:r>
              <a:rPr lang="en-US" dirty="0" smtClean="0"/>
              <a:t> </a:t>
            </a:r>
            <a:r>
              <a:rPr lang="en-US" dirty="0" err="1" smtClean="0"/>
              <a:t>jár</a:t>
            </a:r>
            <a:endParaRPr lang="en-US" dirty="0" smtClean="0"/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4" name="Picture 3" descr="difteria-e13484695351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27" y="0"/>
            <a:ext cx="3390525" cy="18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209800"/>
          </a:xfrm>
        </p:spPr>
        <p:txBody>
          <a:bodyPr>
            <a:noAutofit/>
          </a:bodyPr>
          <a:lstStyle/>
          <a:p>
            <a:r>
              <a:rPr lang="hu-HU" sz="5400" b="1" i="1" dirty="0" smtClean="0">
                <a:solidFill>
                  <a:srgbClr val="800000"/>
                </a:solidFill>
              </a:rPr>
              <a:t>Endocrin betegségek hatásai</a:t>
            </a:r>
            <a:endParaRPr lang="hu-HU" sz="5400" b="1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Picture 4" descr="Hypothalamus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90600"/>
            <a:ext cx="7629525" cy="582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>
                <a:solidFill>
                  <a:srgbClr val="800000"/>
                </a:solidFill>
              </a:rPr>
              <a:t>Acromegalia (Gigantismus)</a:t>
            </a:r>
            <a:endParaRPr lang="hu-HU" b="1" u="sng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u="sng" dirty="0" smtClean="0"/>
              <a:t>Oka: </a:t>
            </a:r>
          </a:p>
          <a:p>
            <a:pPr>
              <a:buNone/>
            </a:pPr>
            <a:endParaRPr lang="hu-HU" u="sng" dirty="0" smtClean="0"/>
          </a:p>
          <a:p>
            <a:pPr>
              <a:buNone/>
            </a:pPr>
            <a:r>
              <a:rPr lang="hu-HU" dirty="0" smtClean="0"/>
              <a:t>		A </a:t>
            </a:r>
            <a:r>
              <a:rPr lang="hu-HU" b="1" dirty="0" smtClean="0">
                <a:solidFill>
                  <a:srgbClr val="800000"/>
                </a:solidFill>
              </a:rPr>
              <a:t>hypophysis daganat </a:t>
            </a:r>
            <a:r>
              <a:rPr lang="hu-HU" dirty="0" smtClean="0"/>
              <a:t>miatt kialakuló fokozott növekedési hormon termelés (STH-somatotrop hormon)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400" b="1" u="sng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5400" b="1" u="sng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hu-HU" sz="5400" b="1" u="sng" dirty="0" smtClean="0">
                <a:solidFill>
                  <a:schemeClr val="accent4">
                    <a:lumMod val="75000"/>
                  </a:schemeClr>
                </a:solidFill>
              </a:rPr>
              <a:t>Tünetek</a:t>
            </a:r>
            <a:br>
              <a:rPr lang="hu-HU" sz="5400" b="1" u="sng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hu-H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</a:t>
            </a:r>
            <a:r>
              <a:rPr lang="hu-HU" sz="2400" dirty="0" smtClean="0"/>
              <a:t>estmagasság növekedése</a:t>
            </a:r>
          </a:p>
          <a:p>
            <a:r>
              <a:rPr lang="hu-HU" sz="2400" dirty="0" smtClean="0"/>
              <a:t>A csontvégek  megnövekedése, kéz ujjai, láb ujjai, orr, állkapocs növekszik ezzel párhuzamosan a lágyrészek is megnagyobbodnak:</a:t>
            </a:r>
            <a:r>
              <a:rPr lang="hu-HU" sz="1600" dirty="0" smtClean="0"/>
              <a:t> </a:t>
            </a:r>
            <a:r>
              <a:rPr lang="hu-HU" sz="2000" dirty="0" smtClean="0"/>
              <a:t>macrocheilia (az ajak túltengése), macroglossia (nagy nyelv</a:t>
            </a:r>
            <a:r>
              <a:rPr lang="hu-HU" sz="1600" dirty="0" smtClean="0"/>
              <a:t>)</a:t>
            </a:r>
          </a:p>
          <a:p>
            <a:r>
              <a:rPr lang="en-US" sz="2400" dirty="0" smtClean="0"/>
              <a:t>E</a:t>
            </a:r>
            <a:r>
              <a:rPr lang="hu-HU" sz="2400" dirty="0" smtClean="0"/>
              <a:t>rős izzadás, kellemetlen testszag</a:t>
            </a:r>
          </a:p>
          <a:p>
            <a:r>
              <a:rPr lang="en-US" sz="2400" dirty="0" smtClean="0"/>
              <a:t>F</a:t>
            </a:r>
            <a:r>
              <a:rPr lang="hu-HU" sz="2400" dirty="0" smtClean="0"/>
              <a:t>elnőtteknél az arcvonások eldurvulnak</a:t>
            </a:r>
          </a:p>
          <a:p>
            <a:r>
              <a:rPr lang="en-US" sz="2400" dirty="0" smtClean="0"/>
              <a:t>L</a:t>
            </a:r>
            <a:r>
              <a:rPr lang="hu-HU" sz="2400" dirty="0" smtClean="0"/>
              <a:t>ila foltok a hónaljnál, mellkason</a:t>
            </a:r>
          </a:p>
          <a:p>
            <a:r>
              <a:rPr lang="en-US" sz="2400" dirty="0" smtClean="0"/>
              <a:t>A</a:t>
            </a:r>
            <a:r>
              <a:rPr lang="hu-HU" sz="2400" dirty="0" smtClean="0"/>
              <a:t>z állkapocscsont növekedésével az állkapocscsont előreugorhat</a:t>
            </a:r>
            <a:endParaRPr lang="hu-H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nagy_or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175" r="-27175"/>
          <a:stretch>
            <a:fillRect/>
          </a:stretch>
        </p:blipFill>
        <p:spPr>
          <a:xfrm>
            <a:off x="152400" y="533400"/>
            <a:ext cx="9296400" cy="5592763"/>
          </a:xfrm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>
                <a:solidFill>
                  <a:srgbClr val="660066"/>
                </a:solidFill>
              </a:rPr>
              <a:t>Morbilli (kanyaró)</a:t>
            </a:r>
            <a:endParaRPr lang="hu-HU" b="1" u="sng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Oka: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sz="3600" dirty="0" smtClean="0"/>
              <a:t>paramyxovírus</a:t>
            </a:r>
          </a:p>
          <a:p>
            <a:pPr>
              <a:buNone/>
            </a:pP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Behatolási kapu:</a:t>
            </a:r>
          </a:p>
          <a:p>
            <a:pPr>
              <a:buNone/>
            </a:pPr>
            <a:r>
              <a:rPr lang="en-US" sz="3600" dirty="0" smtClean="0"/>
              <a:t>L</a:t>
            </a:r>
            <a:r>
              <a:rPr lang="hu-HU" sz="3600" dirty="0" smtClean="0"/>
              <a:t>égutak </a:t>
            </a:r>
          </a:p>
          <a:p>
            <a:pPr>
              <a:buNone/>
            </a:pPr>
            <a:r>
              <a:rPr lang="hu-HU" sz="3600" dirty="0" smtClean="0"/>
              <a:t>nyálkahártyája</a:t>
            </a:r>
            <a:endParaRPr lang="hu-H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0" y="1600200"/>
            <a:ext cx="460375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</a:t>
            </a:r>
            <a:r>
              <a:rPr lang="hu-HU" dirty="0" smtClean="0"/>
              <a:t>egvastagodhatnak a gégeporcok</a:t>
            </a:r>
          </a:p>
          <a:p>
            <a:r>
              <a:rPr lang="en-US" dirty="0" smtClean="0"/>
              <a:t>N</a:t>
            </a:r>
            <a:r>
              <a:rPr lang="hu-HU" dirty="0" smtClean="0"/>
              <a:t>őhet a nyelv, tágabbak lehetnek a fogközök</a:t>
            </a:r>
          </a:p>
          <a:p>
            <a:r>
              <a:rPr lang="en-US" dirty="0" smtClean="0"/>
              <a:t>E</a:t>
            </a:r>
            <a:r>
              <a:rPr lang="hu-HU" dirty="0" smtClean="0"/>
              <a:t>lőreállóbbak a fogak</a:t>
            </a:r>
          </a:p>
          <a:p>
            <a:r>
              <a:rPr lang="hu-HU" dirty="0" smtClean="0"/>
              <a:t>ínyhyperplasia fejlődhet ki</a:t>
            </a:r>
          </a:p>
          <a:p>
            <a:r>
              <a:rPr lang="hu-HU" dirty="0" smtClean="0"/>
              <a:t>A fogak koronája és gyökere is megnőhet</a:t>
            </a:r>
          </a:p>
          <a:p>
            <a:r>
              <a:rPr lang="en-US" dirty="0" smtClean="0"/>
              <a:t>A</a:t>
            </a:r>
            <a:r>
              <a:rPr lang="hu-HU" dirty="0" smtClean="0"/>
              <a:t> mellkas hordóalakú formát vehet fel</a:t>
            </a:r>
          </a:p>
          <a:p>
            <a:r>
              <a:rPr lang="en-US" dirty="0" smtClean="0"/>
              <a:t>I</a:t>
            </a:r>
            <a:r>
              <a:rPr lang="hu-HU" dirty="0" smtClean="0"/>
              <a:t>zomgyengeség, gyakori zsibbadás a végtagokon</a:t>
            </a:r>
          </a:p>
          <a:p>
            <a:r>
              <a:rPr lang="en-US" dirty="0" smtClean="0"/>
              <a:t>Á</a:t>
            </a:r>
            <a:r>
              <a:rPr lang="hu-HU" dirty="0" smtClean="0"/>
              <a:t>lmatlanság, fáradékonyág, látásromlás</a:t>
            </a:r>
          </a:p>
          <a:p>
            <a:r>
              <a:rPr lang="en-US" dirty="0" smtClean="0"/>
              <a:t>N</a:t>
            </a:r>
            <a:r>
              <a:rPr lang="hu-HU" dirty="0" smtClean="0"/>
              <a:t>őknél vérzészavarok, meddőség</a:t>
            </a:r>
          </a:p>
          <a:p>
            <a:r>
              <a:rPr lang="en-US" dirty="0" smtClean="0"/>
              <a:t>F</a:t>
            </a:r>
            <a:r>
              <a:rPr lang="hu-HU" dirty="0" smtClean="0"/>
              <a:t>érfiaknál erekciós zavarok, impotencia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kalapacs_ujj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175" r="-27175"/>
          <a:stretch>
            <a:fillRect/>
          </a:stretch>
        </p:blipFill>
        <p:spPr>
          <a:xfrm>
            <a:off x="0" y="533400"/>
            <a:ext cx="9372600" cy="55927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u="sng" dirty="0" smtClean="0">
                <a:solidFill>
                  <a:schemeClr val="accent6">
                    <a:lumMod val="50000"/>
                  </a:schemeClr>
                </a:solidFill>
              </a:rPr>
              <a:t>Cushing-kór</a:t>
            </a:r>
            <a:endParaRPr lang="hu-HU" sz="4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hu-HU" dirty="0" smtClean="0"/>
              <a:t>ellékvesekéreg túlműködése</a:t>
            </a:r>
          </a:p>
          <a:p>
            <a:pPr lvl="2">
              <a:buNone/>
            </a:pPr>
            <a:r>
              <a:rPr lang="hu-HU" dirty="0" smtClean="0"/>
              <a:t>fokozott szteroid termelése</a:t>
            </a:r>
          </a:p>
          <a:p>
            <a:pPr>
              <a:buNone/>
            </a:pPr>
            <a:r>
              <a:rPr lang="hu-HU" b="1" u="sng" dirty="0" smtClean="0"/>
              <a:t>Oka:</a:t>
            </a:r>
          </a:p>
          <a:p>
            <a:pPr>
              <a:buFontTx/>
              <a:buChar char="-"/>
            </a:pPr>
            <a:r>
              <a:rPr lang="en-US" dirty="0" smtClean="0"/>
              <a:t>M</a:t>
            </a:r>
            <a:r>
              <a:rPr lang="hu-HU" dirty="0" smtClean="0"/>
              <a:t>ellékvese daganat</a:t>
            </a:r>
          </a:p>
          <a:p>
            <a:pPr>
              <a:buFontTx/>
              <a:buChar char="-"/>
            </a:pPr>
            <a:r>
              <a:rPr lang="hu-HU" dirty="0" smtClean="0"/>
              <a:t>Hipofízis adenom (ACTH termelés fokozódik)</a:t>
            </a:r>
          </a:p>
          <a:p>
            <a:pPr>
              <a:buFontTx/>
              <a:buChar char="-"/>
            </a:pPr>
            <a:r>
              <a:rPr lang="en-US" dirty="0" smtClean="0"/>
              <a:t>G</a:t>
            </a:r>
            <a:r>
              <a:rPr lang="hu-HU" dirty="0" smtClean="0"/>
              <a:t>yógyszerhatás (túlzott steroid bevitel)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hu-HU" b="1" dirty="0" smtClean="0">
                <a:solidFill>
                  <a:srgbClr val="800000"/>
                </a:solidFill>
              </a:rPr>
              <a:t>Tünetek:</a:t>
            </a:r>
            <a:endParaRPr lang="hu-HU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hu-HU" dirty="0" smtClean="0"/>
              <a:t>Fokozott zsírlerakódás</a:t>
            </a:r>
          </a:p>
          <a:p>
            <a:pPr>
              <a:buFontTx/>
              <a:buChar char="-"/>
            </a:pPr>
            <a:r>
              <a:rPr lang="en-US" b="1" dirty="0" smtClean="0"/>
              <a:t>K</a:t>
            </a:r>
            <a:r>
              <a:rPr lang="hu-HU" b="1" dirty="0" smtClean="0"/>
              <a:t>iekrekedett arc, nagy tokával (holdvilágarc, bivalynyak), piros bőrszínnel</a:t>
            </a:r>
          </a:p>
          <a:p>
            <a:pPr>
              <a:buFontTx/>
              <a:buChar char="-"/>
            </a:pPr>
            <a:r>
              <a:rPr lang="en-US" dirty="0" smtClean="0"/>
              <a:t>H</a:t>
            </a:r>
            <a:r>
              <a:rPr lang="hu-HU" dirty="0" smtClean="0"/>
              <a:t>irtelen drasztius méretű hízás</a:t>
            </a:r>
          </a:p>
          <a:p>
            <a:pPr>
              <a:buFontTx/>
              <a:buChar char="-"/>
            </a:pPr>
            <a:r>
              <a:rPr lang="en-US" dirty="0" smtClean="0"/>
              <a:t>L</a:t>
            </a:r>
            <a:r>
              <a:rPr lang="hu-HU" dirty="0" smtClean="0"/>
              <a:t>ecsüngő nagy has, vékony végtagok, zsírpúp (bölénypúp) háton, lapockák között</a:t>
            </a:r>
          </a:p>
          <a:p>
            <a:pPr>
              <a:buFontTx/>
              <a:buChar char="-"/>
            </a:pPr>
            <a:r>
              <a:rPr lang="en-US" dirty="0" smtClean="0"/>
              <a:t>S</a:t>
            </a:r>
            <a:r>
              <a:rPr lang="hu-HU" dirty="0" smtClean="0"/>
              <a:t>triák, lila csíkok testszerte</a:t>
            </a:r>
          </a:p>
          <a:p>
            <a:pPr>
              <a:buFontTx/>
              <a:buChar char="-"/>
            </a:pPr>
            <a:r>
              <a:rPr lang="en-US" dirty="0" smtClean="0"/>
              <a:t>F</a:t>
            </a:r>
            <a:r>
              <a:rPr lang="hu-HU" dirty="0" smtClean="0"/>
              <a:t>okozott vízvisszatartás, oedema</a:t>
            </a:r>
          </a:p>
          <a:p>
            <a:pPr>
              <a:buFontTx/>
              <a:buChar char="-"/>
            </a:pPr>
            <a:r>
              <a:rPr lang="en-US" dirty="0" smtClean="0"/>
              <a:t>O</a:t>
            </a:r>
            <a:r>
              <a:rPr lang="hu-HU" dirty="0" smtClean="0"/>
              <a:t>steoporosis</a:t>
            </a:r>
          </a:p>
          <a:p>
            <a:pPr>
              <a:buFontTx/>
              <a:buChar char="-"/>
            </a:pPr>
            <a:r>
              <a:rPr lang="en-US" dirty="0" smtClean="0"/>
              <a:t>E</a:t>
            </a:r>
            <a:r>
              <a:rPr lang="hu-HU" dirty="0" smtClean="0"/>
              <a:t>llenállóképeség csökken - fertőzések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 állcsontok osteoporosisát okozza és ezáltal fogágybetegséget,</a:t>
            </a:r>
          </a:p>
          <a:p>
            <a:pPr>
              <a:buFontTx/>
              <a:buChar char="-"/>
            </a:pPr>
            <a:r>
              <a:rPr lang="hu-HU" dirty="0" smtClean="0"/>
              <a:t>candidiosisra, bakteriális fertőzésre hajlamosít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cushing_szindrom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289" r="-16289"/>
          <a:stretch>
            <a:fillRect/>
          </a:stretch>
        </p:blipFill>
        <p:spPr>
          <a:xfrm>
            <a:off x="0" y="533400"/>
            <a:ext cx="9601200" cy="55927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cushing_szindroma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6508" r="-26508"/>
          <a:stretch>
            <a:fillRect/>
          </a:stretch>
        </p:blipFill>
        <p:spPr>
          <a:xfrm>
            <a:off x="-228600" y="685800"/>
            <a:ext cx="9982200" cy="54403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</a:rPr>
              <a:t>Addison-kór</a:t>
            </a:r>
            <a:endParaRPr lang="hu-H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hu-HU" dirty="0" smtClean="0"/>
              <a:t>ellékvesekéreg csökkent működése</a:t>
            </a:r>
          </a:p>
          <a:p>
            <a:r>
              <a:rPr lang="en-US" dirty="0" smtClean="0"/>
              <a:t>A</a:t>
            </a:r>
            <a:r>
              <a:rPr lang="hu-HU" dirty="0" smtClean="0"/>
              <a:t> mellékvesék nem termelnek elegendő mennyiségű kéreghormont.</a:t>
            </a:r>
          </a:p>
          <a:p>
            <a:pPr>
              <a:buNone/>
            </a:pPr>
            <a:r>
              <a:rPr lang="hu-HU" dirty="0" smtClean="0"/>
              <a:t>Oka:</a:t>
            </a:r>
          </a:p>
          <a:p>
            <a:pPr>
              <a:buFont typeface="Courier New"/>
              <a:buChar char="o"/>
            </a:pPr>
            <a:r>
              <a:rPr lang="hu-HU" dirty="0" smtClean="0"/>
              <a:t>	</a:t>
            </a:r>
            <a:r>
              <a:rPr lang="hu-HU" sz="2800" dirty="0" smtClean="0"/>
              <a:t>autoimmun, öröklődés</a:t>
            </a:r>
          </a:p>
          <a:p>
            <a:pPr>
              <a:buFont typeface="Courier New"/>
              <a:buChar char="o"/>
            </a:pPr>
            <a:r>
              <a:rPr lang="hu-HU" sz="2800" dirty="0" smtClean="0"/>
              <a:t>Tbc, egyéb fertőzések</a:t>
            </a:r>
          </a:p>
          <a:p>
            <a:pPr>
              <a:buFont typeface="Courier New"/>
              <a:buChar char="o"/>
            </a:pPr>
            <a:r>
              <a:rPr lang="en-US" sz="2800" dirty="0" smtClean="0"/>
              <a:t>D</a:t>
            </a:r>
            <a:r>
              <a:rPr lang="hu-HU" sz="2800" dirty="0" smtClean="0"/>
              <a:t>aganat</a:t>
            </a:r>
          </a:p>
          <a:p>
            <a:pPr>
              <a:buFont typeface="Courier New"/>
              <a:buChar char="o"/>
            </a:pPr>
            <a:r>
              <a:rPr lang="hu-HU" sz="2800" dirty="0" smtClean="0"/>
              <a:t>AIDS</a:t>
            </a:r>
          </a:p>
          <a:p>
            <a:pPr>
              <a:buFont typeface="Courier New"/>
              <a:buChar char="o"/>
            </a:pPr>
            <a:r>
              <a:rPr lang="en-US" sz="2800" dirty="0" smtClean="0"/>
              <a:t>M</a:t>
            </a:r>
            <a:r>
              <a:rPr lang="hu-HU" sz="2800" dirty="0" smtClean="0"/>
              <a:t>ellékvese bevérzée, eltávolítása</a:t>
            </a:r>
          </a:p>
          <a:p>
            <a:pPr>
              <a:buFont typeface="Courier New"/>
              <a:buChar char="o"/>
            </a:pPr>
            <a:endParaRPr lang="hu-HU" dirty="0" smtClean="0"/>
          </a:p>
          <a:p>
            <a:pPr>
              <a:buFont typeface="Courier New"/>
              <a:buChar char="o"/>
            </a:pPr>
            <a:endParaRPr lang="hu-HU" dirty="0" smtClean="0"/>
          </a:p>
        </p:txBody>
      </p:sp>
      <p:pic>
        <p:nvPicPr>
          <p:cNvPr id="4" name="Picture 3" descr="mellekve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5029200" cy="1905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800000"/>
                </a:solidFill>
              </a:rPr>
              <a:t>Tünetek:</a:t>
            </a:r>
            <a:endParaRPr lang="hu-HU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</a:t>
            </a:r>
            <a:r>
              <a:rPr lang="hu-HU" dirty="0" smtClean="0"/>
              <a:t>áradékonyság, fogyás</a:t>
            </a:r>
          </a:p>
          <a:p>
            <a:r>
              <a:rPr lang="en-US" dirty="0" smtClean="0"/>
              <a:t>F</a:t>
            </a:r>
            <a:r>
              <a:rPr lang="hu-HU" dirty="0" smtClean="0"/>
              <a:t>okozott barnás bőrelszíneződés (hyperpigmentáció)</a:t>
            </a:r>
          </a:p>
          <a:p>
            <a:r>
              <a:rPr lang="hu-HU" b="1" dirty="0" smtClean="0">
                <a:solidFill>
                  <a:srgbClr val="543466"/>
                </a:solidFill>
              </a:rPr>
              <a:t>bőr és a nyálkahártyák szintjéből ki nem emelkedő barnás, barnás-fekete pigmentáció</a:t>
            </a:r>
          </a:p>
          <a:p>
            <a:r>
              <a:rPr lang="en-US" b="1" dirty="0" smtClean="0">
                <a:solidFill>
                  <a:srgbClr val="543466"/>
                </a:solidFill>
              </a:rPr>
              <a:t>A</a:t>
            </a:r>
            <a:r>
              <a:rPr lang="hu-HU" b="1" dirty="0" smtClean="0">
                <a:solidFill>
                  <a:srgbClr val="543466"/>
                </a:solidFill>
              </a:rPr>
              <a:t> szájban a bucca nyálkahártyáján alakul ki leginkább</a:t>
            </a:r>
          </a:p>
          <a:p>
            <a:r>
              <a:rPr lang="en-US" dirty="0" smtClean="0"/>
              <a:t>H</a:t>
            </a:r>
            <a:r>
              <a:rPr lang="hu-HU" dirty="0" smtClean="0"/>
              <a:t>ányinger, hányás, hasi fájdalom</a:t>
            </a:r>
          </a:p>
          <a:p>
            <a:r>
              <a:rPr lang="en-US" dirty="0" smtClean="0"/>
              <a:t>A</a:t>
            </a:r>
            <a:r>
              <a:rPr lang="hu-HU" dirty="0" smtClean="0"/>
              <a:t>lacsony RR, alacsony VC</a:t>
            </a:r>
          </a:p>
          <a:p>
            <a:r>
              <a:rPr lang="en-US" dirty="0" smtClean="0"/>
              <a:t>P</a:t>
            </a:r>
            <a:r>
              <a:rPr lang="hu-HU" dirty="0" smtClean="0"/>
              <a:t>szichés változások, depresszió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Addison-kor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336" b="-4336"/>
          <a:stretch>
            <a:fillRect/>
          </a:stretch>
        </p:blipFill>
        <p:spPr>
          <a:xfrm>
            <a:off x="0" y="274638"/>
            <a:ext cx="9144000" cy="65833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</a:rPr>
              <a:t>Diabetes mellitus</a:t>
            </a:r>
            <a:endParaRPr lang="hu-H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anchor="t" anchorCtr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anyagcseréjének</a:t>
            </a:r>
            <a:r>
              <a:rPr lang="en-US" dirty="0"/>
              <a:t> </a:t>
            </a:r>
            <a:r>
              <a:rPr lang="en-US" dirty="0" err="1"/>
              <a:t>krónikus</a:t>
            </a:r>
            <a:r>
              <a:rPr lang="en-US" dirty="0"/>
              <a:t> </a:t>
            </a:r>
            <a:r>
              <a:rPr lang="en-US" dirty="0" err="1"/>
              <a:t>megbetegedése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Oka:</a:t>
            </a:r>
          </a:p>
          <a:p>
            <a:pPr algn="ctr"/>
            <a:r>
              <a:rPr lang="en-US" dirty="0"/>
              <a:t> a </a:t>
            </a:r>
            <a:r>
              <a:rPr lang="en-US" dirty="0" err="1"/>
              <a:t>hasnyálmirigy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termelt</a:t>
            </a:r>
            <a:r>
              <a:rPr lang="en-US" dirty="0"/>
              <a:t> </a:t>
            </a:r>
            <a:r>
              <a:rPr lang="en-US" dirty="0" err="1"/>
              <a:t>inzulin</a:t>
            </a:r>
            <a:r>
              <a:rPr lang="en-US" dirty="0"/>
              <a:t> </a:t>
            </a:r>
            <a:r>
              <a:rPr lang="en-US" dirty="0" err="1"/>
              <a:t>hiánya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inzulinnal</a:t>
            </a:r>
            <a:r>
              <a:rPr lang="en-US" dirty="0"/>
              <a:t> </a:t>
            </a:r>
            <a:r>
              <a:rPr lang="en-US" dirty="0" err="1"/>
              <a:t>szembeni</a:t>
            </a:r>
            <a:r>
              <a:rPr lang="en-US" dirty="0"/>
              <a:t> </a:t>
            </a:r>
            <a:r>
              <a:rPr lang="en-US" dirty="0" err="1"/>
              <a:t>érzéketlensége</a:t>
            </a:r>
            <a:r>
              <a:rPr lang="en-US" dirty="0"/>
              <a:t> (</a:t>
            </a:r>
            <a:r>
              <a:rPr lang="en-US" dirty="0" err="1"/>
              <a:t>inzulinrezisztencia</a:t>
            </a:r>
            <a:r>
              <a:rPr lang="en-US" dirty="0"/>
              <a:t>, </a:t>
            </a:r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inzulinhiány</a:t>
            </a:r>
            <a:r>
              <a:rPr lang="en-US" dirty="0"/>
              <a:t>) </a:t>
            </a:r>
          </a:p>
          <a:p>
            <a:pPr algn="ctr"/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 smtClean="0"/>
              <a:t>mindkettő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abszolút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inzulinhiány</a:t>
            </a:r>
            <a:r>
              <a:rPr lang="en-US" dirty="0"/>
              <a:t> </a:t>
            </a:r>
            <a:r>
              <a:rPr lang="en-US" dirty="0" err="1"/>
              <a:t>következtében</a:t>
            </a:r>
            <a:r>
              <a:rPr lang="en-US" dirty="0"/>
              <a:t>, </a:t>
            </a:r>
            <a:r>
              <a:rPr lang="en-US" dirty="0" err="1"/>
              <a:t>mivel</a:t>
            </a:r>
            <a:r>
              <a:rPr lang="en-US" dirty="0"/>
              <a:t> a </a:t>
            </a:r>
            <a:r>
              <a:rPr lang="en-US" dirty="0" err="1"/>
              <a:t>sejtek</a:t>
            </a:r>
            <a:r>
              <a:rPr lang="en-US" dirty="0"/>
              <a:t> </a:t>
            </a:r>
            <a:r>
              <a:rPr lang="en-US" dirty="0" err="1"/>
              <a:t>inzulin</a:t>
            </a:r>
            <a:r>
              <a:rPr lang="en-US" dirty="0"/>
              <a:t> </a:t>
            </a:r>
            <a:r>
              <a:rPr lang="en-US" dirty="0" err="1"/>
              <a:t>hiányában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képesek</a:t>
            </a:r>
            <a:r>
              <a:rPr lang="en-US" dirty="0"/>
              <a:t> a </a:t>
            </a:r>
            <a:r>
              <a:rPr lang="en-US" dirty="0" err="1"/>
              <a:t>glükóz</a:t>
            </a:r>
            <a:r>
              <a:rPr lang="en-US" dirty="0"/>
              <a:t> </a:t>
            </a:r>
            <a:r>
              <a:rPr lang="en-US" dirty="0" err="1"/>
              <a:t>felvételére</a:t>
            </a:r>
            <a:r>
              <a:rPr lang="en-US" dirty="0"/>
              <a:t>, a </a:t>
            </a:r>
            <a:r>
              <a:rPr lang="en-US" dirty="0" err="1"/>
              <a:t>vércukorszint</a:t>
            </a:r>
            <a:r>
              <a:rPr lang="en-US" dirty="0"/>
              <a:t> </a:t>
            </a:r>
            <a:r>
              <a:rPr lang="en-US" dirty="0" err="1"/>
              <a:t>megemelkedik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okozza</a:t>
            </a:r>
            <a:r>
              <a:rPr lang="en-US" dirty="0"/>
              <a:t> a </a:t>
            </a:r>
            <a:r>
              <a:rPr lang="en-US" dirty="0" err="1"/>
              <a:t>betegség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tüneteit</a:t>
            </a:r>
            <a:r>
              <a:rPr lang="en-US" dirty="0"/>
              <a:t>.</a:t>
            </a:r>
          </a:p>
          <a:p>
            <a:pPr>
              <a:buSzPct val="98000"/>
            </a:pPr>
            <a:endParaRPr lang="hu-HU" kern="0" dirty="0"/>
          </a:p>
        </p:txBody>
      </p:sp>
      <p:pic>
        <p:nvPicPr>
          <p:cNvPr id="4" name="Picture 3" descr="200px-Langerhanssche_Ins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13" y="92076"/>
            <a:ext cx="1828800" cy="1325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dirty="0" smtClean="0"/>
              <a:t>A vírus az ember testváladékaival ürül.</a:t>
            </a:r>
          </a:p>
          <a:p>
            <a:pPr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Cseppfertőzésként terjed</a:t>
            </a:r>
          </a:p>
          <a:p>
            <a:pPr algn="ctr">
              <a:buNone/>
            </a:pPr>
            <a:r>
              <a:rPr lang="hu-HU" dirty="0" smtClean="0"/>
              <a:t>Incubatios idő: 9-12 nap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b="1" u="sng" dirty="0" smtClean="0"/>
              <a:t>Tünetek:</a:t>
            </a:r>
          </a:p>
          <a:p>
            <a:pPr algn="ctr">
              <a:buNone/>
            </a:pPr>
            <a:r>
              <a:rPr lang="en-US" dirty="0" smtClean="0"/>
              <a:t>H</a:t>
            </a:r>
            <a:r>
              <a:rPr lang="hu-HU" dirty="0" smtClean="0"/>
              <a:t>irtelen fellépő nátha, magas láz, köhögés, kötőhártya-gyulladás, nyirokcsomó duzzanat</a:t>
            </a:r>
          </a:p>
          <a:p>
            <a:pPr algn="ctr">
              <a:buNone/>
            </a:pPr>
            <a:r>
              <a:rPr lang="en-US" dirty="0" smtClean="0"/>
              <a:t>N</a:t>
            </a:r>
            <a:r>
              <a:rPr lang="hu-HU" dirty="0" smtClean="0"/>
              <a:t>yálkahártyán </a:t>
            </a:r>
            <a:r>
              <a:rPr lang="hu-HU" b="1" dirty="0" smtClean="0">
                <a:solidFill>
                  <a:srgbClr val="FF0000"/>
                </a:solidFill>
              </a:rPr>
              <a:t>koplik-foltok </a:t>
            </a:r>
            <a:r>
              <a:rPr lang="hu-HU" dirty="0" smtClean="0"/>
              <a:t>jelennek meg</a:t>
            </a:r>
          </a:p>
          <a:p>
            <a:pPr algn="ctr">
              <a:buNone/>
            </a:pPr>
            <a:r>
              <a:rPr lang="en-US" dirty="0" smtClean="0"/>
              <a:t>K</a:t>
            </a:r>
            <a:r>
              <a:rPr lang="hu-HU" dirty="0" smtClean="0"/>
              <a:t>ésőbb kiütések jelennek meg a bőrön, majd a láz csökken.</a:t>
            </a:r>
            <a:endParaRPr lang="hu-HU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800000"/>
                </a:solidFill>
              </a:rPr>
              <a:t>Szájtünetek:</a:t>
            </a:r>
            <a:endParaRPr lang="hu-HU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</a:t>
            </a:r>
            <a:r>
              <a:rPr lang="hu-HU" dirty="0" smtClean="0"/>
              <a:t>ubjektív panasz:</a:t>
            </a:r>
          </a:p>
          <a:p>
            <a:pPr lvl="1"/>
            <a:r>
              <a:rPr lang="en-US" dirty="0" smtClean="0"/>
              <a:t>S</a:t>
            </a:r>
            <a:r>
              <a:rPr lang="hu-HU" dirty="0" smtClean="0"/>
              <a:t>záj szárazság</a:t>
            </a:r>
          </a:p>
          <a:p>
            <a:pPr lvl="1"/>
            <a:r>
              <a:rPr lang="en-US" dirty="0" smtClean="0"/>
              <a:t>É</a:t>
            </a:r>
            <a:r>
              <a:rPr lang="hu-HU" dirty="0" smtClean="0"/>
              <a:t>des íz érzése</a:t>
            </a:r>
          </a:p>
          <a:p>
            <a:pPr lvl="1"/>
            <a:r>
              <a:rPr lang="en-US" dirty="0" smtClean="0"/>
              <a:t>I</a:t>
            </a:r>
            <a:r>
              <a:rPr lang="hu-HU" dirty="0" smtClean="0"/>
              <a:t>nyviszketés</a:t>
            </a:r>
          </a:p>
          <a:p>
            <a:pPr lvl="1"/>
            <a:r>
              <a:rPr lang="en-US" dirty="0" smtClean="0"/>
              <a:t>A</a:t>
            </a:r>
            <a:r>
              <a:rPr lang="hu-HU" dirty="0" smtClean="0"/>
              <a:t> nyelvben fájdalmas égő érzés</a:t>
            </a:r>
          </a:p>
          <a:p>
            <a:r>
              <a:rPr lang="en-US" sz="3427" dirty="0" smtClean="0"/>
              <a:t>G</a:t>
            </a:r>
            <a:r>
              <a:rPr lang="hu-HU" sz="3427" dirty="0" smtClean="0"/>
              <a:t>yakori az erythema a nyelven, mely gyakran megnagyobbodott és szélén a fogak benyomatai láthatók</a:t>
            </a:r>
          </a:p>
          <a:p>
            <a:r>
              <a:rPr lang="en-US" dirty="0" smtClean="0"/>
              <a:t>A</a:t>
            </a:r>
            <a:r>
              <a:rPr lang="hu-HU" dirty="0" smtClean="0"/>
              <a:t>z íny duzzadt, cianotikus, különösen az interdentális papillák lobosak és könnyen véreznek</a:t>
            </a:r>
          </a:p>
          <a:p>
            <a:r>
              <a:rPr lang="en-US" dirty="0" smtClean="0"/>
              <a:t>A</a:t>
            </a:r>
            <a:r>
              <a:rPr lang="hu-HU" dirty="0" smtClean="0"/>
              <a:t> fogak meglazulnak, fogágybetegség alakul ki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Koplik-foltok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A 2.-3. napon jelennek meg az ajkakon, főleg az </a:t>
            </a:r>
            <a:r>
              <a:rPr lang="hu-HU" dirty="0"/>
              <a:t>orcai nyálkahártyán (buccan</a:t>
            </a:r>
            <a:r>
              <a:rPr lang="hu-HU" dirty="0" smtClean="0"/>
              <a:t>), az őrlőfogakkal szemben. 1-3 mm átmérőjű, szabálytalan alakú grízszerű kékesfehér foltok az erythemás nyálkahártyán, sohasem folynak össze.</a:t>
            </a:r>
            <a:endParaRPr lang="hu-HU" dirty="0"/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08" y="4429049"/>
            <a:ext cx="4114800" cy="1816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358"/>
            <a:ext cx="8458200" cy="58058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hu-HU" dirty="0" smtClean="0"/>
              <a:t> bőrkiütés általában a 14. napon jelenik meg.</a:t>
            </a:r>
          </a:p>
          <a:p>
            <a:pPr>
              <a:buNone/>
            </a:pPr>
            <a:r>
              <a:rPr lang="hu-HU" dirty="0" smtClean="0"/>
              <a:t>Először a fül mögött és a halántékon kezdődik, majd az arcon lencsényi </a:t>
            </a:r>
            <a:r>
              <a:rPr lang="en-US" dirty="0" smtClean="0"/>
              <a:t>–</a:t>
            </a:r>
            <a:r>
              <a:rPr lang="hu-HU" dirty="0" smtClean="0"/>
              <a:t> gombosűfejnyi vörös árnyalatú bőrjelenségek, a duzzadt bőrből kissé kiemelkednek.</a:t>
            </a:r>
          </a:p>
          <a:p>
            <a:pPr>
              <a:buNone/>
            </a:pPr>
            <a:r>
              <a:rPr lang="hu-HU" dirty="0" smtClean="0"/>
              <a:t>2-3 nap múlva lefele terjed</a:t>
            </a:r>
          </a:p>
          <a:p>
            <a:pPr>
              <a:buNone/>
            </a:pPr>
            <a:r>
              <a:rPr lang="hu-HU" dirty="0" smtClean="0"/>
              <a:t> az egész testre.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hu-HU" dirty="0" smtClean="0"/>
              <a:t> kiütések időnként összefolynak,</a:t>
            </a:r>
          </a:p>
          <a:p>
            <a:pPr>
              <a:buNone/>
            </a:pPr>
            <a:r>
              <a:rPr lang="hu-HU" dirty="0" smtClean="0"/>
              <a:t> de ép bőrszigeteket is hagynak.</a:t>
            </a:r>
          </a:p>
          <a:p>
            <a:pPr>
              <a:buNone/>
            </a:pPr>
            <a:r>
              <a:rPr lang="hu-HU" dirty="0" smtClean="0"/>
              <a:t>A bőrelváltozás nem viszket, ujjnyomásra eltűnik,</a:t>
            </a:r>
          </a:p>
          <a:p>
            <a:pPr>
              <a:buNone/>
            </a:pPr>
            <a:r>
              <a:rPr lang="hu-HU" dirty="0"/>
              <a:t>4</a:t>
            </a:r>
            <a:r>
              <a:rPr lang="hu-HU" dirty="0" smtClean="0"/>
              <a:t>-5 nap múlva barnásan elszíneződik, majd eltűnik.</a:t>
            </a:r>
            <a:endParaRPr lang="hu-HU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622550"/>
            <a:ext cx="1479550" cy="172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sng" dirty="0" smtClean="0">
                <a:solidFill>
                  <a:srgbClr val="660066"/>
                </a:solidFill>
              </a:rPr>
              <a:t>Parotitis epidemica (mumpsz)</a:t>
            </a:r>
            <a:br>
              <a:rPr lang="hu-HU" b="1" u="sng" dirty="0" smtClean="0">
                <a:solidFill>
                  <a:srgbClr val="660066"/>
                </a:solidFill>
              </a:rPr>
            </a:br>
            <a:r>
              <a:rPr lang="hu-HU" b="1" u="sng" dirty="0" smtClean="0">
                <a:solidFill>
                  <a:srgbClr val="660066"/>
                </a:solidFill>
              </a:rPr>
              <a:t>Járványos fültőmirigy gyulladás</a:t>
            </a:r>
            <a:endParaRPr lang="hu-HU" b="1" u="sng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Oka:</a:t>
            </a:r>
          </a:p>
          <a:p>
            <a:pPr>
              <a:buNone/>
            </a:pPr>
            <a:r>
              <a:rPr lang="en-US" dirty="0" smtClean="0"/>
              <a:t>				P</a:t>
            </a:r>
            <a:r>
              <a:rPr lang="hu-HU" dirty="0" smtClean="0"/>
              <a:t>aramyxovírus parotitidis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Csepfertőzéssel (fertőzött nyállal) terjed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Incubatios idő: 18-21 nap</a:t>
            </a:r>
            <a:endParaRPr lang="hu-HU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4" y="4373984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199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err="1" smtClean="0">
                <a:solidFill>
                  <a:srgbClr val="008000"/>
                </a:solidFill>
              </a:rPr>
              <a:t>Tünetei</a:t>
            </a:r>
            <a:r>
              <a:rPr lang="en-US" b="1" u="sng" dirty="0" smtClean="0">
                <a:solidFill>
                  <a:srgbClr val="008000"/>
                </a:solidFill>
              </a:rPr>
              <a:t> :</a:t>
            </a:r>
          </a:p>
          <a:p>
            <a:r>
              <a:rPr lang="en-US" dirty="0" err="1" smtClean="0"/>
              <a:t>Lázzal</a:t>
            </a:r>
            <a:r>
              <a:rPr lang="en-US" dirty="0" smtClean="0"/>
              <a:t> </a:t>
            </a:r>
            <a:r>
              <a:rPr lang="en-US" dirty="0" err="1" smtClean="0"/>
              <a:t>kezdődik</a:t>
            </a:r>
            <a:endParaRPr lang="en-US" dirty="0" smtClean="0"/>
          </a:p>
          <a:p>
            <a:r>
              <a:rPr lang="en-US" dirty="0" err="1" smtClean="0"/>
              <a:t>fültő</a:t>
            </a:r>
            <a:r>
              <a:rPr lang="en-US" dirty="0" smtClean="0"/>
              <a:t> </a:t>
            </a:r>
            <a:r>
              <a:rPr lang="en-US" dirty="0" err="1"/>
              <a:t>körüli</a:t>
            </a:r>
            <a:r>
              <a:rPr lang="en-US" dirty="0"/>
              <a:t> </a:t>
            </a:r>
            <a:r>
              <a:rPr lang="en-US" dirty="0" err="1"/>
              <a:t>fájdalom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 smtClean="0"/>
              <a:t>duzzanat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fültőmirigy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nyálmirigyek</a:t>
            </a:r>
            <a:r>
              <a:rPr lang="en-US" dirty="0"/>
              <a:t> (</a:t>
            </a:r>
            <a:r>
              <a:rPr lang="en-US" dirty="0" err="1"/>
              <a:t>nyelv</a:t>
            </a:r>
            <a:r>
              <a:rPr lang="en-US" dirty="0"/>
              <a:t> </a:t>
            </a:r>
            <a:r>
              <a:rPr lang="en-US" dirty="0" err="1" smtClean="0"/>
              <a:t>alatti</a:t>
            </a:r>
            <a:r>
              <a:rPr lang="en-US" dirty="0" smtClean="0"/>
              <a:t> </a:t>
            </a:r>
            <a:r>
              <a:rPr lang="en-US" dirty="0" err="1" smtClean="0"/>
              <a:t>mirigyek</a:t>
            </a:r>
            <a:r>
              <a:rPr lang="en-US" dirty="0"/>
              <a:t>, </a:t>
            </a:r>
            <a:r>
              <a:rPr lang="en-US" dirty="0" err="1"/>
              <a:t>állkapocs</a:t>
            </a:r>
            <a:r>
              <a:rPr lang="en-US" dirty="0"/>
              <a:t> </a:t>
            </a:r>
            <a:r>
              <a:rPr lang="en-US" dirty="0" err="1"/>
              <a:t>alatti</a:t>
            </a:r>
            <a:r>
              <a:rPr lang="en-US" dirty="0"/>
              <a:t> </a:t>
            </a:r>
            <a:r>
              <a:rPr lang="en-US" dirty="0" err="1"/>
              <a:t>mirigyek</a:t>
            </a:r>
            <a:r>
              <a:rPr lang="en-US" dirty="0"/>
              <a:t>) is </a:t>
            </a:r>
            <a:r>
              <a:rPr lang="en-US" dirty="0" err="1" smtClean="0"/>
              <a:t>duzzadtak</a:t>
            </a:r>
            <a:r>
              <a:rPr lang="en-US" dirty="0" smtClean="0"/>
              <a:t>, </a:t>
            </a:r>
            <a:r>
              <a:rPr lang="en-US" dirty="0" err="1"/>
              <a:t>nyomásra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spontán</a:t>
            </a:r>
            <a:r>
              <a:rPr lang="en-US" dirty="0"/>
              <a:t> is </a:t>
            </a:r>
            <a:r>
              <a:rPr lang="en-US" dirty="0" err="1" smtClean="0"/>
              <a:t>fájdalmasak</a:t>
            </a:r>
            <a:endParaRPr lang="en-US" dirty="0" smtClean="0"/>
          </a:p>
          <a:p>
            <a:r>
              <a:rPr lang="en-US" dirty="0" smtClean="0"/>
              <a:t> a </a:t>
            </a:r>
            <a:r>
              <a:rPr lang="en-US" dirty="0" err="1"/>
              <a:t>duzzanat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látható</a:t>
            </a:r>
            <a:r>
              <a:rPr lang="en-US" dirty="0"/>
              <a:t>, a </a:t>
            </a:r>
            <a:r>
              <a:rPr lang="en-US" dirty="0" err="1"/>
              <a:t>beteg</a:t>
            </a:r>
            <a:r>
              <a:rPr lang="en-US" dirty="0"/>
              <a:t> </a:t>
            </a:r>
            <a:r>
              <a:rPr lang="en-US" dirty="0" err="1"/>
              <a:t>gyermek</a:t>
            </a:r>
            <a:r>
              <a:rPr lang="en-US" dirty="0"/>
              <a:t> </a:t>
            </a:r>
            <a:r>
              <a:rPr lang="en-US" dirty="0" err="1"/>
              <a:t>arca</a:t>
            </a:r>
            <a:r>
              <a:rPr lang="en-US" dirty="0"/>
              <a:t> </a:t>
            </a:r>
            <a:r>
              <a:rPr lang="en-US" dirty="0" err="1"/>
              <a:t>jellegzetesen</a:t>
            </a:r>
            <a:r>
              <a:rPr lang="en-US" dirty="0"/>
              <a:t> </a:t>
            </a:r>
            <a:r>
              <a:rPr lang="en-US" dirty="0" err="1"/>
              <a:t>telt</a:t>
            </a:r>
            <a:r>
              <a:rPr lang="en-US" dirty="0"/>
              <a:t>, </a:t>
            </a:r>
            <a:r>
              <a:rPr lang="en-US" dirty="0" err="1"/>
              <a:t>gömbölyű</a:t>
            </a:r>
            <a:r>
              <a:rPr lang="en-US" dirty="0"/>
              <a:t> </a:t>
            </a:r>
            <a:r>
              <a:rPr lang="en-US" dirty="0" err="1"/>
              <a:t>formát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/>
              <a:t> </a:t>
            </a:r>
            <a:r>
              <a:rPr lang="en-US" dirty="0" err="1" smtClean="0"/>
              <a:t>fel</a:t>
            </a:r>
            <a:endParaRPr lang="en-US" dirty="0" smtClean="0"/>
          </a:p>
          <a:p>
            <a:r>
              <a:rPr lang="en-US" dirty="0" err="1" smtClean="0"/>
              <a:t>fejfájás</a:t>
            </a:r>
            <a:r>
              <a:rPr lang="en-US" dirty="0" smtClean="0"/>
              <a:t>, </a:t>
            </a:r>
            <a:r>
              <a:rPr lang="en-US" dirty="0" err="1" smtClean="0"/>
              <a:t>torokfájás</a:t>
            </a:r>
            <a:r>
              <a:rPr lang="en-US" dirty="0" smtClean="0"/>
              <a:t>, </a:t>
            </a:r>
            <a:r>
              <a:rPr lang="en-US" dirty="0" err="1" smtClean="0"/>
              <a:t>gyengeség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betegség</a:t>
            </a:r>
            <a:r>
              <a:rPr lang="en-US" dirty="0" smtClean="0"/>
              <a:t> 1</a:t>
            </a:r>
            <a:r>
              <a:rPr lang="en-US" dirty="0"/>
              <a:t>-2 </a:t>
            </a:r>
            <a:r>
              <a:rPr lang="en-US" dirty="0" err="1"/>
              <a:t>hét</a:t>
            </a:r>
            <a:r>
              <a:rPr lang="en-US" dirty="0"/>
              <a:t> </a:t>
            </a:r>
            <a:r>
              <a:rPr lang="en-US" dirty="0" err="1"/>
              <a:t>alatt</a:t>
            </a:r>
            <a:r>
              <a:rPr lang="en-US" dirty="0"/>
              <a:t> </a:t>
            </a:r>
            <a:r>
              <a:rPr lang="en-US" dirty="0" err="1"/>
              <a:t>spontán</a:t>
            </a:r>
            <a:r>
              <a:rPr lang="en-US" dirty="0"/>
              <a:t> </a:t>
            </a:r>
            <a:r>
              <a:rPr lang="en-US" dirty="0" err="1"/>
              <a:t>lezajlik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ritka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szövődménye</a:t>
            </a:r>
            <a:r>
              <a:rPr lang="en-US" b="1" dirty="0" smtClean="0">
                <a:solidFill>
                  <a:srgbClr val="008000"/>
                </a:solidFill>
              </a:rPr>
              <a:t>: </a:t>
            </a:r>
            <a:r>
              <a:rPr lang="en-US" dirty="0" smtClean="0"/>
              <a:t>a </a:t>
            </a:r>
            <a:r>
              <a:rPr lang="en-US" dirty="0" err="1" smtClean="0"/>
              <a:t>pubertáskoron</a:t>
            </a:r>
            <a:r>
              <a:rPr lang="en-US" dirty="0" smtClean="0"/>
              <a:t> </a:t>
            </a:r>
            <a:r>
              <a:rPr lang="en-US" dirty="0" err="1" smtClean="0"/>
              <a:t>túli</a:t>
            </a:r>
            <a:r>
              <a:rPr lang="en-US" dirty="0" smtClean="0"/>
              <a:t> </a:t>
            </a:r>
            <a:r>
              <a:rPr lang="en-US" dirty="0" err="1" smtClean="0"/>
              <a:t>férfiaknál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/>
              <a:t>-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kétoldali</a:t>
            </a:r>
            <a:r>
              <a:rPr lang="en-US" dirty="0"/>
              <a:t> </a:t>
            </a:r>
            <a:r>
              <a:rPr lang="en-US" dirty="0" err="1"/>
              <a:t>heregyulladás</a:t>
            </a:r>
            <a:r>
              <a:rPr lang="en-US" dirty="0"/>
              <a:t> (</a:t>
            </a:r>
            <a:r>
              <a:rPr lang="en-US" dirty="0" err="1"/>
              <a:t>orchitis</a:t>
            </a:r>
            <a:r>
              <a:rPr lang="en-US" dirty="0"/>
              <a:t>),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nemzőképtelenséget</a:t>
            </a:r>
            <a:r>
              <a:rPr lang="en-US" dirty="0"/>
              <a:t> </a:t>
            </a:r>
            <a:r>
              <a:rPr lang="en-US" dirty="0" err="1" smtClean="0"/>
              <a:t>okozhat</a:t>
            </a:r>
            <a:endParaRPr lang="hu-HU" dirty="0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rgbClr val="800000"/>
                </a:solidFill>
              </a:rPr>
              <a:t>Szájtünetek:</a:t>
            </a:r>
            <a:endParaRPr lang="hu-HU" b="1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hu-HU" dirty="0" smtClean="0"/>
              <a:t> parotis kivezetőcsövének szájadéka vörösen megdúzzad,</a:t>
            </a:r>
          </a:p>
          <a:p>
            <a:r>
              <a:rPr lang="en-US" dirty="0" smtClean="0"/>
              <a:t>A</a:t>
            </a:r>
            <a:r>
              <a:rPr lang="hu-HU" dirty="0" smtClean="0"/>
              <a:t> nyelv bevonttá válik,</a:t>
            </a:r>
          </a:p>
          <a:p>
            <a:r>
              <a:rPr lang="en-US" dirty="0" smtClean="0"/>
              <a:t>C</a:t>
            </a:r>
            <a:r>
              <a:rPr lang="hu-HU" dirty="0" smtClean="0"/>
              <a:t>sökkent nyáltermelés,</a:t>
            </a:r>
          </a:p>
          <a:p>
            <a:pPr>
              <a:buNone/>
            </a:pPr>
            <a:r>
              <a:rPr lang="hu-HU" dirty="0" smtClean="0"/>
              <a:t>						</a:t>
            </a:r>
          </a:p>
          <a:p>
            <a:pPr>
              <a:buNone/>
            </a:pPr>
            <a:r>
              <a:rPr lang="en-US" dirty="0" smtClean="0"/>
              <a:t>E</a:t>
            </a:r>
            <a:r>
              <a:rPr lang="hu-HU" dirty="0" smtClean="0"/>
              <a:t>rythema, stomatitis, ulcus kialakulhat</a:t>
            </a:r>
            <a:endParaRPr lang="hu-HU" dirty="0"/>
          </a:p>
        </p:txBody>
      </p:sp>
      <p:sp>
        <p:nvSpPr>
          <p:cNvPr id="4" name="Down Arrow 3"/>
          <p:cNvSpPr/>
          <p:nvPr/>
        </p:nvSpPr>
        <p:spPr>
          <a:xfrm>
            <a:off x="2590800" y="3962400"/>
            <a:ext cx="2286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1213</Words>
  <Application>Microsoft Macintosh PowerPoint</Application>
  <PresentationFormat>On-screen Show (4:3)</PresentationFormat>
  <Paragraphs>190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Fertőző gyermekbetegségek és szájüregi tüneteik</vt:lpstr>
      <vt:lpstr>PowerPoint Presentation</vt:lpstr>
      <vt:lpstr>Morbilli (kanyaró)</vt:lpstr>
      <vt:lpstr>PowerPoint Presentation</vt:lpstr>
      <vt:lpstr>Koplik-foltok</vt:lpstr>
      <vt:lpstr>PowerPoint Presentation</vt:lpstr>
      <vt:lpstr>Parotitis epidemica (mumpsz) Járványos fültőmirigy gyulladás</vt:lpstr>
      <vt:lpstr>PowerPoint Presentation</vt:lpstr>
      <vt:lpstr>Szájtünetek:</vt:lpstr>
      <vt:lpstr>Varicella (bárányhimlő)</vt:lpstr>
      <vt:lpstr>A kiütések jellegzetesek:</vt:lpstr>
      <vt:lpstr>Szájtünetek:</vt:lpstr>
      <vt:lpstr>Herpes zoster (övsömör)</vt:lpstr>
      <vt:lpstr>PowerPoint Presentation</vt:lpstr>
      <vt:lpstr>Herpes zoster (övsömör)</vt:lpstr>
      <vt:lpstr>Herpes zoster (övsömör)</vt:lpstr>
      <vt:lpstr>PowerPoint Presentation</vt:lpstr>
      <vt:lpstr>PowerPoint Presentation</vt:lpstr>
      <vt:lpstr>Rubeola</vt:lpstr>
      <vt:lpstr>Szájtünetei:</vt:lpstr>
      <vt:lpstr>Scarlatina (vörheny)</vt:lpstr>
      <vt:lpstr>Általános tünetek:</vt:lpstr>
      <vt:lpstr>PowerPoint Presentation</vt:lpstr>
      <vt:lpstr>Szájtünete:</vt:lpstr>
      <vt:lpstr>Diftéria (torokgyík)</vt:lpstr>
      <vt:lpstr>Endocrin betegségek hatásai</vt:lpstr>
      <vt:lpstr>Acromegalia (Gigantismus)</vt:lpstr>
      <vt:lpstr> Tünetek </vt:lpstr>
      <vt:lpstr>PowerPoint Presentation</vt:lpstr>
      <vt:lpstr>PowerPoint Presentation</vt:lpstr>
      <vt:lpstr>PowerPoint Presentation</vt:lpstr>
      <vt:lpstr>Cushing-kór</vt:lpstr>
      <vt:lpstr>Tünetek:</vt:lpstr>
      <vt:lpstr>PowerPoint Presentation</vt:lpstr>
      <vt:lpstr>PowerPoint Presentation</vt:lpstr>
      <vt:lpstr>Addison-kór</vt:lpstr>
      <vt:lpstr>Tünetek:</vt:lpstr>
      <vt:lpstr>PowerPoint Presentation</vt:lpstr>
      <vt:lpstr>Diabetes mellitus</vt:lpstr>
      <vt:lpstr>Szájtünetek:</vt:lpstr>
    </vt:vector>
  </TitlesOfParts>
  <Company>Apple IMC Hungary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Fertőző gyermekbetegségek</dc:title>
  <dc:creator>Szabados Tímea</dc:creator>
  <cp:lastModifiedBy>Microsoft Office User</cp:lastModifiedBy>
  <cp:revision>44</cp:revision>
  <dcterms:created xsi:type="dcterms:W3CDTF">2008-10-15T10:50:31Z</dcterms:created>
  <dcterms:modified xsi:type="dcterms:W3CDTF">2020-03-20T22:22:47Z</dcterms:modified>
</cp:coreProperties>
</file>