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728FBC"/>
        </a:solidFill>
        <a:effectLst/>
        <a:uFillTx/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67CEA-40B0-2C43-A549-10E985F25199}" v="1" dt="2021-02-12T10:15:26.375"/>
  </p1510:revLst>
</p1510:revInfo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728FBC"/>
        </a:fontRef>
        <a:srgbClr val="728FBC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7E4F3">
              <a:alpha val="4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728FBC"/>
              </a:solidFill>
              <a:prstDash val="solid"/>
              <a:miter lim="400000"/>
            </a:ln>
          </a:left>
          <a:right>
            <a:ln w="25400" cap="flat">
              <a:solidFill>
                <a:srgbClr val="728FBC"/>
              </a:solidFill>
              <a:prstDash val="solid"/>
              <a:miter lim="400000"/>
            </a:ln>
          </a:right>
          <a:top>
            <a:ln w="25400" cap="flat">
              <a:solidFill>
                <a:srgbClr val="728FBC"/>
              </a:solidFill>
              <a:prstDash val="solid"/>
              <a:miter lim="400000"/>
            </a:ln>
          </a:top>
          <a:bottom>
            <a:ln w="25400" cap="flat">
              <a:solidFill>
                <a:srgbClr val="728FBC"/>
              </a:solidFill>
              <a:prstDash val="solid"/>
              <a:miter lim="400000"/>
            </a:ln>
          </a:bottom>
          <a:insideH>
            <a:ln w="25400" cap="flat">
              <a:solidFill>
                <a:srgbClr val="728FBC"/>
              </a:solidFill>
              <a:prstDash val="solid"/>
              <a:miter lim="400000"/>
            </a:ln>
          </a:insideH>
          <a:insideV>
            <a:ln w="25400" cap="flat">
              <a:solidFill>
                <a:srgbClr val="728FBC"/>
              </a:solidFill>
              <a:prstDash val="solid"/>
              <a:miter lim="400000"/>
            </a:ln>
          </a:insideV>
        </a:tcBdr>
        <a:fill>
          <a:solidFill>
            <a:srgbClr val="7AA9F0">
              <a:alpha val="50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8"/>
  </p:normalViewPr>
  <p:slideViewPr>
    <p:cSldViewPr snapToGrid="0" snapToObjects="1">
      <p:cViewPr varScale="1">
        <p:scale>
          <a:sx n="70" d="100"/>
          <a:sy n="70" d="100"/>
        </p:scale>
        <p:origin x="1464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microsoft.com/office/2015/10/relationships/revisionInfo" Target="revisionInfo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4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 és alcím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szöveg"/>
          <p:cNvSpPr txBox="1">
            <a:spLocks noGrp="1"/>
          </p:cNvSpPr>
          <p:nvPr>
            <p:ph type="title"/>
          </p:nvPr>
        </p:nvSpPr>
        <p:spPr>
          <a:xfrm>
            <a:off x="444500" y="3175000"/>
            <a:ext cx="12115800" cy="2044700"/>
          </a:xfrm>
          <a:prstGeom prst="rect">
            <a:avLst/>
          </a:prstGeom>
        </p:spPr>
        <p:txBody>
          <a:bodyPr anchor="b"/>
          <a:lstStyle/>
          <a:p>
            <a:r>
              <a:t>Címszöveg</a:t>
            </a:r>
          </a:p>
        </p:txBody>
      </p:sp>
      <p:sp>
        <p:nvSpPr>
          <p:cNvPr id="12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444500" y="5346700"/>
            <a:ext cx="12115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1pPr>
            <a:lvl2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2pPr>
            <a:lvl3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3pPr>
            <a:lvl4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4pPr>
            <a:lvl5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, felsorolás és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Kép"/>
          <p:cNvSpPr>
            <a:spLocks noGrp="1"/>
          </p:cNvSpPr>
          <p:nvPr>
            <p:ph type="pic" sz="half" idx="13"/>
          </p:nvPr>
        </p:nvSpPr>
        <p:spPr>
          <a:xfrm>
            <a:off x="7454900" y="2940050"/>
            <a:ext cx="4445000" cy="5829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9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90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444500" y="2374900"/>
            <a:ext cx="6565900" cy="6502400"/>
          </a:xfrm>
          <a:prstGeom prst="rect">
            <a:avLst/>
          </a:prstGeom>
        </p:spPr>
        <p:txBody>
          <a:bodyPr/>
          <a:lstStyle>
            <a:lvl1pPr marL="838946" indent="-356346">
              <a:spcBef>
                <a:spcPts val="4500"/>
              </a:spcBef>
              <a:buBlip>
                <a:blip r:embed="rId2"/>
              </a:buBlip>
              <a:tabLst>
                <a:tab pos="1473200" algn="l"/>
              </a:tabLst>
              <a:defRPr sz="3400"/>
            </a:lvl1pPr>
            <a:lvl2pPr marL="1296146" indent="-356346">
              <a:spcBef>
                <a:spcPts val="4500"/>
              </a:spcBef>
              <a:buBlip>
                <a:blip r:embed="rId2"/>
              </a:buBlip>
              <a:tabLst>
                <a:tab pos="1930400" algn="l"/>
              </a:tabLst>
              <a:defRPr sz="3400"/>
            </a:lvl2pPr>
            <a:lvl3pPr marL="1740646" indent="-356346">
              <a:spcBef>
                <a:spcPts val="4500"/>
              </a:spcBef>
              <a:buBlip>
                <a:blip r:embed="rId2"/>
              </a:buBlip>
              <a:tabLst>
                <a:tab pos="2374900" algn="l"/>
              </a:tabLst>
              <a:defRPr sz="3400"/>
            </a:lvl3pPr>
            <a:lvl4pPr marL="2197846" indent="-356346">
              <a:spcBef>
                <a:spcPts val="4500"/>
              </a:spcBef>
              <a:buBlip>
                <a:blip r:embed="rId2"/>
              </a:buBlip>
              <a:tabLst>
                <a:tab pos="2832100" algn="l"/>
              </a:tabLst>
              <a:defRPr sz="3400"/>
            </a:lvl4pPr>
            <a:lvl5pPr marL="2655046" indent="-356346">
              <a:spcBef>
                <a:spcPts val="4500"/>
              </a:spcBef>
              <a:buBlip>
                <a:blip r:embed="rId2"/>
              </a:buBlip>
              <a:tabLst>
                <a:tab pos="3289300" algn="l"/>
              </a:tabLst>
              <a:defRPr sz="3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1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felsorolás – Balra zá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99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444500" y="2374900"/>
            <a:ext cx="6565900" cy="6502400"/>
          </a:xfrm>
          <a:prstGeom prst="rect">
            <a:avLst/>
          </a:prstGeom>
        </p:spPr>
        <p:txBody>
          <a:bodyPr/>
          <a:lstStyle>
            <a:lvl1pPr marL="838946" indent="-356346">
              <a:spcBef>
                <a:spcPts val="4500"/>
              </a:spcBef>
              <a:buBlip>
                <a:blip r:embed="rId2"/>
              </a:buBlip>
              <a:tabLst>
                <a:tab pos="1473200" algn="l"/>
              </a:tabLst>
              <a:defRPr sz="3400"/>
            </a:lvl1pPr>
            <a:lvl2pPr marL="1296146" indent="-356346">
              <a:spcBef>
                <a:spcPts val="4500"/>
              </a:spcBef>
              <a:buBlip>
                <a:blip r:embed="rId2"/>
              </a:buBlip>
              <a:tabLst>
                <a:tab pos="1930400" algn="l"/>
              </a:tabLst>
              <a:defRPr sz="3400"/>
            </a:lvl2pPr>
            <a:lvl3pPr marL="1740646" indent="-356346">
              <a:spcBef>
                <a:spcPts val="4500"/>
              </a:spcBef>
              <a:buBlip>
                <a:blip r:embed="rId2"/>
              </a:buBlip>
              <a:tabLst>
                <a:tab pos="2374900" algn="l"/>
              </a:tabLst>
              <a:defRPr sz="3400"/>
            </a:lvl3pPr>
            <a:lvl4pPr marL="2197846" indent="-356346">
              <a:spcBef>
                <a:spcPts val="4500"/>
              </a:spcBef>
              <a:buBlip>
                <a:blip r:embed="rId2"/>
              </a:buBlip>
              <a:tabLst>
                <a:tab pos="2832100" algn="l"/>
              </a:tabLst>
              <a:defRPr sz="3400"/>
            </a:lvl4pPr>
            <a:lvl5pPr marL="2655046" indent="-356346">
              <a:spcBef>
                <a:spcPts val="4500"/>
              </a:spcBef>
              <a:buBlip>
                <a:blip r:embed="rId2"/>
              </a:buBlip>
              <a:tabLst>
                <a:tab pos="3289300" algn="l"/>
              </a:tabLst>
              <a:defRPr sz="3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felsorolás – Jobbra zá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08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7772400" y="2374900"/>
            <a:ext cx="4787900" cy="6502400"/>
          </a:xfrm>
          <a:prstGeom prst="rect">
            <a:avLst/>
          </a:prstGeom>
        </p:spPr>
        <p:txBody>
          <a:bodyPr/>
          <a:lstStyle>
            <a:lvl1pPr marL="838946" indent="-356346">
              <a:spcBef>
                <a:spcPts val="4500"/>
              </a:spcBef>
              <a:buBlip>
                <a:blip r:embed="rId2"/>
              </a:buBlip>
              <a:tabLst>
                <a:tab pos="1473200" algn="l"/>
              </a:tabLst>
              <a:defRPr sz="3400"/>
            </a:lvl1pPr>
            <a:lvl2pPr marL="1296146" indent="-356346">
              <a:spcBef>
                <a:spcPts val="4500"/>
              </a:spcBef>
              <a:buBlip>
                <a:blip r:embed="rId2"/>
              </a:buBlip>
              <a:tabLst>
                <a:tab pos="1930400" algn="l"/>
              </a:tabLst>
              <a:defRPr sz="3400"/>
            </a:lvl2pPr>
            <a:lvl3pPr marL="1740646" indent="-356346">
              <a:spcBef>
                <a:spcPts val="4500"/>
              </a:spcBef>
              <a:buBlip>
                <a:blip r:embed="rId2"/>
              </a:buBlip>
              <a:tabLst>
                <a:tab pos="2374900" algn="l"/>
              </a:tabLst>
              <a:defRPr sz="3400"/>
            </a:lvl3pPr>
            <a:lvl4pPr marL="2197846" indent="-356346">
              <a:spcBef>
                <a:spcPts val="4500"/>
              </a:spcBef>
              <a:buBlip>
                <a:blip r:embed="rId2"/>
              </a:buBlip>
              <a:tabLst>
                <a:tab pos="2832100" algn="l"/>
              </a:tabLst>
              <a:defRPr sz="3400"/>
            </a:lvl4pPr>
            <a:lvl5pPr marL="2655046" indent="-356346">
              <a:spcBef>
                <a:spcPts val="4500"/>
              </a:spcBef>
              <a:buBlip>
                <a:blip r:embed="rId2"/>
              </a:buBlip>
              <a:tabLst>
                <a:tab pos="3289300" algn="l"/>
              </a:tabLst>
              <a:defRPr sz="3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sor é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21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felsorolás – 2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30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605790" anchor="t"/>
          <a:lstStyle>
            <a:lvl1pPr marL="838946" indent="-356346">
              <a:spcBef>
                <a:spcPts val="4500"/>
              </a:spcBef>
              <a:buBlip>
                <a:blip r:embed="rId2"/>
              </a:buBlip>
              <a:tabLst>
                <a:tab pos="1473200" algn="l"/>
              </a:tabLst>
              <a:defRPr sz="3400"/>
            </a:lvl1pPr>
            <a:lvl2pPr marL="1296146" indent="-356346">
              <a:spcBef>
                <a:spcPts val="4500"/>
              </a:spcBef>
              <a:buBlip>
                <a:blip r:embed="rId2"/>
              </a:buBlip>
              <a:tabLst>
                <a:tab pos="1930400" algn="l"/>
              </a:tabLst>
              <a:defRPr sz="3400"/>
            </a:lvl2pPr>
            <a:lvl3pPr marL="1740646" indent="-356346">
              <a:spcBef>
                <a:spcPts val="4500"/>
              </a:spcBef>
              <a:buBlip>
                <a:blip r:embed="rId2"/>
              </a:buBlip>
              <a:tabLst>
                <a:tab pos="2374900" algn="l"/>
              </a:tabLst>
              <a:defRPr sz="3400"/>
            </a:lvl3pPr>
            <a:lvl4pPr marL="2197846" indent="-356346">
              <a:spcBef>
                <a:spcPts val="4500"/>
              </a:spcBef>
              <a:buBlip>
                <a:blip r:embed="rId2"/>
              </a:buBlip>
              <a:tabLst>
                <a:tab pos="2832100" algn="l"/>
              </a:tabLst>
              <a:defRPr sz="3400"/>
            </a:lvl4pPr>
            <a:lvl5pPr marL="2655046" indent="-356346">
              <a:spcBef>
                <a:spcPts val="4500"/>
              </a:spcBef>
              <a:buBlip>
                <a:blip r:embed="rId2"/>
              </a:buBlip>
              <a:tabLst>
                <a:tab pos="3289300" algn="l"/>
              </a:tabLst>
              <a:defRPr sz="3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1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elsorolásjele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444500" y="1270000"/>
            <a:ext cx="12115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000"/>
              </a:spcBef>
              <a:buBlip>
                <a:blip r:embed="rId3"/>
              </a:buBlip>
            </a:lvl1pPr>
            <a:lvl2pPr>
              <a:spcBef>
                <a:spcPts val="4000"/>
              </a:spcBef>
              <a:buBlip>
                <a:blip r:embed="rId3"/>
              </a:buBlip>
            </a:lvl2pPr>
            <a:lvl3pPr>
              <a:spcBef>
                <a:spcPts val="4000"/>
              </a:spcBef>
              <a:buBlip>
                <a:blip r:embed="rId3"/>
              </a:buBlip>
            </a:lvl3pPr>
            <a:lvl4pPr>
              <a:spcBef>
                <a:spcPts val="4000"/>
              </a:spcBef>
              <a:buBlip>
                <a:blip r:embed="rId3"/>
              </a:buBlip>
            </a:lvl4pPr>
            <a:lvl5pPr>
              <a:spcBef>
                <a:spcPts val="4000"/>
              </a:spcBef>
              <a:buBlip>
                <a:blip r:embed="rId3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9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Ür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– Felfelé igazíto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54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– Középre zár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ímszöveg"/>
          <p:cNvSpPr txBox="1">
            <a:spLocks noGrp="1"/>
          </p:cNvSpPr>
          <p:nvPr>
            <p:ph type="title"/>
          </p:nvPr>
        </p:nvSpPr>
        <p:spPr>
          <a:xfrm>
            <a:off x="444500" y="3175000"/>
            <a:ext cx="12115800" cy="3390900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6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énykép – Vízszint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Kép"/>
          <p:cNvSpPr>
            <a:spLocks noGrp="1"/>
          </p:cNvSpPr>
          <p:nvPr>
            <p:ph type="pic" sz="half" idx="13"/>
          </p:nvPr>
        </p:nvSpPr>
        <p:spPr>
          <a:xfrm>
            <a:off x="3139037" y="1130300"/>
            <a:ext cx="6731001" cy="5029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Címszöveg"/>
          <p:cNvSpPr txBox="1">
            <a:spLocks noGrp="1"/>
          </p:cNvSpPr>
          <p:nvPr>
            <p:ph type="title"/>
          </p:nvPr>
        </p:nvSpPr>
        <p:spPr>
          <a:xfrm>
            <a:off x="444500" y="6527800"/>
            <a:ext cx="12115800" cy="2222500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71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énykép – Függőleg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Kép"/>
          <p:cNvSpPr>
            <a:spLocks noGrp="1"/>
          </p:cNvSpPr>
          <p:nvPr>
            <p:ph type="pic" sz="half" idx="13"/>
          </p:nvPr>
        </p:nvSpPr>
        <p:spPr>
          <a:xfrm>
            <a:off x="7454900" y="1949450"/>
            <a:ext cx="4445000" cy="5829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Címszöveg"/>
          <p:cNvSpPr txBox="1">
            <a:spLocks noGrp="1"/>
          </p:cNvSpPr>
          <p:nvPr>
            <p:ph type="title"/>
          </p:nvPr>
        </p:nvSpPr>
        <p:spPr>
          <a:xfrm>
            <a:off x="444500" y="1409700"/>
            <a:ext cx="65659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Címszöveg</a:t>
            </a:r>
          </a:p>
        </p:txBody>
      </p:sp>
      <p:sp>
        <p:nvSpPr>
          <p:cNvPr id="80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444500" y="4787900"/>
            <a:ext cx="65659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1pPr>
            <a:lvl2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2pPr>
            <a:lvl3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3pPr>
            <a:lvl4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4pPr>
            <a:lvl5pPr marL="0" indent="0" algn="ctr">
              <a:spcBef>
                <a:spcPts val="0"/>
              </a:spcBef>
              <a:buSzTx/>
              <a:buNone/>
              <a:tabLst>
                <a:tab pos="838200" algn="l"/>
              </a:tabLst>
              <a:defRPr sz="34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1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szöveg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135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Címszöveg</a:t>
            </a:r>
          </a:p>
        </p:txBody>
      </p:sp>
      <p:sp>
        <p:nvSpPr>
          <p:cNvPr id="3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444500" y="2374900"/>
            <a:ext cx="12115800" cy="650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  <a:tabLst>
                <a:tab pos="1981200" algn="l"/>
              </a:tabLst>
            </a:lvl2pPr>
            <a:lvl3pPr>
              <a:buBlip>
                <a:blip r:embed="rId15"/>
              </a:buBlip>
              <a:tabLst>
                <a:tab pos="2425700" algn="l"/>
              </a:tabLst>
            </a:lvl3pPr>
            <a:lvl4pPr>
              <a:buBlip>
                <a:blip r:embed="rId15"/>
              </a:buBlip>
              <a:tabLst>
                <a:tab pos="2882900" algn="l"/>
              </a:tabLst>
            </a:lvl4pPr>
            <a:lvl5pPr>
              <a:buBlip>
                <a:blip r:embed="rId15"/>
              </a:buBlip>
              <a:tabLst>
                <a:tab pos="3340100" algn="l"/>
              </a:tabLst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25929" y="9258300"/>
            <a:ext cx="337584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spc="-2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515151"/>
          </a:solidFill>
          <a:uFillTx/>
          <a:latin typeface="+mj-lt"/>
          <a:ea typeface="+mj-ea"/>
          <a:cs typeface="+mj-cs"/>
          <a:sym typeface="Herculanum"/>
        </a:defRPr>
      </a:lvl9pPr>
    </p:titleStyle>
    <p:bodyStyle>
      <a:lvl1pPr marL="877652" marR="0" indent="-395052" algn="l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1pPr>
      <a:lvl2pPr marL="1334852" marR="0" indent="-395052" algn="l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2pPr>
      <a:lvl3pPr marL="1779352" marR="0" indent="-395052" algn="l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3pPr>
      <a:lvl4pPr marL="2236552" marR="0" indent="-395052" algn="l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4pPr>
      <a:lvl5pPr marL="2693752" marR="0" indent="-395052" algn="l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5pPr>
      <a:lvl6pPr marL="3049352" marR="0" indent="-395052" algn="l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6pPr>
      <a:lvl7pPr marL="3404952" marR="0" indent="-395052" algn="l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7pPr>
      <a:lvl8pPr marL="3760552" marR="0" indent="-395052" algn="l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8pPr>
      <a:lvl9pPr marL="4116152" marR="0" indent="-395052" algn="l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34000"/>
        <a:buFontTx/>
        <a:buBlip>
          <a:blip r:embed="rId15"/>
        </a:buBlip>
        <a:tabLst>
          <a:tab pos="1524000" algn="l"/>
        </a:tabLst>
        <a:defRPr sz="4200" b="0" i="0" u="none" strike="noStrike" cap="none" spc="0" baseline="0">
          <a:ln>
            <a:noFill/>
          </a:ln>
          <a:solidFill>
            <a:srgbClr val="728FBC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2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t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ti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ertőtlenítés, sterilizálá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Fertőtlenítés, sterilizálás</a:t>
            </a:r>
          </a:p>
        </p:txBody>
      </p:sp>
      <p:sp>
        <p:nvSpPr>
          <p:cNvPr id="119" name="Szövegtörzs"/>
          <p:cNvSpPr txBox="1">
            <a:spLocks noGrp="1"/>
          </p:cNvSpPr>
          <p:nvPr>
            <p:ph type="subTitle" sz="quarter" idx="1"/>
          </p:nvPr>
        </p:nvSpPr>
        <p:spPr>
          <a:xfrm>
            <a:off x="7020732" y="5935850"/>
            <a:ext cx="5539568" cy="642749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Szabados Tímea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Műtét utáni sebfertőzés: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730500"/>
          </a:xfrm>
          <a:prstGeom prst="rect">
            <a:avLst/>
          </a:prstGeom>
        </p:spPr>
        <p:txBody>
          <a:bodyPr/>
          <a:lstStyle/>
          <a:p>
            <a:r>
              <a:t>Műtét utáni sebfertőzés:</a:t>
            </a:r>
          </a:p>
        </p:txBody>
      </p:sp>
      <p:sp>
        <p:nvSpPr>
          <p:cNvPr id="148" name="Ha az aszeptikus műtétet sebgennyedés követ, vagy ha szeptikus műtét után a műtéti terület mikrobájától eltérő kórokozó tenyészik ki a beteg sebváladékából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Ha az aszeptikus műtétet sebgennyedés követ, vagy ha szeptikus műtét után a műtéti terület mikrobájától eltérő kórokozó tenyészik ki a beteg sebváladékából.</a:t>
            </a:r>
          </a:p>
        </p:txBody>
      </p:sp>
    </p:spTree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zmasterilizátorban sterilizálható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plazmasterilizátorban sterilizálható:</a:t>
            </a:r>
          </a:p>
        </p:txBody>
      </p:sp>
      <p:sp>
        <p:nvSpPr>
          <p:cNvPr id="471" name="fémeszközö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fémeszközök</a:t>
            </a:r>
          </a:p>
          <a:p>
            <a:pPr>
              <a:buBlip>
                <a:blip r:embed="rId2"/>
              </a:buBlip>
            </a:pPr>
            <a:r>
              <a:t>műanyagok</a:t>
            </a:r>
          </a:p>
          <a:p>
            <a:pPr>
              <a:buBlip>
                <a:blip r:embed="rId2"/>
              </a:buBlip>
            </a:pPr>
            <a:r>
              <a:t>hőérzékeny műszerek</a:t>
            </a:r>
          </a:p>
          <a:p>
            <a:pPr>
              <a:buBlip>
                <a:blip r:embed="rId2"/>
              </a:buBlip>
            </a:pPr>
            <a:r>
              <a:t>nedvességérzékeny műszerek</a:t>
            </a:r>
          </a:p>
        </p:txBody>
      </p:sp>
    </p:spTree>
  </p:cSld>
  <p:clrMapOvr>
    <a:masterClrMapping/>
  </p:clrMapOvr>
  <p:transition spd="slow">
    <p:dissolv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somagolá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csomagolás</a:t>
            </a:r>
          </a:p>
        </p:txBody>
      </p:sp>
      <p:sp>
        <p:nvSpPr>
          <p:cNvPr id="474" name="polipropilén alapú csomagolóanyagok (pl. Tyvek)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polipropilén alapú csomagolóanyagok (pl. Tyvek)</a:t>
            </a:r>
          </a:p>
        </p:txBody>
      </p:sp>
      <p:pic>
        <p:nvPicPr>
          <p:cNvPr id="475" name="pp_11_k.tiff" descr="pp_11_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527300"/>
            <a:ext cx="3886200" cy="152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micimaci.tiff" descr="micimaci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602" y="1815238"/>
            <a:ext cx="5233913" cy="6778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z ápoló az asszisztens felelős a beteg biztonságos környezetéért! Az aszeptikus eljárás hatékonysága tőle függ!"/>
          <p:cNvSpPr txBox="1">
            <a:spLocks noGrp="1"/>
          </p:cNvSpPr>
          <p:nvPr>
            <p:ph type="body" idx="1"/>
          </p:nvPr>
        </p:nvSpPr>
        <p:spPr>
          <a:xfrm>
            <a:off x="444500" y="976393"/>
            <a:ext cx="12115800" cy="683475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728FBC"/>
                </a:solidFill>
              </a:defRPr>
            </a:pPr>
            <a:r>
              <a:rPr dirty="0">
                <a:solidFill>
                  <a:srgbClr val="000000"/>
                </a:solidFill>
              </a:rPr>
              <a:t>Az </a:t>
            </a:r>
            <a:r>
              <a:rPr dirty="0" err="1">
                <a:solidFill>
                  <a:srgbClr val="000000"/>
                </a:solidFill>
              </a:rPr>
              <a:t>ápoló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az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asszisztens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felelős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beteg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biztonságos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környezetéért</a:t>
            </a:r>
            <a:r>
              <a:rPr dirty="0">
                <a:solidFill>
                  <a:srgbClr val="000000"/>
                </a:solidFill>
              </a:rPr>
              <a:t>! </a:t>
            </a:r>
            <a:endParaRPr lang="hu-HU" dirty="0">
              <a:solidFill>
                <a:srgbClr val="000000"/>
              </a:solidFill>
            </a:endParaRPr>
          </a:p>
          <a:p>
            <a:pPr>
              <a:defRPr>
                <a:solidFill>
                  <a:srgbClr val="728FBC"/>
                </a:solidFill>
              </a:defRPr>
            </a:pPr>
            <a:r>
              <a:rPr dirty="0">
                <a:solidFill>
                  <a:srgbClr val="000000"/>
                </a:solidFill>
              </a:rPr>
              <a:t>Az </a:t>
            </a:r>
            <a:r>
              <a:rPr dirty="0" err="1">
                <a:solidFill>
                  <a:srgbClr val="000000"/>
                </a:solidFill>
              </a:rPr>
              <a:t>aszeptikus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eljárás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hatékonysága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tőle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függ</a:t>
            </a:r>
            <a:r>
              <a:rPr dirty="0">
                <a:solidFill>
                  <a:srgbClr val="000000"/>
                </a:solidFill>
              </a:rPr>
              <a:t>!</a:t>
            </a:r>
          </a:p>
        </p:txBody>
      </p:sp>
      <p:pic>
        <p:nvPicPr>
          <p:cNvPr id="152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6731000"/>
            <a:ext cx="1066800" cy="137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z emberi szervezet nyílt testszöveteivel, testnyílásaival, testüregeivel érintkezésbe kerülő eszközöknek, műszereknek STERILNEK kell lenniük!…"/>
          <p:cNvSpPr txBox="1">
            <a:spLocks noGrp="1"/>
          </p:cNvSpPr>
          <p:nvPr>
            <p:ph type="body" idx="1"/>
          </p:nvPr>
        </p:nvSpPr>
        <p:spPr>
          <a:xfrm>
            <a:off x="444500" y="355600"/>
            <a:ext cx="12115800" cy="85217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/>
            </a:pPr>
            <a:r>
              <a: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emberi szervezet nyílt testszöveteivel, testnyílásaival, testüregeivel érintkezésbe kerülő eszközöknek, műszereknek STERILNEK kell lenniük!</a:t>
            </a:r>
          </a:p>
          <a:p>
            <a:pPr marL="0" indent="0">
              <a:buSzTx/>
              <a:buNone/>
              <a:defRPr sz="3600"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u="sng">
                <a:solidFill>
                  <a:srgbClr val="FF2F92"/>
                </a:solidFill>
                <a:latin typeface="Times"/>
                <a:ea typeface="Times"/>
                <a:cs typeface="Times"/>
                <a:sym typeface="Times"/>
              </a:rPr>
              <a:t>Az aseptikus betegellátás alapelve</a:t>
            </a:r>
            <a:r>
              <a:rPr b="1">
                <a:solidFill>
                  <a:srgbClr val="FF2F92"/>
                </a:solidFill>
                <a:latin typeface="Times"/>
                <a:ea typeface="Times"/>
                <a:cs typeface="Times"/>
                <a:sym typeface="Times"/>
              </a:rPr>
              <a:t> a kórokozó mikroorganizmusok távoltartása a betegtől.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lvl="1" indent="939800" algn="just">
              <a:buSzTx/>
              <a:buNone/>
              <a:defRPr sz="36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Ennek érdekében FERTŐTLENÍTENI kell!</a:t>
            </a: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848" y="2882900"/>
            <a:ext cx="1221903" cy="151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ertőtlenítés (dezinfekció)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959100"/>
          </a:xfrm>
          <a:prstGeom prst="rect">
            <a:avLst/>
          </a:prstGeom>
        </p:spPr>
        <p:txBody>
          <a:bodyPr/>
          <a:lstStyle/>
          <a:p>
            <a:r>
              <a:t>Fertőtlenítés (dezinfekció)</a:t>
            </a:r>
          </a:p>
        </p:txBody>
      </p:sp>
      <p:sp>
        <p:nvSpPr>
          <p:cNvPr id="159" name="azon eljárások összessége, amelyek a külső környezetbe kikerült kórokozók elpusztítására, ill fertőzőképességük megszüntetésére irányulnak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728FBC"/>
                </a:solidFill>
              </a:defRPr>
            </a:pPr>
            <a:r>
              <a:rPr>
                <a:solidFill>
                  <a:srgbClr val="000000"/>
                </a:solidFill>
              </a:rPr>
              <a:t> azon eljárások összessége, amelyek a külső környezetbe kikerült kórokozók elpusztítására, ill fertőzőképességük megszüntetésére irányulnak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Valamennyi beteget fertőzőforrásnak kell tekinteni, ill. velük, váladékaikkal érintkezett felületeket, eszközöket, tárgyakat feltételesen fertőzöttnek kell tekinteni!"/>
          <p:cNvSpPr txBox="1">
            <a:spLocks noGrp="1"/>
          </p:cNvSpPr>
          <p:nvPr>
            <p:ph type="body" idx="1"/>
          </p:nvPr>
        </p:nvSpPr>
        <p:spPr>
          <a:xfrm>
            <a:off x="444500" y="990600"/>
            <a:ext cx="12115800" cy="78867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rPr sz="4800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Valamennyi </a:t>
            </a:r>
            <a:r>
              <a:rPr sz="4800" b="1" i="1" u="sng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beteget</a:t>
            </a:r>
            <a:r>
              <a:rPr sz="4800" b="1" i="1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fertőzőforrásnak</a:t>
            </a:r>
            <a:r>
              <a:rPr sz="4800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kell tekinteni, ill. velük, váladékaikkal érintkezett </a:t>
            </a:r>
            <a:r>
              <a:rPr sz="4800" b="1" i="1" u="sng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felületeket, eszközöket, tárgyakat </a:t>
            </a:r>
            <a:r>
              <a:rPr sz="4800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feltételesen </a:t>
            </a:r>
            <a:r>
              <a:rPr sz="4800" b="1" i="1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fertőzöttnek kell tekinteni!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ertőtlenítés fajtá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Fertőtlenítés fajtái:</a:t>
            </a:r>
          </a:p>
        </p:txBody>
      </p:sp>
      <p:sp>
        <p:nvSpPr>
          <p:cNvPr id="165" name="1. fizikai fertőtlenítő eljárás:…"/>
          <p:cNvSpPr txBox="1">
            <a:spLocks noGrp="1"/>
          </p:cNvSpPr>
          <p:nvPr>
            <p:ph type="body" idx="1"/>
          </p:nvPr>
        </p:nvSpPr>
        <p:spPr>
          <a:xfrm>
            <a:off x="444500" y="1854200"/>
            <a:ext cx="12115800" cy="70231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 b="1" i="1" u="sng">
                <a:solidFill>
                  <a:srgbClr val="212121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1. fizikai fertőtlenítő eljárás: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fizikai hatásokat, hő- v. sugárzó energiát használunk fel a kórokozók elölésére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228600" algn="just">
              <a:spcBef>
                <a:spcPts val="0"/>
              </a:spcBef>
              <a:buSzTx/>
              <a:buNone/>
              <a:tabLst/>
              <a:defRPr sz="3600" b="1" i="1" u="sng">
                <a:solidFill>
                  <a:srgbClr val="212121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2.	kémiai fertőtlenítő eljárás: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antimikrobális hatású vegyületeket alkalmazunk oldat, aerosol vagy gáz formájában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228600" algn="just">
              <a:spcBef>
                <a:spcPts val="0"/>
              </a:spcBef>
              <a:buSzTx/>
              <a:buNone/>
              <a:tabLst/>
              <a:defRPr sz="3600" b="1" i="1" u="sng">
                <a:solidFill>
                  <a:srgbClr val="212121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3.	kombinált: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fizikai+kémiai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ertőtlenítő eljárások hatáserősségének fokozatai:"/>
          <p:cNvSpPr txBox="1">
            <a:spLocks noGrp="1"/>
          </p:cNvSpPr>
          <p:nvPr>
            <p:ph type="title"/>
          </p:nvPr>
        </p:nvSpPr>
        <p:spPr>
          <a:xfrm>
            <a:off x="444500" y="139134"/>
            <a:ext cx="12115800" cy="2483915"/>
          </a:xfrm>
          <a:prstGeom prst="rect">
            <a:avLst/>
          </a:prstGeom>
        </p:spPr>
        <p:txBody>
          <a:bodyPr/>
          <a:lstStyle/>
          <a:p>
            <a:r>
              <a:rPr sz="4000" dirty="0"/>
              <a:t>Fertőtlenítő</a:t>
            </a:r>
            <a:r>
              <a:rPr dirty="0"/>
              <a:t> </a:t>
            </a:r>
            <a:r>
              <a:rPr sz="4000" dirty="0"/>
              <a:t>eljárások hatáserősségének fokozatai:</a:t>
            </a:r>
          </a:p>
        </p:txBody>
      </p:sp>
      <p:sp>
        <p:nvSpPr>
          <p:cNvPr id="168" name="1. Csíraszámcsökkentő (szanációs) hatá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 sz="1400" b="1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228600" algn="just">
              <a:spcBef>
                <a:spcPts val="0"/>
              </a:spcBef>
              <a:buSzTx/>
              <a:buNone/>
              <a:tabLst/>
              <a:defRPr sz="3600" b="1"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1.	Csíraszámcsökkentő (szanációs) hatás: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A kórokozók egy részének elölésével mikroorganizmusban szegény környezetet termtünk – részleges fertőtlenítés (pl szappanos kézmosás)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22860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 dirty="0">
                <a:latin typeface="Times"/>
                <a:ea typeface="Times"/>
                <a:cs typeface="Times"/>
                <a:sym typeface="Times"/>
              </a:rPr>
              <a:t>2.	Baktériumszaporodást gátló (bakteriosztatikus) hatás:</a:t>
            </a:r>
            <a:endParaRPr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A baktériumok vegetatív alakjai nem pusztúlnak el, csak a szaporodásuk gátolt.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3. Baktériumölő (baktericid) hatá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 b="1" i="1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>
                <a:solidFill>
                  <a:srgbClr val="000000"/>
                </a:solidFill>
              </a:rPr>
              <a:t>3. Baktériumölő (baktericid) hatás: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A baktériumok vegetatív formáit elpusztítja, de a spórákat nem.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228600" algn="just">
              <a:spcBef>
                <a:spcPts val="0"/>
              </a:spcBef>
              <a:buSzTx/>
              <a:buNone/>
              <a:tabLst/>
              <a:defRPr sz="3600" b="1"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4. Spóraölő (sporocid) hatás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A  rezisztens bakt. spórák is elpusztúlnak.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228600" algn="just">
              <a:spcBef>
                <a:spcPts val="0"/>
              </a:spcBef>
              <a:buSzTx/>
              <a:buNone/>
              <a:tabLst/>
              <a:defRPr sz="3600" b="1"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5. Vírusölő (virucid) hatás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A vírusokat hatástalanítja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6. Gombaölő (fungicid) hatás…"/>
          <p:cNvSpPr txBox="1">
            <a:spLocks noGrp="1"/>
          </p:cNvSpPr>
          <p:nvPr>
            <p:ph type="body" idx="1"/>
          </p:nvPr>
        </p:nvSpPr>
        <p:spPr>
          <a:xfrm>
            <a:off x="444500" y="1612900"/>
            <a:ext cx="12115800" cy="7264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 b="1" i="1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00000"/>
                </a:solidFill>
              </a:rPr>
              <a:t>6. Gombaölő (fungicid) hatás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Az emberi szervezetet fertőző gombákat pusztítja el.</a:t>
            </a: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22860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>
                <a:latin typeface="Times"/>
                <a:ea typeface="Times"/>
                <a:cs typeface="Times"/>
                <a:sym typeface="Times"/>
              </a:rPr>
              <a:t>7. Parazítákat ölő (paraziticid) hatás</a:t>
            </a:r>
          </a:p>
          <a:p>
            <a:pPr marL="457200" marR="457200" indent="-22860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A környezetbe kikerülő protozoonok vegetatív alakjait, cisztáit, a bélférgek lárváit és petéit is elpusztítja</a:t>
            </a: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z eredményes fertőtlenítés Alapkövetelménye: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3416300"/>
          </a:xfrm>
          <a:prstGeom prst="rect">
            <a:avLst/>
          </a:prstGeom>
        </p:spPr>
        <p:txBody>
          <a:bodyPr/>
          <a:lstStyle/>
          <a:p>
            <a:r>
              <a:rPr sz="5400" b="1" dirty="0"/>
              <a:t>Az </a:t>
            </a:r>
            <a:r>
              <a:rPr sz="5400" b="1" dirty="0" err="1"/>
              <a:t>eredményes</a:t>
            </a:r>
            <a:r>
              <a:rPr sz="5400" b="1" dirty="0"/>
              <a:t> </a:t>
            </a:r>
            <a:r>
              <a:rPr sz="5400" b="1" dirty="0" err="1"/>
              <a:t>fertőtlenítés</a:t>
            </a:r>
            <a:r>
              <a:rPr sz="5400" b="1" dirty="0"/>
              <a:t> </a:t>
            </a:r>
            <a:r>
              <a:rPr sz="5400" b="1" dirty="0" err="1"/>
              <a:t>Alapkövetelménye</a:t>
            </a:r>
            <a:r>
              <a:rPr sz="5400" b="1" dirty="0"/>
              <a:t>:</a:t>
            </a:r>
          </a:p>
        </p:txBody>
      </p:sp>
      <p:sp>
        <p:nvSpPr>
          <p:cNvPr id="177" name="az, hogy a fertőtlenítő hatás és a kórokozó között meghatározott ideig közvetlen kontaktus jöjjön létr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 algn="just">
              <a:spcBef>
                <a:spcPts val="0"/>
              </a:spcBef>
              <a:buSz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4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az</a:t>
            </a:r>
            <a:r>
              <a:rPr dirty="0"/>
              <a:t>, </a:t>
            </a:r>
            <a:r>
              <a:rPr dirty="0" err="1"/>
              <a:t>hogy</a:t>
            </a:r>
            <a:r>
              <a:rPr dirty="0"/>
              <a:t> a </a:t>
            </a:r>
            <a:r>
              <a:rPr dirty="0" err="1"/>
              <a:t>fertőtlenítő</a:t>
            </a:r>
            <a:r>
              <a:rPr dirty="0"/>
              <a:t> </a:t>
            </a:r>
            <a:r>
              <a:rPr dirty="0" err="1"/>
              <a:t>hatás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kórokozó</a:t>
            </a:r>
            <a:r>
              <a:rPr dirty="0"/>
              <a:t> </a:t>
            </a:r>
            <a:r>
              <a:rPr dirty="0" err="1"/>
              <a:t>között</a:t>
            </a:r>
            <a:r>
              <a:rPr dirty="0"/>
              <a:t> </a:t>
            </a:r>
            <a:r>
              <a:rPr dirty="0" err="1"/>
              <a:t>meghatározott</a:t>
            </a:r>
            <a:r>
              <a:rPr dirty="0"/>
              <a:t> </a:t>
            </a:r>
            <a:r>
              <a:rPr dirty="0" err="1"/>
              <a:t>ideig</a:t>
            </a:r>
            <a:r>
              <a:rPr dirty="0"/>
              <a:t> </a:t>
            </a:r>
            <a:r>
              <a:rPr dirty="0" err="1"/>
              <a:t>közvetlen</a:t>
            </a:r>
            <a:r>
              <a:rPr dirty="0"/>
              <a:t> </a:t>
            </a:r>
            <a:r>
              <a:rPr dirty="0" err="1"/>
              <a:t>kontaktus</a:t>
            </a:r>
            <a:r>
              <a:rPr dirty="0"/>
              <a:t> </a:t>
            </a:r>
            <a:r>
              <a:rPr dirty="0" err="1"/>
              <a:t>jöjjön</a:t>
            </a:r>
            <a:r>
              <a:rPr dirty="0"/>
              <a:t> </a:t>
            </a:r>
            <a:r>
              <a:rPr dirty="0" err="1"/>
              <a:t>létre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Higiéné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Higiéné:</a:t>
            </a:r>
          </a:p>
        </p:txBody>
      </p:sp>
      <p:sp>
        <p:nvSpPr>
          <p:cNvPr id="122" name="egészségtan, egészségügy, fertőzés elkerülésére irányuló tisztaság előírásai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6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728FBC"/>
                </a:solidFill>
                <a:latin typeface="+mn-lt"/>
                <a:ea typeface="+mn-ea"/>
                <a:cs typeface="+mn-cs"/>
                <a:sym typeface="Palatino"/>
              </a:defRPr>
            </a:pPr>
            <a:r>
              <a: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egészségtan, egészségügy, fertőzés elkerülésére irányuló tisztaság előírásai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710" y="7926306"/>
            <a:ext cx="1079500" cy="110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ertőtlenítő eljárások hatékonyságát befolyásoló tényezők: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3670300"/>
          </a:xfrm>
          <a:prstGeom prst="rect">
            <a:avLst/>
          </a:prstGeom>
        </p:spPr>
        <p:txBody>
          <a:bodyPr/>
          <a:lstStyle/>
          <a:p>
            <a:r>
              <a:rPr sz="4400" dirty="0"/>
              <a:t>Fertőtlenítő eljárások hatékonyságát befolyásoló tényezők</a:t>
            </a:r>
            <a:r>
              <a:rPr dirty="0"/>
              <a:t>:</a:t>
            </a:r>
          </a:p>
        </p:txBody>
      </p:sp>
      <p:sp>
        <p:nvSpPr>
          <p:cNvPr id="180" name="1. fertőtlenítedő anyag tulajdonsága – felületi kiképzése (sima, repdezett), szerkezetének jellege…"/>
          <p:cNvSpPr txBox="1">
            <a:spLocks noGrp="1"/>
          </p:cNvSpPr>
          <p:nvPr>
            <p:ph type="body" idx="1"/>
          </p:nvPr>
        </p:nvSpPr>
        <p:spPr>
          <a:xfrm>
            <a:off x="444500" y="3314700"/>
            <a:ext cx="12115800" cy="6527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 sz="14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457200" indent="-22860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</a:t>
            </a:r>
            <a:r>
              <a:rPr b="1" dirty="0">
                <a:latin typeface="Arial Narrow"/>
                <a:ea typeface="Arial Narrow"/>
                <a:cs typeface="Arial Narrow"/>
                <a:sym typeface="Arial Narrow"/>
              </a:rPr>
              <a:t>fertőtlenítedő anyag tulajdonsága</a:t>
            </a:r>
            <a:r>
              <a:rPr dirty="0"/>
              <a:t> – felületi kiképzése (sima, repdezett), szerkezetének jellege</a:t>
            </a:r>
          </a:p>
          <a:p>
            <a:pPr marL="457200" marR="457200" indent="-22860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	f</a:t>
            </a:r>
            <a:r>
              <a:rPr b="1" dirty="0">
                <a:latin typeface="Arial Narrow"/>
                <a:ea typeface="Arial Narrow"/>
                <a:cs typeface="Arial Narrow"/>
                <a:sym typeface="Arial Narrow"/>
              </a:rPr>
              <a:t>ertőtlenítendő anyag szennyezettsége</a:t>
            </a:r>
            <a:r>
              <a:rPr dirty="0"/>
              <a:t> (védőburkot képez a mikróbák körül)</a:t>
            </a:r>
          </a:p>
          <a:p>
            <a:pPr marL="457200" marR="457200" indent="-22860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3.	</a:t>
            </a:r>
            <a:r>
              <a:rPr b="1" dirty="0">
                <a:latin typeface="Arial Narrow"/>
                <a:ea typeface="Arial Narrow"/>
                <a:cs typeface="Arial Narrow"/>
                <a:sym typeface="Arial Narrow"/>
              </a:rPr>
              <a:t>mikroorganizmusok száma, ellenállóképesége</a:t>
            </a:r>
          </a:p>
          <a:p>
            <a:pPr marL="457200" marR="673100" indent="-22860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4.	</a:t>
            </a:r>
            <a:r>
              <a:rPr b="1" dirty="0">
                <a:latin typeface="Arial Narrow"/>
                <a:ea typeface="Arial Narrow"/>
                <a:cs typeface="Arial Narrow"/>
                <a:sym typeface="Arial Narrow"/>
              </a:rPr>
              <a:t>hőmérséklet</a:t>
            </a:r>
            <a:r>
              <a:rPr dirty="0"/>
              <a:t> – minden eljárásnál van egy hőmérsékleti optimum, ahol a hatás érvényesülése a legkedvezőbb</a:t>
            </a:r>
          </a:p>
          <a:p>
            <a:pPr marL="457200" marR="673100" indent="-22860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5.	</a:t>
            </a:r>
            <a:r>
              <a:rPr b="1" dirty="0">
                <a:latin typeface="Arial Narrow"/>
                <a:ea typeface="Arial Narrow"/>
                <a:cs typeface="Arial Narrow"/>
                <a:sym typeface="Arial Narrow"/>
              </a:rPr>
              <a:t>behatási (expozíciós) időtartam </a:t>
            </a:r>
            <a:r>
              <a:rPr dirty="0"/>
              <a:t>– a fertőtlenítő hatásnak bizonyos időre van szüksége a kórokozók elpusztításához</a:t>
            </a:r>
          </a:p>
          <a:p>
            <a:pPr marL="457200" marR="457200" indent="-22860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I.Fizikai fertőtlenítő eljárások: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349500"/>
          </a:xfrm>
          <a:prstGeom prst="rect">
            <a:avLst/>
          </a:prstGeom>
        </p:spPr>
        <p:txBody>
          <a:bodyPr/>
          <a:lstStyle/>
          <a:p>
            <a:r>
              <a:t>I.Fizikai fertőtlenítő eljárások:</a:t>
            </a:r>
          </a:p>
        </p:txBody>
      </p:sp>
      <p:sp>
        <p:nvSpPr>
          <p:cNvPr id="183" name="Mechanikus módszere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AutoNum type="arabicPeriod"/>
            </a:pPr>
            <a:r>
              <a:t>Mechanikus módszerek</a:t>
            </a:r>
          </a:p>
          <a:p>
            <a:pPr>
              <a:buSzPct val="100000"/>
              <a:buAutoNum type="arabicPeriod"/>
            </a:pPr>
            <a:r>
              <a:t>Hőhatás</a:t>
            </a:r>
          </a:p>
          <a:p>
            <a:pPr>
              <a:buSzPct val="100000"/>
              <a:buAutoNum type="arabicPeriod"/>
            </a:pPr>
            <a:r>
              <a:t>Sugárzó energia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1. Mechanikus módszerek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1346200"/>
          </a:xfrm>
          <a:prstGeom prst="rect">
            <a:avLst/>
          </a:prstGeom>
        </p:spPr>
        <p:txBody>
          <a:bodyPr/>
          <a:lstStyle/>
          <a:p>
            <a:r>
              <a:rPr sz="4800" b="1" dirty="0"/>
              <a:t>1. </a:t>
            </a:r>
            <a:r>
              <a:rPr sz="4800" b="1" dirty="0" err="1"/>
              <a:t>Mechanikus</a:t>
            </a:r>
            <a:r>
              <a:rPr sz="4800" b="1" dirty="0"/>
              <a:t> </a:t>
            </a:r>
            <a:r>
              <a:rPr sz="4800" b="1" dirty="0" err="1"/>
              <a:t>módszerek</a:t>
            </a:r>
            <a:endParaRPr sz="4800" b="1" dirty="0"/>
          </a:p>
        </p:txBody>
      </p:sp>
      <p:sp>
        <p:nvSpPr>
          <p:cNvPr id="186" name="Csak a kórokozók számának csökentésére alkalmasak.…"/>
          <p:cNvSpPr txBox="1">
            <a:spLocks noGrp="1"/>
          </p:cNvSpPr>
          <p:nvPr>
            <p:ph type="body" idx="1"/>
          </p:nvPr>
        </p:nvSpPr>
        <p:spPr>
          <a:xfrm>
            <a:off x="330200" y="1562100"/>
            <a:ext cx="12115800" cy="7391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buSzTx/>
              <a:buNone/>
              <a:defRPr>
                <a:solidFill>
                  <a:srgbClr val="942193"/>
                </a:solidFill>
              </a:defRPr>
            </a:pPr>
            <a:r>
              <a:rPr dirty="0" err="1"/>
              <a:t>Csak</a:t>
            </a:r>
            <a:r>
              <a:rPr dirty="0"/>
              <a:t> a </a:t>
            </a:r>
            <a:r>
              <a:rPr dirty="0" err="1"/>
              <a:t>kórokozók</a:t>
            </a:r>
            <a:r>
              <a:rPr dirty="0"/>
              <a:t> </a:t>
            </a:r>
            <a:r>
              <a:rPr dirty="0" err="1"/>
              <a:t>számának</a:t>
            </a:r>
            <a:r>
              <a:rPr dirty="0"/>
              <a:t> </a:t>
            </a:r>
            <a:r>
              <a:rPr dirty="0" err="1"/>
              <a:t>csökentésére</a:t>
            </a:r>
            <a:r>
              <a:rPr dirty="0"/>
              <a:t> </a:t>
            </a:r>
            <a:r>
              <a:rPr dirty="0" err="1"/>
              <a:t>alkalmasak</a:t>
            </a:r>
            <a:r>
              <a:rPr dirty="0"/>
              <a:t>.</a:t>
            </a:r>
          </a:p>
          <a:p>
            <a:pPr marL="0" indent="0">
              <a:lnSpc>
                <a:spcPct val="70000"/>
              </a:lnSpc>
              <a:buSzTx/>
              <a:buNone/>
              <a:defRPr>
                <a:solidFill>
                  <a:srgbClr val="942193"/>
                </a:solidFill>
              </a:defRPr>
            </a:pPr>
            <a:r>
              <a:rPr dirty="0" err="1"/>
              <a:t>Ezért</a:t>
            </a:r>
            <a:r>
              <a:rPr dirty="0"/>
              <a:t> </a:t>
            </a:r>
            <a:r>
              <a:rPr dirty="0" err="1"/>
              <a:t>ezeket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fertőtlenítő</a:t>
            </a:r>
            <a:r>
              <a:rPr dirty="0"/>
              <a:t> </a:t>
            </a:r>
            <a:r>
              <a:rPr dirty="0" err="1"/>
              <a:t>eljárásokkal</a:t>
            </a:r>
            <a:r>
              <a:rPr dirty="0"/>
              <a:t> </a:t>
            </a:r>
            <a:r>
              <a:rPr dirty="0" err="1"/>
              <a:t>kell</a:t>
            </a:r>
            <a:r>
              <a:rPr dirty="0"/>
              <a:t> </a:t>
            </a:r>
            <a:r>
              <a:rPr dirty="0" err="1"/>
              <a:t>kiegészíteni</a:t>
            </a:r>
            <a:r>
              <a:rPr dirty="0"/>
              <a:t>.</a:t>
            </a:r>
          </a:p>
          <a:p>
            <a:pPr marL="0" indent="0">
              <a:lnSpc>
                <a:spcPct val="70000"/>
              </a:lnSpc>
              <a:buSzTx/>
              <a:buNone/>
              <a:defRPr b="1" u="sng">
                <a:solidFill>
                  <a:srgbClr val="942193"/>
                </a:solidFill>
                <a:effectLst>
                  <a:outerShdw blurRad="63500" dist="6838" dir="5400000" rotWithShape="0">
                    <a:srgbClr val="000000">
                      <a:alpha val="30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1.Tisztítási </a:t>
            </a:r>
            <a:r>
              <a:rPr dirty="0" err="1"/>
              <a:t>eljárás</a:t>
            </a:r>
            <a:r>
              <a:rPr dirty="0"/>
              <a:t>:</a:t>
            </a:r>
          </a:p>
          <a:p>
            <a:pPr marL="0" lvl="1" indent="939800">
              <a:lnSpc>
                <a:spcPct val="70000"/>
              </a:lnSpc>
              <a:buSzTx/>
              <a:buNone/>
              <a:defRPr>
                <a:solidFill>
                  <a:srgbClr val="942193"/>
                </a:solidFill>
              </a:defRPr>
            </a:pPr>
            <a:r>
              <a:rPr dirty="0"/>
              <a:t>- </a:t>
            </a:r>
            <a:r>
              <a:rPr dirty="0" err="1"/>
              <a:t>szenyezés</a:t>
            </a:r>
            <a:r>
              <a:rPr dirty="0"/>
              <a:t> </a:t>
            </a:r>
            <a:r>
              <a:rPr dirty="0" err="1"/>
              <a:t>eltávolítása</a:t>
            </a:r>
            <a:endParaRPr dirty="0"/>
          </a:p>
          <a:p>
            <a:pPr marL="0" lvl="1" indent="939800">
              <a:lnSpc>
                <a:spcPct val="70000"/>
              </a:lnSpc>
              <a:buSzTx/>
              <a:buNone/>
              <a:defRPr>
                <a:solidFill>
                  <a:srgbClr val="942193"/>
                </a:solidFill>
              </a:defRPr>
            </a:pPr>
            <a:r>
              <a:rPr dirty="0"/>
              <a:t>- </a:t>
            </a:r>
            <a:r>
              <a:rPr dirty="0" err="1"/>
              <a:t>melegvíz</a:t>
            </a:r>
            <a:r>
              <a:rPr dirty="0"/>
              <a:t> - </a:t>
            </a:r>
            <a:r>
              <a:rPr dirty="0" err="1"/>
              <a:t>zsíroldó</a:t>
            </a:r>
            <a:r>
              <a:rPr dirty="0"/>
              <a:t> </a:t>
            </a:r>
            <a:r>
              <a:rPr dirty="0" err="1"/>
              <a:t>szerek</a:t>
            </a:r>
            <a:endParaRPr dirty="0"/>
          </a:p>
          <a:p>
            <a:pPr marL="0" lvl="1" indent="939800">
              <a:lnSpc>
                <a:spcPct val="70000"/>
              </a:lnSpc>
              <a:buSzTx/>
              <a:buNone/>
              <a:defRPr>
                <a:solidFill>
                  <a:srgbClr val="942193"/>
                </a:solidFill>
              </a:defRPr>
            </a:pPr>
            <a:r>
              <a:rPr dirty="0"/>
              <a:t>- </a:t>
            </a:r>
            <a:r>
              <a:rPr dirty="0" err="1"/>
              <a:t>öblítés</a:t>
            </a:r>
            <a:endParaRPr dirty="0"/>
          </a:p>
          <a:p>
            <a:pPr marL="0" lvl="1" indent="939800">
              <a:lnSpc>
                <a:spcPct val="70000"/>
              </a:lnSpc>
              <a:buSzTx/>
              <a:buNone/>
              <a:defRPr>
                <a:solidFill>
                  <a:srgbClr val="942193"/>
                </a:solidFill>
              </a:defRPr>
            </a:pPr>
            <a:r>
              <a:rPr dirty="0"/>
              <a:t>- </a:t>
            </a:r>
            <a:r>
              <a:rPr dirty="0" err="1"/>
              <a:t>áztatás</a:t>
            </a:r>
            <a:endParaRPr dirty="0"/>
          </a:p>
        </p:txBody>
      </p:sp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2. Szűré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>
                <a:solidFill>
                  <a:srgbClr val="531B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2. Szűrés</a:t>
            </a:r>
          </a:p>
        </p:txBody>
      </p:sp>
      <p:sp>
        <p:nvSpPr>
          <p:cNvPr id="189" name="Megfelelő szűrőkkel a folyadékokból, levegőből a legapróbb részecskéket, kórokozó és nem kórokozó baktériumokat, spórákat is kiválaszthatjuk.…"/>
          <p:cNvSpPr txBox="1">
            <a:spLocks noGrp="1"/>
          </p:cNvSpPr>
          <p:nvPr>
            <p:ph type="body" idx="1"/>
          </p:nvPr>
        </p:nvSpPr>
        <p:spPr>
          <a:xfrm>
            <a:off x="444500" y="1244600"/>
            <a:ext cx="12115800" cy="76327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>
                <a:solidFill>
                  <a:srgbClr val="531B93"/>
                </a:solidFill>
              </a:defRPr>
            </a:pPr>
            <a:r>
              <a:t>Megfelelő szűrőkkel a folyadékokból, levegőből a legapróbb részecskéket, kórokozó és nem kórokozó baktériumokat, spórákat is kiválaszthatjuk.</a:t>
            </a:r>
          </a:p>
          <a:p>
            <a:pPr marL="0" indent="0">
              <a:buSzTx/>
              <a:buNone/>
              <a:defRPr>
                <a:solidFill>
                  <a:srgbClr val="531B93"/>
                </a:solidFill>
              </a:defRPr>
            </a:pPr>
            <a:r>
              <a:t>- szájkendő, </a:t>
            </a:r>
          </a:p>
          <a:p>
            <a:pPr marL="0" indent="0">
              <a:buSzTx/>
              <a:buNone/>
              <a:defRPr>
                <a:solidFill>
                  <a:srgbClr val="531B93"/>
                </a:solidFill>
              </a:defRPr>
            </a:pPr>
            <a:r>
              <a:t>- respirátor szűrő, stb.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2.Hőhatá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2.Hőhatás</a:t>
            </a:r>
          </a:p>
        </p:txBody>
      </p:sp>
      <p:sp>
        <p:nvSpPr>
          <p:cNvPr id="192" name="Nedves hő - (forrásban lévő víz, gőz) a mikroorganizmus fehérjéit kicsapj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5052" indent="-395052">
              <a:lnSpc>
                <a:spcPct val="60000"/>
              </a:lnSpc>
              <a:spcBef>
                <a:spcPts val="2400"/>
              </a:spcBef>
              <a:buBlip>
                <a:blip r:embed="rId2"/>
              </a:buBlip>
            </a:pPr>
            <a:r>
              <a:rPr>
                <a:solidFill>
                  <a:srgbClr val="000000"/>
                </a:solidFill>
              </a:rPr>
              <a:t>Nedves hő</a:t>
            </a:r>
            <a:r>
              <a:t> - (forrásban lévő víz, gőz) a mikroorganizmus fehérjéit kicsapja</a:t>
            </a:r>
          </a:p>
          <a:p>
            <a:pPr marL="395052" indent="-395052">
              <a:lnSpc>
                <a:spcPct val="60000"/>
              </a:lnSpc>
              <a:spcBef>
                <a:spcPts val="2400"/>
              </a:spcBef>
              <a:buBlip>
                <a:blip r:embed="rId2"/>
              </a:buBlip>
            </a:pPr>
            <a:r>
              <a:rPr>
                <a:solidFill>
                  <a:srgbClr val="000000"/>
                </a:solidFill>
              </a:rPr>
              <a:t>Száraz hő</a:t>
            </a:r>
            <a:r>
              <a:t> - oxidáció útján pusztítja el  a mikroorganizmusokat</a:t>
            </a:r>
          </a:p>
          <a:p>
            <a:pPr marL="395052" indent="-395052">
              <a:lnSpc>
                <a:spcPct val="60000"/>
              </a:lnSpc>
              <a:spcBef>
                <a:spcPts val="2400"/>
              </a:spcBef>
              <a:buSzPct val="100000"/>
              <a:buAutoNum type="arabicPeriod"/>
            </a:pPr>
            <a:r>
              <a:rPr>
                <a:solidFill>
                  <a:srgbClr val="000000"/>
                </a:solidFill>
              </a:rPr>
              <a:t>Pasztőrözés</a:t>
            </a:r>
            <a:r>
              <a:t>-hőérzékeny folyadékok csíraszámának csökkentésére</a:t>
            </a:r>
          </a:p>
          <a:p>
            <a:pPr marL="395052" indent="-395052">
              <a:lnSpc>
                <a:spcPct val="60000"/>
              </a:lnSpc>
              <a:spcBef>
                <a:spcPts val="2400"/>
              </a:spcBef>
              <a:buSzPct val="100000"/>
              <a:buAutoNum type="arabicPeriod"/>
            </a:pPr>
            <a:r>
              <a:rPr>
                <a:solidFill>
                  <a:srgbClr val="000000"/>
                </a:solidFill>
              </a:rPr>
              <a:t>Kifőzés</a:t>
            </a:r>
            <a:r>
              <a:t>-a bakt. vegetatív alakjait, a vírusok egy részét és néhány gombafajt pusztít el</a:t>
            </a:r>
          </a:p>
          <a:p>
            <a:pPr marL="395052" indent="-395052">
              <a:lnSpc>
                <a:spcPct val="60000"/>
              </a:lnSpc>
              <a:spcBef>
                <a:spcPts val="2400"/>
              </a:spcBef>
              <a:buSzPct val="100000"/>
              <a:buAutoNum type="arabicPeriod"/>
            </a:pPr>
            <a:r>
              <a:rPr>
                <a:solidFill>
                  <a:srgbClr val="000000"/>
                </a:solidFill>
              </a:rPr>
              <a:t>Gőzfertőtlenítés</a:t>
            </a:r>
            <a:r>
              <a:t>-áramló gőzzel ill. túlnyomásos gőzzel-a nem mosható tetíliákat, ruházatot, ágybetétet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2. HŐhatá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HŐhatás</a:t>
            </a:r>
          </a:p>
        </p:txBody>
      </p:sp>
      <p:sp>
        <p:nvSpPr>
          <p:cNvPr id="195" name="Izzítás, elégetés, leégetés…"/>
          <p:cNvSpPr txBox="1">
            <a:spLocks noGrp="1"/>
          </p:cNvSpPr>
          <p:nvPr>
            <p:ph type="body" idx="1"/>
          </p:nvPr>
        </p:nvSpPr>
        <p:spPr>
          <a:xfrm>
            <a:off x="444500" y="1371600"/>
            <a:ext cx="12115800" cy="8051800"/>
          </a:xfrm>
          <a:prstGeom prst="rect">
            <a:avLst/>
          </a:prstGeom>
        </p:spPr>
        <p:txBody>
          <a:bodyPr/>
          <a:lstStyle/>
          <a:p>
            <a:pPr marL="395052" indent="-395052">
              <a:buSzPct val="100000"/>
              <a:buAutoNum type="arabicPeriod" startAt="4"/>
            </a:pPr>
            <a:r>
              <a:t> </a:t>
            </a:r>
            <a:r>
              <a:rPr>
                <a:solidFill>
                  <a:srgbClr val="000000"/>
                </a:solidFill>
              </a:rPr>
              <a:t>Izzítás, elégetés, leégetés</a:t>
            </a:r>
          </a:p>
          <a:p>
            <a:pPr marL="395052" indent="-395052">
              <a:buSzPct val="125000"/>
              <a:buChar char="•"/>
            </a:pPr>
            <a:r>
              <a:rPr>
                <a:solidFill>
                  <a:srgbClr val="000000"/>
                </a:solidFill>
              </a:rPr>
              <a:t>Izzítás</a:t>
            </a:r>
            <a:r>
              <a:t> - fém eszközök csírátlanítására, nagyon roncsolja az anyagot</a:t>
            </a:r>
          </a:p>
          <a:p>
            <a:pPr marL="395052" indent="-395052">
              <a:buSzPct val="125000"/>
              <a:buChar char="•"/>
            </a:pPr>
            <a:r>
              <a:rPr>
                <a:solidFill>
                  <a:srgbClr val="000000"/>
                </a:solidFill>
              </a:rPr>
              <a:t>Elégetés</a:t>
            </a:r>
            <a:r>
              <a:t> - megsemmisíthető tárgyak esetén</a:t>
            </a:r>
          </a:p>
          <a:p>
            <a:pPr marL="395052" indent="-395052">
              <a:buSzPct val="125000"/>
              <a:buChar char="•"/>
            </a:pPr>
            <a:r>
              <a:rPr>
                <a:solidFill>
                  <a:srgbClr val="000000"/>
                </a:solidFill>
              </a:rPr>
              <a:t>Leégetés</a:t>
            </a:r>
            <a:r>
              <a:t> - alkoholba mártott műszereken vagy a mosdótálban égő alkohollal végzik - részleges fertőtlenítésre is alkalmatlan, nem teremt olyan hőfokot ami elpusztítána a kórokozókat</a:t>
            </a:r>
          </a:p>
        </p:txBody>
      </p:sp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3. Sugárzó energ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 Sugárzó energia</a:t>
            </a:r>
          </a:p>
        </p:txBody>
      </p:sp>
      <p:sp>
        <p:nvSpPr>
          <p:cNvPr id="198" name="Ultraibolya sugarak - csak a mikroorganizmusok számát csökkenti         kiegészítő eljárásként alkalmazható, zárt terek légterének, vagy egyes felületek fertőtlenítésére…"/>
          <p:cNvSpPr txBox="1">
            <a:spLocks noGrp="1"/>
          </p:cNvSpPr>
          <p:nvPr>
            <p:ph type="body" idx="1"/>
          </p:nvPr>
        </p:nvSpPr>
        <p:spPr>
          <a:xfrm>
            <a:off x="101600" y="2374900"/>
            <a:ext cx="12890500" cy="6502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>
                <a:solidFill>
                  <a:srgbClr val="000000"/>
                </a:solidFill>
              </a:rPr>
              <a:t>Ultraibolya sugarak</a:t>
            </a:r>
            <a:r>
              <a:t> - csak a mikroorganizmusok számát csökkenti         kiegészítő eljárásként alkalmazható, zárt terek légterének, vagy egyes felületek fertőtlenítésére</a:t>
            </a:r>
          </a:p>
          <a:p>
            <a:pPr>
              <a:buBlip>
                <a:blip r:embed="rId2"/>
              </a:buBlip>
            </a:pPr>
            <a:r>
              <a:rPr>
                <a:solidFill>
                  <a:srgbClr val="000000"/>
                </a:solidFill>
              </a:rPr>
              <a:t>Germicid lámpa</a:t>
            </a:r>
            <a:r>
              <a:t>- csak azokaz a kórokozókat pusztítja el, amelyeket közvetlenül elér; </a:t>
            </a:r>
            <a:r>
              <a:rPr>
                <a:solidFill>
                  <a:srgbClr val="FF2F92"/>
                </a:solidFill>
              </a:rPr>
              <a:t>sugárfüggönyként </a:t>
            </a:r>
            <a:r>
              <a:t>alkalmazzák ajtók felett aszeptikus és szeptikus helyiségek között</a:t>
            </a:r>
          </a:p>
        </p:txBody>
      </p:sp>
      <p:sp>
        <p:nvSpPr>
          <p:cNvPr id="199" name="Nyíl"/>
          <p:cNvSpPr/>
          <p:nvPr/>
        </p:nvSpPr>
        <p:spPr>
          <a:xfrm>
            <a:off x="5257800" y="3505200"/>
            <a:ext cx="901700" cy="508000"/>
          </a:xfrm>
          <a:prstGeom prst="rightArrow">
            <a:avLst>
              <a:gd name="adj1" fmla="val 32000"/>
              <a:gd name="adj2" fmla="val 110000"/>
            </a:avLst>
          </a:prstGeom>
          <a:solidFill>
            <a:srgbClr val="7AA9F0">
              <a:alpha val="50000"/>
            </a:srgbClr>
          </a:solidFill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II. Kémiai fertőtlenítő eljárások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311400"/>
          </a:xfrm>
          <a:prstGeom prst="rect">
            <a:avLst/>
          </a:prstGeom>
        </p:spPr>
        <p:txBody>
          <a:bodyPr/>
          <a:lstStyle/>
          <a:p>
            <a:r>
              <a:t>II. Kémiai fertőtlenítő eljárások</a:t>
            </a:r>
          </a:p>
        </p:txBody>
      </p:sp>
      <p:sp>
        <p:nvSpPr>
          <p:cNvPr id="202" name="A kémiai anyagok hatását az általános tényezőkön kívül speciális tényezők is befolyásolják…"/>
          <p:cNvSpPr txBox="1">
            <a:spLocks noGrp="1"/>
          </p:cNvSpPr>
          <p:nvPr>
            <p:ph type="body" idx="1"/>
          </p:nvPr>
        </p:nvSpPr>
        <p:spPr>
          <a:xfrm>
            <a:off x="444500" y="2260600"/>
            <a:ext cx="12115800" cy="74422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 kémiai anyagok hatását az általános tényezőkön kívül </a:t>
            </a:r>
            <a:r>
              <a:rPr b="1" u="sng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rPr>
              <a:t>speciális tényezők</a:t>
            </a:r>
            <a:r>
              <a:t> is befolyásolják</a:t>
            </a:r>
          </a:p>
          <a:p>
            <a:pPr marL="395052" indent="-395052">
              <a:buSzPct val="100000"/>
              <a:buBlip>
                <a:blip r:embed="rId2"/>
              </a:buBlip>
              <a:defRPr>
                <a:solidFill>
                  <a:srgbClr val="941751"/>
                </a:solidFill>
              </a:defRPr>
            </a:pPr>
            <a:r>
              <a:t>A fertőtlenítőszer koncentrációja </a:t>
            </a:r>
            <a:r>
              <a:rPr>
                <a:solidFill>
                  <a:srgbClr val="7A81FF"/>
                </a:solidFill>
              </a:rPr>
              <a:t>- elégtelen töményságű vagy kimerült oldattal a kívánt hatást nem érhetjük el</a:t>
            </a:r>
          </a:p>
          <a:p>
            <a:pPr marL="395052" indent="-395052">
              <a:buSzPct val="100000"/>
              <a:buBlip>
                <a:blip r:embed="rId2"/>
              </a:buBlip>
              <a:defRPr>
                <a:solidFill>
                  <a:srgbClr val="941751"/>
                </a:solidFill>
              </a:defRPr>
            </a:pPr>
            <a:r>
              <a:t>Vegyhatás</a:t>
            </a:r>
          </a:p>
          <a:p>
            <a:pPr marL="395052" indent="-395052">
              <a:buSzPct val="100000"/>
              <a:buBlip>
                <a:blip r:embed="rId2"/>
              </a:buBlip>
              <a:defRPr>
                <a:solidFill>
                  <a:srgbClr val="941751"/>
                </a:solidFill>
              </a:defRPr>
            </a:pPr>
            <a:r>
              <a:t> Kapilláraktív hatás</a:t>
            </a:r>
          </a:p>
        </p:txBody>
      </p:sp>
      <p:sp>
        <p:nvSpPr>
          <p:cNvPr id="203" name="Vonal"/>
          <p:cNvSpPr/>
          <p:nvPr/>
        </p:nvSpPr>
        <p:spPr>
          <a:xfrm flipH="1" flipV="1">
            <a:off x="7086600" y="4025900"/>
            <a:ext cx="12700" cy="1041400"/>
          </a:xfrm>
          <a:prstGeom prst="line">
            <a:avLst/>
          </a:prstGeom>
          <a:ln w="38100">
            <a:solidFill>
              <a:srgbClr val="728FBC">
                <a:alpha val="50000"/>
              </a:srgbClr>
            </a:solidFill>
            <a:miter lim="400000"/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04" name="images-10.jpeg" descr="images-1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100" y="6959600"/>
            <a:ext cx="1358900" cy="140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Kapilláraktív hatás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876300"/>
          </a:xfrm>
          <a:prstGeom prst="rect">
            <a:avLst/>
          </a:prstGeom>
        </p:spPr>
        <p:txBody>
          <a:bodyPr/>
          <a:lstStyle/>
          <a:p>
            <a:r>
              <a:t>Kapilláraktív hatás</a:t>
            </a:r>
          </a:p>
        </p:txBody>
      </p:sp>
      <p:sp>
        <p:nvSpPr>
          <p:cNvPr id="207" name="A mikroorganizmusokat körülvevő szerves anyagot fellazítják, feloldják, így a fertőtlenítő hatás és a kórokozó közötti kapcsolat létrejöttét elősegítik. Ezek TENZIDEK: lehetővé teszik, hogy a használatuk során a tisztítás és a fertőtlenítés egy munkafázisba történjék.…"/>
          <p:cNvSpPr txBox="1">
            <a:spLocks noGrp="1"/>
          </p:cNvSpPr>
          <p:nvPr>
            <p:ph type="body" idx="1"/>
          </p:nvPr>
        </p:nvSpPr>
        <p:spPr>
          <a:xfrm>
            <a:off x="215900" y="1346200"/>
            <a:ext cx="12623800" cy="79248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A mikroorganizmusokat körülvevő szerves anyagot fellazítják, feloldják, így a fertőtlenítő hatás és a kórokozó közötti kapcsolat létrejöttét elősegítik. Ezek </a:t>
            </a:r>
            <a:r>
              <a:rPr>
                <a:solidFill>
                  <a:srgbClr val="941100"/>
                </a:solidFill>
              </a:rPr>
              <a:t>TENZIDEK</a:t>
            </a:r>
            <a:r>
              <a:t>: lehetővé teszik, hogy a használatuk során a tisztítás és a fertőtlenítés egy munkafázisba történjék.</a:t>
            </a:r>
          </a:p>
          <a:p>
            <a:pPr marL="0" indent="0" algn="ctr">
              <a:buSzTx/>
              <a:buNone/>
              <a:defRPr>
                <a:solidFill>
                  <a:srgbClr val="5E5E5E"/>
                </a:solidFill>
              </a:defRPr>
            </a:pPr>
            <a:r>
              <a:t>Kapilláraktív hatással nem rendelkező dezinficienseknél a fertőtlenítés fázisát mindig mechanikus tisztításnak kell megelőznie - 2 munkafázis</a:t>
            </a:r>
          </a:p>
        </p:txBody>
      </p:sp>
    </p:spTree>
  </p:cSld>
  <p:clrMapOvr>
    <a:masterClrMapping/>
  </p:clrMapOvr>
  <p:transition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Kémiai fertőtlenítés módjai"/>
          <p:cNvSpPr txBox="1">
            <a:spLocks noGrp="1"/>
          </p:cNvSpPr>
          <p:nvPr>
            <p:ph type="title"/>
          </p:nvPr>
        </p:nvSpPr>
        <p:spPr>
          <a:xfrm>
            <a:off x="317500" y="355600"/>
            <a:ext cx="12115800" cy="2070100"/>
          </a:xfrm>
          <a:prstGeom prst="rect">
            <a:avLst/>
          </a:prstGeom>
        </p:spPr>
        <p:txBody>
          <a:bodyPr/>
          <a:lstStyle/>
          <a:p>
            <a:r>
              <a:t>Kémiai fertőtlenítés módjai</a:t>
            </a:r>
          </a:p>
        </p:txBody>
      </p:sp>
      <p:sp>
        <p:nvSpPr>
          <p:cNvPr id="210" name="Lemosás - egybefüggő vízálló felületekre textíliával pl. padló, falburkolat…"/>
          <p:cNvSpPr txBox="1">
            <a:spLocks noGrp="1"/>
          </p:cNvSpPr>
          <p:nvPr>
            <p:ph type="body" idx="1"/>
          </p:nvPr>
        </p:nvSpPr>
        <p:spPr>
          <a:xfrm>
            <a:off x="-25400" y="2603500"/>
            <a:ext cx="12801600" cy="69977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900"/>
              </a:spcBef>
              <a:buSzPct val="100000"/>
              <a:buAutoNum type="arabicPeriod"/>
            </a:pPr>
            <a:r>
              <a:t> </a:t>
            </a:r>
            <a:r>
              <a:rPr>
                <a:solidFill>
                  <a:srgbClr val="941100"/>
                </a:solidFill>
              </a:rPr>
              <a:t>Lemosás</a:t>
            </a:r>
            <a:r>
              <a:t> - egybefüggő vízálló felületekre textíliával pl. padló, falburkolat</a:t>
            </a:r>
          </a:p>
          <a:p>
            <a:pPr>
              <a:spcBef>
                <a:spcPts val="1900"/>
              </a:spcBef>
              <a:buSzPct val="100000"/>
              <a:buAutoNum type="arabicPeriod"/>
            </a:pPr>
            <a:r>
              <a:rPr>
                <a:solidFill>
                  <a:srgbClr val="941100"/>
                </a:solidFill>
              </a:rPr>
              <a:t>Permetezés </a:t>
            </a:r>
            <a:r>
              <a:t>- a fertőtlenítő oldatot mechanikus porlasztás útján jutattjuk nem mosható felületekre</a:t>
            </a:r>
          </a:p>
          <a:p>
            <a:pPr>
              <a:spcBef>
                <a:spcPts val="1900"/>
              </a:spcBef>
              <a:buSzPct val="100000"/>
              <a:buAutoNum type="arabicPeriod"/>
            </a:pPr>
            <a:r>
              <a:rPr>
                <a:solidFill>
                  <a:srgbClr val="941100"/>
                </a:solidFill>
              </a:rPr>
              <a:t>Beáztatás</a:t>
            </a:r>
            <a:r>
              <a:t> - fertőtlenítő oldatba helyezünk tárgyakat, úgy hogy ellepje, előírt behatási ideig</a:t>
            </a:r>
          </a:p>
          <a:p>
            <a:pPr>
              <a:spcBef>
                <a:spcPts val="1900"/>
              </a:spcBef>
              <a:buSzPct val="100000"/>
              <a:buAutoNum type="arabicPeriod"/>
            </a:pPr>
            <a:r>
              <a:rPr>
                <a:solidFill>
                  <a:srgbClr val="941100"/>
                </a:solidFill>
              </a:rPr>
              <a:t>Letörlés</a:t>
            </a:r>
            <a:r>
              <a:t> - tömör felszínű tárgyak számára, melyeket az áztatás, lemosás károsítana pl. gépek</a:t>
            </a:r>
          </a:p>
        </p:txBody>
      </p:sp>
      <p:pic>
        <p:nvPicPr>
          <p:cNvPr id="211" name="images-9.jpeg" descr="images-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0" y="3009900"/>
            <a:ext cx="939800" cy="125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sep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Asepsis</a:t>
            </a:r>
          </a:p>
        </p:txBody>
      </p:sp>
      <p:sp>
        <p:nvSpPr>
          <p:cNvPr id="126" name="A betegellátás során alkalmazott munkamódszereknek, munkafolyamatoknak és magatartásformáknak összesége, amelyekkel a mikroorganizmusok a beteg szervezetétől, nyitott testszöveteitől, nyálkahártyáitól, testüregeitől távoltarthatók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>
              <a:spcBef>
                <a:spcPts val="0"/>
              </a:spcBef>
              <a:buSz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4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betegellátás során alkalmazott </a:t>
            </a:r>
            <a:r>
              <a:rPr b="1">
                <a:solidFill>
                  <a:srgbClr val="941751"/>
                </a:solidFill>
                <a:latin typeface="Times"/>
                <a:ea typeface="Times"/>
                <a:cs typeface="Times"/>
                <a:sym typeface="Times"/>
              </a:rPr>
              <a:t>munkamódszereknek, </a:t>
            </a:r>
            <a:r>
              <a:t>munkafolyamatoknak és magatartásformáknak összesége, amelyekkel a mikroorganizmusok a beteg szervezetétől, nyitott testszöveteitől, nyálkahártyáitól, testüregeitől távoltarthatók.</a:t>
            </a:r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alapjait SEMMELWEIS IGNÁC rakta 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Kémiai fertőtlenítés módjai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044700"/>
          </a:xfrm>
          <a:prstGeom prst="rect">
            <a:avLst/>
          </a:prstGeom>
        </p:spPr>
        <p:txBody>
          <a:bodyPr/>
          <a:lstStyle/>
          <a:p>
            <a:r>
              <a:t>Kémiai fertőtlenítés módjai</a:t>
            </a:r>
          </a:p>
        </p:txBody>
      </p:sp>
      <p:sp>
        <p:nvSpPr>
          <p:cNvPr id="214" name="Átkefélés - tárgyakat fertőtlenítő oldatba mártott kefével egyenletesen átkeféljük. Nem mosható textíliák, ágybetétek, ruházat dezinficiálása.…"/>
          <p:cNvSpPr txBox="1">
            <a:spLocks noGrp="1"/>
          </p:cNvSpPr>
          <p:nvPr>
            <p:ph type="body" idx="1"/>
          </p:nvPr>
        </p:nvSpPr>
        <p:spPr>
          <a:xfrm>
            <a:off x="38100" y="2768600"/>
            <a:ext cx="12941300" cy="69977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900"/>
              </a:spcBef>
              <a:buSzPct val="100000"/>
              <a:buAutoNum type="arabicPeriod" startAt="5"/>
            </a:pPr>
            <a:r>
              <a:rPr>
                <a:solidFill>
                  <a:srgbClr val="941100"/>
                </a:solidFill>
              </a:rPr>
              <a:t>Átkefélés</a:t>
            </a:r>
            <a:r>
              <a:t> -</a:t>
            </a:r>
            <a:r>
              <a:rPr sz="3800"/>
              <a:t> tárgyakat fertőtlenítő oldatba mártott kefével egyenletesen átkeféljük. Nem mosható textíliák, ágybetétek, ruházat dezinficiálása.</a:t>
            </a:r>
            <a:r>
              <a:t> </a:t>
            </a:r>
          </a:p>
          <a:p>
            <a:pPr>
              <a:spcBef>
                <a:spcPts val="1900"/>
              </a:spcBef>
              <a:buSzPct val="100000"/>
              <a:buAutoNum type="arabicPeriod" startAt="5"/>
            </a:pPr>
            <a:r>
              <a:rPr>
                <a:solidFill>
                  <a:srgbClr val="941100"/>
                </a:solidFill>
              </a:rPr>
              <a:t>Elegyítés </a:t>
            </a:r>
            <a:r>
              <a:t>- </a:t>
            </a:r>
            <a:r>
              <a:rPr sz="3800"/>
              <a:t>váladékok, egyéb fertőző anyagok, szennyvíz fertőtlenítésére - fertőtlenítőszert adunk hozzájuk (1 rész fertőzött anyag 2 rész fertőtlenítő)</a:t>
            </a:r>
          </a:p>
        </p:txBody>
      </p:sp>
    </p:spTree>
  </p:cSld>
  <p:clrMapOvr>
    <a:masterClrMapping/>
  </p:clrMapOvr>
  <p:transition spd="med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Kémiai fertőtlenítés módjai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273300"/>
          </a:xfrm>
          <a:prstGeom prst="rect">
            <a:avLst/>
          </a:prstGeom>
        </p:spPr>
        <p:txBody>
          <a:bodyPr/>
          <a:lstStyle/>
          <a:p>
            <a:r>
              <a:t>Kémiai fertőtlenítés módjai</a:t>
            </a:r>
          </a:p>
        </p:txBody>
      </p:sp>
      <p:sp>
        <p:nvSpPr>
          <p:cNvPr id="217" name="Dezinficiens hab - dezinficiens oldatból pl Lysoform, habot készítünk -bedörzsöljük vele a nem mosható textíliák felületét - megszáradás után a porszerű habot eltávolítjuk…"/>
          <p:cNvSpPr txBox="1">
            <a:spLocks noGrp="1"/>
          </p:cNvSpPr>
          <p:nvPr>
            <p:ph type="body" idx="1"/>
          </p:nvPr>
        </p:nvSpPr>
        <p:spPr>
          <a:xfrm>
            <a:off x="190500" y="2489200"/>
            <a:ext cx="12115800" cy="5562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900"/>
              </a:spcBef>
              <a:buSzPct val="100000"/>
              <a:buAutoNum type="arabicPeriod" startAt="7"/>
            </a:pPr>
            <a:r>
              <a:rPr>
                <a:solidFill>
                  <a:srgbClr val="941100"/>
                </a:solidFill>
              </a:rPr>
              <a:t>Dezinficiens hab</a:t>
            </a:r>
            <a:r>
              <a:t> - </a:t>
            </a:r>
            <a:r>
              <a:rPr sz="3800"/>
              <a:t>dezinficiens oldatból pl Lysoform, habot készítünk -bedörzsöljük vele a nem mosható textíliák felületét - megszáradás után a porszerű habot eltávolítjuk</a:t>
            </a:r>
          </a:p>
          <a:p>
            <a:pPr>
              <a:buSzPct val="100000"/>
              <a:buAutoNum type="arabicPeriod" startAt="7"/>
            </a:pPr>
            <a:r>
              <a:rPr>
                <a:solidFill>
                  <a:srgbClr val="941100"/>
                </a:solidFill>
              </a:rPr>
              <a:t>Gáz </a:t>
            </a:r>
            <a:r>
              <a:t>- a fertőtlenítőszert elpárologtatjuk vagy porlasztjuk. Helyiségek fertőtlenítésére - Formalin, Etilén-oxid-gáz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Kombinált fertőtlenítő eljárás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006600"/>
          </a:xfrm>
          <a:prstGeom prst="rect">
            <a:avLst/>
          </a:prstGeom>
        </p:spPr>
        <p:txBody>
          <a:bodyPr/>
          <a:lstStyle/>
          <a:p>
            <a:r>
              <a:t>Kombinált fertőtlenítő eljárás</a:t>
            </a:r>
          </a:p>
        </p:txBody>
      </p:sp>
      <p:sp>
        <p:nvSpPr>
          <p:cNvPr id="220" name="Fertőtlenítő mosás - textíliá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AutoNum type="arabicPeriod"/>
            </a:pPr>
            <a:r>
              <a:t> Fertőtlenítő mosás - textíliák</a:t>
            </a:r>
          </a:p>
          <a:p>
            <a:pPr>
              <a:buSzPct val="100000"/>
              <a:buAutoNum type="arabicPeriod"/>
            </a:pPr>
            <a:r>
              <a:t>Fertőtlenítő mosogatás - műszerek</a:t>
            </a:r>
          </a:p>
          <a:p>
            <a:pPr>
              <a:buSzPct val="100000"/>
              <a:buAutoNum type="arabicPeriod"/>
            </a:pPr>
            <a:r>
              <a:t>Fertőtlenítő takarítás</a:t>
            </a:r>
          </a:p>
        </p:txBody>
      </p:sp>
      <p:pic>
        <p:nvPicPr>
          <p:cNvPr id="221" name="images-8.jpeg" descr="images-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6642100"/>
            <a:ext cx="1422400" cy="137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ertőtlenítő mosogatás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247900"/>
          </a:xfrm>
          <a:prstGeom prst="rect">
            <a:avLst/>
          </a:prstGeom>
        </p:spPr>
        <p:txBody>
          <a:bodyPr/>
          <a:lstStyle/>
          <a:p>
            <a:r>
              <a:rPr sz="5400" b="1" dirty="0" err="1"/>
              <a:t>Fertőtlenítő</a:t>
            </a:r>
            <a:r>
              <a:rPr sz="5400" b="1" dirty="0"/>
              <a:t> </a:t>
            </a:r>
            <a:r>
              <a:rPr sz="5400" b="1" dirty="0" err="1"/>
              <a:t>mosogatás</a:t>
            </a:r>
            <a:endParaRPr sz="5400" b="1" dirty="0"/>
          </a:p>
        </p:txBody>
      </p:sp>
      <p:sp>
        <p:nvSpPr>
          <p:cNvPr id="224" name="Történhet: géppel, kézi erővel…"/>
          <p:cNvSpPr txBox="1">
            <a:spLocks noGrp="1"/>
          </p:cNvSpPr>
          <p:nvPr>
            <p:ph type="body" idx="1"/>
          </p:nvPr>
        </p:nvSpPr>
        <p:spPr>
          <a:xfrm>
            <a:off x="444500" y="1782306"/>
            <a:ext cx="12264110" cy="786969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0"/>
              </a:spcBef>
              <a:buSzTx/>
              <a:buNone/>
            </a:pPr>
            <a:r>
              <a:rPr u="sng" dirty="0" err="1"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Történhet</a:t>
            </a:r>
            <a:r>
              <a:rPr u="sng" dirty="0"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:</a:t>
            </a:r>
            <a:r>
              <a:rPr dirty="0"/>
              <a:t> </a:t>
            </a:r>
            <a:r>
              <a:rPr dirty="0" err="1"/>
              <a:t>géppel</a:t>
            </a:r>
            <a:r>
              <a:rPr dirty="0"/>
              <a:t>, </a:t>
            </a:r>
            <a:r>
              <a:rPr dirty="0" err="1"/>
              <a:t>kézi</a:t>
            </a:r>
            <a:r>
              <a:rPr dirty="0"/>
              <a:t> </a:t>
            </a:r>
            <a:r>
              <a:rPr dirty="0" err="1"/>
              <a:t>erővel</a:t>
            </a:r>
            <a:endParaRPr dirty="0"/>
          </a:p>
          <a:p>
            <a:pPr marL="0" indent="0" algn="ctr">
              <a:spcBef>
                <a:spcPts val="2000"/>
              </a:spcBef>
              <a:buSzTx/>
              <a:buNone/>
              <a:defRPr>
                <a:solidFill>
                  <a:srgbClr val="941751"/>
                </a:solidFill>
              </a:defRPr>
            </a:pPr>
            <a:r>
              <a:rPr dirty="0"/>
              <a:t>KÉZI MOSOGATÁS FÁZISAI</a:t>
            </a:r>
          </a:p>
          <a:p>
            <a:pPr marL="0" indent="0">
              <a:spcBef>
                <a:spcPts val="2000"/>
              </a:spcBef>
              <a:buSzTx/>
              <a:buNone/>
            </a:pPr>
            <a:r>
              <a:rPr dirty="0"/>
              <a:t>1. </a:t>
            </a:r>
            <a:r>
              <a:rPr dirty="0" err="1">
                <a:solidFill>
                  <a:srgbClr val="941751"/>
                </a:solidFill>
              </a:rPr>
              <a:t>előtisztítás</a:t>
            </a:r>
            <a:r>
              <a:rPr dirty="0"/>
              <a:t> </a:t>
            </a:r>
            <a:r>
              <a:rPr dirty="0" err="1"/>
              <a:t>nagyobb</a:t>
            </a:r>
            <a:r>
              <a:rPr dirty="0"/>
              <a:t> </a:t>
            </a:r>
            <a:r>
              <a:rPr dirty="0" err="1"/>
              <a:t>szennyeződések</a:t>
            </a:r>
            <a:r>
              <a:rPr dirty="0"/>
              <a:t> </a:t>
            </a:r>
            <a:r>
              <a:rPr dirty="0" err="1"/>
              <a:t>eltávolítása</a:t>
            </a:r>
            <a:endParaRPr dirty="0"/>
          </a:p>
          <a:p>
            <a:pPr marL="0" indent="0">
              <a:spcBef>
                <a:spcPts val="2000"/>
              </a:spcBef>
              <a:buSzTx/>
              <a:buNone/>
            </a:pPr>
            <a:r>
              <a:rPr dirty="0"/>
              <a:t>2. </a:t>
            </a:r>
            <a:r>
              <a:rPr dirty="0" err="1">
                <a:solidFill>
                  <a:srgbClr val="941751"/>
                </a:solidFill>
              </a:rPr>
              <a:t>mosogatás</a:t>
            </a:r>
            <a:r>
              <a:rPr dirty="0"/>
              <a:t> (</a:t>
            </a:r>
            <a:r>
              <a:rPr dirty="0" err="1"/>
              <a:t>szivacs</a:t>
            </a:r>
            <a:r>
              <a:rPr dirty="0"/>
              <a:t> TILOS!)</a:t>
            </a:r>
          </a:p>
          <a:p>
            <a:pPr marL="0" indent="0">
              <a:spcBef>
                <a:spcPts val="2000"/>
              </a:spcBef>
              <a:buSzTx/>
              <a:buNone/>
            </a:pPr>
            <a:r>
              <a:rPr dirty="0"/>
              <a:t>3. </a:t>
            </a:r>
            <a:r>
              <a:rPr dirty="0" err="1">
                <a:solidFill>
                  <a:srgbClr val="941751"/>
                </a:solidFill>
              </a:rPr>
              <a:t>öblítés</a:t>
            </a:r>
            <a:r>
              <a:rPr dirty="0">
                <a:solidFill>
                  <a:srgbClr val="941751"/>
                </a:solidFill>
              </a:rPr>
              <a:t> </a:t>
            </a:r>
            <a:r>
              <a:rPr dirty="0"/>
              <a:t>- </a:t>
            </a:r>
            <a:r>
              <a:rPr dirty="0" err="1"/>
              <a:t>folyóvízzel</a:t>
            </a:r>
            <a:endParaRPr dirty="0"/>
          </a:p>
          <a:p>
            <a:pPr marL="0" indent="0">
              <a:spcBef>
                <a:spcPts val="2000"/>
              </a:spcBef>
              <a:buSzTx/>
              <a:buNone/>
            </a:pPr>
            <a:r>
              <a:rPr dirty="0"/>
              <a:t>4.</a:t>
            </a:r>
            <a:r>
              <a:rPr dirty="0">
                <a:solidFill>
                  <a:srgbClr val="941751"/>
                </a:solidFill>
              </a:rPr>
              <a:t> </a:t>
            </a:r>
            <a:r>
              <a:rPr dirty="0" err="1">
                <a:solidFill>
                  <a:srgbClr val="941751"/>
                </a:solidFill>
              </a:rPr>
              <a:t>fertőtlenítés</a:t>
            </a:r>
            <a:endParaRPr dirty="0">
              <a:solidFill>
                <a:srgbClr val="941751"/>
              </a:solidFill>
            </a:endParaRPr>
          </a:p>
          <a:p>
            <a:pPr marL="0" indent="0">
              <a:spcBef>
                <a:spcPts val="2000"/>
              </a:spcBef>
              <a:buSzTx/>
              <a:buNone/>
            </a:pPr>
            <a:r>
              <a:rPr dirty="0"/>
              <a:t>5.</a:t>
            </a:r>
            <a:r>
              <a:rPr dirty="0">
                <a:solidFill>
                  <a:srgbClr val="941751"/>
                </a:solidFill>
              </a:rPr>
              <a:t>utóöblítés </a:t>
            </a:r>
            <a:r>
              <a:rPr dirty="0"/>
              <a:t>- </a:t>
            </a:r>
            <a:r>
              <a:rPr dirty="0" err="1"/>
              <a:t>meleg</a:t>
            </a:r>
            <a:r>
              <a:rPr dirty="0"/>
              <a:t> </a:t>
            </a:r>
            <a:r>
              <a:rPr dirty="0" err="1"/>
              <a:t>folyóvízzel</a:t>
            </a:r>
            <a:endParaRPr dirty="0"/>
          </a:p>
          <a:p>
            <a:pPr marL="0" indent="0">
              <a:spcBef>
                <a:spcPts val="2000"/>
              </a:spcBef>
              <a:buSzTx/>
              <a:buNone/>
            </a:pPr>
            <a:r>
              <a:rPr dirty="0"/>
              <a:t>6.</a:t>
            </a:r>
            <a:r>
              <a:rPr dirty="0">
                <a:solidFill>
                  <a:srgbClr val="941751"/>
                </a:solidFill>
              </a:rPr>
              <a:t>szárítás</a:t>
            </a:r>
            <a:r>
              <a:rPr dirty="0"/>
              <a:t> - </a:t>
            </a:r>
            <a:r>
              <a:rPr dirty="0" err="1"/>
              <a:t>csurgatórácson</a:t>
            </a:r>
            <a:r>
              <a:rPr dirty="0"/>
              <a:t>, </a:t>
            </a:r>
            <a:r>
              <a:rPr dirty="0" err="1"/>
              <a:t>törlőruha</a:t>
            </a:r>
            <a:r>
              <a:rPr dirty="0"/>
              <a:t> </a:t>
            </a:r>
            <a:r>
              <a:rPr dirty="0" err="1"/>
              <a:t>használata</a:t>
            </a:r>
            <a:r>
              <a:rPr dirty="0"/>
              <a:t> TILOS!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ertőtlenítő takarítás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032000"/>
          </a:xfrm>
          <a:prstGeom prst="rect">
            <a:avLst/>
          </a:prstGeom>
        </p:spPr>
        <p:txBody>
          <a:bodyPr/>
          <a:lstStyle/>
          <a:p>
            <a:r>
              <a:rPr sz="5400" dirty="0" err="1"/>
              <a:t>Fertőtlenítő</a:t>
            </a:r>
            <a:r>
              <a:rPr sz="5400" dirty="0"/>
              <a:t> </a:t>
            </a:r>
            <a:r>
              <a:rPr sz="5400" dirty="0" err="1"/>
              <a:t>takarítás</a:t>
            </a:r>
            <a:endParaRPr sz="5400" dirty="0"/>
          </a:p>
        </p:txBody>
      </p:sp>
      <p:sp>
        <p:nvSpPr>
          <p:cNvPr id="227" name="száraz tisztítási módszerek használata (pl seprés) eü intézményben TILOS!…"/>
          <p:cNvSpPr txBox="1">
            <a:spLocks noGrp="1"/>
          </p:cNvSpPr>
          <p:nvPr>
            <p:ph type="body" idx="1"/>
          </p:nvPr>
        </p:nvSpPr>
        <p:spPr>
          <a:xfrm>
            <a:off x="25400" y="2108200"/>
            <a:ext cx="12941300" cy="7264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  <a:buBlip>
                <a:blip r:embed="rId2"/>
              </a:buBlip>
            </a:pPr>
            <a:r>
              <a:t>száraz tisztítási módszerek használata (pl seprés) eü intézményben TILOS!</a:t>
            </a:r>
          </a:p>
          <a:p>
            <a:pPr>
              <a:lnSpc>
                <a:spcPct val="70000"/>
              </a:lnSpc>
              <a:buBlip>
                <a:blip r:embed="rId2"/>
              </a:buBlip>
            </a:pPr>
            <a:r>
              <a:t>A takarítás iránya mindig a legkevésbé fertőzött helyiség felől a fokozottan fertőzött felé haladjon</a:t>
            </a:r>
          </a:p>
          <a:p>
            <a:pPr>
              <a:lnSpc>
                <a:spcPct val="70000"/>
              </a:lnSpc>
              <a:buBlip>
                <a:blip r:embed="rId2"/>
              </a:buBlip>
            </a:pPr>
            <a:r>
              <a:t>felülről - lefelé, belülről - kifelé</a:t>
            </a:r>
          </a:p>
          <a:p>
            <a:pPr>
              <a:lnSpc>
                <a:spcPct val="70000"/>
              </a:lnSpc>
              <a:buBlip>
                <a:blip r:embed="rId2"/>
              </a:buBlip>
            </a:pPr>
            <a:r>
              <a:t>A takarítás történhet egy és két munkafázisban</a:t>
            </a:r>
          </a:p>
          <a:p>
            <a:pPr lvl="3">
              <a:lnSpc>
                <a:spcPct val="70000"/>
              </a:lnSpc>
              <a:buBlip>
                <a:blip r:embed="rId2"/>
              </a:buBlip>
            </a:pPr>
            <a:r>
              <a:t>két munkf.- 1. szennyeződés eltáv, 2. fertőtlenítés</a:t>
            </a:r>
          </a:p>
          <a:p>
            <a:pPr lvl="3">
              <a:lnSpc>
                <a:spcPct val="70000"/>
              </a:lnSpc>
              <a:buBlip>
                <a:blip r:embed="rId2"/>
              </a:buBlip>
            </a:pPr>
            <a:r>
              <a:t>egy munkf. - egy oldattal tisztítunk és fertőtlenítünk</a:t>
            </a:r>
          </a:p>
        </p:txBody>
      </p:sp>
      <p:pic>
        <p:nvPicPr>
          <p:cNvPr id="228" name="images-4.jpeg" descr="images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0" y="215900"/>
            <a:ext cx="1295400" cy="151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s-5.jpeg" descr="images-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0" y="4826000"/>
            <a:ext cx="939800" cy="113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adlóburkolatok fertőtlenítő takarítása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16764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Padlóburkolatok fertőtlenítő takarítása</a:t>
            </a:r>
          </a:p>
        </p:txBody>
      </p:sp>
      <p:sp>
        <p:nvSpPr>
          <p:cNvPr id="232" name="Egyedényes - 10l fertőtlenítő oldattal kb 20 nm közepesen szennyezet felület tisztítható…"/>
          <p:cNvSpPr txBox="1">
            <a:spLocks noGrp="1"/>
          </p:cNvSpPr>
          <p:nvPr>
            <p:ph type="body" idx="1"/>
          </p:nvPr>
        </p:nvSpPr>
        <p:spPr>
          <a:xfrm>
            <a:off x="444500" y="1765300"/>
            <a:ext cx="12115800" cy="8013700"/>
          </a:xfrm>
          <a:prstGeom prst="rect">
            <a:avLst/>
          </a:prstGeom>
        </p:spPr>
        <p:txBody>
          <a:bodyPr/>
          <a:lstStyle/>
          <a:p>
            <a:pPr marL="395052" indent="-395052">
              <a:lnSpc>
                <a:spcPct val="60000"/>
              </a:lnSpc>
              <a:spcBef>
                <a:spcPts val="2000"/>
              </a:spcBef>
              <a:buBlip>
                <a:blip r:embed="rId2"/>
              </a:buBlip>
            </a:pPr>
            <a:r>
              <a:rPr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Egyedényes</a:t>
            </a:r>
            <a:r>
              <a:t> - 10l fertőtlenítő oldattal kb 20 nm közepesen szennyezet felület tisztítható </a:t>
            </a:r>
          </a:p>
          <a:p>
            <a:pPr marL="395052" indent="-395052">
              <a:lnSpc>
                <a:spcPct val="60000"/>
              </a:lnSpc>
              <a:spcBef>
                <a:spcPts val="2000"/>
              </a:spcBef>
              <a:buBlip>
                <a:blip r:embed="rId2"/>
              </a:buBlip>
            </a:pPr>
            <a:r>
              <a:rPr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Kétedényes módszer</a:t>
            </a:r>
            <a:r>
              <a:t>: egyfázisú takarításnál alkalmazható</a:t>
            </a:r>
          </a:p>
          <a:p>
            <a:pPr lvl="5">
              <a:lnSpc>
                <a:spcPct val="60000"/>
              </a:lnSpc>
              <a:spcBef>
                <a:spcPts val="2000"/>
              </a:spcBef>
              <a:buBlip>
                <a:blip r:embed="rId2"/>
              </a:buBlip>
              <a:tabLst>
                <a:tab pos="3340100" algn="l"/>
              </a:tabLst>
            </a:pPr>
            <a:r>
              <a:t>egyik edénybe fertőtlenítő-tisztító oldat, a másik edény üres - ebbe csavarjuk ki a szennyes vizet</a:t>
            </a:r>
          </a:p>
          <a:p>
            <a:pPr marL="395052" indent="-395052">
              <a:lnSpc>
                <a:spcPct val="60000"/>
              </a:lnSpc>
              <a:spcBef>
                <a:spcPts val="2000"/>
              </a:spcBef>
              <a:buBlip>
                <a:blip r:embed="rId2"/>
              </a:buBlip>
            </a:pPr>
            <a:r>
              <a:rPr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Háromedényes módszer</a:t>
            </a:r>
            <a:r>
              <a:t>: kétfázisú takarításnál alkalmazzuk</a:t>
            </a:r>
          </a:p>
          <a:p>
            <a:pPr lvl="5">
              <a:lnSpc>
                <a:spcPct val="60000"/>
              </a:lnSpc>
              <a:spcBef>
                <a:spcPts val="2000"/>
              </a:spcBef>
              <a:buBlip>
                <a:blip r:embed="rId2"/>
              </a:buBlip>
              <a:tabLst>
                <a:tab pos="3340100" algn="l"/>
              </a:tabLst>
            </a:pPr>
            <a:r>
              <a:t>egyik edénybe tisztító oldat, másikba fertőtlenítő oldat, harmadik üres edény</a:t>
            </a:r>
          </a:p>
          <a:p>
            <a:pPr marL="0" indent="0" algn="ctr">
              <a:lnSpc>
                <a:spcPct val="60000"/>
              </a:lnSpc>
              <a:spcBef>
                <a:spcPts val="2000"/>
              </a:spcBef>
              <a:buSzTx/>
              <a:buNone/>
              <a:defRPr>
                <a:solidFill>
                  <a:srgbClr val="009051"/>
                </a:solidFill>
              </a:defRPr>
            </a:pPr>
            <a:r>
              <a:t>10 l fertőtlenítő oldat 50-60 nm felület kezelésére elegendő</a:t>
            </a:r>
          </a:p>
        </p:txBody>
      </p:sp>
      <p:pic>
        <p:nvPicPr>
          <p:cNvPr id="233" name="images-6.jpeg" descr="images-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4260850"/>
            <a:ext cx="941659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s-7.jpeg" descr="images-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900" y="114300"/>
            <a:ext cx="1333500" cy="143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ertőtlenítőszerek hatóanyag szerint"/>
          <p:cNvSpPr txBox="1">
            <a:spLocks noGrp="1"/>
          </p:cNvSpPr>
          <p:nvPr>
            <p:ph type="title"/>
          </p:nvPr>
        </p:nvSpPr>
        <p:spPr>
          <a:xfrm>
            <a:off x="444500" y="-114300"/>
            <a:ext cx="12115800" cy="21463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Fertőtlenítőszerek hatóanyag szerint</a:t>
            </a:r>
          </a:p>
        </p:txBody>
      </p:sp>
      <p:sp>
        <p:nvSpPr>
          <p:cNvPr id="237" name="Klór és vegyületei - baktericid, sporocid, virucid; színtelenítenek, gumit, műanyagot, fémet károsítják Pl. Neomagnol, Nátriumhipoklorit, Hypó, Klórmész, Kloramin-B…"/>
          <p:cNvSpPr txBox="1">
            <a:spLocks noGrp="1"/>
          </p:cNvSpPr>
          <p:nvPr>
            <p:ph type="body" idx="1"/>
          </p:nvPr>
        </p:nvSpPr>
        <p:spPr>
          <a:xfrm>
            <a:off x="444500" y="1701800"/>
            <a:ext cx="12115800" cy="71755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Klór és vegyületei </a:t>
            </a:r>
            <a:r>
              <a:t>- baktericid, sporocid, virucid; színtelenítenek, gumit, műanyagot, fémet károsítják Pl. Neomagnol, Nátriumhipoklorit, Hypó, Klórmész, Kloramin-B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Jód és vegyületei</a:t>
            </a:r>
            <a:r>
              <a:t> - bőrfertőtlenítésre: Jódtinktúra, Braunol, Betadin, Betaisodona felületfertőtlenítésre: Incosan-W, Josan</a:t>
            </a:r>
          </a:p>
        </p:txBody>
      </p:sp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Alkoholok: etil-, propilalkohol (etanol, propanol) - baktericid de nem sporocid, részben virucid - tartalmazhat tetanusz és gázödéma spórákat       csak ott alkalmazható ahol az anyagkárosodás miatt hatékonyabb szer nincs…"/>
          <p:cNvSpPr txBox="1">
            <a:spLocks noGrp="1"/>
          </p:cNvSpPr>
          <p:nvPr>
            <p:ph type="body" idx="1"/>
          </p:nvPr>
        </p:nvSpPr>
        <p:spPr>
          <a:xfrm>
            <a:off x="444500" y="-177800"/>
            <a:ext cx="12115800" cy="10109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dirty="0" err="1"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Alkoholok</a:t>
            </a:r>
            <a:r>
              <a:rPr dirty="0"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:</a:t>
            </a:r>
            <a:r>
              <a:rPr dirty="0"/>
              <a:t> </a:t>
            </a:r>
            <a:r>
              <a:rPr dirty="0" err="1"/>
              <a:t>etil</a:t>
            </a:r>
            <a:r>
              <a:rPr dirty="0"/>
              <a:t>-, </a:t>
            </a:r>
            <a:r>
              <a:rPr dirty="0" err="1"/>
              <a:t>propilalkohol</a:t>
            </a:r>
            <a:r>
              <a:rPr dirty="0"/>
              <a:t> (</a:t>
            </a:r>
            <a:r>
              <a:rPr dirty="0" err="1"/>
              <a:t>etanol</a:t>
            </a:r>
            <a:r>
              <a:rPr dirty="0"/>
              <a:t>, propanol) - </a:t>
            </a:r>
            <a:r>
              <a:rPr dirty="0" err="1"/>
              <a:t>baktericid</a:t>
            </a:r>
            <a:r>
              <a:rPr dirty="0"/>
              <a:t> de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sporocid</a:t>
            </a:r>
            <a:r>
              <a:rPr dirty="0"/>
              <a:t>, </a:t>
            </a:r>
            <a:r>
              <a:rPr dirty="0" err="1"/>
              <a:t>részben</a:t>
            </a:r>
            <a:r>
              <a:rPr dirty="0"/>
              <a:t> </a:t>
            </a:r>
            <a:r>
              <a:rPr dirty="0" err="1"/>
              <a:t>virucid</a:t>
            </a:r>
            <a:r>
              <a:rPr dirty="0"/>
              <a:t> - </a:t>
            </a:r>
            <a:r>
              <a:rPr dirty="0" err="1"/>
              <a:t>tartalmazhat</a:t>
            </a:r>
            <a:r>
              <a:rPr dirty="0"/>
              <a:t> </a:t>
            </a:r>
            <a:r>
              <a:rPr dirty="0" err="1"/>
              <a:t>tetanusz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gázödéma</a:t>
            </a:r>
            <a:r>
              <a:rPr dirty="0"/>
              <a:t> </a:t>
            </a:r>
            <a:r>
              <a:rPr dirty="0" err="1"/>
              <a:t>spórákat</a:t>
            </a:r>
            <a:r>
              <a:rPr dirty="0"/>
              <a:t>       </a:t>
            </a:r>
            <a:r>
              <a:rPr dirty="0" err="1"/>
              <a:t>csak</a:t>
            </a:r>
            <a:r>
              <a:rPr dirty="0"/>
              <a:t> </a:t>
            </a:r>
            <a:r>
              <a:rPr dirty="0" err="1"/>
              <a:t>ott</a:t>
            </a:r>
            <a:r>
              <a:rPr dirty="0"/>
              <a:t> </a:t>
            </a:r>
            <a:r>
              <a:rPr dirty="0" err="1"/>
              <a:t>alkalmazható</a:t>
            </a:r>
            <a:r>
              <a:rPr dirty="0"/>
              <a:t> </a:t>
            </a:r>
            <a:r>
              <a:rPr dirty="0" err="1"/>
              <a:t>ahol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anyagkárosodás</a:t>
            </a:r>
            <a:r>
              <a:rPr dirty="0"/>
              <a:t> </a:t>
            </a:r>
            <a:r>
              <a:rPr dirty="0" err="1"/>
              <a:t>miatt</a:t>
            </a:r>
            <a:r>
              <a:rPr dirty="0"/>
              <a:t> </a:t>
            </a:r>
            <a:r>
              <a:rPr dirty="0" err="1"/>
              <a:t>hatékonyabb</a:t>
            </a:r>
            <a:r>
              <a:rPr dirty="0"/>
              <a:t> </a:t>
            </a:r>
            <a:r>
              <a:rPr dirty="0" err="1"/>
              <a:t>szer</a:t>
            </a:r>
            <a:r>
              <a:rPr dirty="0"/>
              <a:t> </a:t>
            </a:r>
            <a:r>
              <a:rPr dirty="0" err="1"/>
              <a:t>nincs</a:t>
            </a:r>
            <a:endParaRPr dirty="0"/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dirty="0" err="1"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Aldehidek</a:t>
            </a:r>
            <a:r>
              <a:rPr dirty="0"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:</a:t>
            </a:r>
            <a:r>
              <a:rPr dirty="0"/>
              <a:t> </a:t>
            </a:r>
            <a:r>
              <a:rPr dirty="0" err="1"/>
              <a:t>leghatásosabbak</a:t>
            </a:r>
            <a:r>
              <a:rPr dirty="0"/>
              <a:t> - </a:t>
            </a:r>
            <a:r>
              <a:rPr dirty="0" err="1"/>
              <a:t>baktericid</a:t>
            </a:r>
            <a:r>
              <a:rPr dirty="0"/>
              <a:t>, </a:t>
            </a:r>
            <a:r>
              <a:rPr dirty="0" err="1"/>
              <a:t>sporocid</a:t>
            </a:r>
            <a:r>
              <a:rPr dirty="0"/>
              <a:t>, </a:t>
            </a:r>
            <a:r>
              <a:rPr dirty="0" err="1"/>
              <a:t>virucid</a:t>
            </a:r>
            <a:r>
              <a:rPr dirty="0"/>
              <a:t>, </a:t>
            </a:r>
            <a:r>
              <a:rPr dirty="0" err="1"/>
              <a:t>fungicid</a:t>
            </a:r>
            <a:r>
              <a:rPr dirty="0"/>
              <a:t>; </a:t>
            </a:r>
            <a:r>
              <a:rPr dirty="0" err="1">
                <a:solidFill>
                  <a:srgbClr val="005493"/>
                </a:solidFill>
              </a:rPr>
              <a:t>Formaldehid</a:t>
            </a:r>
            <a:r>
              <a:rPr dirty="0"/>
              <a:t> (formalin)-</a:t>
            </a:r>
            <a:r>
              <a:rPr dirty="0" err="1"/>
              <a:t>légterek</a:t>
            </a:r>
            <a:r>
              <a:rPr dirty="0"/>
              <a:t>, </a:t>
            </a:r>
            <a:r>
              <a:rPr dirty="0" err="1"/>
              <a:t>felületek</a:t>
            </a:r>
            <a:r>
              <a:rPr dirty="0"/>
              <a:t>, </a:t>
            </a:r>
            <a:r>
              <a:rPr dirty="0" err="1"/>
              <a:t>eszközök</a:t>
            </a:r>
            <a:r>
              <a:rPr dirty="0"/>
              <a:t> </a:t>
            </a:r>
            <a:r>
              <a:rPr dirty="0" err="1"/>
              <a:t>fertőtlenítése</a:t>
            </a:r>
            <a:r>
              <a:rPr dirty="0"/>
              <a:t>, </a:t>
            </a:r>
            <a:r>
              <a:rPr dirty="0" err="1"/>
              <a:t>Lisoform</a:t>
            </a:r>
            <a:r>
              <a:rPr dirty="0"/>
              <a:t>; </a:t>
            </a:r>
            <a:r>
              <a:rPr dirty="0" err="1">
                <a:solidFill>
                  <a:srgbClr val="005493"/>
                </a:solidFill>
              </a:rPr>
              <a:t>Glutá</a:t>
            </a:r>
            <a:r>
              <a:rPr lang="hu-HU" dirty="0">
                <a:solidFill>
                  <a:srgbClr val="005493"/>
                </a:solidFill>
              </a:rPr>
              <a:t>l</a:t>
            </a:r>
            <a:r>
              <a:rPr dirty="0" err="1">
                <a:solidFill>
                  <a:srgbClr val="005493"/>
                </a:solidFill>
              </a:rPr>
              <a:t>aldehid</a:t>
            </a:r>
            <a:r>
              <a:rPr dirty="0"/>
              <a:t> - </a:t>
            </a:r>
            <a:r>
              <a:rPr dirty="0" err="1"/>
              <a:t>Gludezin</a:t>
            </a:r>
            <a:r>
              <a:rPr dirty="0"/>
              <a:t>. </a:t>
            </a:r>
            <a:r>
              <a:rPr dirty="0" err="1"/>
              <a:t>Számos</a:t>
            </a:r>
            <a:r>
              <a:rPr dirty="0"/>
              <a:t> </a:t>
            </a:r>
            <a:r>
              <a:rPr dirty="0" err="1"/>
              <a:t>készítmény</a:t>
            </a:r>
            <a:r>
              <a:rPr dirty="0"/>
              <a:t> </a:t>
            </a:r>
            <a:r>
              <a:rPr dirty="0" err="1"/>
              <a:t>hatóanyagai</a:t>
            </a:r>
            <a:r>
              <a:rPr dirty="0"/>
              <a:t>: </a:t>
            </a:r>
            <a:r>
              <a:rPr dirty="0" err="1"/>
              <a:t>Gigasept</a:t>
            </a:r>
            <a:r>
              <a:rPr dirty="0"/>
              <a:t>, </a:t>
            </a:r>
            <a:r>
              <a:rPr dirty="0" err="1"/>
              <a:t>Secusept</a:t>
            </a:r>
            <a:r>
              <a:rPr dirty="0"/>
              <a:t> forte, </a:t>
            </a:r>
            <a:r>
              <a:rPr dirty="0" err="1"/>
              <a:t>Spovirid</a:t>
            </a:r>
            <a:r>
              <a:rPr dirty="0"/>
              <a:t>, </a:t>
            </a:r>
            <a:r>
              <a:rPr dirty="0" err="1"/>
              <a:t>Virusept</a:t>
            </a:r>
            <a:r>
              <a:rPr dirty="0"/>
              <a:t>, Predental, </a:t>
            </a:r>
            <a:r>
              <a:rPr dirty="0" err="1"/>
              <a:t>Metasept</a:t>
            </a:r>
            <a:r>
              <a:rPr dirty="0"/>
              <a:t> </a:t>
            </a:r>
            <a:r>
              <a:rPr dirty="0" err="1"/>
              <a:t>stb</a:t>
            </a:r>
            <a:r>
              <a:rPr dirty="0"/>
              <a:t> </a:t>
            </a:r>
          </a:p>
        </p:txBody>
      </p:sp>
      <p:sp>
        <p:nvSpPr>
          <p:cNvPr id="241" name="Nyíl"/>
          <p:cNvSpPr/>
          <p:nvPr/>
        </p:nvSpPr>
        <p:spPr>
          <a:xfrm>
            <a:off x="6146800" y="2794000"/>
            <a:ext cx="685800" cy="520700"/>
          </a:xfrm>
          <a:prstGeom prst="rightArrow">
            <a:avLst>
              <a:gd name="adj1" fmla="val 32000"/>
              <a:gd name="adj2" fmla="val 107317"/>
            </a:avLst>
          </a:prstGeom>
          <a:solidFill>
            <a:srgbClr val="7AA9F0">
              <a:alpha val="50000"/>
            </a:srgbClr>
          </a:solidFill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Fenol és fenolszármazékok: Fenol vagy karbolsav erősen maró, toxikus, ezértcsak származékait használjuk - Arugen spray, Dodesept tinktúra, Kodan, Primasept - bőrfertőtlenítők…"/>
          <p:cNvSpPr txBox="1">
            <a:spLocks noGrp="1"/>
          </p:cNvSpPr>
          <p:nvPr>
            <p:ph type="body" idx="1"/>
          </p:nvPr>
        </p:nvSpPr>
        <p:spPr>
          <a:xfrm>
            <a:off x="444500" y="152400"/>
            <a:ext cx="12115800" cy="9410700"/>
          </a:xfrm>
          <a:prstGeom prst="rect">
            <a:avLst/>
          </a:prstGeom>
        </p:spPr>
        <p:txBody>
          <a:bodyPr/>
          <a:lstStyle/>
          <a:p>
            <a:pPr marL="821216" indent="-338616">
              <a:lnSpc>
                <a:spcPct val="80000"/>
              </a:lnSpc>
              <a:buBlip>
                <a:blip r:embed="rId2"/>
              </a:buBlip>
            </a:pPr>
            <a:r>
              <a:rPr sz="3600"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Fenol és fenolszármazékok</a:t>
            </a:r>
            <a:r>
              <a:rPr sz="3600"/>
              <a:t>: Fenol vagy karbolsav erősen maró, toxikus, ezértcsak származékait használjuk - Arugen spray, Dodesept tinktúra, Kodan, Primasept - bőrfertőtlenítők</a:t>
            </a:r>
          </a:p>
          <a:p>
            <a:pPr marL="821216" indent="-338616">
              <a:lnSpc>
                <a:spcPct val="80000"/>
              </a:lnSpc>
              <a:buBlip>
                <a:blip r:embed="rId2"/>
              </a:buBlip>
            </a:pPr>
            <a:r>
              <a:rPr sz="3600"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Oxidálószerek (hydrogénperoxid, perecetsav)</a:t>
            </a:r>
            <a:r>
              <a:rPr sz="3600"/>
              <a:t> - műszer és eszközfertőtlenítők: Haemosol, Perform, Dentosol, Secusept pulver, Virkon</a:t>
            </a:r>
          </a:p>
          <a:p>
            <a:pPr marL="821216" indent="-338616">
              <a:lnSpc>
                <a:spcPct val="80000"/>
              </a:lnSpc>
              <a:buBlip>
                <a:blip r:embed="rId2"/>
              </a:buBlip>
            </a:pPr>
            <a:r>
              <a:rPr sz="3600"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Felületaktív szerek (tenzidek)</a:t>
            </a:r>
            <a:r>
              <a:rPr sz="3600"/>
              <a:t> - a nedvesítő hatás fohozása révén - a szennyeződés fellazításával - elősegítik a fertőtlenítőhatás érvényesülését. </a:t>
            </a:r>
            <a:r>
              <a:rPr sz="3600">
                <a:solidFill>
                  <a:srgbClr val="005493"/>
                </a:solidFill>
              </a:rPr>
              <a:t>Detergensek</a:t>
            </a:r>
            <a:r>
              <a:rPr sz="3600"/>
              <a:t> - szappanok, tisztítószerek - ezek nem fertőtlenítenek. Fertőtlenítő hatású felületaktív szerek - tisztít és dezinficiál: Biotensid, Bradoderm, Bradoman, Clarasept, Spitaderm, Bradophen-H, Dodacrana-2000, Incusept, Barrycidal-33 stb</a:t>
            </a:r>
          </a:p>
        </p:txBody>
      </p:sp>
    </p:spTree>
  </p:cSld>
  <p:clrMapOvr>
    <a:masterClrMapping/>
  </p:clrMapOvr>
  <p:transition spd="slow"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Higiénés kézfertőtlenítés"/>
          <p:cNvSpPr txBox="1">
            <a:spLocks noGrp="1"/>
          </p:cNvSpPr>
          <p:nvPr>
            <p:ph type="title"/>
          </p:nvPr>
        </p:nvSpPr>
        <p:spPr>
          <a:xfrm>
            <a:off x="444500" y="-431800"/>
            <a:ext cx="12115800" cy="2146300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Higiénés kézfertőtlenítés</a:t>
            </a:r>
          </a:p>
        </p:txBody>
      </p:sp>
      <p:sp>
        <p:nvSpPr>
          <p:cNvPr id="247" name="Célja: a kéz átmeneti (tranzitórikus) flórájának elpusztítása…"/>
          <p:cNvSpPr txBox="1">
            <a:spLocks noGrp="1"/>
          </p:cNvSpPr>
          <p:nvPr>
            <p:ph type="body" idx="1"/>
          </p:nvPr>
        </p:nvSpPr>
        <p:spPr>
          <a:xfrm>
            <a:off x="431800" y="1473200"/>
            <a:ext cx="12115800" cy="77343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1600"/>
              </a:spcBef>
              <a:buSzTx/>
              <a:buNone/>
            </a:pPr>
            <a:r>
              <a:rPr u="sng">
                <a:solidFill>
                  <a:srgbClr val="941751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Célja</a:t>
            </a:r>
            <a:r>
              <a:rPr>
                <a:solidFill>
                  <a:srgbClr val="941751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:</a:t>
            </a:r>
            <a:r>
              <a:t> a kéz átmeneti (tranzitórikus) flórájának elpusztítása</a:t>
            </a:r>
          </a:p>
          <a:p>
            <a:pPr marL="0" indent="0" algn="ctr">
              <a:lnSpc>
                <a:spcPct val="70000"/>
              </a:lnSpc>
              <a:spcBef>
                <a:spcPts val="1600"/>
              </a:spcBef>
              <a:buSzTx/>
              <a:buNone/>
              <a:defRPr>
                <a:solidFill>
                  <a:srgbClr val="531B93"/>
                </a:solidFill>
              </a:defRPr>
            </a:pPr>
            <a:r>
              <a:t>Szükséges minden asepsist igénylő ténykedés előtt és a kezet szennyező (fertőző) tevékenység után</a:t>
            </a:r>
          </a:p>
          <a:p>
            <a:pPr marL="0" indent="0">
              <a:lnSpc>
                <a:spcPct val="70000"/>
              </a:lnSpc>
              <a:spcBef>
                <a:spcPts val="1600"/>
              </a:spcBef>
              <a:buSzTx/>
              <a:buNone/>
            </a:pPr>
            <a:r>
              <a:rPr u="sng">
                <a:solidFill>
                  <a:srgbClr val="797979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Fázisai:</a:t>
            </a:r>
          </a:p>
          <a:p>
            <a:pPr marL="0" indent="0">
              <a:lnSpc>
                <a:spcPct val="70000"/>
              </a:lnSpc>
              <a:spcBef>
                <a:spcPts val="1600"/>
              </a:spcBef>
              <a:buSzTx/>
              <a:buNone/>
            </a:pPr>
            <a:r>
              <a:t>1. fertőtlenítés</a:t>
            </a:r>
          </a:p>
          <a:p>
            <a:pPr marL="0" indent="0">
              <a:lnSpc>
                <a:spcPct val="70000"/>
              </a:lnSpc>
              <a:spcBef>
                <a:spcPts val="1600"/>
              </a:spcBef>
              <a:buSzTx/>
              <a:buNone/>
            </a:pPr>
            <a:r>
              <a:t>2. kézmosás - szappannal, folyó melegvízzel</a:t>
            </a:r>
          </a:p>
          <a:p>
            <a:pPr marL="0" indent="0">
              <a:lnSpc>
                <a:spcPct val="70000"/>
              </a:lnSpc>
              <a:spcBef>
                <a:spcPts val="1600"/>
              </a:spcBef>
              <a:buSzTx/>
              <a:buNone/>
            </a:pPr>
            <a:r>
              <a:t>3. kézszárítás - egyszerhasználatos papírtörlő</a:t>
            </a:r>
          </a:p>
        </p:txBody>
      </p:sp>
      <p:pic>
        <p:nvPicPr>
          <p:cNvPr id="248" name="images-6.jpeg" descr="images-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400" y="5165437"/>
            <a:ext cx="1092200" cy="1175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s-7.jpeg" descr="images-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0" y="7885524"/>
            <a:ext cx="927100" cy="1321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ntisep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Antisepsis</a:t>
            </a:r>
          </a:p>
        </p:txBody>
      </p:sp>
      <p:sp>
        <p:nvSpPr>
          <p:cNvPr id="129" name="Azokat a rendszerint vegyszeres eljárásokat értjük, amelyekkel az élő szervezetben, testüregekben vagy sebekben a mikroorganizmusokat elöljük vagy szaporodásukat gátoljuk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>
              <a:spcBef>
                <a:spcPts val="0"/>
              </a:spcBef>
              <a:buSz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4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Azokat a rendszerint vegyszeres eljárásokat értjük, amelyekkel az élő szervezetben, testüregekben vagy sebekben a </a:t>
            </a:r>
            <a:r>
              <a:rPr b="1">
                <a:solidFill>
                  <a:srgbClr val="942193"/>
                </a:solidFill>
                <a:latin typeface="Times"/>
                <a:ea typeface="Times"/>
                <a:cs typeface="Times"/>
                <a:sym typeface="Times"/>
              </a:rPr>
              <a:t>mikroorganizmusokat elöljük vagy szaporodásukat gátoljuk</a:t>
            </a:r>
            <a:r>
              <a:rPr>
                <a:solidFill>
                  <a:srgbClr val="942193"/>
                </a:solidFill>
              </a:rPr>
              <a:t>.</a:t>
            </a:r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942193"/>
              </a:solidFill>
            </a:endParaRPr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Ilyen céllal alkalmazott szerek – ANTISZEPTIKUMOK – mindig külsőleg, bőrfelületen vagy nyálkahártyákon alkalmazzuk pl. Kálium-permanganát</a:t>
            </a:r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 LISTER (angol orvos) kisérelte meg elősször karbol oldattal a sebekben, bőrfelületeken a baktériumok elpusztítását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Higiénés kézfertőtlenítőszerek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527300"/>
          </a:xfrm>
          <a:prstGeom prst="rect">
            <a:avLst/>
          </a:prstGeom>
        </p:spPr>
        <p:txBody>
          <a:bodyPr/>
          <a:lstStyle/>
          <a:p>
            <a:r>
              <a:t>Higiénés kézfertőtlenítőszerek</a:t>
            </a:r>
          </a:p>
        </p:txBody>
      </p:sp>
      <p:sp>
        <p:nvSpPr>
          <p:cNvPr id="252" name="Bradoman, Clarasept, Kvaternol, Manopronto, Neomagnol, Poly-alcohol Haut, Primasept, Sagrosept, Spitaderm, Sterillium, Ultra-Sol"/>
          <p:cNvSpPr txBox="1">
            <a:spLocks noGrp="1"/>
          </p:cNvSpPr>
          <p:nvPr>
            <p:ph type="body" idx="1"/>
          </p:nvPr>
        </p:nvSpPr>
        <p:spPr>
          <a:xfrm>
            <a:off x="444500" y="2400300"/>
            <a:ext cx="12115800" cy="6502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Bradoman, </a:t>
            </a:r>
            <a:r>
              <a:rPr>
                <a:solidFill>
                  <a:srgbClr val="005493"/>
                </a:solidFill>
              </a:rPr>
              <a:t>Clarasept,</a:t>
            </a:r>
            <a:r>
              <a:t> Kvaternol, </a:t>
            </a:r>
            <a:r>
              <a:rPr>
                <a:solidFill>
                  <a:srgbClr val="005493"/>
                </a:solidFill>
              </a:rPr>
              <a:t>Manopronto,</a:t>
            </a:r>
            <a:r>
              <a:t> Neomagnol, </a:t>
            </a:r>
            <a:r>
              <a:rPr>
                <a:solidFill>
                  <a:srgbClr val="005493"/>
                </a:solidFill>
              </a:rPr>
              <a:t>Poly-alcohol Haut</a:t>
            </a:r>
            <a:r>
              <a:t>, Primasept, </a:t>
            </a:r>
            <a:r>
              <a:rPr>
                <a:solidFill>
                  <a:srgbClr val="005493"/>
                </a:solidFill>
              </a:rPr>
              <a:t>Sagrosept,</a:t>
            </a:r>
            <a:r>
              <a:t> Spitaderm, </a:t>
            </a:r>
            <a:r>
              <a:rPr>
                <a:solidFill>
                  <a:srgbClr val="005493"/>
                </a:solidFill>
              </a:rPr>
              <a:t>Sterillium,</a:t>
            </a:r>
            <a:r>
              <a:t> Ultra-Sol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Műtéti kézfertőtlenítő szerek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755900"/>
          </a:xfrm>
          <a:prstGeom prst="rect">
            <a:avLst/>
          </a:prstGeom>
        </p:spPr>
        <p:txBody>
          <a:bodyPr/>
          <a:lstStyle/>
          <a:p>
            <a:r>
              <a:t>Műtéti kézfertőtlenítő szerek</a:t>
            </a:r>
          </a:p>
        </p:txBody>
      </p:sp>
      <p:sp>
        <p:nvSpPr>
          <p:cNvPr id="255" name="Betadin, Betaisodona, Biotensid, Bradoderm, Dodesept tinktúra (színezetlen), Manopronto,…"/>
          <p:cNvSpPr txBox="1">
            <a:spLocks noGrp="1"/>
          </p:cNvSpPr>
          <p:nvPr>
            <p:ph type="body" idx="1"/>
          </p:nvPr>
        </p:nvSpPr>
        <p:spPr>
          <a:xfrm>
            <a:off x="444500" y="2247900"/>
            <a:ext cx="12115800" cy="6502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Betadin, </a:t>
            </a:r>
            <a:r>
              <a:rPr>
                <a:solidFill>
                  <a:srgbClr val="009051"/>
                </a:solidFill>
              </a:rPr>
              <a:t>Betaisodona,</a:t>
            </a:r>
            <a:r>
              <a:t> Biotensid, </a:t>
            </a:r>
            <a:r>
              <a:rPr>
                <a:solidFill>
                  <a:srgbClr val="009051"/>
                </a:solidFill>
              </a:rPr>
              <a:t>Bradoderm, </a:t>
            </a:r>
            <a:r>
              <a:t>Dodesept tinktúra (színezetlen), </a:t>
            </a:r>
            <a:r>
              <a:rPr>
                <a:solidFill>
                  <a:srgbClr val="009051"/>
                </a:solidFill>
              </a:rPr>
              <a:t>Manopronto,</a:t>
            </a:r>
          </a:p>
          <a:p>
            <a:pPr marL="0" indent="0">
              <a:buSzTx/>
              <a:buNone/>
            </a:pPr>
            <a:r>
              <a:t>Poly-alcohol Haut (színezetlen), </a:t>
            </a:r>
            <a:r>
              <a:rPr>
                <a:solidFill>
                  <a:srgbClr val="009051"/>
                </a:solidFill>
              </a:rPr>
              <a:t>Sagrosept</a:t>
            </a:r>
            <a:r>
              <a:t>, Spitaderm, </a:t>
            </a:r>
            <a:r>
              <a:rPr>
                <a:solidFill>
                  <a:srgbClr val="009051"/>
                </a:solidFill>
              </a:rPr>
              <a:t>Sterillium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ebészi Kézfertőtlenítés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9017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>
              <a:defRPr sz="7800"/>
            </a:pPr>
            <a:r>
              <a:rPr sz="6400"/>
              <a:t>Sebészi Kézfertőtlenítés</a:t>
            </a:r>
          </a:p>
        </p:txBody>
      </p:sp>
      <p:sp>
        <p:nvSpPr>
          <p:cNvPr id="258" name="Célja: a kéz tartós (reziduális) és átmeneti flórájának elpusztítása…"/>
          <p:cNvSpPr txBox="1">
            <a:spLocks noGrp="1"/>
          </p:cNvSpPr>
          <p:nvPr>
            <p:ph type="body" idx="1"/>
          </p:nvPr>
        </p:nvSpPr>
        <p:spPr>
          <a:xfrm>
            <a:off x="254000" y="1028700"/>
            <a:ext cx="12115800" cy="85598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60000"/>
              </a:lnSpc>
              <a:spcBef>
                <a:spcPts val="2000"/>
              </a:spcBef>
              <a:buSzTx/>
              <a:buNone/>
            </a:pPr>
            <a:r>
              <a:rPr u="sng">
                <a:solidFill>
                  <a:srgbClr val="941751"/>
                </a:solidFill>
              </a:rPr>
              <a:t>Célja: </a:t>
            </a:r>
            <a:r>
              <a:t>a kéz tartós (reziduális) és átmeneti flórájának elpusztítása</a:t>
            </a:r>
          </a:p>
          <a:p>
            <a:pPr marL="0" indent="0">
              <a:lnSpc>
                <a:spcPct val="60000"/>
              </a:lnSpc>
              <a:spcBef>
                <a:spcPts val="2000"/>
              </a:spcBef>
              <a:buSzTx/>
              <a:buNone/>
              <a:defRPr u="sng">
                <a:solidFill>
                  <a:srgbClr val="797979"/>
                </a:solidFill>
              </a:defRPr>
            </a:pPr>
            <a:r>
              <a:t>Fázisai:</a:t>
            </a:r>
          </a:p>
          <a:p>
            <a:pPr marL="0" indent="0">
              <a:lnSpc>
                <a:spcPct val="60000"/>
              </a:lnSpc>
              <a:spcBef>
                <a:spcPts val="2000"/>
              </a:spcBef>
              <a:buSzTx/>
              <a:buNone/>
            </a:pPr>
            <a:r>
              <a:rPr>
                <a:solidFill>
                  <a:srgbClr val="797979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1. kézmosás</a:t>
            </a:r>
            <a:r>
              <a:t> - 3 percig folyó melegvízzel, szappannal (körömkefével)</a:t>
            </a:r>
          </a:p>
          <a:p>
            <a:pPr marL="0" indent="0">
              <a:lnSpc>
                <a:spcPct val="60000"/>
              </a:lnSpc>
              <a:spcBef>
                <a:spcPts val="2000"/>
              </a:spcBef>
              <a:buSzTx/>
              <a:buNone/>
            </a:pPr>
            <a:r>
              <a:rPr>
                <a:solidFill>
                  <a:srgbClr val="797979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2. öblítés </a:t>
            </a:r>
            <a:r>
              <a:t>- folyó melegvízzel, vízsugár ujjaktól könyök felé</a:t>
            </a:r>
          </a:p>
          <a:p>
            <a:pPr marL="0" indent="0">
              <a:lnSpc>
                <a:spcPct val="60000"/>
              </a:lnSpc>
              <a:spcBef>
                <a:spcPts val="2000"/>
              </a:spcBef>
              <a:buSzTx/>
              <a:buNone/>
            </a:pPr>
            <a:r>
              <a:rPr>
                <a:solidFill>
                  <a:srgbClr val="797979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3. fertőtlenítés</a:t>
            </a:r>
            <a:r>
              <a:t> - Betadine habbal 2x2,5 p.</a:t>
            </a:r>
            <a:r>
              <a:rPr sz="4100"/>
              <a:t>; Bradosept, Biotensid, Dodesept, </a:t>
            </a:r>
            <a:r>
              <a:rPr sz="4100">
                <a:solidFill>
                  <a:srgbClr val="009051"/>
                </a:solidFill>
              </a:rPr>
              <a:t>Bradoderm,</a:t>
            </a:r>
            <a:r>
              <a:rPr sz="4100"/>
              <a:t> </a:t>
            </a:r>
            <a:r>
              <a:rPr sz="4100">
                <a:solidFill>
                  <a:srgbClr val="009051"/>
                </a:solidFill>
              </a:rPr>
              <a:t>Spitaderm</a:t>
            </a:r>
            <a:r>
              <a:rPr sz="4100"/>
              <a:t> higítatlanul 1 p-ig dörzsöljük 4x; összidő: 5 perc</a:t>
            </a:r>
          </a:p>
          <a:p>
            <a:pPr marL="0" indent="0">
              <a:lnSpc>
                <a:spcPct val="60000"/>
              </a:lnSpc>
              <a:spcBef>
                <a:spcPts val="2000"/>
              </a:spcBef>
              <a:buSzTx/>
              <a:buNone/>
            </a:pPr>
            <a:r>
              <a:rPr>
                <a:solidFill>
                  <a:srgbClr val="797979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4. utóöblítés</a:t>
            </a:r>
            <a:r>
              <a:t> - steril vízzel leöblítjük</a:t>
            </a:r>
          </a:p>
          <a:p>
            <a:pPr marL="0" indent="0">
              <a:lnSpc>
                <a:spcPct val="60000"/>
              </a:lnSpc>
              <a:spcBef>
                <a:spcPts val="2000"/>
              </a:spcBef>
              <a:buSzTx/>
              <a:buNone/>
            </a:pPr>
            <a:r>
              <a:rPr>
                <a:solidFill>
                  <a:srgbClr val="797979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5. szárítás</a:t>
            </a:r>
            <a:r>
              <a:t> - steril textíliával</a:t>
            </a:r>
          </a:p>
          <a:p>
            <a:pPr marL="0" indent="0" algn="ctr">
              <a:lnSpc>
                <a:spcPct val="60000"/>
              </a:lnSpc>
              <a:spcBef>
                <a:spcPts val="2000"/>
              </a:spcBef>
              <a:buSzTx/>
              <a:buNone/>
              <a:defRPr>
                <a:solidFill>
                  <a:srgbClr val="009051"/>
                </a:solidFill>
              </a:defRPr>
            </a:pPr>
            <a:r>
              <a:t>az alkohol bázisú szerket tilos leöblíteni, mert ezek filmet képeznek a bőrön</a:t>
            </a:r>
          </a:p>
        </p:txBody>
      </p:sp>
      <p:pic>
        <p:nvPicPr>
          <p:cNvPr id="259" name="images-4.jpeg" descr="images-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700" y="6832600"/>
            <a:ext cx="1409700" cy="128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s-5.jpeg" descr="images-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183" y="2044700"/>
            <a:ext cx="1121435" cy="148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terilizálá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Sterilizálás</a:t>
            </a:r>
          </a:p>
        </p:txBody>
      </p:sp>
      <p:sp>
        <p:nvSpPr>
          <p:cNvPr id="263" name="CÉLJA:…"/>
          <p:cNvSpPr txBox="1">
            <a:spLocks noGrp="1"/>
          </p:cNvSpPr>
          <p:nvPr>
            <p:ph type="body" idx="1"/>
          </p:nvPr>
        </p:nvSpPr>
        <p:spPr>
          <a:xfrm>
            <a:off x="444500" y="2374900"/>
            <a:ext cx="12115800" cy="4826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CÉLJA:</a:t>
            </a:r>
          </a:p>
          <a:p>
            <a:pPr marL="0" indent="0">
              <a:buSzTx/>
              <a:buNone/>
            </a:pPr>
            <a:r>
              <a:t>teljes csíramentesítés, élő mikroorganizmus elpusztítása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terilezés alapfogalmai: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082800"/>
          </a:xfrm>
          <a:prstGeom prst="rect">
            <a:avLst/>
          </a:prstGeom>
        </p:spPr>
        <p:txBody>
          <a:bodyPr/>
          <a:lstStyle/>
          <a:p>
            <a:r>
              <a:t>sterilezés alapfogalmai:</a:t>
            </a:r>
          </a:p>
        </p:txBody>
      </p:sp>
      <p:sp>
        <p:nvSpPr>
          <p:cNvPr id="266" name="STERILEZÉS (csíramentesítés): azok az eljárások, amely során a kezelt anyagon és anyagban elpusztítunk minden mikroorganizmust, valamint ezek nyugvó formái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1216" indent="-338616" algn="just">
              <a:buBlip>
                <a:blip r:embed="rId2"/>
              </a:buBlip>
              <a:defRPr sz="3600"/>
            </a:pPr>
            <a:r>
              <a:rPr>
                <a:solidFill>
                  <a:srgbClr val="941751"/>
                </a:solidFill>
              </a:rPr>
              <a:t>STERILEZÉS (csíramentesítés):</a:t>
            </a:r>
            <a:r>
              <a:t> azok az eljárások, amely során a kezelt anyagon és anyagban elpusztítunk minden mikroorganizmust, valamint ezek nyugvó formáit</a:t>
            </a:r>
          </a:p>
          <a:p>
            <a:pPr marL="821216" indent="-338616" algn="just">
              <a:buBlip>
                <a:blip r:embed="rId2"/>
              </a:buBlip>
              <a:defRPr sz="3600"/>
            </a:pPr>
            <a:r>
              <a:rPr>
                <a:solidFill>
                  <a:srgbClr val="941751"/>
                </a:solidFill>
              </a:rPr>
              <a:t>STERIL (csíramentes):</a:t>
            </a:r>
            <a:r>
              <a:t> az az anyag (eszköz, műszer) amely mentes valamennyi mikroorganizmustól és ezek nyugvó formáitól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terilezés módja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sterilezés módjai:</a:t>
            </a:r>
          </a:p>
        </p:txBody>
      </p:sp>
      <p:sp>
        <p:nvSpPr>
          <p:cNvPr id="269" name="hő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hő</a:t>
            </a:r>
            <a:endParaRPr dirty="0"/>
          </a:p>
          <a:p>
            <a:pPr>
              <a:buBlip>
                <a:blip r:embed="rId2"/>
              </a:buBlip>
            </a:pPr>
            <a:r>
              <a:rPr dirty="0" err="1"/>
              <a:t>kémiai</a:t>
            </a:r>
            <a:r>
              <a:rPr dirty="0"/>
              <a:t> (</a:t>
            </a:r>
            <a:r>
              <a:rPr dirty="0" err="1"/>
              <a:t>vegyi</a:t>
            </a:r>
            <a:r>
              <a:rPr dirty="0"/>
              <a:t>) </a:t>
            </a:r>
            <a:r>
              <a:rPr dirty="0" err="1"/>
              <a:t>anyagok</a:t>
            </a:r>
            <a:r>
              <a:rPr lang="hu-HU" dirty="0"/>
              <a:t> (hideg sterilizálás)</a:t>
            </a:r>
            <a:endParaRPr dirty="0"/>
          </a:p>
          <a:p>
            <a:pPr>
              <a:buBlip>
                <a:blip r:embed="rId2"/>
              </a:buBlip>
            </a:pPr>
            <a:r>
              <a:rPr dirty="0" err="1"/>
              <a:t>gáz</a:t>
            </a:r>
            <a:endParaRPr dirty="0"/>
          </a:p>
          <a:p>
            <a:pPr>
              <a:buBlip>
                <a:blip r:embed="rId2"/>
              </a:buBlip>
            </a:pPr>
            <a:r>
              <a:rPr dirty="0" err="1"/>
              <a:t>sugárzó</a:t>
            </a:r>
            <a:r>
              <a:rPr dirty="0"/>
              <a:t> </a:t>
            </a:r>
            <a:r>
              <a:rPr dirty="0" err="1"/>
              <a:t>energia</a:t>
            </a:r>
            <a:endParaRPr dirty="0"/>
          </a:p>
          <a:p>
            <a:pPr>
              <a:buBlip>
                <a:blip r:embed="rId2"/>
              </a:buBlip>
            </a:pPr>
            <a:r>
              <a:rPr dirty="0" err="1"/>
              <a:t>plazma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terilizálás munkafázisai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438400"/>
          </a:xfrm>
          <a:prstGeom prst="rect">
            <a:avLst/>
          </a:prstGeom>
        </p:spPr>
        <p:txBody>
          <a:bodyPr/>
          <a:lstStyle/>
          <a:p>
            <a:r>
              <a:t>Sterilizálás munkafázisai</a:t>
            </a:r>
          </a:p>
        </p:txBody>
      </p:sp>
      <p:sp>
        <p:nvSpPr>
          <p:cNvPr id="272" name="előkészítés / előöblítés…"/>
          <p:cNvSpPr txBox="1">
            <a:spLocks noGrp="1"/>
          </p:cNvSpPr>
          <p:nvPr>
            <p:ph type="body" idx="1"/>
          </p:nvPr>
        </p:nvSpPr>
        <p:spPr>
          <a:xfrm>
            <a:off x="444500" y="2425700"/>
            <a:ext cx="12115800" cy="7353300"/>
          </a:xfrm>
          <a:prstGeom prst="rect">
            <a:avLst/>
          </a:prstGeom>
        </p:spPr>
        <p:txBody>
          <a:bodyPr/>
          <a:lstStyle/>
          <a:p>
            <a:pPr>
              <a:buSzPct val="100000"/>
              <a:buAutoNum type="arabicPeriod"/>
            </a:pPr>
            <a:r>
              <a:t> előkészítés / előöblítés</a:t>
            </a:r>
          </a:p>
          <a:p>
            <a:pPr>
              <a:buSzPct val="100000"/>
              <a:buAutoNum type="arabicPeriod"/>
            </a:pPr>
            <a:r>
              <a:t> (elő)fertőtlenítés, tisztítás, szárítás</a:t>
            </a:r>
          </a:p>
          <a:p>
            <a:pPr>
              <a:buSzPct val="100000"/>
              <a:buAutoNum type="arabicPeriod"/>
            </a:pPr>
            <a:r>
              <a:t> ellenőrzés, karbantartás</a:t>
            </a:r>
          </a:p>
          <a:p>
            <a:pPr>
              <a:buSzPct val="100000"/>
              <a:buAutoNum type="arabicPeriod"/>
            </a:pPr>
            <a:r>
              <a:t> csomagolás</a:t>
            </a:r>
          </a:p>
          <a:p>
            <a:pPr>
              <a:buSzPct val="100000"/>
              <a:buAutoNum type="arabicPeriod"/>
            </a:pPr>
            <a:r>
              <a:t> sterilizálás</a:t>
            </a:r>
          </a:p>
          <a:p>
            <a:pPr>
              <a:buSzPct val="100000"/>
              <a:buAutoNum type="arabicPeriod"/>
            </a:pPr>
            <a:r>
              <a:t> tárolás</a:t>
            </a:r>
          </a:p>
          <a:p>
            <a:pPr>
              <a:buSzPct val="100000"/>
              <a:buAutoNum type="arabicPeriod"/>
            </a:pPr>
            <a:r>
              <a:t> szállítás</a:t>
            </a:r>
          </a:p>
        </p:txBody>
      </p:sp>
      <p:sp>
        <p:nvSpPr>
          <p:cNvPr id="273" name="Vonal"/>
          <p:cNvSpPr/>
          <p:nvPr/>
        </p:nvSpPr>
        <p:spPr>
          <a:xfrm flipH="1">
            <a:off x="3517900" y="8763000"/>
            <a:ext cx="1320800" cy="635000"/>
          </a:xfrm>
          <a:prstGeom prst="line">
            <a:avLst/>
          </a:prstGeom>
          <a:ln w="38100">
            <a:solidFill>
              <a:srgbClr val="728FBC">
                <a:alpha val="50000"/>
              </a:srgbClr>
            </a:solidFill>
            <a:miter lim="400000"/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4" name="Vonal"/>
          <p:cNvSpPr/>
          <p:nvPr/>
        </p:nvSpPr>
        <p:spPr>
          <a:xfrm flipH="1" flipV="1">
            <a:off x="3187700" y="8267700"/>
            <a:ext cx="1663700" cy="342900"/>
          </a:xfrm>
          <a:prstGeom prst="line">
            <a:avLst/>
          </a:prstGeom>
          <a:ln w="38100">
            <a:solidFill>
              <a:srgbClr val="728FBC">
                <a:alpha val="50000"/>
              </a:srgbClr>
            </a:solidFill>
            <a:miter lim="400000"/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5" name="steril eszközök utóvédelme"/>
          <p:cNvSpPr/>
          <p:nvPr/>
        </p:nvSpPr>
        <p:spPr>
          <a:xfrm>
            <a:off x="4889500" y="6337300"/>
            <a:ext cx="3594100" cy="245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63" y="0"/>
                </a:moveTo>
                <a:cubicBezTo>
                  <a:pt x="5268" y="0"/>
                  <a:pt x="527" y="4828"/>
                  <a:pt x="527" y="10927"/>
                </a:cubicBezTo>
                <a:cubicBezTo>
                  <a:pt x="527" y="12960"/>
                  <a:pt x="1054" y="14993"/>
                  <a:pt x="2107" y="16518"/>
                </a:cubicBezTo>
                <a:lnTo>
                  <a:pt x="0" y="21600"/>
                </a:lnTo>
                <a:lnTo>
                  <a:pt x="4917" y="19567"/>
                </a:lnTo>
                <a:cubicBezTo>
                  <a:pt x="6673" y="20838"/>
                  <a:pt x="8780" y="21600"/>
                  <a:pt x="11063" y="21600"/>
                </a:cubicBezTo>
                <a:cubicBezTo>
                  <a:pt x="16859" y="21600"/>
                  <a:pt x="21600" y="16772"/>
                  <a:pt x="21600" y="10927"/>
                </a:cubicBezTo>
                <a:cubicBezTo>
                  <a:pt x="21600" y="4828"/>
                  <a:pt x="16859" y="0"/>
                  <a:pt x="11063" y="0"/>
                </a:cubicBezTo>
                <a:close/>
              </a:path>
            </a:pathLst>
          </a:custGeom>
          <a:solidFill>
            <a:srgbClr val="7AA9F0">
              <a:alpha val="50000"/>
            </a:srgbClr>
          </a:solidFill>
          <a:ln w="25400">
            <a:solidFill>
              <a:srgbClr val="728FBC">
                <a:alpha val="50000"/>
              </a:srgb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steril eszközök utóvédelme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Anyagok előkészítése sterilizáláshoz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Anyagok előkészítése sterilizáláshoz:</a:t>
            </a:r>
          </a:p>
        </p:txBody>
      </p:sp>
      <p:sp>
        <p:nvSpPr>
          <p:cNvPr id="278" name="Előöblítés: műszereket, eszközöket a felhasználást követően haladéktalanul le kell öblíten, a rászáradás megelőzése céljából. 30 foknál hidegebb vízzel, hogy a fehérje tartalmú szennyeződés (vér, váladék) az eszköz felületén ne tudjon kicsapódni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AutoNum type="arabicPeriod"/>
              <a:defRPr sz="3600"/>
            </a:pPr>
            <a:r>
              <a:rPr u="sng">
                <a:solidFill>
                  <a:srgbClr val="941100"/>
                </a:solidFill>
              </a:rPr>
              <a:t>Előöblítés:</a:t>
            </a:r>
            <a:r>
              <a:t> műszereket, eszközöket a felhasználást követően </a:t>
            </a:r>
            <a:r>
              <a:rPr i="1">
                <a:solidFill>
                  <a:srgbClr val="011993"/>
                </a:solidFill>
              </a:rPr>
              <a:t>haladéktalanul</a:t>
            </a:r>
            <a:r>
              <a:t> le kell öblíten, a rászáradás megelőzése céljából. 30 foknál hidegebb vízzel, hogy a fehérje tartalmú szennyeződés (vér, váladék) az eszköz felületén ne tudjon kicsapódni.</a:t>
            </a:r>
          </a:p>
          <a:p>
            <a:pPr>
              <a:buSzPct val="100000"/>
              <a:buAutoNum type="arabicPeriod"/>
              <a:defRPr sz="3600"/>
            </a:pPr>
            <a:r>
              <a:rPr u="sng">
                <a:solidFill>
                  <a:srgbClr val="941100"/>
                </a:solidFill>
              </a:rPr>
              <a:t>Előfertőtlenítés:</a:t>
            </a:r>
            <a:r>
              <a:t> </a:t>
            </a:r>
            <a:r>
              <a:rPr i="1">
                <a:solidFill>
                  <a:srgbClr val="011993"/>
                </a:solidFill>
              </a:rPr>
              <a:t>célja </a:t>
            </a:r>
            <a:r>
              <a:t>- az eü. személyzet védelme + a sterilzáló effektusok csak egy meghatározott csíraszám alatt eredményesek.</a:t>
            </a:r>
          </a:p>
        </p:txBody>
      </p:sp>
      <p:pic>
        <p:nvPicPr>
          <p:cNvPr id="279" name="images-4.jpeg" descr="images-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0" y="1460500"/>
            <a:ext cx="1397000" cy="1321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előfertőtlenítés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előfertőtlenítés:</a:t>
            </a:r>
          </a:p>
        </p:txBody>
      </p:sp>
      <p:sp>
        <p:nvSpPr>
          <p:cNvPr id="282" name="3% Lysofor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50000"/>
              </a:lnSpc>
              <a:buSzPct val="30000"/>
              <a:buBlip>
                <a:blip r:embed="rId2"/>
              </a:buBlip>
            </a:pPr>
            <a:r>
              <a:t>3% Lysoform</a:t>
            </a:r>
          </a:p>
          <a:p>
            <a:pPr>
              <a:lnSpc>
                <a:spcPct val="50000"/>
              </a:lnSpc>
              <a:buSzPct val="30000"/>
              <a:buBlip>
                <a:blip r:embed="rId2"/>
              </a:buBlip>
            </a:pPr>
            <a:r>
              <a:t>5% Secusept</a:t>
            </a:r>
          </a:p>
          <a:p>
            <a:pPr>
              <a:lnSpc>
                <a:spcPct val="50000"/>
              </a:lnSpc>
              <a:buSzPct val="30000"/>
              <a:buBlip>
                <a:blip r:embed="rId2"/>
              </a:buBlip>
            </a:pPr>
            <a:r>
              <a:t>2% Dodacrana-S</a:t>
            </a:r>
          </a:p>
          <a:p>
            <a:pPr>
              <a:lnSpc>
                <a:spcPct val="50000"/>
              </a:lnSpc>
              <a:buSzPct val="30000"/>
              <a:buBlip>
                <a:blip r:embed="rId2"/>
              </a:buBlip>
            </a:pPr>
            <a:r>
              <a:t>4% Orocid multisept plus</a:t>
            </a:r>
          </a:p>
          <a:p>
            <a:pPr>
              <a:lnSpc>
                <a:spcPct val="50000"/>
              </a:lnSpc>
              <a:buSzPct val="30000"/>
              <a:buBlip>
                <a:blip r:embed="rId2"/>
              </a:buBlip>
            </a:pPr>
            <a:r>
              <a:t>2% Fermacidal</a:t>
            </a:r>
          </a:p>
          <a:p>
            <a:pPr>
              <a:lnSpc>
                <a:spcPct val="50000"/>
              </a:lnSpc>
              <a:buSzPct val="30000"/>
              <a:buBlip>
                <a:blip r:embed="rId2"/>
              </a:buBlip>
            </a:pPr>
            <a:r>
              <a:t>3% Dentasept AF</a:t>
            </a:r>
          </a:p>
          <a:p>
            <a:pPr>
              <a:lnSpc>
                <a:spcPct val="50000"/>
              </a:lnSpc>
              <a:buSzPct val="30000"/>
              <a:buBlip>
                <a:blip r:embed="rId2"/>
              </a:buBlip>
            </a:pPr>
            <a:r>
              <a:t>1% Spovirid</a:t>
            </a:r>
          </a:p>
          <a:p>
            <a:pPr>
              <a:lnSpc>
                <a:spcPct val="50000"/>
              </a:lnSpc>
              <a:buSzPct val="30000"/>
              <a:buBlip>
                <a:blip r:embed="rId2"/>
              </a:buBlip>
            </a:pPr>
            <a:r>
              <a:t>2% Incizan-w </a:t>
            </a:r>
          </a:p>
        </p:txBody>
      </p:sp>
      <p:sp>
        <p:nvSpPr>
          <p:cNvPr id="283" name="30 percig áztatjuk benne az eszközöket"/>
          <p:cNvSpPr/>
          <p:nvPr/>
        </p:nvSpPr>
        <p:spPr>
          <a:xfrm>
            <a:off x="7772400" y="1981200"/>
            <a:ext cx="3962400" cy="299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63" y="0"/>
                </a:moveTo>
                <a:cubicBezTo>
                  <a:pt x="5268" y="0"/>
                  <a:pt x="527" y="4828"/>
                  <a:pt x="527" y="10927"/>
                </a:cubicBezTo>
                <a:cubicBezTo>
                  <a:pt x="527" y="12960"/>
                  <a:pt x="1054" y="14993"/>
                  <a:pt x="2107" y="16518"/>
                </a:cubicBezTo>
                <a:lnTo>
                  <a:pt x="0" y="21600"/>
                </a:lnTo>
                <a:lnTo>
                  <a:pt x="4917" y="19567"/>
                </a:lnTo>
                <a:cubicBezTo>
                  <a:pt x="6673" y="20838"/>
                  <a:pt x="8780" y="21600"/>
                  <a:pt x="11063" y="21600"/>
                </a:cubicBezTo>
                <a:cubicBezTo>
                  <a:pt x="16859" y="21600"/>
                  <a:pt x="21600" y="16772"/>
                  <a:pt x="21600" y="10927"/>
                </a:cubicBezTo>
                <a:cubicBezTo>
                  <a:pt x="21600" y="4828"/>
                  <a:pt x="16859" y="0"/>
                  <a:pt x="11063" y="0"/>
                </a:cubicBezTo>
                <a:close/>
              </a:path>
            </a:pathLst>
          </a:custGeom>
          <a:solidFill>
            <a:srgbClr val="7AA9F0">
              <a:alpha val="50000"/>
            </a:srgbClr>
          </a:solidFill>
          <a:ln w="25400">
            <a:solidFill>
              <a:srgbClr val="728FBC">
                <a:alpha val="50000"/>
              </a:srgb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30 percig áztatjuk benne az eszközöket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Előfertőtlenítésnél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Előfertőtlenítésnél:</a:t>
            </a:r>
          </a:p>
        </p:txBody>
      </p:sp>
      <p:sp>
        <p:nvSpPr>
          <p:cNvPr id="286" name="a desinficiens a fertőtlenített tárgyakat ellepje, üregeibe is behatolj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 desinficiens a fertőtlenített tárgyakat ellepje, üregeibe is behatoljon</a:t>
            </a:r>
          </a:p>
          <a:p>
            <a:pPr>
              <a:buBlip>
                <a:blip r:embed="rId2"/>
              </a:buBlip>
            </a:pPr>
            <a:r>
              <a:t>a behatási idő letelte után 40 foknál nem melegebb csapvízzel öblítjük le a fertőtlenítőszer maradékot</a:t>
            </a:r>
          </a:p>
        </p:txBody>
      </p:sp>
      <p:pic>
        <p:nvPicPr>
          <p:cNvPr id="287" name="images-4.jpeg" descr="images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00" y="7010400"/>
            <a:ext cx="1181100" cy="124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sepsis, antisepsis szabályainak betartásának CÉLJA: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3975100"/>
          </a:xfrm>
          <a:prstGeom prst="rect">
            <a:avLst/>
          </a:prstGeom>
        </p:spPr>
        <p:txBody>
          <a:bodyPr/>
          <a:lstStyle/>
          <a:p>
            <a:r>
              <a:rPr sz="5400" b="1" dirty="0"/>
              <a:t>Asepsis, antisepsis </a:t>
            </a:r>
            <a:r>
              <a:rPr sz="5400" b="1" dirty="0" err="1"/>
              <a:t>szabályainak</a:t>
            </a:r>
            <a:r>
              <a:rPr sz="5400" b="1" dirty="0"/>
              <a:t> </a:t>
            </a:r>
            <a:r>
              <a:rPr sz="5400" b="1" dirty="0" err="1"/>
              <a:t>betartásának</a:t>
            </a:r>
            <a:r>
              <a:rPr sz="5400" b="1" dirty="0"/>
              <a:t> </a:t>
            </a:r>
            <a:r>
              <a:rPr sz="5400" b="1" u="sng" dirty="0"/>
              <a:t>CÉLJA:</a:t>
            </a:r>
          </a:p>
        </p:txBody>
      </p:sp>
      <p:sp>
        <p:nvSpPr>
          <p:cNvPr id="132" name="a betegek NOZOKÓMIÁLIS fertőzéstől való védelme, a MŰTÉTI SEBFERTŐZÉSEK megelőzése…"/>
          <p:cNvSpPr txBox="1">
            <a:spLocks noGrp="1"/>
          </p:cNvSpPr>
          <p:nvPr>
            <p:ph type="body" idx="1"/>
          </p:nvPr>
        </p:nvSpPr>
        <p:spPr>
          <a:xfrm>
            <a:off x="444500" y="3797300"/>
            <a:ext cx="12115800" cy="49530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betegek NOZOKÓMIÁLIS fertőzéstől való védelme, a MŰTÉTI SEBFERTŐZÉSEK megelőzése</a:t>
            </a: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>
                <a:solidFill>
                  <a:srgbClr val="011993"/>
                </a:solidFill>
                <a:latin typeface="Times"/>
                <a:ea typeface="Times"/>
                <a:cs typeface="Times"/>
                <a:sym typeface="Times"/>
              </a:rPr>
              <a:t>Nosos</a:t>
            </a: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 – betegség</a:t>
            </a:r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>
                <a:solidFill>
                  <a:srgbClr val="011993"/>
                </a:solidFill>
                <a:latin typeface="Times"/>
                <a:ea typeface="Times"/>
                <a:cs typeface="Times"/>
                <a:sym typeface="Times"/>
              </a:rPr>
              <a:t>Comein </a:t>
            </a: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– gondozni, ápolni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sztítá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tisztítás</a:t>
            </a:r>
          </a:p>
        </p:txBody>
      </p:sp>
      <p:sp>
        <p:nvSpPr>
          <p:cNvPr id="290" name="Célja: a visszamaradt szennyeződés eltávolítás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/>
            </a:pPr>
            <a:r>
              <a:rPr u="sng">
                <a:solidFill>
                  <a:srgbClr val="FF2600"/>
                </a:solidFill>
              </a:rPr>
              <a:t>Célja:</a:t>
            </a:r>
            <a:r>
              <a:t> a visszamaradt szennyeződés eltávolítása</a:t>
            </a:r>
          </a:p>
          <a:p>
            <a:pPr marL="0" indent="0">
              <a:buSzTx/>
              <a:buNone/>
              <a:defRPr sz="3600"/>
            </a:pPr>
            <a:r>
              <a:rPr u="sng">
                <a:solidFill>
                  <a:srgbClr val="FF2600"/>
                </a:solidFill>
              </a:rPr>
              <a:t>Módja:</a:t>
            </a:r>
            <a:r>
              <a:t> - áztatás - 10% Haemosol 20 fok, 30 perc</a:t>
            </a:r>
          </a:p>
          <a:p>
            <a:pPr marL="0" lvl="2" indent="1384300">
              <a:buSzTx/>
              <a:buNone/>
              <a:defRPr sz="3600"/>
            </a:pPr>
            <a:r>
              <a:t>   - mechanikus tisztítás: - </a:t>
            </a:r>
            <a:r>
              <a:rPr>
                <a:solidFill>
                  <a:srgbClr val="0433FF"/>
                </a:solidFill>
              </a:rPr>
              <a:t>géppel</a:t>
            </a:r>
            <a:r>
              <a:t>,</a:t>
            </a:r>
          </a:p>
          <a:p>
            <a:pPr marL="0" lvl="2" indent="1384300">
              <a:buSzTx/>
              <a:buNone/>
              <a:defRPr sz="3600"/>
            </a:pPr>
            <a:r>
              <a:t>                                           - </a:t>
            </a:r>
            <a:r>
              <a:rPr>
                <a:solidFill>
                  <a:srgbClr val="0433FF"/>
                </a:solidFill>
              </a:rPr>
              <a:t>kézzel</a:t>
            </a:r>
            <a:r>
              <a:t> (megfelelő kefével, nem szálasodó textíliával, </a:t>
            </a:r>
            <a:r>
              <a:rPr sz="3000"/>
              <a:t>GUMIKESZTYŰ!</a:t>
            </a:r>
            <a:r>
              <a:t>)</a:t>
            </a:r>
          </a:p>
          <a:p>
            <a:pPr marL="0" lvl="2" indent="1384300">
              <a:buSzTx/>
              <a:buNone/>
              <a:defRPr sz="3600"/>
            </a:pPr>
            <a:r>
              <a:rPr b="1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öblítés:</a:t>
            </a:r>
            <a:r>
              <a:t> 1. meleg folyóvízzel, 2. deszt. vízzel </a:t>
            </a:r>
            <a:r>
              <a:rPr sz="2400"/>
              <a:t>( a vizkőfoltok kialakulásának megakadálozása miatt)</a:t>
            </a:r>
          </a:p>
          <a:p>
            <a:pPr marL="0" indent="544747">
              <a:buSzTx/>
              <a:buNone/>
              <a:defRPr sz="2400"/>
            </a:pPr>
            <a:r>
              <a:t>Az üreges, belső lumennel rendelkező tűket ezt követően 3%-os Hydrogén-peroxid oldatban kell áztatni 30 percig, majd csapvízzel leöblíteni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zárítá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Szárítás</a:t>
            </a:r>
          </a:p>
        </p:txBody>
      </p:sp>
      <p:sp>
        <p:nvSpPr>
          <p:cNvPr id="293" name="Különböző módon történhet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Különböző módon történhet:</a:t>
            </a:r>
          </a:p>
          <a:p>
            <a:pPr marL="0" lvl="1" indent="939800">
              <a:buSzTx/>
              <a:buNone/>
            </a:pPr>
            <a:r>
              <a:t>- szárítószekrényben,</a:t>
            </a:r>
          </a:p>
          <a:p>
            <a:pPr marL="0" lvl="1" indent="939800">
              <a:buSzTx/>
              <a:buNone/>
            </a:pPr>
            <a:r>
              <a:t>- szárítóhelységben,</a:t>
            </a:r>
          </a:p>
          <a:p>
            <a:pPr marL="0" lvl="1" indent="939800">
              <a:buSzTx/>
              <a:buNone/>
            </a:pPr>
            <a:r>
              <a:t>- infravörös lámpával</a:t>
            </a:r>
          </a:p>
        </p:txBody>
      </p:sp>
      <p:pic>
        <p:nvPicPr>
          <p:cNvPr id="294" name="images-6.jpeg" descr="images-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4114800"/>
            <a:ext cx="1574800" cy="157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s-5.jpeg" descr="images-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900" y="6756400"/>
            <a:ext cx="1143000" cy="171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Ellenőrzés, karnabtartás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0066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>
              <a:defRPr sz="7800"/>
            </a:pPr>
            <a:r>
              <a:rPr sz="6400"/>
              <a:t>Ellenőrzés, karnabtartás</a:t>
            </a:r>
          </a:p>
        </p:txBody>
      </p:sp>
      <p:sp>
        <p:nvSpPr>
          <p:cNvPr id="298" name="A megszáradt darabokat fertőtlenített felületű asztalon átvizsgáljuk, ellenőrizzük, a hibás műszereket, eszközöket külön tesszük.…"/>
          <p:cNvSpPr txBox="1">
            <a:spLocks noGrp="1"/>
          </p:cNvSpPr>
          <p:nvPr>
            <p:ph type="body" idx="1"/>
          </p:nvPr>
        </p:nvSpPr>
        <p:spPr>
          <a:xfrm>
            <a:off x="444500" y="2184400"/>
            <a:ext cx="12115800" cy="7052590"/>
          </a:xfrm>
          <a:prstGeom prst="rect">
            <a:avLst/>
          </a:prstGeom>
        </p:spPr>
        <p:txBody>
          <a:bodyPr/>
          <a:lstStyle/>
          <a:p>
            <a:pPr marL="395052" indent="-395052">
              <a:buSzPct val="100000"/>
              <a:buBlip>
                <a:blip r:embed="rId2"/>
              </a:buBlip>
            </a:pPr>
            <a:r>
              <a:rPr dirty="0"/>
              <a:t>A </a:t>
            </a:r>
            <a:r>
              <a:rPr dirty="0" err="1"/>
              <a:t>megszáradt</a:t>
            </a:r>
            <a:r>
              <a:rPr dirty="0"/>
              <a:t> </a:t>
            </a:r>
            <a:r>
              <a:rPr dirty="0" err="1"/>
              <a:t>darabokat</a:t>
            </a:r>
            <a:r>
              <a:rPr dirty="0"/>
              <a:t> </a:t>
            </a:r>
            <a:r>
              <a:rPr dirty="0" err="1"/>
              <a:t>fertőtlenített</a:t>
            </a:r>
            <a:r>
              <a:rPr dirty="0"/>
              <a:t> </a:t>
            </a:r>
            <a:r>
              <a:rPr dirty="0" err="1"/>
              <a:t>felületű</a:t>
            </a:r>
            <a:r>
              <a:rPr dirty="0"/>
              <a:t> </a:t>
            </a:r>
            <a:r>
              <a:rPr dirty="0" err="1"/>
              <a:t>asztalon</a:t>
            </a:r>
            <a:r>
              <a:rPr dirty="0"/>
              <a:t> </a:t>
            </a:r>
            <a:r>
              <a:rPr dirty="0" err="1"/>
              <a:t>átvizsgáljuk</a:t>
            </a:r>
            <a:r>
              <a:rPr dirty="0"/>
              <a:t>, </a:t>
            </a:r>
            <a:r>
              <a:rPr dirty="0" err="1"/>
              <a:t>ellenőrizzük</a:t>
            </a:r>
            <a:r>
              <a:rPr dirty="0"/>
              <a:t>, a </a:t>
            </a:r>
            <a:r>
              <a:rPr dirty="0" err="1"/>
              <a:t>hibás</a:t>
            </a:r>
            <a:r>
              <a:rPr dirty="0"/>
              <a:t> </a:t>
            </a:r>
            <a:r>
              <a:rPr dirty="0" err="1"/>
              <a:t>műszereket</a:t>
            </a:r>
            <a:r>
              <a:rPr dirty="0"/>
              <a:t>, </a:t>
            </a:r>
            <a:r>
              <a:rPr dirty="0" err="1"/>
              <a:t>eszközöket</a:t>
            </a:r>
            <a:r>
              <a:rPr dirty="0"/>
              <a:t> </a:t>
            </a:r>
            <a:r>
              <a:rPr dirty="0" err="1"/>
              <a:t>külön</a:t>
            </a:r>
            <a:r>
              <a:rPr dirty="0"/>
              <a:t> </a:t>
            </a:r>
            <a:r>
              <a:rPr dirty="0" err="1"/>
              <a:t>tesszük</a:t>
            </a:r>
            <a:r>
              <a:rPr dirty="0"/>
              <a:t>.</a:t>
            </a:r>
          </a:p>
          <a:p>
            <a:pPr marL="395052" indent="-395052">
              <a:buSzPct val="100000"/>
              <a:buBlip>
                <a:blip r:embed="rId2"/>
              </a:buBlip>
            </a:pPr>
            <a:r>
              <a:rPr dirty="0"/>
              <a:t>A </a:t>
            </a:r>
            <a:r>
              <a:rPr dirty="0" err="1"/>
              <a:t>tűfogók</a:t>
            </a:r>
            <a:r>
              <a:rPr dirty="0"/>
              <a:t>, </a:t>
            </a:r>
            <a:r>
              <a:rPr dirty="0" err="1"/>
              <a:t>ollók</a:t>
            </a:r>
            <a:r>
              <a:rPr dirty="0"/>
              <a:t> </a:t>
            </a:r>
            <a:r>
              <a:rPr dirty="0" err="1"/>
              <a:t>csukló</a:t>
            </a:r>
            <a:r>
              <a:rPr dirty="0"/>
              <a:t> </a:t>
            </a:r>
            <a:r>
              <a:rPr dirty="0" err="1"/>
              <a:t>részeit</a:t>
            </a:r>
            <a:r>
              <a:rPr dirty="0"/>
              <a:t> a </a:t>
            </a:r>
            <a:r>
              <a:rPr dirty="0" err="1"/>
              <a:t>megfelelő</a:t>
            </a:r>
            <a:r>
              <a:rPr dirty="0"/>
              <a:t> </a:t>
            </a:r>
            <a:r>
              <a:rPr dirty="0" err="1"/>
              <a:t>működésük</a:t>
            </a:r>
            <a:r>
              <a:rPr dirty="0"/>
              <a:t> </a:t>
            </a:r>
            <a:r>
              <a:rPr dirty="0" err="1"/>
              <a:t>érdekében</a:t>
            </a:r>
            <a:r>
              <a:rPr dirty="0"/>
              <a:t> </a:t>
            </a:r>
            <a:r>
              <a:rPr dirty="0" err="1"/>
              <a:t>műszerolajjal</a:t>
            </a:r>
            <a:r>
              <a:rPr dirty="0"/>
              <a:t> </a:t>
            </a:r>
            <a:r>
              <a:rPr dirty="0" err="1"/>
              <a:t>át</a:t>
            </a:r>
            <a:r>
              <a:rPr dirty="0"/>
              <a:t> </a:t>
            </a:r>
            <a:r>
              <a:rPr dirty="0" err="1"/>
              <a:t>kell</a:t>
            </a:r>
            <a:r>
              <a:rPr dirty="0"/>
              <a:t> </a:t>
            </a:r>
            <a:r>
              <a:rPr dirty="0" err="1"/>
              <a:t>kenni</a:t>
            </a:r>
            <a:r>
              <a:rPr dirty="0"/>
              <a:t>.</a:t>
            </a:r>
            <a:endParaRPr lang="hu-HU" dirty="0"/>
          </a:p>
          <a:p>
            <a:pPr marL="395052" indent="-395052">
              <a:buSzPct val="100000"/>
              <a:buBlip>
                <a:blip r:embed="rId2"/>
              </a:buBlip>
            </a:pPr>
            <a:endParaRPr dirty="0"/>
          </a:p>
          <a:p>
            <a:pPr marL="395052" indent="-395052">
              <a:buSzPct val="100000"/>
              <a:buBlip>
                <a:blip r:embed="rId2"/>
              </a:buBlip>
            </a:pPr>
            <a:r>
              <a:rPr dirty="0"/>
              <a:t>Az </a:t>
            </a:r>
            <a:r>
              <a:rPr dirty="0" err="1"/>
              <a:t>engedélyezett</a:t>
            </a:r>
            <a:r>
              <a:rPr dirty="0"/>
              <a:t> </a:t>
            </a:r>
            <a:r>
              <a:rPr dirty="0" err="1"/>
              <a:t>műszer-ápolószerek</a:t>
            </a:r>
            <a:r>
              <a:rPr dirty="0"/>
              <a:t> a </a:t>
            </a:r>
            <a:r>
              <a:rPr dirty="0" err="1"/>
              <a:t>sterilizálás</a:t>
            </a:r>
            <a:r>
              <a:rPr dirty="0"/>
              <a:t> </a:t>
            </a:r>
            <a:r>
              <a:rPr dirty="0" err="1"/>
              <a:t>hatékonyságát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befolyásolják</a:t>
            </a:r>
            <a:endParaRPr dirty="0"/>
          </a:p>
        </p:txBody>
      </p:sp>
      <p:pic>
        <p:nvPicPr>
          <p:cNvPr id="299" name="images-5.jpeg" descr="images-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0" y="6188487"/>
            <a:ext cx="1943101" cy="1186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somagolá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Csomagolás</a:t>
            </a:r>
          </a:p>
        </p:txBody>
      </p:sp>
      <p:sp>
        <p:nvSpPr>
          <p:cNvPr id="302" name="A módját a sterilizálás formája határozza meg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buSzTx/>
              <a:buNone/>
              <a:defRPr sz="3600"/>
            </a:pPr>
            <a:r>
              <a:t>A </a:t>
            </a:r>
            <a:r>
              <a:rPr b="1">
                <a:solidFill>
                  <a:srgbClr val="5E5E5E"/>
                </a:solidFill>
              </a:rPr>
              <a:t>módját</a:t>
            </a:r>
            <a:r>
              <a:t> a sterilizálás formája határozza meg.</a:t>
            </a:r>
          </a:p>
          <a:p>
            <a:pPr marL="0" indent="0">
              <a:lnSpc>
                <a:spcPct val="70000"/>
              </a:lnSpc>
              <a:buSzTx/>
              <a:buNone/>
              <a:defRPr sz="3600"/>
            </a:pPr>
            <a:r>
              <a:rPr u="sng">
                <a:solidFill>
                  <a:srgbClr val="FF2600"/>
                </a:solidFill>
              </a:rPr>
              <a:t>Úgy kell csomagolni, hogy:</a:t>
            </a:r>
          </a:p>
          <a:p>
            <a:pPr marL="0" indent="0">
              <a:lnSpc>
                <a:spcPct val="70000"/>
              </a:lnSpc>
              <a:buSzTx/>
              <a:buNone/>
              <a:defRPr sz="3600"/>
            </a:pPr>
            <a:r>
              <a:t>- a sterilező hatás akadálytalanul érvényesülhessen, </a:t>
            </a:r>
          </a:p>
          <a:p>
            <a:pPr marL="0" indent="0">
              <a:lnSpc>
                <a:spcPct val="70000"/>
              </a:lnSpc>
              <a:buSzTx/>
              <a:buNone/>
              <a:defRPr sz="3600"/>
            </a:pPr>
            <a:r>
              <a:t>- az anyagok minden részéig eljusson,</a:t>
            </a:r>
          </a:p>
          <a:p>
            <a:pPr marL="0" indent="0">
              <a:lnSpc>
                <a:spcPct val="70000"/>
              </a:lnSpc>
              <a:buSzTx/>
              <a:buNone/>
              <a:defRPr sz="3600"/>
            </a:pPr>
            <a:r>
              <a:t>- a csomagolás a felhasználásig védelmet nyújtson az utófertőződés ellen.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Hővel történő sterilizálás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159000"/>
          </a:xfrm>
          <a:prstGeom prst="rect">
            <a:avLst/>
          </a:prstGeom>
        </p:spPr>
        <p:txBody>
          <a:bodyPr/>
          <a:lstStyle/>
          <a:p>
            <a:r>
              <a:t>Hővel történő sterilizálás</a:t>
            </a:r>
          </a:p>
        </p:txBody>
      </p:sp>
      <p:sp>
        <p:nvSpPr>
          <p:cNvPr id="305" name="- legmegbízhatóbb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50000"/>
              </a:lnSpc>
              <a:buSzTx/>
              <a:buNone/>
            </a:pPr>
            <a:r>
              <a:t>- legmegbízhatóbb,</a:t>
            </a:r>
          </a:p>
          <a:p>
            <a:pPr marL="0" indent="0">
              <a:lnSpc>
                <a:spcPct val="50000"/>
              </a:lnSpc>
              <a:buSzTx/>
              <a:buNone/>
            </a:pPr>
            <a:r>
              <a:t>- legkönnyebben szabályozható, ellenőrízhető,</a:t>
            </a:r>
          </a:p>
          <a:p>
            <a:pPr marL="0" indent="0">
              <a:lnSpc>
                <a:spcPct val="50000"/>
              </a:lnSpc>
              <a:buSzTx/>
              <a:buNone/>
            </a:pPr>
            <a:r>
              <a:t>- legolcsóbb eljárás</a:t>
            </a:r>
          </a:p>
          <a:p>
            <a:pPr marL="0" indent="0">
              <a:lnSpc>
                <a:spcPct val="50000"/>
              </a:lnSpc>
              <a:buSzTx/>
              <a:buNone/>
            </a:pPr>
            <a:r>
              <a:t>- nem hagy toxikus maradékot</a:t>
            </a:r>
          </a:p>
          <a:p>
            <a:pPr marL="0" indent="0">
              <a:lnSpc>
                <a:spcPct val="50000"/>
              </a:lnSpc>
              <a:buSzTx/>
              <a:buNone/>
            </a:pPr>
            <a:r>
              <a:rPr>
                <a:solidFill>
                  <a:srgbClr val="9437FF"/>
                </a:solidFill>
              </a:rPr>
              <a:t>NEDVES HŐ</a:t>
            </a:r>
            <a:r>
              <a:t>       telített gőz - </a:t>
            </a:r>
            <a:r>
              <a:rPr>
                <a:solidFill>
                  <a:srgbClr val="9437FF"/>
                </a:solidFill>
              </a:rPr>
              <a:t>AUTOKLÁV</a:t>
            </a:r>
          </a:p>
          <a:p>
            <a:pPr marL="0" indent="0">
              <a:lnSpc>
                <a:spcPct val="50000"/>
              </a:lnSpc>
              <a:buSzTx/>
              <a:buNone/>
            </a:pPr>
            <a:r>
              <a:rPr>
                <a:solidFill>
                  <a:srgbClr val="9437FF"/>
                </a:solidFill>
              </a:rPr>
              <a:t>SZÁRAZ HŐ</a:t>
            </a:r>
            <a:r>
              <a:t>       forró levegő - </a:t>
            </a:r>
            <a:r>
              <a:rPr>
                <a:solidFill>
                  <a:srgbClr val="9437FF"/>
                </a:solidFill>
              </a:rPr>
              <a:t>HŐLÉG </a:t>
            </a:r>
            <a:r>
              <a:t> </a:t>
            </a:r>
          </a:p>
        </p:txBody>
      </p:sp>
      <p:sp>
        <p:nvSpPr>
          <p:cNvPr id="306" name="Vonal"/>
          <p:cNvSpPr/>
          <p:nvPr/>
        </p:nvSpPr>
        <p:spPr>
          <a:xfrm flipH="1" flipV="1">
            <a:off x="4140200" y="6375400"/>
            <a:ext cx="749300" cy="12700"/>
          </a:xfrm>
          <a:prstGeom prst="line">
            <a:avLst/>
          </a:prstGeom>
          <a:ln w="38100">
            <a:solidFill>
              <a:srgbClr val="728FBC">
                <a:alpha val="50000"/>
              </a:srgbClr>
            </a:solidFill>
            <a:miter lim="400000"/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" name="Vonal"/>
          <p:cNvSpPr/>
          <p:nvPr/>
        </p:nvSpPr>
        <p:spPr>
          <a:xfrm flipH="1" flipV="1">
            <a:off x="4152900" y="7086600"/>
            <a:ext cx="736600" cy="127"/>
          </a:xfrm>
          <a:prstGeom prst="line">
            <a:avLst/>
          </a:prstGeom>
          <a:ln w="38100">
            <a:solidFill>
              <a:srgbClr val="728FBC">
                <a:alpha val="50000"/>
              </a:srgbClr>
            </a:solidFill>
            <a:miter lim="400000"/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autokláv (túlnyomásos telített gőz)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438400"/>
          </a:xfrm>
          <a:prstGeom prst="rect">
            <a:avLst/>
          </a:prstGeom>
        </p:spPr>
        <p:txBody>
          <a:bodyPr/>
          <a:lstStyle/>
          <a:p>
            <a:r>
              <a:rPr sz="5400" b="1" dirty="0" err="1"/>
              <a:t>autokláv</a:t>
            </a:r>
            <a:r>
              <a:rPr sz="5400" b="1" dirty="0"/>
              <a:t> (</a:t>
            </a:r>
            <a:r>
              <a:rPr sz="5400" b="1" dirty="0" err="1"/>
              <a:t>túlnyomásos</a:t>
            </a:r>
            <a:r>
              <a:rPr sz="5400" b="1" dirty="0"/>
              <a:t> </a:t>
            </a:r>
            <a:r>
              <a:rPr sz="5400" b="1" dirty="0" err="1"/>
              <a:t>telített</a:t>
            </a:r>
            <a:r>
              <a:rPr sz="5400" b="1" dirty="0"/>
              <a:t> </a:t>
            </a:r>
            <a:r>
              <a:rPr sz="5400" b="1" dirty="0" err="1"/>
              <a:t>gőz</a:t>
            </a:r>
            <a:r>
              <a:rPr sz="5400" b="1" dirty="0"/>
              <a:t>)</a:t>
            </a:r>
          </a:p>
        </p:txBody>
      </p:sp>
      <p:sp>
        <p:nvSpPr>
          <p:cNvPr id="310" name="A mikroorganizmusok fehérjéinek kicsapásával biztosítja a sterilezési hatást.…"/>
          <p:cNvSpPr txBox="1">
            <a:spLocks noGrp="1"/>
          </p:cNvSpPr>
          <p:nvPr>
            <p:ph type="body" idx="1"/>
          </p:nvPr>
        </p:nvSpPr>
        <p:spPr>
          <a:xfrm>
            <a:off x="342900" y="2222500"/>
            <a:ext cx="12115800" cy="6502400"/>
          </a:xfrm>
          <a:prstGeom prst="rect">
            <a:avLst/>
          </a:prstGeom>
        </p:spPr>
        <p:txBody>
          <a:bodyPr/>
          <a:lstStyle/>
          <a:p>
            <a:pPr marL="821216" indent="-338616">
              <a:buBlip>
                <a:blip r:embed="rId2"/>
              </a:buBlip>
              <a:defRPr sz="3600"/>
            </a:pPr>
            <a:r>
              <a:rPr dirty="0"/>
              <a:t>A </a:t>
            </a:r>
            <a:r>
              <a:rPr dirty="0" err="1"/>
              <a:t>mikroorganizmusok</a:t>
            </a:r>
            <a:r>
              <a:rPr dirty="0"/>
              <a:t> </a:t>
            </a:r>
            <a:r>
              <a:rPr dirty="0" err="1">
                <a:solidFill>
                  <a:srgbClr val="FF2600"/>
                </a:solidFill>
              </a:rPr>
              <a:t>fehérjéinek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kicsapásával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biztosítja</a:t>
            </a:r>
            <a:r>
              <a:rPr dirty="0"/>
              <a:t> a </a:t>
            </a:r>
            <a:r>
              <a:rPr dirty="0" err="1"/>
              <a:t>sterilezési</a:t>
            </a:r>
            <a:r>
              <a:rPr dirty="0"/>
              <a:t> </a:t>
            </a:r>
            <a:r>
              <a:rPr dirty="0" err="1"/>
              <a:t>hatást</a:t>
            </a:r>
            <a:r>
              <a:rPr dirty="0"/>
              <a:t>.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rPr b="1" dirty="0" err="1">
                <a:solidFill>
                  <a:srgbClr val="5E5E5E"/>
                </a:solidFill>
              </a:rPr>
              <a:t>Lényege</a:t>
            </a:r>
            <a:r>
              <a:rPr b="1" dirty="0">
                <a:solidFill>
                  <a:srgbClr val="5E5E5E"/>
                </a:solidFill>
              </a:rPr>
              <a:t>: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előzőleg</a:t>
            </a:r>
            <a:r>
              <a:rPr dirty="0"/>
              <a:t> </a:t>
            </a:r>
            <a:r>
              <a:rPr dirty="0" err="1"/>
              <a:t>légtelenített</a:t>
            </a:r>
            <a:r>
              <a:rPr dirty="0"/>
              <a:t>, </a:t>
            </a:r>
            <a:r>
              <a:rPr dirty="0" err="1"/>
              <a:t>zárt</a:t>
            </a:r>
            <a:r>
              <a:rPr dirty="0"/>
              <a:t> </a:t>
            </a:r>
            <a:r>
              <a:rPr dirty="0" err="1"/>
              <a:t>térbe</a:t>
            </a:r>
            <a:r>
              <a:rPr dirty="0"/>
              <a:t> </a:t>
            </a:r>
            <a:r>
              <a:rPr dirty="0" err="1"/>
              <a:t>túlnyomással</a:t>
            </a:r>
            <a:r>
              <a:rPr dirty="0"/>
              <a:t> </a:t>
            </a:r>
            <a:r>
              <a:rPr dirty="0" err="1"/>
              <a:t>telített</a:t>
            </a:r>
            <a:r>
              <a:rPr dirty="0"/>
              <a:t> </a:t>
            </a:r>
            <a:r>
              <a:rPr dirty="0" err="1"/>
              <a:t>vízgőzt</a:t>
            </a:r>
            <a:r>
              <a:rPr dirty="0"/>
              <a:t> </a:t>
            </a:r>
            <a:r>
              <a:rPr dirty="0" err="1"/>
              <a:t>vezetünk</a:t>
            </a:r>
            <a:r>
              <a:rPr dirty="0"/>
              <a:t>, a </a:t>
            </a:r>
            <a:r>
              <a:rPr dirty="0" err="1"/>
              <a:t>gőz</a:t>
            </a:r>
            <a:r>
              <a:rPr dirty="0"/>
              <a:t> </a:t>
            </a:r>
            <a:r>
              <a:rPr dirty="0" err="1"/>
              <a:t>hőmérséklete</a:t>
            </a:r>
            <a:r>
              <a:rPr dirty="0"/>
              <a:t> 100 </a:t>
            </a:r>
            <a:r>
              <a:rPr dirty="0" err="1"/>
              <a:t>fok</a:t>
            </a:r>
            <a:r>
              <a:rPr dirty="0"/>
              <a:t> </a:t>
            </a:r>
            <a:r>
              <a:rPr dirty="0" err="1"/>
              <a:t>fölé</a:t>
            </a:r>
            <a:r>
              <a:rPr dirty="0"/>
              <a:t> </a:t>
            </a:r>
            <a:r>
              <a:rPr dirty="0" err="1"/>
              <a:t>emelkedik</a:t>
            </a:r>
            <a:r>
              <a:rPr dirty="0"/>
              <a:t>, a </a:t>
            </a:r>
            <a:r>
              <a:rPr dirty="0" err="1"/>
              <a:t>nyomás</a:t>
            </a:r>
            <a:r>
              <a:rPr dirty="0"/>
              <a:t> </a:t>
            </a:r>
            <a:r>
              <a:rPr dirty="0" err="1"/>
              <a:t>értéke</a:t>
            </a:r>
            <a:r>
              <a:rPr dirty="0"/>
              <a:t> </a:t>
            </a:r>
            <a:r>
              <a:rPr dirty="0" err="1"/>
              <a:t>pedig</a:t>
            </a:r>
            <a:r>
              <a:rPr dirty="0"/>
              <a:t> </a:t>
            </a:r>
            <a:r>
              <a:rPr dirty="0" err="1"/>
              <a:t>meghaladja</a:t>
            </a:r>
            <a:r>
              <a:rPr dirty="0"/>
              <a:t> a </a:t>
            </a:r>
            <a:r>
              <a:rPr dirty="0" err="1"/>
              <a:t>légköri</a:t>
            </a:r>
            <a:r>
              <a:rPr dirty="0"/>
              <a:t> </a:t>
            </a:r>
            <a:r>
              <a:rPr dirty="0" err="1"/>
              <a:t>nyomásét</a:t>
            </a:r>
            <a:r>
              <a:rPr dirty="0"/>
              <a:t>.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rPr dirty="0" err="1"/>
              <a:t>Minél</a:t>
            </a:r>
            <a:r>
              <a:rPr dirty="0"/>
              <a:t> </a:t>
            </a:r>
            <a:r>
              <a:rPr dirty="0" err="1"/>
              <a:t>magasabb</a:t>
            </a:r>
            <a:r>
              <a:rPr dirty="0"/>
              <a:t> a </a:t>
            </a:r>
            <a:r>
              <a:rPr dirty="0" err="1"/>
              <a:t>gőz</a:t>
            </a:r>
            <a:r>
              <a:rPr dirty="0"/>
              <a:t> </a:t>
            </a:r>
            <a:r>
              <a:rPr dirty="0" err="1"/>
              <a:t>nyomása</a:t>
            </a:r>
            <a:r>
              <a:rPr dirty="0"/>
              <a:t>, </a:t>
            </a:r>
            <a:r>
              <a:rPr dirty="0" err="1"/>
              <a:t>annál</a:t>
            </a:r>
            <a:r>
              <a:rPr dirty="0"/>
              <a:t> </a:t>
            </a:r>
            <a:r>
              <a:rPr dirty="0" err="1"/>
              <a:t>magasabbra</a:t>
            </a:r>
            <a:r>
              <a:rPr dirty="0"/>
              <a:t> </a:t>
            </a:r>
            <a:r>
              <a:rPr dirty="0" err="1"/>
              <a:t>emelkedik</a:t>
            </a:r>
            <a:r>
              <a:rPr dirty="0"/>
              <a:t> a </a:t>
            </a:r>
            <a:r>
              <a:rPr dirty="0" err="1"/>
              <a:t>zárt</a:t>
            </a:r>
            <a:r>
              <a:rPr dirty="0"/>
              <a:t> </a:t>
            </a:r>
            <a:r>
              <a:rPr dirty="0" err="1"/>
              <a:t>tér</a:t>
            </a:r>
            <a:r>
              <a:rPr dirty="0"/>
              <a:t> </a:t>
            </a:r>
            <a:r>
              <a:rPr dirty="0" err="1"/>
              <a:t>hőmérséklete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Autoklávban sterilzálhatók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10668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Autoklávban sterilzálhatók</a:t>
            </a:r>
          </a:p>
        </p:txBody>
      </p:sp>
      <p:sp>
        <p:nvSpPr>
          <p:cNvPr id="313" name="orvosi kézieszközök, tűk, fecskendők, műszerek, egyéb fémtárgyak, (rozsdásodhat)…"/>
          <p:cNvSpPr txBox="1">
            <a:spLocks noGrp="1"/>
          </p:cNvSpPr>
          <p:nvPr>
            <p:ph type="body" idx="1"/>
          </p:nvPr>
        </p:nvSpPr>
        <p:spPr>
          <a:xfrm>
            <a:off x="444500" y="1384300"/>
            <a:ext cx="12115800" cy="7493000"/>
          </a:xfrm>
          <a:prstGeom prst="rect">
            <a:avLst/>
          </a:prstGeom>
        </p:spPr>
        <p:txBody>
          <a:bodyPr/>
          <a:lstStyle/>
          <a:p>
            <a:pPr marL="821216" indent="-338616">
              <a:buBlip>
                <a:blip r:embed="rId2"/>
              </a:buBlip>
              <a:defRPr sz="3600"/>
            </a:pPr>
            <a:r>
              <a:t>orvosi kézieszközök, tűk, fecskendők, műszerek, egyéb fémtárgyak, (rozsdásodhat)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textíliák, kötszerek, varrófonalak,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gumi- és hőálló műanyag eszközök,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dg-us és th-s célra alkalmazott műszerek, készülékek beteggel érintkező részei,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folyadékok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Nem autoklávozható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Nem autoklávozhatók:</a:t>
            </a:r>
          </a:p>
        </p:txBody>
      </p:sp>
      <p:sp>
        <p:nvSpPr>
          <p:cNvPr id="316" name="hőérzékeny anyagok (pl. műanyagok)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1216" indent="-338616">
              <a:buBlip>
                <a:blip r:embed="rId2"/>
              </a:buBlip>
              <a:defRPr sz="3600"/>
            </a:pPr>
            <a:r>
              <a:t>hőérzékeny anyagok (pl. műanyagok),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zsiradékok, olajak (ezekbe a gőz nem tud behatolni)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elektromos, optikai műszerek (nedvesség károsodást okozhat)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somagolás történhet: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9398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Csomagolás történhet:</a:t>
            </a:r>
          </a:p>
        </p:txBody>
      </p:sp>
      <p:sp>
        <p:nvSpPr>
          <p:cNvPr id="319" name="speciális papír (pl WIPAK Medical krepp burkolópapír, papírzacskók)…"/>
          <p:cNvSpPr txBox="1">
            <a:spLocks noGrp="1"/>
          </p:cNvSpPr>
          <p:nvPr>
            <p:ph type="body" idx="1"/>
          </p:nvPr>
        </p:nvSpPr>
        <p:spPr>
          <a:xfrm>
            <a:off x="444500" y="698500"/>
            <a:ext cx="12115800" cy="9004300"/>
          </a:xfrm>
          <a:prstGeom prst="rect">
            <a:avLst/>
          </a:prstGeom>
        </p:spPr>
        <p:txBody>
          <a:bodyPr/>
          <a:lstStyle/>
          <a:p>
            <a:pPr marL="821216" indent="-338616">
              <a:buBlip>
                <a:blip r:embed="rId2"/>
              </a:buBlip>
              <a:defRPr sz="3600"/>
            </a:pPr>
            <a:r>
              <a:rPr>
                <a:solidFill>
                  <a:srgbClr val="011993"/>
                </a:solidFill>
              </a:rPr>
              <a:t>speciális papír</a:t>
            </a:r>
            <a:r>
              <a:t> (pl WIPAK Medical krepp burkolópapír, papírzacskók)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rPr>
                <a:solidFill>
                  <a:srgbClr val="011993"/>
                </a:solidFill>
              </a:rPr>
              <a:t>papír- műanyagfólia kombinált csomagolóanyagban</a:t>
            </a:r>
            <a:r>
              <a:t> </a:t>
            </a:r>
            <a:r>
              <a:rPr sz="2400"/>
              <a:t>(egyik oldala a gőz számára átjárható speciális papír, a másik oldala hőtűrő, átlátszó műanyag fólia. Zárásuk hőkezeléssel („hegesztéssel“) történik. Szélükön hőre elszíneződő indikátorcsík van.)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rPr>
                <a:solidFill>
                  <a:srgbClr val="011993"/>
                </a:solidFill>
              </a:rPr>
              <a:t>textíliában</a:t>
            </a:r>
            <a:r>
              <a:t> </a:t>
            </a:r>
            <a:r>
              <a:rPr sz="2400"/>
              <a:t>(sűrűszövésű, pamut alapanyagú textília - ún. műtőlepedő -) A rakományt rozsdamentes, perforált műszertálcára helyezzük, majd 2 textília lepedőbe burkoljuk.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rPr>
                <a:solidFill>
                  <a:srgbClr val="011993"/>
                </a:solidFill>
              </a:rPr>
              <a:t>kötszerdobozban</a:t>
            </a:r>
            <a:r>
              <a:t> (asepta, schimmelbusch) </a:t>
            </a:r>
            <a:r>
              <a:rPr sz="2400"/>
              <a:t>(alul, felül perforált baktériumszűrővel ellátott) A dobozt textíliával ki kell bélelni, az űrteret csak 2/3-ig töltjük meg, a bélelő textília széleivel a rakományt lefedjük, majd a dobozt zárjuk)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rPr>
                <a:solidFill>
                  <a:srgbClr val="011993"/>
                </a:solidFill>
              </a:rPr>
              <a:t>üvegedényben</a:t>
            </a:r>
            <a:r>
              <a:rPr sz="2400"/>
              <a:t> ( a csírátlanításra kerülő folyadék mennyisége ne haladja meg az 1l-t)</a:t>
            </a:r>
          </a:p>
        </p:txBody>
      </p:sp>
      <p:pic>
        <p:nvPicPr>
          <p:cNvPr id="320" name="images-6.jpeg" descr="images-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0" y="5461000"/>
            <a:ext cx="1143000" cy="140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Autoklávozáshoz előkészített csomagog jellemző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Autoklávozáshoz előkészített csomagog jellemzői:</a:t>
            </a:r>
          </a:p>
        </p:txBody>
      </p:sp>
      <p:sp>
        <p:nvSpPr>
          <p:cNvPr id="323" name="Mérete: legfeljebb 30x60 cm alapterületű, 30 cm magasságú és 8,5 kg súlyú leh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solidFill>
                  <a:srgbClr val="797979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Mérete:</a:t>
            </a:r>
            <a:r>
              <a:t> legfeljebb 30x60 cm alapterületű, 30 cm magasságú és 8,5 kg súlyú lehet</a:t>
            </a:r>
          </a:p>
          <a:p>
            <a:pPr>
              <a:buBlip>
                <a:blip r:embed="rId2"/>
              </a:buBlip>
            </a:pPr>
            <a:r>
              <a:t>Fel kell </a:t>
            </a:r>
            <a:r>
              <a:rPr u="sng">
                <a:solidFill>
                  <a:srgbClr val="797979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írni</a:t>
            </a:r>
            <a:r>
              <a:t> a csomagokra: a felhasználáshoz szükséges adatokat</a:t>
            </a:r>
          </a:p>
          <a:p>
            <a:pPr>
              <a:buBlip>
                <a:blip r:embed="rId2"/>
              </a:buBlip>
            </a:pPr>
            <a:r>
              <a:rPr u="sng">
                <a:solidFill>
                  <a:srgbClr val="797979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Indíkátorcsíkot</a:t>
            </a:r>
            <a:r>
              <a:t> kell rá helyezni </a:t>
            </a:r>
            <a:r>
              <a:rPr sz="3600"/>
              <a:t>(ennek elszineződése nem a sterilitást igazolja, csak a hő jelenlétét</a:t>
            </a:r>
            <a:r>
              <a:t> </a:t>
            </a:r>
          </a:p>
        </p:txBody>
      </p:sp>
      <p:pic>
        <p:nvPicPr>
          <p:cNvPr id="324" name="images-7.jpeg" descr="images-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450" y="1308100"/>
            <a:ext cx="1866900" cy="1285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Nozokómiális fertőzé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Nozokómiális fertőzés</a:t>
            </a:r>
          </a:p>
        </p:txBody>
      </p:sp>
      <p:sp>
        <p:nvSpPr>
          <p:cNvPr id="135" name="Azon fertőzések összessége, amelyek az egészségügyi ellátás során, annak következtében a betegen vagy egészségügyi dolgozón létrejö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 sz="14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Azon fertőzések összessége, amelyek az egészségügyi ellátás során, annak következtében a betegen vagy egészségügyi dolgozón létrejön.</a:t>
            </a:r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(Ha a fertőzés a beteg intézményi felvételekor még nem volt jelen és nem is lappangott, és az eü. ellátás következtében jön létre.)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Autoklávok osztályozása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1590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Autoklávok osztályozása</a:t>
            </a:r>
          </a:p>
        </p:txBody>
      </p:sp>
      <p:sp>
        <p:nvSpPr>
          <p:cNvPr id="327" name="működés szer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AutoNum type="arabicPeriod"/>
            </a:pPr>
            <a:r>
              <a:t> működés szerint   </a:t>
            </a:r>
          </a:p>
          <a:p>
            <a:pPr>
              <a:buSzPct val="100000"/>
              <a:buAutoNum type="arabicPeriod"/>
            </a:pPr>
            <a:r>
              <a:t> típus szerint</a:t>
            </a:r>
          </a:p>
          <a:p>
            <a:pPr>
              <a:buSzPct val="100000"/>
              <a:buAutoNum type="arabicPeriod"/>
            </a:pPr>
            <a:r>
              <a:t> kivitel szerint</a:t>
            </a:r>
          </a:p>
          <a:p>
            <a:pPr>
              <a:buSzPct val="100000"/>
              <a:buAutoNum type="arabicPeriod"/>
            </a:pPr>
            <a:r>
              <a:t> légtelenítés szerint</a:t>
            </a:r>
          </a:p>
          <a:p>
            <a:pPr>
              <a:buSzPct val="100000"/>
              <a:buAutoNum type="arabicPeriod"/>
            </a:pPr>
            <a:r>
              <a:t> gőzellátás szerint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1. működés szerint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működés szerint:</a:t>
            </a:r>
          </a:p>
        </p:txBody>
      </p:sp>
      <p:sp>
        <p:nvSpPr>
          <p:cNvPr id="330" name="kézi szabályozású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kézi szabályozású</a:t>
            </a:r>
          </a:p>
          <a:p>
            <a:pPr>
              <a:buBlip>
                <a:blip r:embed="rId2"/>
              </a:buBlip>
            </a:pPr>
            <a:r>
              <a:t>félautomata (egyes folyamatok kézi vezérlésűek)</a:t>
            </a:r>
          </a:p>
          <a:p>
            <a:pPr>
              <a:buBlip>
                <a:blip r:embed="rId2"/>
              </a:buBlip>
            </a:pPr>
            <a:r>
              <a:t>automata (valamennyi folyamat programozott)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2. Típus szerint vagy felépítésük szerint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108200"/>
          </a:xfrm>
          <a:prstGeom prst="rect">
            <a:avLst/>
          </a:prstGeom>
        </p:spPr>
        <p:txBody>
          <a:bodyPr/>
          <a:lstStyle/>
          <a:p>
            <a:r>
              <a:t>2. Típus szerint </a:t>
            </a:r>
            <a:r>
              <a:rPr sz="4800"/>
              <a:t>vagy felépítésük szerint</a:t>
            </a:r>
          </a:p>
        </p:txBody>
      </p:sp>
      <p:sp>
        <p:nvSpPr>
          <p:cNvPr id="333" name="egyfalú (egyköpenyes) - közös kazán és munkaté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egyfalú (egyköpenyes) - közös kazán és munkatér</a:t>
            </a:r>
          </a:p>
          <a:p>
            <a:pPr>
              <a:buBlip>
                <a:blip r:embed="rId2"/>
              </a:buBlip>
            </a:pPr>
            <a:r>
              <a:t>kettősfalú (kétköpenyes) - külön kazán és munkatér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3. kivitel szerint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 kivitel szerint:</a:t>
            </a:r>
          </a:p>
        </p:txBody>
      </p:sp>
      <p:sp>
        <p:nvSpPr>
          <p:cNvPr id="336" name="álló helyzetű (függőleges munkatér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álló helyzetű (függőleges munkatér)</a:t>
            </a:r>
          </a:p>
          <a:p>
            <a:pPr>
              <a:buBlip>
                <a:blip r:embed="rId2"/>
              </a:buBlip>
            </a:pPr>
            <a:r>
              <a:t>fekvő helyzetű (vízszintes munkatér)</a:t>
            </a:r>
          </a:p>
          <a:p>
            <a:pPr>
              <a:buBlip>
                <a:blip r:embed="rId2"/>
              </a:buBlip>
            </a:pPr>
            <a:r>
              <a:t>egyoldali (egyajtós)</a:t>
            </a:r>
          </a:p>
          <a:p>
            <a:pPr>
              <a:buBlip>
                <a:blip r:embed="rId2"/>
              </a:buBlip>
            </a:pPr>
            <a:r>
              <a:t>kétoldali (kétajtós)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4. légtelenítés szerint: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1016000"/>
          </a:xfrm>
          <a:prstGeom prst="rect">
            <a:avLst/>
          </a:prstGeom>
        </p:spPr>
        <p:txBody>
          <a:bodyPr/>
          <a:lstStyle/>
          <a:p>
            <a:r>
              <a:t>4. légtelenítés szerint:</a:t>
            </a:r>
          </a:p>
        </p:txBody>
      </p:sp>
      <p:sp>
        <p:nvSpPr>
          <p:cNvPr id="339" name="gravitációs (vízgőzkamrás): a munkatérben a levegő csak a gravitációs hatás következtében áramlik - kis méretű a légmozgás, a sterilezendő tárgyak nehezebben melegednek át…"/>
          <p:cNvSpPr txBox="1">
            <a:spLocks noGrp="1"/>
          </p:cNvSpPr>
          <p:nvPr>
            <p:ph type="body" idx="1"/>
          </p:nvPr>
        </p:nvSpPr>
        <p:spPr>
          <a:xfrm>
            <a:off x="444500" y="1079500"/>
            <a:ext cx="12115800" cy="8674100"/>
          </a:xfrm>
          <a:prstGeom prst="rect">
            <a:avLst/>
          </a:prstGeom>
        </p:spPr>
        <p:txBody>
          <a:bodyPr/>
          <a:lstStyle/>
          <a:p>
            <a:pPr marL="821216" indent="-338616">
              <a:buBlip>
                <a:blip r:embed="rId2"/>
              </a:buBlip>
              <a:defRPr sz="3600"/>
            </a:pPr>
            <a:r>
              <a:rPr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gravitációs (vízgőzkamrás):</a:t>
            </a:r>
            <a:r>
              <a:t> a munkatérben a levegő csak a gravitációs hatás következtében áramlik - kis méretű a légmozgás, a sterilezendő tárgyak nehezebben melegednek át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rPr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elővákumos:</a:t>
            </a:r>
            <a:r>
              <a:t> (vákumszivattyúval légtelenítő) </a:t>
            </a:r>
          </a:p>
          <a:p>
            <a:pPr lvl="2">
              <a:buSzPct val="125000"/>
              <a:buFont typeface="Zapf Dingbats"/>
              <a:buChar char="✴"/>
              <a:defRPr sz="3600"/>
            </a:pPr>
            <a:r>
              <a:t>egyszeri vákummal működő</a:t>
            </a:r>
          </a:p>
          <a:p>
            <a:pPr lvl="2">
              <a:buSzPct val="125000"/>
              <a:buFont typeface="Zapf Dingbats"/>
              <a:buChar char="✴"/>
              <a:defRPr sz="3600"/>
            </a:pPr>
            <a:r>
              <a:t>szakaszos (frakcionált) vákummal működő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5. gőzellátás szerint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5. gőzellátás szerint:</a:t>
            </a:r>
          </a:p>
        </p:txBody>
      </p:sp>
      <p:sp>
        <p:nvSpPr>
          <p:cNvPr id="342" name="hálózati gőzről táplált…"/>
          <p:cNvSpPr txBox="1">
            <a:spLocks noGrp="1"/>
          </p:cNvSpPr>
          <p:nvPr>
            <p:ph type="body" sz="half" idx="1"/>
          </p:nvPr>
        </p:nvSpPr>
        <p:spPr>
          <a:xfrm>
            <a:off x="444500" y="2374900"/>
            <a:ext cx="12115800" cy="26543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hálózati gőzről táplált</a:t>
            </a:r>
          </a:p>
          <a:p>
            <a:pPr>
              <a:buBlip>
                <a:blip r:embed="rId2"/>
              </a:buBlip>
            </a:pPr>
            <a:r>
              <a:t>saját gőzfejlesztővel rendelkező</a:t>
            </a:r>
          </a:p>
        </p:txBody>
      </p:sp>
      <p:pic>
        <p:nvPicPr>
          <p:cNvPr id="343" name="images-6.jpeg" descr="images-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7277100"/>
            <a:ext cx="1549400" cy="17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s-9.jpeg" descr="images-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00" y="5257800"/>
            <a:ext cx="1155700" cy="1155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s-5.jpeg" descr="images-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700" y="2209800"/>
            <a:ext cx="1485900" cy="1882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s-8.jpeg" descr="images-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5207000"/>
            <a:ext cx="1460500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s-10.jpeg" descr="images-10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250" y="7454569"/>
            <a:ext cx="1930400" cy="1410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s-7.jpeg" descr="images-7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7832" y="5803900"/>
            <a:ext cx="1981636" cy="265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munkatér megtöltés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munkatér megtöltése:</a:t>
            </a:r>
          </a:p>
        </p:txBody>
      </p:sp>
      <p:sp>
        <p:nvSpPr>
          <p:cNvPr id="351" name="csak azonos sterilizlási időt igénylő, hasonló méretű csomagokat helyezzünk a munkatérbe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5052" indent="-395052">
              <a:buBlip>
                <a:blip r:embed="rId2"/>
              </a:buBlip>
            </a:pPr>
            <a:r>
              <a:t>csak azonos sterilizlási időt igénylő, hasonló méretű csomagokat helyezzünk a munkatérbe,</a:t>
            </a:r>
          </a:p>
          <a:p>
            <a:pPr marL="395052" indent="-395052">
              <a:buBlip>
                <a:blip r:embed="rId2"/>
              </a:buBlip>
            </a:pPr>
            <a:r>
              <a:t>a rakományt lazán kell elhelyezni, az oldalfalakhoz nem érhet</a:t>
            </a:r>
          </a:p>
          <a:p>
            <a:pPr marL="395052" indent="-395052">
              <a:buBlip>
                <a:blip r:embed="rId2"/>
              </a:buBlip>
            </a:pPr>
            <a:r>
              <a:t>a mukatér 2/3-t töltheti csak ki a rakomány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Autoklávozás fázisa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Autoklávozás fázisai</a:t>
            </a:r>
          </a:p>
        </p:txBody>
      </p:sp>
      <p:sp>
        <p:nvSpPr>
          <p:cNvPr id="354" name="Előmelegítés: vízfeltöltés, felfűté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AutoNum type="arabicPeriod"/>
            </a:pPr>
            <a:r>
              <a:rPr>
                <a:solidFill>
                  <a:srgbClr val="941751"/>
                </a:solidFill>
                <a:effectLst>
                  <a:outerShdw dist="77787" dir="2700000" rotWithShape="0">
                    <a:srgbClr val="000000">
                      <a:alpha val="33333"/>
                    </a:srgbClr>
                  </a:outerShdw>
                </a:effectLst>
              </a:rPr>
              <a:t> Előmelegítés</a:t>
            </a:r>
            <a:r>
              <a:t>: vízfeltöltés, felfűtés</a:t>
            </a:r>
          </a:p>
          <a:p>
            <a:pPr>
              <a:buSzPct val="100000"/>
              <a:buAutoNum type="arabicPeriod"/>
            </a:pPr>
            <a:r>
              <a:rPr>
                <a:solidFill>
                  <a:srgbClr val="941751"/>
                </a:solidFill>
                <a:effectLst>
                  <a:outerShdw dist="77787" dir="2700000" rotWithShape="0">
                    <a:srgbClr val="000000">
                      <a:alpha val="33333"/>
                    </a:srgbClr>
                  </a:outerShdw>
                </a:effectLst>
              </a:rPr>
              <a:t> Légtelenítés:</a:t>
            </a:r>
            <a:r>
              <a:t> </a:t>
            </a:r>
            <a:r>
              <a:rPr sz="2400"/>
              <a:t>a munkatérből távolítjuk el a levegőt, a kazántérből gőzt vezetünk a munkatérbe és az onnan a levegőt gravitációs úton kiszorítja.</a:t>
            </a:r>
            <a:r>
              <a:rPr sz="3600"/>
              <a:t>kinyitjuk a légtelenítő szelepet, ha már nincs intenzív gőz kiáramlás, várunk még 5 percet, majd zárjuk a légtelenítő szelepet.</a:t>
            </a:r>
          </a:p>
          <a:p>
            <a:pPr>
              <a:buSzPct val="100000"/>
              <a:buAutoNum type="arabicPeriod"/>
            </a:pPr>
            <a:r>
              <a:rPr>
                <a:solidFill>
                  <a:srgbClr val="941751"/>
                </a:solidFill>
                <a:effectLst>
                  <a:outerShdw dist="77787" dir="2700000" rotWithShape="0">
                    <a:srgbClr val="000000">
                      <a:alpha val="33333"/>
                    </a:srgbClr>
                  </a:outerShdw>
                </a:effectLst>
              </a:rPr>
              <a:t> Hőmérséklet kiegyenlítés:</a:t>
            </a:r>
            <a:r>
              <a:rPr sz="3600"/>
              <a:t> a légtelenítő szelep elzárásával kezdődik. Ekkor melegszik fel a rakomány a kívánt sterilizálási hőfokra.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terilizálás: 121oc (108 kPa túlnyomáson): 20 perc, 134oc (206 kPa túlnyomáson): 10 perc…"/>
          <p:cNvSpPr txBox="1">
            <a:spLocks noGrp="1"/>
          </p:cNvSpPr>
          <p:nvPr>
            <p:ph type="body" idx="1"/>
          </p:nvPr>
        </p:nvSpPr>
        <p:spPr>
          <a:xfrm>
            <a:off x="444500" y="355600"/>
            <a:ext cx="12115800" cy="9258300"/>
          </a:xfrm>
          <a:prstGeom prst="rect">
            <a:avLst/>
          </a:prstGeom>
        </p:spPr>
        <p:txBody>
          <a:bodyPr/>
          <a:lstStyle/>
          <a:p>
            <a:pPr>
              <a:buSzPct val="100000"/>
              <a:buAutoNum type="arabicPeriod" startAt="4"/>
            </a:pPr>
            <a:r>
              <a:rPr>
                <a:solidFill>
                  <a:srgbClr val="941751"/>
                </a:solidFill>
                <a:effectLst>
                  <a:outerShdw dist="77787" dir="2700000" rotWithShape="0">
                    <a:srgbClr val="000000">
                      <a:alpha val="33333"/>
                    </a:srgbClr>
                  </a:outerShdw>
                </a:effectLst>
              </a:rPr>
              <a:t> Sterilizálás:</a:t>
            </a:r>
            <a:r>
              <a:t> </a:t>
            </a:r>
            <a:r>
              <a:rPr sz="3600">
                <a:solidFill>
                  <a:srgbClr val="7A81FF"/>
                </a:solidFill>
              </a:rPr>
              <a:t>121</a:t>
            </a:r>
            <a:r>
              <a:rPr sz="3600" baseline="31999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(108 kPa túlnyomáson): 20 perc, </a:t>
            </a:r>
            <a:r>
              <a:rPr sz="3600">
                <a:solidFill>
                  <a:srgbClr val="7A81FF"/>
                </a:solidFill>
              </a:rPr>
              <a:t>134</a:t>
            </a:r>
            <a:r>
              <a:rPr sz="3600" baseline="31999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(206 kPa túlnyomáson): 10 perc</a:t>
            </a:r>
          </a:p>
          <a:p>
            <a:pPr>
              <a:buSzPct val="100000"/>
              <a:buAutoNum type="arabicPeriod" startAt="4"/>
            </a:pPr>
            <a:r>
              <a:t> </a:t>
            </a:r>
            <a:r>
              <a:rPr>
                <a:solidFill>
                  <a:srgbClr val="941751"/>
                </a:solidFill>
                <a:effectLst>
                  <a:outerShdw dist="77787" dir="2700000" rotWithShape="0">
                    <a:srgbClr val="000000">
                      <a:alpha val="33333"/>
                    </a:srgbClr>
                  </a:outerShdw>
                </a:effectLst>
              </a:rPr>
              <a:t>Túlnyomás megszűntetése:</a:t>
            </a:r>
            <a:r>
              <a:t> </a:t>
            </a:r>
            <a:r>
              <a:rPr sz="3600"/>
              <a:t>gőz, kondenzvíz kiengedése</a:t>
            </a:r>
          </a:p>
          <a:p>
            <a:pPr>
              <a:buSzPct val="100000"/>
              <a:buAutoNum type="arabicPeriod" startAt="4"/>
            </a:pPr>
            <a:r>
              <a:rPr>
                <a:solidFill>
                  <a:srgbClr val="941751"/>
                </a:solidFill>
                <a:effectLst>
                  <a:outerShdw dist="77787" dir="2700000" rotWithShape="0">
                    <a:srgbClr val="000000">
                      <a:alpha val="33333"/>
                    </a:srgbClr>
                  </a:outerShdw>
                </a:effectLst>
              </a:rPr>
              <a:t> Szárítás:</a:t>
            </a:r>
            <a:r>
              <a:t> </a:t>
            </a:r>
            <a:r>
              <a:rPr sz="3600"/>
              <a:t>kórokozómentes szűrt levegőt áramoltatunk át a sterilezett anyagon, hogy szárazak legyenek. Mindig annyi ideig tart amíg a sterilizálás.</a:t>
            </a:r>
          </a:p>
          <a:p>
            <a:pPr>
              <a:buSzPct val="100000"/>
              <a:buAutoNum type="arabicPeriod" startAt="4"/>
            </a:pPr>
            <a:r>
              <a:rPr sz="3600">
                <a:solidFill>
                  <a:srgbClr val="941751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Munkatér kiürítése:</a:t>
            </a:r>
            <a:r>
              <a:rPr sz="3600"/>
              <a:t> csak akkor ha a hőmérséklet 60</a:t>
            </a:r>
            <a:r>
              <a:rPr sz="3600" baseline="31999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c-nál nem magasabb</a:t>
            </a:r>
          </a:p>
          <a:p>
            <a:pPr>
              <a:buSzPct val="100000"/>
              <a:buAutoNum type="arabicPeriod" startAt="4"/>
            </a:pPr>
            <a:r>
              <a:rPr sz="3600">
                <a:solidFill>
                  <a:srgbClr val="941751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Utókezelés:</a:t>
            </a:r>
            <a:r>
              <a: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csírátlanított anyagokat ellenőrizzük, „STERIL“ felírattal kell ellátni + ráírni az autoklávozás dátumát, a sterilitás lejáratának időpontját + NÉV</a:t>
            </a:r>
          </a:p>
        </p:txBody>
      </p:sp>
    </p:spTree>
  </p:cSld>
  <p:clrMapOvr>
    <a:masterClrMapping/>
  </p:clrMapOvr>
  <p:transition spd="med"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Az autoklávozott anyagok szavatossági idej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Az autoklávozott anyagok szavatossági ideje</a:t>
            </a:r>
          </a:p>
        </p:txBody>
      </p:sp>
      <p:sp>
        <p:nvSpPr>
          <p:cNvPr id="360" name="egyrétegű hőkezeléssel lezárt papírcsomagolás: 30 nap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3600"/>
            </a:pPr>
            <a:r>
              <a:t>egyrétegű hőkezeléssel lezárt papírcsomagolás: </a:t>
            </a:r>
            <a:r>
              <a:rPr b="1">
                <a:solidFill>
                  <a:srgbClr val="942193"/>
                </a:solidFill>
              </a:rPr>
              <a:t>30 nap</a:t>
            </a:r>
          </a:p>
          <a:p>
            <a:pPr>
              <a:buBlip>
                <a:blip r:embed="rId2"/>
              </a:buBlip>
              <a:defRPr sz="3600"/>
            </a:pPr>
            <a:r>
              <a:t>egyrétegű papír-műanyag fólia csomagolás: </a:t>
            </a:r>
            <a:r>
              <a:rPr b="1">
                <a:solidFill>
                  <a:srgbClr val="942193"/>
                </a:solidFill>
              </a:rPr>
              <a:t>12 hónap</a:t>
            </a:r>
          </a:p>
          <a:p>
            <a:pPr>
              <a:buBlip>
                <a:blip r:embed="rId2"/>
              </a:buBlip>
              <a:defRPr sz="3600"/>
            </a:pPr>
            <a:r>
              <a:t>összetett, kettős papírcsomagolás: </a:t>
            </a:r>
            <a:r>
              <a:rPr b="1">
                <a:solidFill>
                  <a:srgbClr val="942193"/>
                </a:solidFill>
              </a:rPr>
              <a:t>30 nap</a:t>
            </a:r>
          </a:p>
          <a:p>
            <a:pPr>
              <a:buBlip>
                <a:blip r:embed="rId2"/>
              </a:buBlip>
              <a:defRPr sz="3600"/>
            </a:pPr>
            <a:r>
              <a:t>összetett, kettős textilcsomagolás: </a:t>
            </a:r>
            <a:r>
              <a:rPr b="1">
                <a:solidFill>
                  <a:srgbClr val="942193"/>
                </a:solidFill>
              </a:rPr>
              <a:t>14 nap</a:t>
            </a:r>
          </a:p>
          <a:p>
            <a:pPr>
              <a:buBlip>
                <a:blip r:embed="rId2"/>
              </a:buBlip>
              <a:defRPr sz="3600"/>
            </a:pPr>
            <a:r>
              <a:t>kötszerdoboz csomagolás: </a:t>
            </a:r>
            <a:r>
              <a:rPr b="1">
                <a:solidFill>
                  <a:srgbClr val="942193"/>
                </a:solidFill>
              </a:rPr>
              <a:t>14 nap</a:t>
            </a:r>
          </a:p>
          <a:p>
            <a:pPr>
              <a:buBlip>
                <a:blip r:embed="rId2"/>
              </a:buBlip>
              <a:defRPr sz="3600"/>
            </a:pPr>
            <a:r>
              <a:t>védőcsomagolás (polietilén fólia)  bármelyik csomagolás felett: </a:t>
            </a:r>
            <a:r>
              <a:rPr b="1">
                <a:solidFill>
                  <a:srgbClr val="942193"/>
                </a:solidFill>
              </a:rPr>
              <a:t>12 hónap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ATROG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IATROGÉN</a:t>
            </a:r>
          </a:p>
        </p:txBody>
      </p:sp>
      <p:sp>
        <p:nvSpPr>
          <p:cNvPr id="138" name="szó szerint: orvos okozt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1216" indent="-338616">
              <a:buBlip>
                <a:blip r:embed="rId2"/>
              </a:buBlip>
              <a:defRPr sz="3600"/>
            </a:pPr>
            <a:r>
              <a:rPr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szó szerint: orvos okozta</a:t>
            </a: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Típusú nozokómiális fertőzés jön létre a dg-kus, és th-ás eljárások során pl. Katéterezés.</a:t>
            </a: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Előfordulási arányuk Magyarországon: 5-10%, halálos 1,5-2%</a:t>
            </a: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autoklávozás hatásfokát ronthatja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044700"/>
          </a:xfrm>
          <a:prstGeom prst="rect">
            <a:avLst/>
          </a:prstGeom>
        </p:spPr>
        <p:txBody>
          <a:bodyPr/>
          <a:lstStyle/>
          <a:p>
            <a:r>
              <a:t>autoklávozás hatásfokát ronthatja</a:t>
            </a:r>
          </a:p>
        </p:txBody>
      </p:sp>
      <p:sp>
        <p:nvSpPr>
          <p:cNvPr id="363" name="ha elégtelen a légtelenítés…"/>
          <p:cNvSpPr txBox="1">
            <a:spLocks noGrp="1"/>
          </p:cNvSpPr>
          <p:nvPr>
            <p:ph type="body" idx="1"/>
          </p:nvPr>
        </p:nvSpPr>
        <p:spPr>
          <a:xfrm>
            <a:off x="444500" y="2578100"/>
            <a:ext cx="12115800" cy="6883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ha elégtelen a légtelenítés</a:t>
            </a:r>
          </a:p>
          <a:p>
            <a:pPr>
              <a:buBlip>
                <a:blip r:embed="rId2"/>
              </a:buBlip>
            </a:pPr>
            <a:r>
              <a:t>a rakomány helytelen elrendezése a munkatérben</a:t>
            </a:r>
          </a:p>
          <a:p>
            <a:pPr>
              <a:buBlip>
                <a:blip r:embed="rId2"/>
              </a:buBlip>
            </a:pPr>
            <a:r>
              <a:t>ha a dobozban rendezetlenül, zsúfoltan vannak az eszközök</a:t>
            </a:r>
          </a:p>
          <a:p>
            <a:pPr>
              <a:buBlip>
                <a:blip r:embed="rId2"/>
              </a:buBlip>
            </a:pPr>
            <a:r>
              <a:t>az autokláv hőmérője, szelepe, nanométere rosszúl működik (félévente ellenőrizni kell)</a:t>
            </a:r>
          </a:p>
        </p:txBody>
      </p:sp>
    </p:spTree>
  </p:cSld>
  <p:clrMapOvr>
    <a:masterClrMapping/>
  </p:clrMapOvr>
  <p:transition spd="slow">
    <p:cove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hőlég sterilizálás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939800"/>
          </a:xfrm>
          <a:prstGeom prst="rect">
            <a:avLst/>
          </a:prstGeom>
        </p:spPr>
        <p:txBody>
          <a:bodyPr/>
          <a:lstStyle/>
          <a:p>
            <a:r>
              <a:rPr b="1" dirty="0" err="1"/>
              <a:t>hőlég</a:t>
            </a:r>
            <a:r>
              <a:rPr b="1" dirty="0"/>
              <a:t> </a:t>
            </a:r>
            <a:r>
              <a:rPr b="1" dirty="0" err="1"/>
              <a:t>sterilizálás</a:t>
            </a:r>
            <a:endParaRPr b="1" dirty="0"/>
          </a:p>
        </p:txBody>
      </p:sp>
      <p:sp>
        <p:nvSpPr>
          <p:cNvPr id="366" name="Száraz, forró levegővel történik a csírátlanítás.…"/>
          <p:cNvSpPr txBox="1">
            <a:spLocks noGrp="1"/>
          </p:cNvSpPr>
          <p:nvPr>
            <p:ph type="body" idx="1"/>
          </p:nvPr>
        </p:nvSpPr>
        <p:spPr>
          <a:xfrm>
            <a:off x="444500" y="647700"/>
            <a:ext cx="12115800" cy="91313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buSzTx/>
              <a:buNone/>
              <a:defRPr sz="4000"/>
            </a:pPr>
            <a:r>
              <a:rPr dirty="0" err="1"/>
              <a:t>Száraz</a:t>
            </a:r>
            <a:r>
              <a:rPr dirty="0"/>
              <a:t>, </a:t>
            </a:r>
            <a:r>
              <a:rPr dirty="0" err="1"/>
              <a:t>forró</a:t>
            </a:r>
            <a:r>
              <a:rPr dirty="0"/>
              <a:t> </a:t>
            </a:r>
            <a:r>
              <a:rPr dirty="0" err="1"/>
              <a:t>levegővel</a:t>
            </a:r>
            <a:r>
              <a:rPr dirty="0"/>
              <a:t> </a:t>
            </a:r>
            <a:r>
              <a:rPr dirty="0" err="1"/>
              <a:t>történik</a:t>
            </a:r>
            <a:r>
              <a:rPr dirty="0"/>
              <a:t> a </a:t>
            </a:r>
            <a:r>
              <a:rPr dirty="0" err="1"/>
              <a:t>csírátlanítás</a:t>
            </a:r>
            <a:r>
              <a:rPr dirty="0"/>
              <a:t>.</a:t>
            </a:r>
          </a:p>
          <a:p>
            <a:pPr marL="0" indent="0">
              <a:lnSpc>
                <a:spcPct val="70000"/>
              </a:lnSpc>
              <a:buSzTx/>
              <a:buNone/>
              <a:defRPr sz="4000"/>
            </a:pPr>
            <a:r>
              <a:rPr dirty="0" err="1"/>
              <a:t>Eredményes</a:t>
            </a:r>
            <a:r>
              <a:rPr dirty="0"/>
              <a:t> </a:t>
            </a:r>
            <a:r>
              <a:rPr dirty="0" err="1"/>
              <a:t>hőlégsterilizálás</a:t>
            </a:r>
            <a:r>
              <a:rPr dirty="0"/>
              <a:t> </a:t>
            </a:r>
            <a:r>
              <a:rPr dirty="0" err="1"/>
              <a:t>feltétele</a:t>
            </a:r>
            <a:r>
              <a:rPr dirty="0"/>
              <a:t>:</a:t>
            </a:r>
          </a:p>
          <a:p>
            <a:pPr marL="0" lvl="1" indent="939800">
              <a:lnSpc>
                <a:spcPct val="70000"/>
              </a:lnSpc>
              <a:buSzTx/>
              <a:buNone/>
              <a:defRPr sz="4000"/>
            </a:pPr>
            <a:r>
              <a:rPr dirty="0"/>
              <a:t>- a </a:t>
            </a:r>
            <a:r>
              <a:rPr dirty="0" err="1"/>
              <a:t>folyamatosan</a:t>
            </a:r>
            <a:r>
              <a:rPr dirty="0"/>
              <a:t> </a:t>
            </a:r>
            <a:r>
              <a:rPr dirty="0" err="1"/>
              <a:t>áramló</a:t>
            </a:r>
            <a:r>
              <a:rPr dirty="0"/>
              <a:t> </a:t>
            </a:r>
            <a:r>
              <a:rPr dirty="0" err="1"/>
              <a:t>forró</a:t>
            </a:r>
            <a:r>
              <a:rPr dirty="0"/>
              <a:t> </a:t>
            </a:r>
            <a:r>
              <a:rPr dirty="0" err="1"/>
              <a:t>levegő</a:t>
            </a:r>
            <a:endParaRPr dirty="0"/>
          </a:p>
          <a:p>
            <a:pPr marL="0" lvl="1" indent="939800">
              <a:lnSpc>
                <a:spcPct val="70000"/>
              </a:lnSpc>
              <a:buSzTx/>
              <a:buNone/>
              <a:defRPr sz="4000"/>
            </a:pPr>
            <a:r>
              <a:rPr dirty="0"/>
              <a:t>- </a:t>
            </a:r>
            <a:r>
              <a:rPr dirty="0" err="1"/>
              <a:t>folyamatosan</a:t>
            </a:r>
            <a:r>
              <a:rPr dirty="0"/>
              <a:t> </a:t>
            </a:r>
            <a:r>
              <a:rPr dirty="0" err="1"/>
              <a:t>érintkezzék</a:t>
            </a:r>
            <a:r>
              <a:rPr dirty="0"/>
              <a:t> a </a:t>
            </a:r>
            <a:r>
              <a:rPr dirty="0" err="1"/>
              <a:t>csírátlanítandó</a:t>
            </a:r>
            <a:r>
              <a:rPr dirty="0"/>
              <a:t> </a:t>
            </a:r>
            <a:r>
              <a:rPr dirty="0" err="1"/>
              <a:t>anyaggal</a:t>
            </a:r>
            <a:endParaRPr dirty="0"/>
          </a:p>
          <a:p>
            <a:pPr marL="0" lvl="1" indent="939800">
              <a:lnSpc>
                <a:spcPct val="70000"/>
              </a:lnSpc>
              <a:buSzTx/>
              <a:buNone/>
              <a:defRPr sz="4000"/>
            </a:pPr>
            <a:r>
              <a:rPr dirty="0"/>
              <a:t>-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ezt</a:t>
            </a:r>
            <a:r>
              <a:rPr dirty="0"/>
              <a:t> ne </a:t>
            </a:r>
            <a:r>
              <a:rPr dirty="0" err="1"/>
              <a:t>akadályozza</a:t>
            </a:r>
            <a:r>
              <a:rPr dirty="0"/>
              <a:t>:</a:t>
            </a:r>
          </a:p>
          <a:p>
            <a:pPr marL="0" lvl="3" indent="1841500">
              <a:lnSpc>
                <a:spcPct val="70000"/>
              </a:lnSpc>
              <a:buSzTx/>
              <a:buNone/>
              <a:defRPr sz="4000"/>
            </a:pPr>
            <a:r>
              <a:rPr dirty="0"/>
              <a:t>- a </a:t>
            </a:r>
            <a:r>
              <a:rPr dirty="0" err="1"/>
              <a:t>rossz</a:t>
            </a:r>
            <a:r>
              <a:rPr dirty="0"/>
              <a:t> </a:t>
            </a:r>
            <a:r>
              <a:rPr dirty="0" err="1"/>
              <a:t>hővezető</a:t>
            </a:r>
            <a:r>
              <a:rPr dirty="0"/>
              <a:t> </a:t>
            </a:r>
            <a:r>
              <a:rPr dirty="0" err="1"/>
              <a:t>csomagolás</a:t>
            </a:r>
            <a:r>
              <a:rPr dirty="0"/>
              <a:t>,</a:t>
            </a:r>
          </a:p>
          <a:p>
            <a:pPr marL="0" lvl="3" indent="1841500">
              <a:lnSpc>
                <a:spcPct val="70000"/>
              </a:lnSpc>
              <a:buSzTx/>
              <a:buNone/>
              <a:defRPr sz="4000"/>
            </a:pPr>
            <a:r>
              <a:rPr dirty="0"/>
              <a:t>-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eszközökön</a:t>
            </a:r>
            <a:r>
              <a:rPr dirty="0"/>
              <a:t> </a:t>
            </a:r>
            <a:r>
              <a:rPr dirty="0" err="1"/>
              <a:t>maradt</a:t>
            </a:r>
            <a:r>
              <a:rPr dirty="0"/>
              <a:t> </a:t>
            </a:r>
            <a:r>
              <a:rPr dirty="0" err="1"/>
              <a:t>szennyeződés</a:t>
            </a:r>
            <a:endParaRPr dirty="0"/>
          </a:p>
          <a:p>
            <a:pPr marL="0" lvl="3" indent="1841500">
              <a:lnSpc>
                <a:spcPct val="70000"/>
              </a:lnSpc>
              <a:buSzTx/>
              <a:buNone/>
              <a:defRPr sz="4000"/>
            </a:pPr>
            <a:r>
              <a:rPr dirty="0"/>
              <a:t>- a </a:t>
            </a:r>
            <a:r>
              <a:rPr dirty="0" err="1"/>
              <a:t>munkatér</a:t>
            </a:r>
            <a:r>
              <a:rPr dirty="0"/>
              <a:t> </a:t>
            </a:r>
            <a:r>
              <a:rPr dirty="0" err="1"/>
              <a:t>zsúfolt</a:t>
            </a:r>
            <a:r>
              <a:rPr dirty="0"/>
              <a:t> </a:t>
            </a:r>
            <a:r>
              <a:rPr dirty="0" err="1"/>
              <a:t>megrakása</a:t>
            </a:r>
            <a:endParaRPr dirty="0"/>
          </a:p>
        </p:txBody>
      </p:sp>
    </p:spTree>
  </p:cSld>
  <p:clrMapOvr>
    <a:masterClrMapping/>
  </p:clrMapOvr>
  <p:transition spd="slow">
    <p:blinds dir="vert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A munkatér levegőjének áramlása történhet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 munkatér levegőjének áramlása történhet:</a:t>
            </a:r>
          </a:p>
        </p:txBody>
      </p:sp>
      <p:sp>
        <p:nvSpPr>
          <p:cNvPr id="369" name="Gravitációval: a mukatérben a levegő csak a gravitációs hatás következtében áramlik - kis méretű a légmozgás - a sterilizálandó tárgyak nehezebben melegednek á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AutoNum type="arabicPeriod"/>
              <a:defRPr sz="3600"/>
            </a:pPr>
            <a:r>
              <a:rPr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Gravitációval: </a:t>
            </a:r>
            <a:r>
              <a:t>a mukatérben a levegő csak a gravitációs hatás következtében áramlik - kis méretű a légmozgás - a sterilizálandó tárgyak nehezebben melegednek át</a:t>
            </a:r>
            <a:endParaRPr>
              <a:solidFill>
                <a:srgbClr val="531B93"/>
              </a:solidFill>
              <a:effectLst>
                <a:outerShdw dist="66675" dir="2700000" rotWithShape="0">
                  <a:srgbClr val="000000">
                    <a:alpha val="33333"/>
                  </a:srgbClr>
                </a:outerShdw>
              </a:effectLst>
            </a:endParaRPr>
          </a:p>
          <a:p>
            <a:pPr>
              <a:buSzPct val="100000"/>
              <a:buAutoNum type="arabicPeriod"/>
              <a:defRPr sz="3600"/>
            </a:pPr>
            <a:r>
              <a:rPr>
                <a:solidFill>
                  <a:srgbClr val="531B93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Cirkulációval: </a:t>
            </a:r>
            <a:r>
              <a:t>ventillátor keringeti és osztja el egyenletesen a levegőt - a sterilezendő eszközök hamarabb érik el a kívánt hőfokot, a sterilezési idő rövidebb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Működésük szerint lehetne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Működésük szerint lehetnek:</a:t>
            </a:r>
          </a:p>
        </p:txBody>
      </p:sp>
      <p:sp>
        <p:nvSpPr>
          <p:cNvPr id="372" name="kéziszabályozásúa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kéziszabályozásúak</a:t>
            </a:r>
          </a:p>
          <a:p>
            <a:pPr>
              <a:buBlip>
                <a:blip r:embed="rId2"/>
              </a:buBlip>
            </a:pPr>
            <a:r>
              <a:t>részben automatikusak</a:t>
            </a:r>
          </a:p>
          <a:p>
            <a:pPr>
              <a:buBlip>
                <a:blip r:embed="rId2"/>
              </a:buBlip>
            </a:pPr>
            <a:r>
              <a:t>automatikusak</a:t>
            </a:r>
          </a:p>
        </p:txBody>
      </p:sp>
      <p:pic>
        <p:nvPicPr>
          <p:cNvPr id="373" name="images-7.jpeg" descr="images-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041" y="2036944"/>
            <a:ext cx="2753317" cy="1887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s-8.jpeg" descr="images-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954" y="2036944"/>
            <a:ext cx="2090764" cy="1653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s-9.jpeg" descr="images-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502" y="7454899"/>
            <a:ext cx="2364998" cy="2100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s-6.jpeg" descr="images-6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671" y="1849256"/>
            <a:ext cx="2251990" cy="2130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s-5.jpeg" descr="images-5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2956" y="4787899"/>
            <a:ext cx="2894344" cy="1803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Hőléggel sterilizálható anyagok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4638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Hőléggel sterilizálható anyagok</a:t>
            </a:r>
          </a:p>
        </p:txBody>
      </p:sp>
      <p:sp>
        <p:nvSpPr>
          <p:cNvPr id="380" name="orvosi kézieszközök, fecskendők, műtéti műszerek, tűk, tartozékok, egyéb fémtárgyak…"/>
          <p:cNvSpPr txBox="1">
            <a:spLocks noGrp="1"/>
          </p:cNvSpPr>
          <p:nvPr>
            <p:ph type="body" idx="1"/>
          </p:nvPr>
        </p:nvSpPr>
        <p:spPr>
          <a:xfrm>
            <a:off x="444500" y="2235200"/>
            <a:ext cx="12115800" cy="6502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orvosi kézieszközök, fecskendők, műtéti műszerek, tűk, tartozékok, egyéb fémtárgyak</a:t>
            </a:r>
          </a:p>
          <a:p>
            <a:pPr>
              <a:buBlip>
                <a:blip r:embed="rId2"/>
              </a:buBlip>
            </a:pPr>
            <a:r>
              <a:t>éles mikrosebészeti  kézieszközök</a:t>
            </a:r>
          </a:p>
          <a:p>
            <a:pPr>
              <a:buBlip>
                <a:blip r:embed="rId2"/>
              </a:buBlip>
            </a:pPr>
            <a:r>
              <a:t>fogászati műszerek</a:t>
            </a:r>
          </a:p>
          <a:p>
            <a:pPr>
              <a:buBlip>
                <a:blip r:embed="rId2"/>
              </a:buBlip>
            </a:pPr>
            <a:r>
              <a:t>üveg-, porceláneszközök, edények, tartályok</a:t>
            </a:r>
          </a:p>
          <a:p>
            <a:pPr>
              <a:buBlip>
                <a:blip r:embed="rId2"/>
              </a:buBlip>
            </a:pPr>
            <a:r>
              <a:t>porok (talkum)</a:t>
            </a:r>
          </a:p>
        </p:txBody>
      </p:sp>
    </p:spTree>
  </p:cSld>
  <p:clrMapOvr>
    <a:masterClrMapping/>
  </p:clrMapOvr>
  <p:transition spd="slow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somagolás hőlégsterilizásláshoz"/>
          <p:cNvSpPr txBox="1">
            <a:spLocks noGrp="1"/>
          </p:cNvSpPr>
          <p:nvPr>
            <p:ph type="title"/>
          </p:nvPr>
        </p:nvSpPr>
        <p:spPr>
          <a:xfrm>
            <a:off x="444500" y="38100"/>
            <a:ext cx="12115800" cy="17399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Csomagolás hőlégsterilizásláshoz</a:t>
            </a:r>
          </a:p>
        </p:txBody>
      </p:sp>
      <p:sp>
        <p:nvSpPr>
          <p:cNvPr id="383" name="a megtisztított eszközöket száraz állapotban kell csomagolni…"/>
          <p:cNvSpPr txBox="1">
            <a:spLocks noGrp="1"/>
          </p:cNvSpPr>
          <p:nvPr>
            <p:ph type="body" idx="1"/>
          </p:nvPr>
        </p:nvSpPr>
        <p:spPr>
          <a:xfrm>
            <a:off x="444500" y="1257300"/>
            <a:ext cx="12115800" cy="84836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 megtisztított eszközöket száraz állapotban kell csomagolni</a:t>
            </a:r>
          </a:p>
          <a:p>
            <a:pPr>
              <a:buBlip>
                <a:blip r:embed="rId2"/>
              </a:buBlip>
            </a:pPr>
            <a:r>
              <a:t>a csomagok kialakításánál ügyelni kell, hogy a csomagban minél kevesebb levegő maradjon (mivel a légréteg szigetel)</a:t>
            </a:r>
          </a:p>
          <a:p>
            <a:pPr>
              <a:buBlip>
                <a:blip r:embed="rId2"/>
              </a:buBlip>
            </a:pPr>
            <a:r>
              <a:t>csomagolatlanul csak azok az eszközök maradhatnak, amelyek a készülékkel azonos helyiségben (pl műtő) a sterilizálást követően haladéktalanul felhasználásra kerülnek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somagolás céljára felhasználható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csomagolás céljára felhasználható:</a:t>
            </a:r>
          </a:p>
        </p:txBody>
      </p:sp>
      <p:sp>
        <p:nvSpPr>
          <p:cNvPr id="386" name="aluminium fólia - külső és belső burkolatot kell készíteni…"/>
          <p:cNvSpPr txBox="1">
            <a:spLocks noGrp="1"/>
          </p:cNvSpPr>
          <p:nvPr>
            <p:ph type="body" idx="1"/>
          </p:nvPr>
        </p:nvSpPr>
        <p:spPr>
          <a:xfrm>
            <a:off x="444500" y="1562100"/>
            <a:ext cx="12115800" cy="73152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aluminium fólia - külső és belső burkolatot kell készíteni</a:t>
            </a:r>
          </a:p>
          <a:p>
            <a:pPr>
              <a:buBlip>
                <a:blip r:embed="rId2"/>
              </a:buBlip>
            </a:pPr>
            <a:r>
              <a:t>fémdoboz, fémtok (perforáció nélküli)-</a:t>
            </a:r>
            <a:r>
              <a:rPr sz="2400"/>
              <a:t>megtöltésnél figyelni, hogy ne legyen holttér, azaz akkora dobozba rakodjunk, hogy az eszközök és az oldalfalak között ne maradjon sok - hőszigetelő - levegő.</a:t>
            </a:r>
          </a:p>
          <a:p>
            <a:pPr>
              <a:buBlip>
                <a:blip r:embed="rId2"/>
              </a:buBlip>
            </a:pPr>
            <a:r>
              <a:t>hőálló üvegedény (résmentes zárással)</a:t>
            </a:r>
          </a:p>
          <a:p>
            <a:pPr>
              <a:buBlip>
                <a:blip r:embed="rId2"/>
              </a:buBlip>
            </a:pPr>
            <a:r>
              <a:t>poliamid fóliatömlő-</a:t>
            </a:r>
            <a:r>
              <a:rPr sz="2400"/>
              <a:t>a megfelelő méretűre vágott tömlő végeit az eszköz behelyezése után hegesztéssel zárjuk. Ha műtőbe kell az eszköz kettős burkolatot készítünk.</a:t>
            </a:r>
          </a:p>
          <a:p>
            <a:pPr marL="708344" indent="-225744">
              <a:buBlip>
                <a:blip r:embed="rId2"/>
              </a:buBlip>
            </a:pPr>
            <a:r>
              <a:rPr sz="2400"/>
              <a:t>indikátorszalag</a:t>
            </a:r>
          </a:p>
        </p:txBody>
      </p:sp>
    </p:spTree>
  </p:cSld>
  <p:clrMapOvr>
    <a:masterClrMapping/>
  </p:clrMapOvr>
  <p:transition spd="slow">
    <p:dissolv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Hőlégsterilizálás fázisai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13208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Hőlégsterilizálás fázisai</a:t>
            </a:r>
          </a:p>
        </p:txBody>
      </p:sp>
      <p:sp>
        <p:nvSpPr>
          <p:cNvPr id="389" name="felfűtés…"/>
          <p:cNvSpPr txBox="1">
            <a:spLocks noGrp="1"/>
          </p:cNvSpPr>
          <p:nvPr>
            <p:ph type="body" idx="1"/>
          </p:nvPr>
        </p:nvSpPr>
        <p:spPr>
          <a:xfrm>
            <a:off x="444500" y="2120900"/>
            <a:ext cx="12115800" cy="7454900"/>
          </a:xfrm>
          <a:prstGeom prst="rect">
            <a:avLst/>
          </a:prstGeom>
        </p:spPr>
        <p:txBody>
          <a:bodyPr/>
          <a:lstStyle/>
          <a:p>
            <a:pPr>
              <a:buSzPct val="100000"/>
              <a:buAutoNum type="arabicPeriod"/>
            </a:pPr>
            <a:r>
              <a:t> felfűtés</a:t>
            </a:r>
          </a:p>
          <a:p>
            <a:pPr>
              <a:buSzPct val="100000"/>
              <a:buAutoNum type="arabicPeriod"/>
            </a:pPr>
            <a:r>
              <a:t> hőmérséklet kiegyenlítés</a:t>
            </a:r>
          </a:p>
          <a:p>
            <a:pPr>
              <a:buSzPct val="100000"/>
              <a:buAutoNum type="arabicPeriod"/>
            </a:pPr>
            <a:r>
              <a:t> sterilizálás</a:t>
            </a:r>
          </a:p>
          <a:p>
            <a:pPr>
              <a:buSzPct val="100000"/>
              <a:buAutoNum type="arabicPeriod"/>
            </a:pPr>
            <a:r>
              <a:t> lehűtés</a:t>
            </a:r>
          </a:p>
          <a:p>
            <a:pPr>
              <a:buSzPct val="100000"/>
              <a:buAutoNum type="arabicPeriod"/>
            </a:pPr>
            <a:r>
              <a:t> munkatér kiürítése</a:t>
            </a:r>
          </a:p>
          <a:p>
            <a:pPr>
              <a:buSzPct val="100000"/>
              <a:buAutoNum type="arabicPeriod"/>
            </a:pPr>
            <a:r>
              <a:t> steril anyagok utókezelése </a:t>
            </a:r>
            <a:r>
              <a:rPr sz="2400"/>
              <a:t>- steril felirat, sterilizálás időpontja, sterilitás lejáratának időpontja, sterilizálásért felelős neve</a:t>
            </a:r>
          </a:p>
        </p:txBody>
      </p:sp>
      <p:pic>
        <p:nvPicPr>
          <p:cNvPr id="390" name="fogaszat_csiratlanitas.tiff" descr="fogaszat_csiratlanita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00" y="2895600"/>
            <a:ext cx="3810000" cy="157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s-5.jpeg" descr="images-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00" y="5930900"/>
            <a:ext cx="1500517" cy="157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terilizálási fáz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sterilizálási fázis</a:t>
            </a:r>
          </a:p>
        </p:txBody>
      </p:sp>
      <p:sp>
        <p:nvSpPr>
          <p:cNvPr id="394" name="cirkulációs típusnál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50000"/>
              </a:lnSpc>
              <a:buBlip>
                <a:blip r:embed="rId2"/>
              </a:buBlip>
              <a:defRPr>
                <a:solidFill>
                  <a:srgbClr val="945200"/>
                </a:solidFill>
                <a:effectLst>
                  <a:outerShdw dist="77787" dir="2700000" rotWithShape="0">
                    <a:srgbClr val="000000">
                      <a:alpha val="33333"/>
                    </a:srgbClr>
                  </a:outerShdw>
                </a:effectLst>
              </a:defRPr>
            </a:pPr>
            <a:r>
              <a:t>cirkulációs típusnál:</a:t>
            </a:r>
          </a:p>
          <a:p>
            <a:pPr lvl="2">
              <a:lnSpc>
                <a:spcPct val="50000"/>
              </a:lnSpc>
              <a:buBlip>
                <a:blip r:embed="rId2"/>
              </a:buBlip>
            </a:pPr>
            <a:r>
              <a:t>160 </a:t>
            </a:r>
            <a:r>
              <a:rPr sz="3600" baseline="31999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- 45 perc</a:t>
            </a:r>
          </a:p>
          <a:p>
            <a:pPr lvl="2">
              <a:lnSpc>
                <a:spcPct val="50000"/>
              </a:lnSpc>
              <a:buBlip>
                <a:blip r:embed="rId2"/>
              </a:buBlip>
            </a:pPr>
            <a:r>
              <a:t>180 </a:t>
            </a:r>
            <a:r>
              <a:rPr sz="3600" baseline="31999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- 25 perc</a:t>
            </a:r>
          </a:p>
          <a:p>
            <a:pPr lvl="2">
              <a:lnSpc>
                <a:spcPct val="50000"/>
              </a:lnSpc>
              <a:buBlip>
                <a:blip r:embed="rId2"/>
              </a:buBlip>
            </a:pPr>
            <a:r>
              <a:t>200 </a:t>
            </a:r>
            <a:r>
              <a:rPr sz="3600" baseline="31999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- 10 perc</a:t>
            </a:r>
          </a:p>
          <a:p>
            <a:pPr>
              <a:lnSpc>
                <a:spcPct val="50000"/>
              </a:lnSpc>
              <a:buBlip>
                <a:blip r:embed="rId2"/>
              </a:buBlip>
              <a:defRPr>
                <a:solidFill>
                  <a:srgbClr val="945200"/>
                </a:solidFill>
                <a:effectLst>
                  <a:outerShdw dist="77787" dir="2700000" rotWithShape="0">
                    <a:srgbClr val="000000">
                      <a:alpha val="33333"/>
                    </a:srgbClr>
                  </a:outerShdw>
                </a:effectLst>
              </a:defRPr>
            </a:pPr>
            <a:r>
              <a:t>gravitációs típusnál:</a:t>
            </a:r>
          </a:p>
          <a:p>
            <a:pPr lvl="2">
              <a:lnSpc>
                <a:spcPct val="50000"/>
              </a:lnSpc>
              <a:buBlip>
                <a:blip r:embed="rId2"/>
              </a:buBlip>
            </a:pPr>
            <a:r>
              <a:t>160 </a:t>
            </a:r>
            <a:r>
              <a:rPr sz="3600" baseline="31999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- 2 óra</a:t>
            </a:r>
          </a:p>
          <a:p>
            <a:pPr marL="1722916" lvl="2" indent="-338616">
              <a:lnSpc>
                <a:spcPct val="50000"/>
              </a:lnSpc>
              <a:buBlip>
                <a:blip r:embed="rId2"/>
              </a:buBlip>
            </a:pPr>
            <a:r>
              <a: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180 </a:t>
            </a:r>
            <a:r>
              <a:rPr sz="3600" baseline="31999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- 1 óra</a:t>
            </a:r>
          </a:p>
          <a:p>
            <a:pPr marL="1722916" lvl="2" indent="-338616">
              <a:lnSpc>
                <a:spcPct val="50000"/>
              </a:lnSpc>
              <a:buBlip>
                <a:blip r:embed="rId2"/>
              </a:buBlip>
            </a:pPr>
            <a:r>
              <a: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 </a:t>
            </a:r>
            <a:r>
              <a:rPr sz="3600" baseline="31999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- 30 perc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hőlégsterilizált anyagok szavatossági ideje: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16764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hőlégsterilizált anyagok szavatossági ideje:</a:t>
            </a:r>
          </a:p>
        </p:txBody>
      </p:sp>
      <p:sp>
        <p:nvSpPr>
          <p:cNvPr id="397" name="aluminium fólia csomagolásban: 14 nap…"/>
          <p:cNvSpPr txBox="1">
            <a:spLocks noGrp="1"/>
          </p:cNvSpPr>
          <p:nvPr>
            <p:ph type="body" idx="1"/>
          </p:nvPr>
        </p:nvSpPr>
        <p:spPr>
          <a:xfrm>
            <a:off x="190500" y="1968500"/>
            <a:ext cx="12115800" cy="65024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aluminium fólia csomagolásban: </a:t>
            </a:r>
            <a:r>
              <a:rPr b="1">
                <a:solidFill>
                  <a:srgbClr val="941751"/>
                </a:solidFill>
              </a:rPr>
              <a:t>14 nap</a:t>
            </a:r>
          </a:p>
          <a:p>
            <a:pPr>
              <a:buBlip>
                <a:blip r:embed="rId2"/>
              </a:buBlip>
            </a:pPr>
            <a:r>
              <a:t>fémdoboz, fémtok csomagolásban: </a:t>
            </a:r>
            <a:r>
              <a:rPr b="1">
                <a:solidFill>
                  <a:srgbClr val="941751"/>
                </a:solidFill>
              </a:rPr>
              <a:t>30 nap</a:t>
            </a:r>
          </a:p>
          <a:p>
            <a:pPr>
              <a:buBlip>
                <a:blip r:embed="rId2"/>
              </a:buBlip>
            </a:pPr>
            <a:r>
              <a:t>poliamid fóliatömlő csomagolásban: </a:t>
            </a:r>
            <a:r>
              <a:rPr b="1">
                <a:solidFill>
                  <a:srgbClr val="941751"/>
                </a:solidFill>
              </a:rPr>
              <a:t>12 hónap</a:t>
            </a:r>
          </a:p>
          <a:p>
            <a:pPr>
              <a:buBlip>
                <a:blip r:embed="rId2"/>
              </a:buBlip>
            </a:pPr>
            <a:r>
              <a:t>polietilén fólia védőcsomagolásban: </a:t>
            </a:r>
            <a:r>
              <a:rPr b="1">
                <a:solidFill>
                  <a:srgbClr val="941751"/>
                </a:solidFill>
              </a:rPr>
              <a:t>12 hónap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A nozokómiális fertőzés lehet: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590800"/>
          </a:xfrm>
          <a:prstGeom prst="rect">
            <a:avLst/>
          </a:prstGeom>
        </p:spPr>
        <p:txBody>
          <a:bodyPr/>
          <a:lstStyle/>
          <a:p>
            <a:r>
              <a:t>A nozokómiális fertőzés lehet:</a:t>
            </a:r>
          </a:p>
        </p:txBody>
      </p:sp>
      <p:sp>
        <p:nvSpPr>
          <p:cNvPr id="141" name="E XOGÉN:…"/>
          <p:cNvSpPr txBox="1">
            <a:spLocks noGrp="1"/>
          </p:cNvSpPr>
          <p:nvPr>
            <p:ph type="body" idx="1"/>
          </p:nvPr>
        </p:nvSpPr>
        <p:spPr>
          <a:xfrm>
            <a:off x="444500" y="2374900"/>
            <a:ext cx="12115800" cy="7023100"/>
          </a:xfrm>
          <a:prstGeom prst="rect">
            <a:avLst/>
          </a:prstGeom>
        </p:spPr>
        <p:txBody>
          <a:bodyPr/>
          <a:lstStyle/>
          <a:p>
            <a:pPr marL="395052" indent="-395052">
              <a:buBlip>
                <a:blip r:embed="rId2"/>
              </a:buBlip>
              <a:defRPr sz="3600"/>
            </a:pPr>
            <a:r>
              <a:rPr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XOGÉN: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A szervezeten kívüli, a normális flórában nem található mikroorganizmus okozza a fertőzést pl: salmonella, clostridium tetani, aspergillus</a:t>
            </a: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5052" indent="-395052">
              <a:buBlip>
                <a:blip r:embed="rId2"/>
              </a:buBlip>
              <a:defRPr sz="3600"/>
            </a:pPr>
            <a:r>
              <a:rPr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ENDOGÉN:</a:t>
            </a:r>
          </a:p>
          <a:p>
            <a:pPr marL="0" indent="0">
              <a:buSzTx/>
              <a:buNone/>
              <a:defRPr sz="3600"/>
            </a:pPr>
            <a:r>
              <a: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egyén normális flórája megváltozik, és valamelyik organizmus a többi rovására szaporodni kezd.</a:t>
            </a:r>
          </a:p>
          <a:p>
            <a:pPr marL="0" marR="457200" indent="0" algn="just">
              <a:spcBef>
                <a:spcPts val="0"/>
              </a:spcBef>
              <a:buSzTx/>
              <a:buNone/>
              <a:tabLst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Pl. Sebfertőzést okozhat a székletben normálisan jelen lévő enterococcus.</a:t>
            </a:r>
          </a:p>
        </p:txBody>
      </p:sp>
    </p:spTree>
  </p:cSld>
  <p:clrMapOvr>
    <a:masterClrMapping/>
  </p:clrMapOvr>
  <p:transition spd="slow">
    <p:dissolv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terilizálás gázz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 err="1"/>
              <a:t>sterilizálás</a:t>
            </a:r>
            <a:r>
              <a:rPr b="1" dirty="0"/>
              <a:t> </a:t>
            </a:r>
            <a:r>
              <a:rPr b="1" dirty="0" err="1"/>
              <a:t>gázzal</a:t>
            </a:r>
            <a:endParaRPr b="1" dirty="0"/>
          </a:p>
        </p:txBody>
      </p:sp>
      <p:sp>
        <p:nvSpPr>
          <p:cNvPr id="400" name="Hőérzékeny anyagok sterilizálására szolgá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Hőérzékeny anyagok sterilizálására szolgál</a:t>
            </a:r>
          </a:p>
          <a:p>
            <a:pPr>
              <a:buBlip>
                <a:blip r:embed="rId2"/>
              </a:buBlip>
            </a:pPr>
            <a:r>
              <a:t>Történhet:</a:t>
            </a:r>
          </a:p>
          <a:p>
            <a:pPr lvl="5">
              <a:buBlip>
                <a:blip r:embed="rId2"/>
              </a:buBlip>
              <a:tabLst>
                <a:tab pos="3340100" algn="l"/>
              </a:tabLst>
            </a:pPr>
            <a:r>
              <a:t>Etilénoxiddal</a:t>
            </a:r>
          </a:p>
          <a:p>
            <a:pPr lvl="5">
              <a:buBlip>
                <a:blip r:embed="rId2"/>
              </a:buBlip>
              <a:tabLst>
                <a:tab pos="3340100" algn="l"/>
              </a:tabLst>
            </a:pPr>
            <a:r>
              <a:t>Formaldehiddel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82815FB-34C3-5346-84B6-F6AD6AED1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950" y="5312474"/>
            <a:ext cx="3048000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etilénoxid gázsterilizálás lényeg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etilénoxid gázsterilizálás lényege:</a:t>
            </a:r>
          </a:p>
        </p:txBody>
      </p:sp>
      <p:sp>
        <p:nvSpPr>
          <p:cNvPr id="403" name="Az előzőleg légtelenített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</a:pPr>
            <a:r>
              <a:t>Az előzőleg légtelenített,</a:t>
            </a:r>
          </a:p>
          <a:p>
            <a:pPr marL="0" indent="0" algn="just">
              <a:buSzTx/>
              <a:buNone/>
            </a:pP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70-90%- relatív páratartalmú</a:t>
            </a:r>
            <a:r>
              <a:t>, </a:t>
            </a:r>
          </a:p>
          <a:p>
            <a:pPr marL="0" indent="0" algn="just">
              <a:buSzTx/>
              <a:buNone/>
            </a:pPr>
            <a:r>
              <a:rPr>
                <a:solidFill>
                  <a:srgbClr val="4F8F00"/>
                </a:solidFill>
              </a:rPr>
              <a:t>40-55 </a:t>
            </a:r>
            <a:r>
              <a:rPr sz="3600" baseline="31999">
                <a:solidFill>
                  <a:srgbClr val="4F8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sz="3600">
                <a:solidFill>
                  <a:srgbClr val="4F8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>
                <a:solidFill>
                  <a:srgbClr val="4F8F00"/>
                </a:solidFill>
              </a:rPr>
              <a:t> hőmérsékletű</a:t>
            </a:r>
            <a:r>
              <a:t> zárt térbe </a:t>
            </a:r>
          </a:p>
          <a:p>
            <a:pPr marL="0" indent="0" algn="just">
              <a:buSzTx/>
              <a:buNone/>
            </a:pPr>
            <a:r>
              <a:t>meghatározott mennyiségű </a:t>
            </a:r>
            <a:r>
              <a:rPr>
                <a:solidFill>
                  <a:srgbClr val="945200"/>
                </a:solidFill>
              </a:rPr>
              <a:t>etilénoxid gázt</a:t>
            </a:r>
            <a:r>
              <a:t> juttatunk be, </a:t>
            </a:r>
          </a:p>
          <a:p>
            <a:pPr marL="0" indent="0" algn="just">
              <a:buSzTx/>
              <a:buNone/>
            </a:pPr>
            <a:r>
              <a:t>amely </a:t>
            </a:r>
            <a:r>
              <a:rPr>
                <a:solidFill>
                  <a:srgbClr val="942193"/>
                </a:solidFill>
              </a:rPr>
              <a:t>2-6 óra </a:t>
            </a:r>
            <a:r>
              <a:t>behatási idő alatt elpusztítja a mikroorganizmusokat.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etilénoxid gázban csíramentesíthetők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etilénoxid gázban csíramentesíthetők:</a:t>
            </a:r>
          </a:p>
        </p:txBody>
      </p:sp>
      <p:sp>
        <p:nvSpPr>
          <p:cNvPr id="406" name="szintetikus sebvarró anyagok…"/>
          <p:cNvSpPr txBox="1">
            <a:spLocks noGrp="1"/>
          </p:cNvSpPr>
          <p:nvPr>
            <p:ph type="body" idx="1"/>
          </p:nvPr>
        </p:nvSpPr>
        <p:spPr>
          <a:xfrm>
            <a:off x="444500" y="2374900"/>
            <a:ext cx="12115800" cy="7289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szintetikus sebvarró anyagok</a:t>
            </a:r>
          </a:p>
          <a:p>
            <a:pPr>
              <a:buBlip>
                <a:blip r:embed="rId2"/>
              </a:buBlip>
            </a:pPr>
            <a:r>
              <a:t>gumi és többször használható műanyag eszközök,</a:t>
            </a:r>
          </a:p>
          <a:p>
            <a:pPr>
              <a:buBlip>
                <a:blip r:embed="rId2"/>
              </a:buBlip>
            </a:pPr>
            <a:r>
              <a:t>protézisek, katéterek,</a:t>
            </a:r>
          </a:p>
          <a:p>
            <a:pPr>
              <a:buBlip>
                <a:blip r:embed="rId2"/>
              </a:buBlip>
            </a:pPr>
            <a:r>
              <a:t>flexibilis endoszkópok</a:t>
            </a:r>
          </a:p>
          <a:p>
            <a:pPr>
              <a:buBlip>
                <a:blip r:embed="rId2"/>
              </a:buBlip>
            </a:pPr>
            <a:r>
              <a:t>aneszteziológiai eszközök,</a:t>
            </a:r>
          </a:p>
          <a:p>
            <a:pPr>
              <a:buBlip>
                <a:blip r:embed="rId2"/>
              </a:buBlip>
            </a:pPr>
            <a:r>
              <a:t>pacemaker, szív-tüdőgép tömlő stb</a:t>
            </a:r>
          </a:p>
        </p:txBody>
      </p:sp>
      <p:pic>
        <p:nvPicPr>
          <p:cNvPr id="407" name="images-9.jpeg" descr="images-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00" y="4572000"/>
            <a:ext cx="1739900" cy="13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ages-10.jpeg" descr="images-1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300" y="4851400"/>
            <a:ext cx="927100" cy="166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s-5.jpeg" descr="images-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700" y="1727200"/>
            <a:ext cx="1473200" cy="132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s-6.jpeg" descr="images-6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0900" y="2768600"/>
            <a:ext cx="1574800" cy="10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s-7.jpeg" descr="images-7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6934200"/>
            <a:ext cx="1905000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ages-8.jpeg" descr="images-8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9600" y="7734300"/>
            <a:ext cx="965200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tilénoxid gázban nem sterilizálható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Etilénoxid gázban nem sterilizálható:</a:t>
            </a:r>
          </a:p>
        </p:txBody>
      </p:sp>
      <p:sp>
        <p:nvSpPr>
          <p:cNvPr id="415" name="PVC -ből (polivinil-klorid) készült tárgyakat TILOS etilénoxidban sterilizálni, mert kémiailag reagálva TOXIKUS, RÁKKELTŐ anyagot eredményezhet!…"/>
          <p:cNvSpPr txBox="1">
            <a:spLocks noGrp="1"/>
          </p:cNvSpPr>
          <p:nvPr>
            <p:ph type="body" idx="1"/>
          </p:nvPr>
        </p:nvSpPr>
        <p:spPr>
          <a:xfrm>
            <a:off x="444500" y="2374900"/>
            <a:ext cx="12115800" cy="6273800"/>
          </a:xfrm>
          <a:prstGeom prst="rect">
            <a:avLst/>
          </a:prstGeom>
        </p:spPr>
        <p:txBody>
          <a:bodyPr/>
          <a:lstStyle/>
          <a:p>
            <a:pPr marL="395052" indent="-395052">
              <a:buSzPct val="100000"/>
              <a:buBlip>
                <a:blip r:embed="rId2"/>
              </a:buBlip>
              <a:defRPr b="1">
                <a:solidFill>
                  <a:srgbClr val="941100"/>
                </a:solidFill>
              </a:defRPr>
            </a:pPr>
            <a:r>
              <a:t>PVC -ből (polivinil-klorid) készült tárgyakat TILOS etilénoxidban sterilizálni, mert kémiailag reagálva TOXIKUS, RÁKKELTŐ anyagot eredményezhet!</a:t>
            </a:r>
          </a:p>
          <a:p>
            <a:pPr marL="395052" indent="-395052">
              <a:buSzPct val="100000"/>
              <a:buBlip>
                <a:blip r:embed="rId2"/>
              </a:buBlip>
              <a:defRPr b="1">
                <a:solidFill>
                  <a:srgbClr val="941751"/>
                </a:solidFill>
              </a:defRPr>
            </a:pPr>
            <a:r>
              <a:t>fémeszközök, textília, len és selyem varróanyagok, üveg és porcelán edények - hatástani okok miatt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somagolás etilénoxid gázsterilizáláshoz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Csomagolás etilénoxid gázsterilizáláshoz:</a:t>
            </a:r>
          </a:p>
        </p:txBody>
      </p:sp>
      <p:sp>
        <p:nvSpPr>
          <p:cNvPr id="418" name="papír - műanyag összetételű csomagolóanyag (WIPAK Medical zacskók, tömlők)-széleit speciális hegesztőgépel zárjuk,  a zacskókban nem maradhat fölösleges légtér! Egy vagy kettős burkolatot készíthetünk a felhasználástól függőe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5052" indent="-395052">
              <a:buBlip>
                <a:blip r:embed="rId2"/>
              </a:buBlip>
            </a:pPr>
            <a:r>
              <a:t>papír - műanyag összetételű csomagolóanyag (WIPAK Medical zacskók, tömlők)-</a:t>
            </a:r>
            <a:r>
              <a:rPr sz="2400"/>
              <a:t>széleit speciális hegesztőgépel zárjuk,  a zacskókban nem maradhat fölösleges légtér! Egy vagy kettős burkolatot készíthetünk a felhasználástól függően.</a:t>
            </a:r>
          </a:p>
          <a:p>
            <a:pPr marL="395052" indent="-395052">
              <a:buBlip>
                <a:blip r:embed="rId2"/>
              </a:buBlip>
            </a:pPr>
            <a:r>
              <a:t>polietilén fólia - </a:t>
            </a:r>
            <a:r>
              <a:rPr sz="3600"/>
              <a:t>minden esetben kétrétegű burkolatot készítünk, külön hegesztve a belső és külső zacskó széleit</a:t>
            </a:r>
          </a:p>
          <a:p>
            <a:pPr marL="0" indent="0" algn="ctr">
              <a:buSzTx/>
              <a:buNone/>
              <a:defRPr>
                <a:solidFill>
                  <a:srgbClr val="941100"/>
                </a:solidFill>
              </a:defRPr>
            </a:pPr>
            <a:r>
              <a:t>csomagolatlanul sterilizálni TILOS!</a:t>
            </a:r>
          </a:p>
        </p:txBody>
      </p:sp>
    </p:spTree>
  </p:cSld>
  <p:clrMapOvr>
    <a:masterClrMapping/>
  </p:clrMapOvr>
  <p:transition spd="slow">
    <p:wip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etilénoxidos gázsterilizátorok fajtá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etilénoxidos gázsterilizátorok fajtái</a:t>
            </a:r>
          </a:p>
        </p:txBody>
      </p:sp>
      <p:sp>
        <p:nvSpPr>
          <p:cNvPr id="421" name="Működésük szerint:…"/>
          <p:cNvSpPr txBox="1">
            <a:spLocks noGrp="1"/>
          </p:cNvSpPr>
          <p:nvPr>
            <p:ph type="body" idx="1"/>
          </p:nvPr>
        </p:nvSpPr>
        <p:spPr>
          <a:xfrm>
            <a:off x="444500" y="723900"/>
            <a:ext cx="12115800" cy="8902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>
                <a:solidFill>
                  <a:srgbClr val="941751"/>
                </a:solidFill>
              </a:defRPr>
            </a:pPr>
            <a:r>
              <a:t>Működésük szerint:</a:t>
            </a:r>
          </a:p>
          <a:p>
            <a:pPr lvl="5">
              <a:buBlip>
                <a:blip r:embed="rId2"/>
              </a:buBlip>
              <a:tabLst>
                <a:tab pos="3340100" algn="l"/>
              </a:tabLst>
            </a:pPr>
            <a:r>
              <a:t>részben automatikusak</a:t>
            </a:r>
          </a:p>
          <a:p>
            <a:pPr lvl="5">
              <a:buBlip>
                <a:blip r:embed="rId2"/>
              </a:buBlip>
              <a:tabLst>
                <a:tab pos="3340100" algn="l"/>
              </a:tabLst>
            </a:pPr>
            <a:r>
              <a:t>automatikusak</a:t>
            </a:r>
          </a:p>
          <a:p>
            <a:pPr>
              <a:buBlip>
                <a:blip r:embed="rId2"/>
              </a:buBlip>
              <a:defRPr b="1">
                <a:solidFill>
                  <a:srgbClr val="941751"/>
                </a:solidFill>
              </a:defRPr>
            </a:pPr>
            <a:r>
              <a:t>Sterilizálás szerint:</a:t>
            </a:r>
          </a:p>
          <a:p>
            <a:pPr lvl="5">
              <a:buBlip>
                <a:blip r:embed="rId2"/>
              </a:buBlip>
              <a:tabLst>
                <a:tab pos="3340100" algn="l"/>
              </a:tabLst>
            </a:pPr>
            <a:r>
              <a:t>vákuumos gázsterilizátor (</a:t>
            </a:r>
            <a:r>
              <a:rPr sz="2400"/>
              <a:t>100%-os etilénoxiddal működik)</a:t>
            </a:r>
          </a:p>
          <a:p>
            <a:pPr lvl="5">
              <a:buBlip>
                <a:blip r:embed="rId2"/>
              </a:buBlip>
              <a:tabLst>
                <a:tab pos="3340100" algn="l"/>
              </a:tabLst>
            </a:pPr>
            <a:r>
              <a:t>túlnyomásos gázsterilzátor (</a:t>
            </a:r>
            <a:r>
              <a:rPr sz="2400"/>
              <a:t>etilénoxid-inert gázkeverékkel működik)</a:t>
            </a:r>
          </a:p>
        </p:txBody>
      </p:sp>
    </p:spTree>
  </p:cSld>
  <p:clrMapOvr>
    <a:masterClrMapping/>
  </p:clrMapOvr>
  <p:transition spd="slow">
    <p:cover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munkatér megtöltés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munkatér megtöltése:</a:t>
            </a:r>
          </a:p>
        </p:txBody>
      </p:sp>
      <p:sp>
        <p:nvSpPr>
          <p:cNvPr id="424" name="munkatérnek csak 30% -t szabad rakománnyal megtölteni…"/>
          <p:cNvSpPr txBox="1">
            <a:spLocks noGrp="1"/>
          </p:cNvSpPr>
          <p:nvPr>
            <p:ph type="body" idx="1"/>
          </p:nvPr>
        </p:nvSpPr>
        <p:spPr>
          <a:xfrm>
            <a:off x="444500" y="1079500"/>
            <a:ext cx="12115800" cy="86106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munkatérnek csak 30% -t szabad rakománnyal megtölteni</a:t>
            </a:r>
          </a:p>
          <a:p>
            <a:pPr>
              <a:buBlip>
                <a:blip r:embed="rId2"/>
              </a:buBlip>
            </a:pPr>
            <a:r>
              <a:t>a berakott anyagokat csak lazán kell elhelyezni, hogy közöttük a gáz szabadon áramolhassék</a:t>
            </a:r>
          </a:p>
          <a:p>
            <a:pPr>
              <a:buBlip>
                <a:blip r:embed="rId2"/>
              </a:buBlip>
            </a:pPr>
            <a:r>
              <a:t>a munkatér falához a csomag ne érjen, a gázbevezető nyílásokat ne torlaszoljuk el</a:t>
            </a:r>
          </a:p>
          <a:p>
            <a:pPr>
              <a:buBlip>
                <a:blip r:embed="rId2"/>
              </a:buBlip>
            </a:pPr>
            <a:r>
              <a:t>a műszerkosarakba a csomagokat függőlegesen helyezzük el, hogy a kondenzvíz lefolyhasson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etilénoxid gázsterilizáslás munkafázisa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etilénoxid gázsterilizáslás munkafázisai:</a:t>
            </a:r>
          </a:p>
        </p:txBody>
      </p:sp>
      <p:sp>
        <p:nvSpPr>
          <p:cNvPr id="427" name="Előkészítés: a munkatér aljára 5 ml desztillált víz töltése, gázpatron ellenőrzése (GP-1 jelzésű 210 g-o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AutoNum type="arabicPeriod"/>
            </a:pPr>
            <a:r>
              <a:rPr>
                <a:solidFill>
                  <a:srgbClr val="0433FF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 Előkészítés</a:t>
            </a:r>
            <a:r>
              <a:t>: </a:t>
            </a:r>
            <a:r>
              <a:rPr sz="3600"/>
              <a:t>a munkatér aljára 5 ml desztillált víz töltése, gázpatron ellenőrzése (GP-1 jelzésű 210 g-os)</a:t>
            </a:r>
          </a:p>
          <a:p>
            <a:pPr>
              <a:buSzPct val="100000"/>
              <a:buAutoNum type="arabicPeriod"/>
            </a:pPr>
            <a:r>
              <a:rPr>
                <a:solidFill>
                  <a:srgbClr val="0433FF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Üzemeltetés</a:t>
            </a:r>
            <a:r>
              <a:t>:</a:t>
            </a:r>
            <a:r>
              <a:rPr sz="3600"/>
              <a:t> gázpatron elhelyezése a patrontartóba, kapcsolóóra beállítása, légtelenítés, felfűtés, gázbeengedés, sterilizálás, gázkiengedés</a:t>
            </a:r>
          </a:p>
          <a:p>
            <a:pPr>
              <a:buSzPct val="100000"/>
              <a:buAutoNum type="arabicPeriod"/>
            </a:pPr>
            <a:r>
              <a:rPr>
                <a:solidFill>
                  <a:srgbClr val="0433FF"/>
                </a:solidFill>
                <a:effectLst>
                  <a:outerShdw dist="66675" dir="2700000" rotWithShape="0">
                    <a:srgbClr val="000000">
                      <a:alpha val="33333"/>
                    </a:srgbClr>
                  </a:outerShdw>
                </a:effectLst>
              </a:rPr>
              <a:t> Munkatér kiürítése:</a:t>
            </a:r>
            <a:r>
              <a:rPr sz="3600"/>
              <a:t> a készülék ajtajának kinyitása után intenzív szellőzést hozunk létre</a:t>
            </a:r>
          </a:p>
        </p:txBody>
      </p:sp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A gáz nem csak a mikroorganizmusok, hanem az emberi sejtek számára is méreg!…"/>
          <p:cNvSpPr txBox="1">
            <a:spLocks noGrp="1"/>
          </p:cNvSpPr>
          <p:nvPr>
            <p:ph type="body" idx="1"/>
          </p:nvPr>
        </p:nvSpPr>
        <p:spPr>
          <a:xfrm>
            <a:off x="444500" y="-393700"/>
            <a:ext cx="12115800" cy="10528300"/>
          </a:xfrm>
          <a:prstGeom prst="rect">
            <a:avLst/>
          </a:prstGeom>
        </p:spPr>
        <p:txBody>
          <a:bodyPr/>
          <a:lstStyle/>
          <a:p>
            <a:pPr marL="821216" indent="-338616">
              <a:buBlip>
                <a:blip r:embed="rId2"/>
              </a:buBlip>
              <a:defRPr sz="3600" b="1">
                <a:solidFill>
                  <a:srgbClr val="941100"/>
                </a:solidFill>
              </a:defRPr>
            </a:pPr>
            <a:r>
              <a:t>A gáz nem csak a mikroorganizmusok, hanem az emberi sejtek számára is méreg!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Meg kell várni az etilénoxid gáz </a:t>
            </a:r>
            <a:r>
              <a:rPr b="1">
                <a:solidFill>
                  <a:srgbClr val="941100"/>
                </a:solidFill>
              </a:rPr>
              <a:t>kiszellőzésének </a:t>
            </a:r>
            <a:r>
              <a:t>idelyét</a:t>
            </a:r>
          </a:p>
          <a:p>
            <a:pPr marL="1722916" lvl="2" indent="-338616">
              <a:buBlip>
                <a:blip r:embed="rId2"/>
              </a:buBlip>
              <a:defRPr sz="3600"/>
            </a:pPr>
            <a:r>
              <a:rPr b="1">
                <a:solidFill>
                  <a:srgbClr val="011993"/>
                </a:solidFill>
              </a:rPr>
              <a:t>szobahőmérséklten (20 </a:t>
            </a:r>
            <a:r>
              <a:rPr b="1" baseline="31999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>
                <a:solidFill>
                  <a:srgbClr val="011993"/>
                </a:solidFill>
              </a:rPr>
              <a:t>) </a:t>
            </a:r>
            <a:r>
              <a:t>a csomagok laza szétrakásával /esetleg vegyi fülkében/ </a:t>
            </a:r>
            <a:r>
              <a:rPr b="1">
                <a:solidFill>
                  <a:srgbClr val="011993"/>
                </a:solidFill>
              </a:rPr>
              <a:t>96-120 óra</a:t>
            </a:r>
          </a:p>
          <a:p>
            <a:pPr marL="1722916" lvl="2" indent="-338616">
              <a:buBlip>
                <a:blip r:embed="rId2"/>
              </a:buBlip>
              <a:defRPr sz="3600" b="1">
                <a:solidFill>
                  <a:srgbClr val="011993"/>
                </a:solidFill>
              </a:defRPr>
            </a:pPr>
            <a:r>
              <a:t>aerátor kamrában (50 -50 </a:t>
            </a:r>
            <a:r>
              <a:rPr baseline="31999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c hőmérsékleten) 16-18 óra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a kiszellőzést követően a csomagokat ellenőrizzük (indikátor elszíneződés, épség), majd ellátjuk a jelölésekkel</a:t>
            </a:r>
          </a:p>
        </p:txBody>
      </p:sp>
    </p:spTree>
  </p:cSld>
  <p:clrMapOvr>
    <a:masterClrMapping/>
  </p:clrMapOvr>
  <p:transition spd="med">
    <p:dissolv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etilénoxid gázban csírátlanított eszközök szavatossági ideje: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35052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etilénoxid gázban csírátlanított eszközök szavatossági ideje:</a:t>
            </a:r>
          </a:p>
        </p:txBody>
      </p:sp>
      <p:sp>
        <p:nvSpPr>
          <p:cNvPr id="433" name="12 hónap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6400" b="1">
                <a:solidFill>
                  <a:srgbClr val="941751"/>
                </a:solidFill>
                <a:effectLst>
                  <a:outerShdw dist="101600" dir="2700000" rotWithShape="0">
                    <a:srgbClr val="000000">
                      <a:alpha val="33333"/>
                    </a:srgbClr>
                  </a:outerShdw>
                </a:effectLst>
              </a:defRPr>
            </a:lvl1pPr>
          </a:lstStyle>
          <a:p>
            <a:r>
              <a:t>12 hónap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ertőzések fő oka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Fertőzések fő okai:</a:t>
            </a:r>
          </a:p>
        </p:txBody>
      </p:sp>
      <p:sp>
        <p:nvSpPr>
          <p:cNvPr id="144" name="elégtelenül végzett fertőtlenítés, sterilizálás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1216" indent="-338616">
              <a:buBlip>
                <a:blip r:embed="rId2"/>
              </a:buBlip>
              <a:def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elégtelenül végzett fertőtlenítés, sterilizálás,</a:t>
            </a:r>
          </a:p>
          <a:p>
            <a:pPr marL="821216" indent="-338616">
              <a:buBlip>
                <a:blip r:embed="rId2"/>
              </a:buBlip>
              <a:def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asepsis fellazulása a műtőkben és az osztályokon,</a:t>
            </a:r>
          </a:p>
          <a:p>
            <a:pPr marL="821216" indent="-338616">
              <a:buBlip>
                <a:blip r:embed="rId2"/>
              </a:buBlip>
              <a:defRPr sz="3600">
                <a:solidFill>
                  <a:srgbClr val="7A81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eü dolgozók nem megfelelő preventív szemlélete, képzettsége</a:t>
            </a:r>
          </a:p>
        </p:txBody>
      </p:sp>
      <p:pic>
        <p:nvPicPr>
          <p:cNvPr id="145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0" y="2387600"/>
            <a:ext cx="14986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terilizálás formaldehid gázsterilizátorb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sterilizálás formaldehid gázsterilizátorban</a:t>
            </a:r>
          </a:p>
        </p:txBody>
      </p:sp>
      <p:sp>
        <p:nvSpPr>
          <p:cNvPr id="436" name="Lényege: az előzőleg légtelenített, 60 ill. 80  oc hőmérsékletűre felfűtött munkatérbe formaldehid vízgőz keveréket juttatunk, mely 30 perctől 2 óráig terjedő behatási idő alatt elpusztítja és inaktiválja a mikroorganizmusokat…"/>
          <p:cNvSpPr txBox="1">
            <a:spLocks noGrp="1"/>
          </p:cNvSpPr>
          <p:nvPr>
            <p:ph type="body" idx="1"/>
          </p:nvPr>
        </p:nvSpPr>
        <p:spPr>
          <a:xfrm>
            <a:off x="444500" y="1079500"/>
            <a:ext cx="12115800" cy="87249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sz="3200" u="sng">
                <a:solidFill>
                  <a:srgbClr val="011993"/>
                </a:solidFill>
                <a:effectLst>
                  <a:outerShdw dist="50799" dir="2700000" rotWithShape="0">
                    <a:srgbClr val="000000">
                      <a:alpha val="33333"/>
                    </a:srgbClr>
                  </a:outerShdw>
                </a:effectLst>
              </a:rPr>
              <a:t>Lényege: </a:t>
            </a:r>
            <a:r>
              <a:rPr sz="3200"/>
              <a:t>az előzőleg légtelenített, </a:t>
            </a:r>
            <a:r>
              <a:rPr sz="3200">
                <a:solidFill>
                  <a:srgbClr val="011993"/>
                </a:solidFill>
              </a:rPr>
              <a:t>60 ill. 80  </a:t>
            </a:r>
            <a:r>
              <a:rPr sz="3200" b="1" baseline="31999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sz="32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</a:t>
            </a:r>
            <a:r>
              <a:rPr sz="3200"/>
              <a:t>hőmérsékletűre felfűtött munkatérbe </a:t>
            </a:r>
            <a:r>
              <a:rPr sz="3200">
                <a:solidFill>
                  <a:srgbClr val="011993"/>
                </a:solidFill>
                <a:effectLst>
                  <a:outerShdw dist="50799" dir="2700000" rotWithShape="0">
                    <a:srgbClr val="000000">
                      <a:alpha val="33333"/>
                    </a:srgbClr>
                  </a:outerShdw>
                </a:effectLst>
              </a:rPr>
              <a:t>formaldehid vízgőz </a:t>
            </a:r>
            <a:r>
              <a:rPr sz="3200"/>
              <a:t>keveréket juttatunk, mely</a:t>
            </a:r>
            <a:r>
              <a:rPr sz="3200">
                <a:solidFill>
                  <a:srgbClr val="941751"/>
                </a:solidFill>
              </a:rPr>
              <a:t> 30 perctől 2 óráig </a:t>
            </a:r>
            <a:r>
              <a:rPr sz="3200"/>
              <a:t>terjedő behatási idő alatt elpusztítja és inaktiválja a mikroorganizmusokat</a:t>
            </a:r>
          </a:p>
          <a:p>
            <a:pPr marL="0" indent="0">
              <a:buSzTx/>
              <a:buNone/>
            </a:pPr>
            <a:r>
              <a:rPr sz="3200"/>
              <a:t>A formaldehid anyagokba történő behatoló képessége 100 szor kisebb mint az etilénoxidé, és ez megkönnyíti a sterilizált anyagok formaldehid menetsítését.</a:t>
            </a:r>
          </a:p>
          <a:p>
            <a:pPr marL="0" indent="0">
              <a:buSzTx/>
              <a:buNone/>
            </a:pPr>
            <a:r>
              <a:rPr sz="3200"/>
              <a:t>A készülékek </a:t>
            </a:r>
            <a:r>
              <a:rPr sz="3200">
                <a:solidFill>
                  <a:srgbClr val="008F00"/>
                </a:solidFill>
              </a:rPr>
              <a:t>automatikus</a:t>
            </a:r>
            <a:r>
              <a:rPr sz="3200"/>
              <a:t> működésűek              a rakomány kiszellőztetése a készülékben megtörténik</a:t>
            </a:r>
          </a:p>
          <a:p>
            <a:pPr marL="0" indent="0" algn="ctr">
              <a:buSzTx/>
              <a:buNone/>
              <a:defRPr b="1">
                <a:solidFill>
                  <a:srgbClr val="941100"/>
                </a:solidFill>
              </a:defRPr>
            </a:pPr>
            <a:r>
              <a:rPr sz="3200"/>
              <a:t>A sterilizált anyagok szavatossági ideje: 12 hónap</a:t>
            </a:r>
          </a:p>
        </p:txBody>
      </p:sp>
      <p:sp>
        <p:nvSpPr>
          <p:cNvPr id="437" name="Nyíl"/>
          <p:cNvSpPr/>
          <p:nvPr/>
        </p:nvSpPr>
        <p:spPr>
          <a:xfrm>
            <a:off x="8216900" y="6756400"/>
            <a:ext cx="1092200" cy="571500"/>
          </a:xfrm>
          <a:prstGeom prst="rightArrow">
            <a:avLst>
              <a:gd name="adj1" fmla="val 32000"/>
              <a:gd name="adj2" fmla="val 97778"/>
            </a:avLst>
          </a:prstGeom>
          <a:solidFill>
            <a:srgbClr val="7AA9F0">
              <a:alpha val="50000"/>
            </a:srgbClr>
          </a:solidFill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terilizáló készülékek ellenőrzése: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17399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sterilizáló készülékek ellenőrzése:</a:t>
            </a:r>
          </a:p>
        </p:txBody>
      </p:sp>
      <p:sp>
        <p:nvSpPr>
          <p:cNvPr id="440" name="beépített műszerek ellenőrzésével…"/>
          <p:cNvSpPr txBox="1">
            <a:spLocks noGrp="1"/>
          </p:cNvSpPr>
          <p:nvPr>
            <p:ph type="body" idx="1"/>
          </p:nvPr>
        </p:nvSpPr>
        <p:spPr>
          <a:xfrm>
            <a:off x="444500" y="1600200"/>
            <a:ext cx="12115800" cy="8140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beépített műszerek ellenőrzésével</a:t>
            </a:r>
          </a:p>
          <a:p>
            <a:pPr>
              <a:buBlip>
                <a:blip r:embed="rId2"/>
              </a:buBlip>
            </a:pPr>
            <a:r>
              <a:t>kémiai indikátorokkal (minden sterilizálási ciklusban)</a:t>
            </a:r>
          </a:p>
          <a:p>
            <a:pPr>
              <a:buBlip>
                <a:blip r:embed="rId2"/>
              </a:buBlip>
            </a:pPr>
            <a:r>
              <a:t>bakteriológiai tesztpreparátumokkal (legalább félévente)</a:t>
            </a:r>
          </a:p>
          <a:p>
            <a:pPr>
              <a:buBlip>
                <a:blip r:embed="rId2"/>
              </a:buBlip>
            </a:pPr>
            <a:r>
              <a:t>műszaki vizsgálatokkal(legalább félévente)</a:t>
            </a:r>
          </a:p>
          <a:p>
            <a:pPr>
              <a:buBlip>
                <a:blip r:embed="rId2"/>
              </a:buBlip>
            </a:pPr>
            <a:r>
              <a:t>sterilitási vizsgálatokkal (évente és szúrópóbaszerűen)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kémiai sterilizálá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kémiai sterilizálás</a:t>
            </a:r>
          </a:p>
        </p:txBody>
      </p:sp>
      <p:sp>
        <p:nvSpPr>
          <p:cNvPr id="443" name="Lényege: a sterilizálandó eszközöket széles spektrumú vegyületek előírt koncentrációjú oldatában tartjuk meghatározott ideig.…"/>
          <p:cNvSpPr txBox="1">
            <a:spLocks noGrp="1"/>
          </p:cNvSpPr>
          <p:nvPr>
            <p:ph type="body" idx="1"/>
          </p:nvPr>
        </p:nvSpPr>
        <p:spPr>
          <a:xfrm>
            <a:off x="444500" y="965200"/>
            <a:ext cx="12115800" cy="8267700"/>
          </a:xfrm>
          <a:prstGeom prst="rect">
            <a:avLst/>
          </a:prstGeom>
        </p:spPr>
        <p:txBody>
          <a:bodyPr/>
          <a:lstStyle/>
          <a:p>
            <a:pPr marL="821216" indent="-338616">
              <a:buBlip>
                <a:blip r:embed="rId2"/>
              </a:buBlip>
              <a:defRPr sz="3600"/>
            </a:pPr>
            <a:r>
              <a:rPr b="1" u="sng">
                <a:solidFill>
                  <a:srgbClr val="531B93"/>
                </a:solidFill>
              </a:rPr>
              <a:t>Lényege:</a:t>
            </a:r>
            <a:r>
              <a:t> a sterilizálandó eszközöket széles spektrumú vegyületek előírt koncentrációjú oldatában tartjuk meghatározott ideig.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rPr b="1" u="sng">
                <a:solidFill>
                  <a:srgbClr val="531B93"/>
                </a:solidFill>
              </a:rPr>
              <a:t>Előnye: </a:t>
            </a:r>
            <a:r>
              <a:t>a hőérzékeny anyagok csírátlanítására is alkalmas, nem igényel bonyolult készüléket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rPr b="1" u="sng">
                <a:solidFill>
                  <a:srgbClr val="531B93"/>
                </a:solidFill>
              </a:rPr>
              <a:t>Hátránya:</a:t>
            </a:r>
            <a:r>
              <a:t> az oldat maradéka a sterilizált eszközön a felhasználáskor toxikus hatást fejthet ki a vele érintkező emberi szövetre, ezért aszeptikus körülmények között, steril öblítő-, közömbösítő oldattal el kell távolítani. Körülményes steriltás megtartása a felhasználásig.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terilizálás antimikroobális oldatokb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sterilizálás antimikroobális oldatokban</a:t>
            </a:r>
          </a:p>
        </p:txBody>
      </p:sp>
      <p:sp>
        <p:nvSpPr>
          <p:cNvPr id="446" name="Hatásosságát, megbízhatóságát tekintve - átmenetnek számít a sterilizálás és a fertőtlenítés között.…"/>
          <p:cNvSpPr txBox="1">
            <a:spLocks noGrp="1"/>
          </p:cNvSpPr>
          <p:nvPr>
            <p:ph type="body" idx="1"/>
          </p:nvPr>
        </p:nvSpPr>
        <p:spPr>
          <a:xfrm>
            <a:off x="444500" y="1295400"/>
            <a:ext cx="12115800" cy="75819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Hatásosságát, megbízhatóságát tekintve - átmenetnek számít a sterilizálás és a fertőtlenítés között.</a:t>
            </a:r>
          </a:p>
          <a:p>
            <a:pPr>
              <a:buBlip>
                <a:blip r:embed="rId2"/>
              </a:buBlip>
            </a:pPr>
            <a:r>
              <a:t>Történhet:</a:t>
            </a:r>
          </a:p>
          <a:p>
            <a:pPr lvl="4">
              <a:buBlip>
                <a:blip r:embed="rId2"/>
              </a:buBlip>
            </a:pPr>
            <a:r>
              <a:t>20%-os Formalinos isopropil alkohollal 24 órán át</a:t>
            </a:r>
          </a:p>
          <a:p>
            <a:pPr lvl="4">
              <a:buBlip>
                <a:blip r:embed="rId2"/>
              </a:buBlip>
            </a:pPr>
            <a:r>
              <a:t>Gludezinben 2 órán át</a:t>
            </a:r>
          </a:p>
          <a:p>
            <a:pPr lvl="4">
              <a:buBlip>
                <a:blip r:embed="rId2"/>
              </a:buBlip>
            </a:pPr>
            <a:r>
              <a:t>sterilizáló jód-törzsoldatban 5 nap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terilizálás szabálya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sterilizálás szabályai:</a:t>
            </a:r>
          </a:p>
        </p:txBody>
      </p:sp>
      <p:sp>
        <p:nvSpPr>
          <p:cNvPr id="449" name="a csírátlanítandó anyagok az edényben lazán legyenek elhelyezve, és legalább 1 cm vastagságban fedje ezeket az oldat.…"/>
          <p:cNvSpPr txBox="1">
            <a:spLocks noGrp="1"/>
          </p:cNvSpPr>
          <p:nvPr>
            <p:ph type="body" idx="1"/>
          </p:nvPr>
        </p:nvSpPr>
        <p:spPr>
          <a:xfrm>
            <a:off x="444500" y="1206500"/>
            <a:ext cx="12115800" cy="8547100"/>
          </a:xfrm>
          <a:prstGeom prst="rect">
            <a:avLst/>
          </a:prstGeom>
        </p:spPr>
        <p:txBody>
          <a:bodyPr/>
          <a:lstStyle/>
          <a:p>
            <a:pPr marL="821216" indent="-338616">
              <a:buBlip>
                <a:blip r:embed="rId2"/>
              </a:buBlip>
              <a:defRPr sz="3600"/>
            </a:pPr>
            <a:r>
              <a:t>a csírátlanítandó anyagok az edényben lazán legyenek elhelyezve, és legalább 1 cm vastagságban fedje ezeket az oldat.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A folyadék mennyiségének csak 2/3-a legyen eszközzel kitöltve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lumennel rendelkező szközök belő felületét is érje a folyadék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a sterilizálás idejére az edényt fedjük le, a tetején tüntessük fel a sterilizálás napját, kezdetének, leteltének időpontját, a sterilizálást végző személy nevét, és az alkalmazott oldatot és koncentrációt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 behatási idő letelte után a csírátlanított anyagot aszeptikus körülmények között le kell öblíteni…"/>
          <p:cNvSpPr txBox="1">
            <a:spLocks noGrp="1"/>
          </p:cNvSpPr>
          <p:nvPr>
            <p:ph type="body" idx="1"/>
          </p:nvPr>
        </p:nvSpPr>
        <p:spPr>
          <a:xfrm>
            <a:off x="444500" y="-25400"/>
            <a:ext cx="12115800" cy="8788400"/>
          </a:xfrm>
          <a:prstGeom prst="rect">
            <a:avLst/>
          </a:prstGeom>
        </p:spPr>
        <p:txBody>
          <a:bodyPr/>
          <a:lstStyle/>
          <a:p>
            <a:pPr marL="821216" indent="-338616">
              <a:buBlip>
                <a:blip r:embed="rId2"/>
              </a:buBlip>
              <a:defRPr sz="3600"/>
            </a:pPr>
            <a:r>
              <a:t>a behatási idő letelte után a csírátlanított anyagot aszeptikus körülmények között le kell öblíteni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az eszközöket az oldatból steril csipesszel emeljük ki és helyezzük steril perforált műszertálcára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az öblítést steril desztillált vízzel végezzük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a szárítást autoklávozott vagy egyszerhasználatos nem szálasodó steril textíliával végezzük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a megszárított eszközöket steril műtői textíliába csomagoljuk, külön belső és külső burkolatot képezünk, jelzésekkel látjuk el</a:t>
            </a:r>
          </a:p>
          <a:p>
            <a:pPr marL="821216" indent="-338616">
              <a:buBlip>
                <a:blip r:embed="rId2"/>
              </a:buBlip>
              <a:defRPr sz="3600"/>
            </a:pPr>
            <a:r>
              <a:t>szavatossági ideje bontatlan csomagolásban </a:t>
            </a:r>
            <a:r>
              <a:rPr b="1">
                <a:solidFill>
                  <a:srgbClr val="941751"/>
                </a:solidFill>
              </a:rPr>
              <a:t>7 nap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terilizálás sugárzó energiával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2197100"/>
          </a:xfrm>
          <a:prstGeom prst="rect">
            <a:avLst/>
          </a:prstGeom>
        </p:spPr>
        <p:txBody>
          <a:bodyPr/>
          <a:lstStyle/>
          <a:p>
            <a:r>
              <a:t>Sterilizálás sugárzó energiával</a:t>
            </a:r>
          </a:p>
        </p:txBody>
      </p:sp>
      <p:sp>
        <p:nvSpPr>
          <p:cNvPr id="455" name="ionizáló sugárzások…"/>
          <p:cNvSpPr txBox="1">
            <a:spLocks noGrp="1"/>
          </p:cNvSpPr>
          <p:nvPr>
            <p:ph type="body" idx="1"/>
          </p:nvPr>
        </p:nvSpPr>
        <p:spPr>
          <a:xfrm>
            <a:off x="444500" y="2209800"/>
            <a:ext cx="12115800" cy="6502400"/>
          </a:xfrm>
          <a:prstGeom prst="rect">
            <a:avLst/>
          </a:prstGeom>
        </p:spPr>
        <p:txBody>
          <a:bodyPr/>
          <a:lstStyle/>
          <a:p>
            <a:pPr marL="395052" indent="-395052">
              <a:buBlip>
                <a:blip r:embed="rId2"/>
              </a:buBlip>
              <a:defRPr>
                <a:solidFill>
                  <a:srgbClr val="941751"/>
                </a:solidFill>
              </a:defRPr>
            </a:pPr>
            <a:r>
              <a:rPr sz="3600"/>
              <a:t>ionizáló sugárzások</a:t>
            </a:r>
          </a:p>
          <a:p>
            <a:pPr marL="395052" indent="-395052">
              <a:buBlip>
                <a:blip r:embed="rId2"/>
              </a:buBlip>
              <a:defRPr>
                <a:solidFill>
                  <a:srgbClr val="941751"/>
                </a:solidFill>
              </a:defRPr>
            </a:pPr>
            <a:r>
              <a:rPr sz="3600"/>
              <a:t>gamma sugárzás</a:t>
            </a:r>
          </a:p>
          <a:p>
            <a:pPr marL="0" indent="0">
              <a:buSzTx/>
              <a:buNone/>
            </a:pPr>
            <a:r>
              <a:rPr sz="3600"/>
              <a:t>Nagy áthatoló képességüek, egyszerhasználatos eszközök csírátlanítására használjuk.</a:t>
            </a:r>
          </a:p>
          <a:p>
            <a:pPr marL="0" indent="0">
              <a:buSzTx/>
              <a:buNone/>
            </a:pPr>
            <a:r>
              <a:rPr sz="3600"/>
              <a:t>Mivel a sterilizáló készülékek költségesek és bonyolúlt munkavédelmi berendezéseket igényelnek, ezért csak </a:t>
            </a:r>
            <a:r>
              <a:rPr sz="3600">
                <a:solidFill>
                  <a:srgbClr val="941751"/>
                </a:solidFill>
              </a:rPr>
              <a:t>ipari méretű </a:t>
            </a:r>
            <a:r>
              <a:rPr sz="3600"/>
              <a:t>felhasználásuk</a:t>
            </a:r>
            <a:r>
              <a:t> lehetséges </a:t>
            </a:r>
          </a:p>
        </p:txBody>
      </p:sp>
      <p:pic>
        <p:nvPicPr>
          <p:cNvPr id="456" name="images-5.jpeg" descr="images-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2692400"/>
            <a:ext cx="1041400" cy="156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zmasterilizá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Plazmasterilizátor</a:t>
            </a:r>
          </a:p>
        </p:txBody>
      </p:sp>
      <p:sp>
        <p:nvSpPr>
          <p:cNvPr id="459" name="Alacsony hőmérsékletű (max. 50 fok) Hidrogén-peroxid plazma alkalmazásával, a gőz korrozív hatása, vagy a gáz toxikus maradványai nélkül sterilizálja az orvosi műszereket."/>
          <p:cNvSpPr txBox="1">
            <a:spLocks noGrp="1"/>
          </p:cNvSpPr>
          <p:nvPr>
            <p:ph type="body" sz="half" idx="1"/>
          </p:nvPr>
        </p:nvSpPr>
        <p:spPr>
          <a:xfrm>
            <a:off x="444500" y="2374900"/>
            <a:ext cx="7734300" cy="6502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Alacsony hőmérsékletű (max. 50 fok) </a:t>
            </a:r>
            <a:r>
              <a:rPr b="1">
                <a:solidFill>
                  <a:srgbClr val="531B93"/>
                </a:solidFill>
              </a:rPr>
              <a:t>Hidrogén-peroxid plazma</a:t>
            </a:r>
            <a:r>
              <a:t> alkalmazásával, a gőz korrozív hatása, vagy a gáz toxikus maradványai nélkül sterilizálja az orvosi műszereket.</a:t>
            </a:r>
          </a:p>
        </p:txBody>
      </p:sp>
      <p:pic>
        <p:nvPicPr>
          <p:cNvPr id="460" name="images-8.jpeg" descr="images-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300" y="4259517"/>
            <a:ext cx="1270000" cy="1818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58_sterrad.tiff" descr="58_sterra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555" y="1854200"/>
            <a:ext cx="2340289" cy="321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sterrad.tiff" descr="sterrad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0" y="6197600"/>
            <a:ext cx="2286000" cy="304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zmasterilizátor jellemzői"/>
          <p:cNvSpPr txBox="1">
            <a:spLocks noGrp="1"/>
          </p:cNvSpPr>
          <p:nvPr>
            <p:ph type="title"/>
          </p:nvPr>
        </p:nvSpPr>
        <p:spPr>
          <a:xfrm>
            <a:off x="444500" y="152400"/>
            <a:ext cx="12115800" cy="17399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plazmasterilizátor jellemzői</a:t>
            </a:r>
          </a:p>
        </p:txBody>
      </p:sp>
      <p:sp>
        <p:nvSpPr>
          <p:cNvPr id="465" name="Gyors: a ciklusidő 75 perc, a folyamat végén semmilyen káros anyag nem marad vissza, így a rakomány azonnal felhasználható.…"/>
          <p:cNvSpPr txBox="1">
            <a:spLocks noGrp="1"/>
          </p:cNvSpPr>
          <p:nvPr>
            <p:ph type="body" idx="1"/>
          </p:nvPr>
        </p:nvSpPr>
        <p:spPr>
          <a:xfrm>
            <a:off x="444500" y="2184400"/>
            <a:ext cx="12115800" cy="6502400"/>
          </a:xfrm>
          <a:prstGeom prst="rect">
            <a:avLst/>
          </a:prstGeom>
        </p:spPr>
        <p:txBody>
          <a:bodyPr/>
          <a:lstStyle/>
          <a:p>
            <a:pPr>
              <a:buSzPct val="100000"/>
              <a:buAutoNum type="arabicPeriod"/>
              <a:defRPr sz="3600"/>
            </a:pPr>
            <a:r>
              <a:rPr b="1">
                <a:solidFill>
                  <a:srgbClr val="FF2F92"/>
                </a:solidFill>
              </a:rPr>
              <a:t>Gyors:</a:t>
            </a:r>
            <a:r>
              <a:t> a ciklusidő 75 perc, a folyamat végén semmilyen káros anyag nem marad vissza, így a rakomány azonnal felhasználható.</a:t>
            </a:r>
          </a:p>
          <a:p>
            <a:pPr>
              <a:buSzPct val="100000"/>
              <a:buAutoNum type="arabicPeriod"/>
              <a:defRPr sz="3600"/>
            </a:pPr>
            <a:r>
              <a:rPr b="1">
                <a:solidFill>
                  <a:srgbClr val="FF2F92"/>
                </a:solidFill>
              </a:rPr>
              <a:t>Biztonságos:</a:t>
            </a:r>
            <a:r>
              <a:t> a gép semmilyen szellőztető vagy elszívó csatlakozót nem igényel. Az üzemeltetéséhez nincs szükség költséges munkavédelmi óvintézkedésekre. A sterilizátor elsődleges végterméke </a:t>
            </a:r>
            <a:r>
              <a:rPr>
                <a:solidFill>
                  <a:srgbClr val="0433FF"/>
                </a:solidFill>
              </a:rPr>
              <a:t>vízgőz és oxigén, </a:t>
            </a:r>
            <a:r>
              <a:t>károsanyag kibocsátás nélkül, így a rendszer alkalmazása segít megőrizni környezetünk épségét.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azdaságos: a készülék telepítésének az elektromos csatlakozáson kívül más technikai feltétele nincs. A rövid ciklusidő lehetővé teszi az értékes műszerek (pl mikrosebészeti műszerek) hatékonyabb kihasználását"/>
          <p:cNvSpPr txBox="1">
            <a:spLocks noGrp="1"/>
          </p:cNvSpPr>
          <p:nvPr>
            <p:ph type="body" idx="1"/>
          </p:nvPr>
        </p:nvSpPr>
        <p:spPr>
          <a:xfrm>
            <a:off x="444500" y="1143000"/>
            <a:ext cx="12115800" cy="6502400"/>
          </a:xfrm>
          <a:prstGeom prst="rect">
            <a:avLst/>
          </a:prstGeom>
        </p:spPr>
        <p:txBody>
          <a:bodyPr/>
          <a:lstStyle/>
          <a:p>
            <a:pPr>
              <a:buSzPct val="100000"/>
              <a:buAutoNum type="arabicPeriod" startAt="3"/>
            </a:pPr>
            <a:r>
              <a:rPr b="1" dirty="0" err="1">
                <a:solidFill>
                  <a:srgbClr val="FF2F92"/>
                </a:solidFill>
              </a:rPr>
              <a:t>Gazdaságos</a:t>
            </a:r>
            <a:r>
              <a:rPr b="1" dirty="0">
                <a:solidFill>
                  <a:srgbClr val="FF2F92"/>
                </a:solidFill>
              </a:rPr>
              <a:t>:</a:t>
            </a:r>
            <a:r>
              <a:rPr dirty="0"/>
              <a:t> </a:t>
            </a:r>
            <a:endParaRPr lang="hu-HU" dirty="0"/>
          </a:p>
          <a:p>
            <a:pPr marL="482600" indent="0">
              <a:buSzPct val="100000"/>
              <a:buNone/>
            </a:pPr>
            <a:r>
              <a:rPr dirty="0"/>
              <a:t>a </a:t>
            </a:r>
            <a:r>
              <a:rPr dirty="0" err="1"/>
              <a:t>készülék</a:t>
            </a:r>
            <a:r>
              <a:rPr dirty="0"/>
              <a:t> </a:t>
            </a:r>
            <a:r>
              <a:rPr dirty="0" err="1"/>
              <a:t>telepítésének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elektromos</a:t>
            </a:r>
            <a:r>
              <a:rPr dirty="0"/>
              <a:t> </a:t>
            </a:r>
            <a:r>
              <a:rPr dirty="0" err="1"/>
              <a:t>csatlakozáson</a:t>
            </a:r>
            <a:r>
              <a:rPr dirty="0"/>
              <a:t> </a:t>
            </a:r>
            <a:r>
              <a:rPr dirty="0" err="1"/>
              <a:t>kívül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technikai</a:t>
            </a:r>
            <a:r>
              <a:rPr dirty="0"/>
              <a:t> </a:t>
            </a:r>
            <a:r>
              <a:rPr dirty="0" err="1"/>
              <a:t>feltétele</a:t>
            </a:r>
            <a:r>
              <a:rPr dirty="0"/>
              <a:t> </a:t>
            </a:r>
            <a:r>
              <a:rPr dirty="0" err="1"/>
              <a:t>nincs</a:t>
            </a:r>
            <a:r>
              <a:rPr dirty="0"/>
              <a:t>. A </a:t>
            </a:r>
            <a:r>
              <a:rPr dirty="0" err="1"/>
              <a:t>rövid</a:t>
            </a:r>
            <a:r>
              <a:rPr dirty="0"/>
              <a:t> </a:t>
            </a:r>
            <a:r>
              <a:rPr dirty="0" err="1"/>
              <a:t>ciklusidő</a:t>
            </a:r>
            <a:r>
              <a:rPr dirty="0"/>
              <a:t> </a:t>
            </a:r>
            <a:r>
              <a:rPr dirty="0" err="1"/>
              <a:t>lehetővé</a:t>
            </a:r>
            <a:r>
              <a:rPr dirty="0"/>
              <a:t> </a:t>
            </a:r>
            <a:r>
              <a:rPr dirty="0" err="1"/>
              <a:t>teszi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értékes</a:t>
            </a:r>
            <a:r>
              <a:rPr dirty="0"/>
              <a:t> </a:t>
            </a:r>
            <a:r>
              <a:rPr dirty="0" err="1"/>
              <a:t>műszerek</a:t>
            </a:r>
            <a:r>
              <a:rPr dirty="0"/>
              <a:t> (pl </a:t>
            </a:r>
            <a:r>
              <a:rPr dirty="0" err="1"/>
              <a:t>mikrosebészeti</a:t>
            </a:r>
            <a:r>
              <a:rPr dirty="0"/>
              <a:t> </a:t>
            </a:r>
            <a:r>
              <a:rPr dirty="0" err="1"/>
              <a:t>műszerek</a:t>
            </a:r>
            <a:r>
              <a:rPr dirty="0"/>
              <a:t>) </a:t>
            </a:r>
            <a:r>
              <a:rPr dirty="0" err="1"/>
              <a:t>hatékonyabb</a:t>
            </a:r>
            <a:r>
              <a:rPr dirty="0"/>
              <a:t> </a:t>
            </a:r>
            <a:r>
              <a:rPr dirty="0" err="1"/>
              <a:t>kihasználását</a:t>
            </a:r>
            <a:endParaRPr dirty="0"/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BC8F4B"/>
      </a:dk1>
      <a:lt1>
        <a:srgbClr val="728FBC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AA9F0">
            <a:alpha val="50000"/>
          </a:srgbClr>
        </a:solidFill>
        <a:ln w="25400" cap="flat">
          <a:solidFill>
            <a:srgbClr val="728FBC">
              <a:alpha val="500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728FBC">
              <a:alpha val="500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728FBC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AA9F0">
            <a:alpha val="50000"/>
          </a:srgbClr>
        </a:solidFill>
        <a:ln w="25400" cap="flat">
          <a:solidFill>
            <a:srgbClr val="728FBC">
              <a:alpha val="500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728FBC">
              <a:alpha val="500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728FBC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4255</Words>
  <Application>Microsoft Macintosh PowerPoint</Application>
  <PresentationFormat>Egyéni</PresentationFormat>
  <Paragraphs>496</Paragraphs>
  <Slides>102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102</vt:i4>
      </vt:variant>
    </vt:vector>
  </HeadingPairs>
  <TitlesOfParts>
    <vt:vector size="112" baseType="lpstr">
      <vt:lpstr>Arial</vt:lpstr>
      <vt:lpstr>Arial Narrow</vt:lpstr>
      <vt:lpstr>Helvetica</vt:lpstr>
      <vt:lpstr>Herculanum</vt:lpstr>
      <vt:lpstr>Lucida Grande</vt:lpstr>
      <vt:lpstr>Palatino</vt:lpstr>
      <vt:lpstr>Times</vt:lpstr>
      <vt:lpstr>Times New Roman</vt:lpstr>
      <vt:lpstr>Zapf Dingbats</vt:lpstr>
      <vt:lpstr>White</vt:lpstr>
      <vt:lpstr>Fertőtlenítés, sterilizálás</vt:lpstr>
      <vt:lpstr>Higiéné:</vt:lpstr>
      <vt:lpstr>Asepsis</vt:lpstr>
      <vt:lpstr>Antisepsis</vt:lpstr>
      <vt:lpstr>Asepsis, antisepsis szabályainak betartásának CÉLJA:</vt:lpstr>
      <vt:lpstr>Nozokómiális fertőzés</vt:lpstr>
      <vt:lpstr>IATROGÉN</vt:lpstr>
      <vt:lpstr>A nozokómiális fertőzés lehet:</vt:lpstr>
      <vt:lpstr>Fertőzések fő okai:</vt:lpstr>
      <vt:lpstr>Műtét utáni sebfertőzés:</vt:lpstr>
      <vt:lpstr>PowerPoint-bemutató</vt:lpstr>
      <vt:lpstr>PowerPoint-bemutató</vt:lpstr>
      <vt:lpstr>Fertőtlenítés (dezinfekció)</vt:lpstr>
      <vt:lpstr>PowerPoint-bemutató</vt:lpstr>
      <vt:lpstr>Fertőtlenítés fajtái:</vt:lpstr>
      <vt:lpstr>Fertőtlenítő eljárások hatáserősségének fokozatai:</vt:lpstr>
      <vt:lpstr>PowerPoint-bemutató</vt:lpstr>
      <vt:lpstr>PowerPoint-bemutató</vt:lpstr>
      <vt:lpstr>Az eredményes fertőtlenítés Alapkövetelménye:</vt:lpstr>
      <vt:lpstr>Fertőtlenítő eljárások hatékonyságát befolyásoló tényezők:</vt:lpstr>
      <vt:lpstr>I.Fizikai fertőtlenítő eljárások:</vt:lpstr>
      <vt:lpstr>1. Mechanikus módszerek</vt:lpstr>
      <vt:lpstr>2. Szűrés</vt:lpstr>
      <vt:lpstr>2.Hőhatás</vt:lpstr>
      <vt:lpstr>2. HŐhatás</vt:lpstr>
      <vt:lpstr>3. Sugárzó energia</vt:lpstr>
      <vt:lpstr>II. Kémiai fertőtlenítő eljárások</vt:lpstr>
      <vt:lpstr>Kapilláraktív hatás</vt:lpstr>
      <vt:lpstr>Kémiai fertőtlenítés módjai</vt:lpstr>
      <vt:lpstr>Kémiai fertőtlenítés módjai</vt:lpstr>
      <vt:lpstr>Kémiai fertőtlenítés módjai</vt:lpstr>
      <vt:lpstr>Kombinált fertőtlenítő eljárás</vt:lpstr>
      <vt:lpstr>Fertőtlenítő mosogatás</vt:lpstr>
      <vt:lpstr>Fertőtlenítő takarítás</vt:lpstr>
      <vt:lpstr>Padlóburkolatok fertőtlenítő takarítása</vt:lpstr>
      <vt:lpstr>Fertőtlenítőszerek hatóanyag szerint</vt:lpstr>
      <vt:lpstr>PowerPoint-bemutató</vt:lpstr>
      <vt:lpstr>PowerPoint-bemutató</vt:lpstr>
      <vt:lpstr>Higiénés kézfertőtlenítés</vt:lpstr>
      <vt:lpstr>Higiénés kézfertőtlenítőszerek</vt:lpstr>
      <vt:lpstr>Műtéti kézfertőtlenítő szerek</vt:lpstr>
      <vt:lpstr>Sebészi Kézfertőtlenítés</vt:lpstr>
      <vt:lpstr>Sterilizálás</vt:lpstr>
      <vt:lpstr>sterilezés alapfogalmai:</vt:lpstr>
      <vt:lpstr>sterilezés módjai:</vt:lpstr>
      <vt:lpstr>Sterilizálás munkafázisai</vt:lpstr>
      <vt:lpstr>Anyagok előkészítése sterilizáláshoz:</vt:lpstr>
      <vt:lpstr>előfertőtlenítés:</vt:lpstr>
      <vt:lpstr>Előfertőtlenítésnél:</vt:lpstr>
      <vt:lpstr>tisztítás</vt:lpstr>
      <vt:lpstr>Szárítás</vt:lpstr>
      <vt:lpstr>Ellenőrzés, karnabtartás</vt:lpstr>
      <vt:lpstr>Csomagolás</vt:lpstr>
      <vt:lpstr>Hővel történő sterilizálás</vt:lpstr>
      <vt:lpstr>autokláv (túlnyomásos telített gőz)</vt:lpstr>
      <vt:lpstr>Autoklávban sterilzálhatók</vt:lpstr>
      <vt:lpstr>Nem autoklávozhatók:</vt:lpstr>
      <vt:lpstr>Csomagolás történhet:</vt:lpstr>
      <vt:lpstr>Autoklávozáshoz előkészített csomagog jellemzői:</vt:lpstr>
      <vt:lpstr>Autoklávok osztályozása</vt:lpstr>
      <vt:lpstr>1. működés szerint:</vt:lpstr>
      <vt:lpstr>2. Típus szerint vagy felépítésük szerint</vt:lpstr>
      <vt:lpstr>3. kivitel szerint:</vt:lpstr>
      <vt:lpstr>4. légtelenítés szerint:</vt:lpstr>
      <vt:lpstr>5. gőzellátás szerint:</vt:lpstr>
      <vt:lpstr>munkatér megtöltése:</vt:lpstr>
      <vt:lpstr>Autoklávozás fázisai</vt:lpstr>
      <vt:lpstr>PowerPoint-bemutató</vt:lpstr>
      <vt:lpstr>Az autoklávozott anyagok szavatossági ideje</vt:lpstr>
      <vt:lpstr>autoklávozás hatásfokát ronthatja</vt:lpstr>
      <vt:lpstr>hőlég sterilizálás</vt:lpstr>
      <vt:lpstr>A munkatér levegőjének áramlása történhet:</vt:lpstr>
      <vt:lpstr>Működésük szerint lehetnek:</vt:lpstr>
      <vt:lpstr>Hőléggel sterilizálható anyagok</vt:lpstr>
      <vt:lpstr>Csomagolás hőlégsterilizásláshoz</vt:lpstr>
      <vt:lpstr>csomagolás céljára felhasználható:</vt:lpstr>
      <vt:lpstr>Hőlégsterilizálás fázisai</vt:lpstr>
      <vt:lpstr>sterilizálási fázis</vt:lpstr>
      <vt:lpstr>hőlégsterilizált anyagok szavatossági ideje:</vt:lpstr>
      <vt:lpstr>sterilizálás gázzal</vt:lpstr>
      <vt:lpstr>etilénoxid gázsterilizálás lényege:</vt:lpstr>
      <vt:lpstr>etilénoxid gázban csíramentesíthetők:</vt:lpstr>
      <vt:lpstr>Etilénoxid gázban nem sterilizálható:</vt:lpstr>
      <vt:lpstr>Csomagolás etilénoxid gázsterilizáláshoz:</vt:lpstr>
      <vt:lpstr>etilénoxidos gázsterilizátorok fajtái</vt:lpstr>
      <vt:lpstr>munkatér megtöltése:</vt:lpstr>
      <vt:lpstr>etilénoxid gázsterilizáslás munkafázisai:</vt:lpstr>
      <vt:lpstr>PowerPoint-bemutató</vt:lpstr>
      <vt:lpstr>etilénoxid gázban csírátlanított eszközök szavatossági ideje:</vt:lpstr>
      <vt:lpstr>sterilizálás formaldehid gázsterilizátorban</vt:lpstr>
      <vt:lpstr>sterilizáló készülékek ellenőrzése:</vt:lpstr>
      <vt:lpstr>kémiai sterilizálás</vt:lpstr>
      <vt:lpstr>sterilizálás antimikroobális oldatokban</vt:lpstr>
      <vt:lpstr>sterilizálás szabályai:</vt:lpstr>
      <vt:lpstr>PowerPoint-bemutató</vt:lpstr>
      <vt:lpstr>Sterilizálás sugárzó energiával</vt:lpstr>
      <vt:lpstr>Plazmasterilizátor</vt:lpstr>
      <vt:lpstr>plazmasterilizátor jellemzői</vt:lpstr>
      <vt:lpstr>PowerPoint-bemutató</vt:lpstr>
      <vt:lpstr>plazmasterilizátorban sterilizálható:</vt:lpstr>
      <vt:lpstr>csomagolás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Fertőtlenítés, sterilizálás</dc:title>
  <cp:lastModifiedBy>Tímea Szabados</cp:lastModifiedBy>
  <cp:revision>6</cp:revision>
  <dcterms:modified xsi:type="dcterms:W3CDTF">2021-02-20T14:50:03Z</dcterms:modified>
</cp:coreProperties>
</file>