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6" r:id="rId23"/>
    <p:sldId id="280" r:id="rId24"/>
    <p:sldId id="281" r:id="rId25"/>
    <p:sldId id="278" r:id="rId26"/>
    <p:sldId id="279" r:id="rId27"/>
    <p:sldId id="282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DFAED4-EE08-4A60-947A-F0B2BAB85E18}" type="slidenum">
              <a:rPr lang="hu-HU" smtClean="0"/>
              <a:t>‹#›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508EE53-8AF8-48DE-86B7-75B93111EEF3}" type="datetimeFigureOut">
              <a:rPr lang="hu-HU" smtClean="0"/>
              <a:t>2020. 04. 20.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fogszabályozási kezelés alapelvei</a:t>
            </a:r>
          </a:p>
        </p:txBody>
      </p:sp>
    </p:spTree>
    <p:extLst>
      <p:ext uri="{BB962C8B-B14F-4D97-AF65-F5344CB8AC3E}">
        <p14:creationId xmlns:p14="http://schemas.microsoft.com/office/powerpoint/2010/main" val="319404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 nagysága a szervezet tűrőképessége szempontjából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2204864"/>
            <a:ext cx="7764016" cy="3888432"/>
          </a:xfrm>
        </p:spPr>
        <p:txBody>
          <a:bodyPr>
            <a:normAutofit/>
          </a:bodyPr>
          <a:lstStyle/>
          <a:p>
            <a:r>
              <a:rPr lang="hu-HU" sz="3200" dirty="0"/>
              <a:t>Első biológiai fokozat- </a:t>
            </a:r>
            <a:r>
              <a:rPr lang="hu-HU" sz="3200" i="1" dirty="0"/>
              <a:t>aktivált fiziológiás izomerő</a:t>
            </a:r>
            <a:endParaRPr lang="hu-HU" sz="3200" dirty="0"/>
          </a:p>
          <a:p>
            <a:r>
              <a:rPr lang="hu-HU" sz="3200" dirty="0"/>
              <a:t>Második biológiai fokozat – </a:t>
            </a:r>
            <a:r>
              <a:rPr lang="hu-HU" sz="3200" i="1" dirty="0" err="1"/>
              <a:t>capillaris</a:t>
            </a:r>
            <a:r>
              <a:rPr lang="hu-HU" sz="3200" i="1" dirty="0"/>
              <a:t> nyomás</a:t>
            </a:r>
            <a:endParaRPr lang="hu-HU" sz="3200" dirty="0"/>
          </a:p>
          <a:p>
            <a:r>
              <a:rPr lang="hu-HU" sz="3200" dirty="0"/>
              <a:t>Harmadik biológiai fokozat – </a:t>
            </a:r>
            <a:r>
              <a:rPr lang="hu-HU" sz="3200" i="1" dirty="0"/>
              <a:t>csontátépülést elősegítő</a:t>
            </a:r>
          </a:p>
          <a:p>
            <a:r>
              <a:rPr lang="hu-HU" sz="3200" dirty="0"/>
              <a:t>Negyedik biológiai fokozat – </a:t>
            </a:r>
            <a:r>
              <a:rPr lang="hu-HU" sz="3200" i="1" dirty="0"/>
              <a:t>patológiás nagyságú erő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562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Első biológiai fokozat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Aktivált fiziológiás izomerő</a:t>
            </a:r>
          </a:p>
          <a:p>
            <a:r>
              <a:rPr lang="hu-HU" dirty="0"/>
              <a:t>Izommunka - ajkak, nyelv, rágóizmok, </a:t>
            </a:r>
            <a:r>
              <a:rPr lang="hu-HU" dirty="0" err="1"/>
              <a:t>bucca</a:t>
            </a:r>
            <a:r>
              <a:rPr lang="hu-HU" dirty="0"/>
              <a:t> munkája</a:t>
            </a:r>
          </a:p>
          <a:p>
            <a:pPr marL="114300" indent="0">
              <a:buNone/>
            </a:pPr>
            <a:r>
              <a:rPr lang="hu-HU" dirty="0"/>
              <a:t>Ezt használja a </a:t>
            </a:r>
          </a:p>
          <a:p>
            <a:r>
              <a:rPr lang="hu-HU" dirty="0" err="1"/>
              <a:t>Myoterápia</a:t>
            </a:r>
            <a:r>
              <a:rPr lang="hu-HU" dirty="0"/>
              <a:t> </a:t>
            </a:r>
            <a:r>
              <a:rPr lang="hu-HU"/>
              <a:t>(izomgyakorlatok)</a:t>
            </a:r>
            <a:endParaRPr lang="hu-HU" dirty="0"/>
          </a:p>
          <a:p>
            <a:r>
              <a:rPr lang="hu-HU" dirty="0"/>
              <a:t>Funkcionális készülékek (kivehető)</a:t>
            </a:r>
          </a:p>
          <a:p>
            <a:r>
              <a:rPr lang="hu-HU" dirty="0" err="1"/>
              <a:t>Trainer</a:t>
            </a:r>
            <a:r>
              <a:rPr lang="hu-HU" dirty="0"/>
              <a:t> készülékek – funkciós </a:t>
            </a:r>
            <a:r>
              <a:rPr lang="hu-HU" dirty="0" err="1"/>
              <a:t>bimaxillaris</a:t>
            </a:r>
            <a:r>
              <a:rPr lang="hu-HU" dirty="0"/>
              <a:t> készülék, izomerőt felhasználva megváltoztatja az idegi szabályozást, így az állcsontok egymáshoz viszonyított helyzetét. Fogakat is sorba rendezi.- vegyesfogazatban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12" y="4797152"/>
            <a:ext cx="2754560" cy="16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Második biológiai fokozat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Capillaris</a:t>
            </a:r>
            <a:r>
              <a:rPr lang="hu-HU" dirty="0"/>
              <a:t> vérnyomás nagyságával megegyező 20-25g/cm2</a:t>
            </a:r>
          </a:p>
          <a:p>
            <a:r>
              <a:rPr lang="hu-HU" dirty="0"/>
              <a:t>A legtöbb rögzített készülékes kezelés során túllépjük foganként ezt az értéket</a:t>
            </a:r>
          </a:p>
          <a:p>
            <a:r>
              <a:rPr lang="hu-HU" dirty="0"/>
              <a:t>(Kivétel:</a:t>
            </a:r>
            <a:r>
              <a:rPr lang="hu-HU" dirty="0" err="1"/>
              <a:t>Damon</a:t>
            </a:r>
            <a:r>
              <a:rPr lang="hu-HU" dirty="0"/>
              <a:t> rögzített fogszabályozó rendszer)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3369217" cy="25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77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Harmadik biológiai fokozat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 </a:t>
            </a:r>
            <a:r>
              <a:rPr lang="hu-HU" sz="3200" dirty="0" err="1"/>
              <a:t>capillaris</a:t>
            </a:r>
            <a:r>
              <a:rPr lang="hu-HU" sz="3200" dirty="0"/>
              <a:t> nyomást túllépő, de még károsodást nem okozó nagyságú erő</a:t>
            </a:r>
          </a:p>
          <a:p>
            <a:r>
              <a:rPr lang="hu-HU" sz="3200" dirty="0"/>
              <a:t>Rögzített kezeléses fogszabályozásnál általában ebben a tartományban dolgozunk</a:t>
            </a:r>
          </a:p>
          <a:p>
            <a:r>
              <a:rPr lang="hu-HU" sz="3200" b="1" dirty="0"/>
              <a:t>Fogszabályozó erő nagysága</a:t>
            </a:r>
          </a:p>
          <a:p>
            <a:r>
              <a:rPr lang="hu-HU" sz="3200" b="1" dirty="0"/>
              <a:t>25-100g/cm2</a:t>
            </a:r>
          </a:p>
        </p:txBody>
      </p:sp>
    </p:spTree>
    <p:extLst>
      <p:ext uri="{BB962C8B-B14F-4D97-AF65-F5344CB8AC3E}">
        <p14:creationId xmlns:p14="http://schemas.microsoft.com/office/powerpoint/2010/main" val="3022457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Negyedik biológiai fokozat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Túlzottan nagy nyomóerő</a:t>
            </a:r>
            <a:r>
              <a:rPr lang="hu-HU" dirty="0">
                <a:sym typeface="Wingdings" panose="05000000000000000000" pitchFamily="2" charset="2"/>
              </a:rPr>
              <a:t> vérkeringési zavart okoz a gyökérhártyában a fog meg sem mozdul</a:t>
            </a:r>
          </a:p>
          <a:p>
            <a:r>
              <a:rPr lang="hu-HU" dirty="0">
                <a:sym typeface="Wingdings" panose="05000000000000000000" pitchFamily="2" charset="2"/>
              </a:rPr>
              <a:t>A gyökérhártya sejtjei degenerálódnak, sejtmentessé válik a szövet (</a:t>
            </a:r>
            <a:r>
              <a:rPr lang="hu-HU" dirty="0" err="1">
                <a:sym typeface="Wingdings" panose="05000000000000000000" pitchFamily="2" charset="2"/>
              </a:rPr>
              <a:t>hialinizáció</a:t>
            </a:r>
            <a:r>
              <a:rPr lang="hu-HU" dirty="0">
                <a:sym typeface="Wingdings" panose="05000000000000000000" pitchFamily="2" charset="2"/>
              </a:rPr>
              <a:t>)</a:t>
            </a:r>
          </a:p>
          <a:p>
            <a:r>
              <a:rPr lang="hu-HU" dirty="0">
                <a:sym typeface="Wingdings" panose="05000000000000000000" pitchFamily="2" charset="2"/>
              </a:rPr>
              <a:t>A gyökérhártya melletti csontban felszaporodnak a csontlebontásért felelős </a:t>
            </a:r>
            <a:r>
              <a:rPr lang="hu-HU" dirty="0" err="1">
                <a:sym typeface="Wingdings" panose="05000000000000000000" pitchFamily="2" charset="2"/>
              </a:rPr>
              <a:t>osteoclastok</a:t>
            </a:r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Lebontják a csontfalat, így a fog hirtelen nagyon </a:t>
            </a:r>
            <a:r>
              <a:rPr lang="hu-HU" dirty="0" err="1">
                <a:sym typeface="Wingdings" panose="05000000000000000000" pitchFamily="2" charset="2"/>
              </a:rPr>
              <a:t>mobilissá</a:t>
            </a:r>
            <a:r>
              <a:rPr lang="hu-HU" dirty="0">
                <a:sym typeface="Wingdings" panose="05000000000000000000" pitchFamily="2" charset="2"/>
              </a:rPr>
              <a:t> válik (aláaknázó </a:t>
            </a:r>
            <a:r>
              <a:rPr lang="hu-HU" dirty="0" err="1">
                <a:sym typeface="Wingdings" panose="05000000000000000000" pitchFamily="2" charset="2"/>
              </a:rPr>
              <a:t>csontresorptio</a:t>
            </a:r>
            <a:r>
              <a:rPr lang="hu-HU" dirty="0">
                <a:sym typeface="Wingdings" panose="05000000000000000000" pitchFamily="2" charset="2"/>
              </a:rPr>
              <a:t>)</a:t>
            </a:r>
          </a:p>
          <a:p>
            <a:r>
              <a:rPr lang="hu-HU" dirty="0">
                <a:sym typeface="Wingdings" panose="05000000000000000000" pitchFamily="2" charset="2"/>
              </a:rPr>
              <a:t>Csak csontfelszívódás történik, csontfelrakódás nem</a:t>
            </a:r>
          </a:p>
          <a:p>
            <a:r>
              <a:rPr lang="hu-HU" dirty="0">
                <a:sym typeface="Wingdings" panose="05000000000000000000" pitchFamily="2" charset="2"/>
              </a:rPr>
              <a:t>Egy ideig </a:t>
            </a:r>
            <a:r>
              <a:rPr lang="hu-HU" dirty="0" err="1">
                <a:sym typeface="Wingdings" panose="05000000000000000000" pitchFamily="2" charset="2"/>
              </a:rPr>
              <a:t>reversibilis</a:t>
            </a:r>
            <a:r>
              <a:rPr lang="hu-HU" dirty="0">
                <a:sym typeface="Wingdings" panose="05000000000000000000" pitchFamily="2" charset="2"/>
              </a:rPr>
              <a:t> a folyamat </a:t>
            </a:r>
          </a:p>
          <a:p>
            <a:pPr marL="114300" indent="0" algn="ctr">
              <a:buNone/>
            </a:pPr>
            <a:r>
              <a:rPr lang="hu-HU" dirty="0"/>
              <a:t>A csontfelszívódást nem követi csontlerakódás!</a:t>
            </a:r>
          </a:p>
        </p:txBody>
      </p:sp>
    </p:spTree>
    <p:extLst>
      <p:ext uri="{BB962C8B-B14F-4D97-AF65-F5344CB8AC3E}">
        <p14:creationId xmlns:p14="http://schemas.microsoft.com/office/powerpoint/2010/main" val="1924369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Negyedik biológiai fokozat</a:t>
            </a:r>
          </a:p>
        </p:txBody>
      </p:sp>
      <p:pic>
        <p:nvPicPr>
          <p:cNvPr id="4" name="Picture 8" descr="Scan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0537"/>
            <a:ext cx="4536504" cy="355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Scan0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90" y="1909947"/>
            <a:ext cx="4135540" cy="2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9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altLang="hu-HU" sz="2400" u="sng" dirty="0">
                <a:solidFill>
                  <a:srgbClr val="FF0000"/>
                </a:solidFill>
                <a:latin typeface="Comic Sans MS" pitchFamily="66" charset="0"/>
              </a:rPr>
              <a:t>Newton III. törvénye</a:t>
            </a:r>
            <a:r>
              <a:rPr lang="hu-HU" altLang="hu-HU" sz="2400" dirty="0">
                <a:latin typeface="Comic Sans MS" pitchFamily="66" charset="0"/>
              </a:rPr>
              <a:t>: Hatás, ellenhatás törvénye: </a:t>
            </a:r>
          </a:p>
          <a:p>
            <a:endParaRPr lang="hu-HU" altLang="hu-HU" sz="2400" dirty="0">
              <a:latin typeface="Comic Sans MS" pitchFamily="66" charset="0"/>
            </a:endParaRPr>
          </a:p>
          <a:p>
            <a:r>
              <a:rPr lang="hu-HU" altLang="hu-HU" sz="2400" dirty="0">
                <a:latin typeface="Comic Sans MS" pitchFamily="66" charset="0"/>
              </a:rPr>
              <a:t>Ha az</a:t>
            </a:r>
            <a:r>
              <a:rPr lang="hu-HU" altLang="hu-HU" sz="2400" b="1" i="1" dirty="0">
                <a:latin typeface="Comic Sans MS" pitchFamily="66" charset="0"/>
              </a:rPr>
              <a:t> A</a:t>
            </a:r>
            <a:r>
              <a:rPr lang="hu-HU" altLang="hu-HU" sz="2400" dirty="0">
                <a:latin typeface="Comic Sans MS" pitchFamily="66" charset="0"/>
              </a:rPr>
              <a:t> test a</a:t>
            </a:r>
            <a:r>
              <a:rPr lang="hu-HU" altLang="hu-HU" sz="2400" b="1" i="1" dirty="0">
                <a:latin typeface="Comic Sans MS" pitchFamily="66" charset="0"/>
              </a:rPr>
              <a:t> B </a:t>
            </a:r>
            <a:r>
              <a:rPr lang="hu-HU" altLang="hu-HU" sz="2400" dirty="0">
                <a:latin typeface="Comic Sans MS" pitchFamily="66" charset="0"/>
              </a:rPr>
              <a:t>testre egy</a:t>
            </a:r>
            <a:r>
              <a:rPr lang="hu-HU" altLang="hu-HU" sz="2400" b="1" dirty="0">
                <a:latin typeface="Comic Sans MS" pitchFamily="66" charset="0"/>
              </a:rPr>
              <a:t> </a:t>
            </a:r>
            <a:r>
              <a:rPr lang="hu-HU" altLang="hu-HU" sz="2400" b="1" i="1" dirty="0" err="1">
                <a:latin typeface="Comic Sans MS" pitchFamily="66" charset="0"/>
              </a:rPr>
              <a:t>Fab</a:t>
            </a:r>
            <a:r>
              <a:rPr lang="hu-HU" altLang="hu-HU" sz="2400" dirty="0">
                <a:latin typeface="Comic Sans MS" pitchFamily="66" charset="0"/>
              </a:rPr>
              <a:t> erőt fejt ki, akkor a</a:t>
            </a:r>
            <a:r>
              <a:rPr lang="hu-HU" altLang="hu-HU" sz="2400" b="1" i="1" dirty="0">
                <a:latin typeface="Comic Sans MS" pitchFamily="66" charset="0"/>
              </a:rPr>
              <a:t> B</a:t>
            </a:r>
            <a:r>
              <a:rPr lang="hu-HU" altLang="hu-HU" sz="2400" dirty="0">
                <a:latin typeface="Comic Sans MS" pitchFamily="66" charset="0"/>
              </a:rPr>
              <a:t> test is erőt fejt ki az</a:t>
            </a:r>
            <a:r>
              <a:rPr lang="hu-HU" altLang="hu-HU" sz="2400" b="1" i="1" dirty="0">
                <a:latin typeface="Comic Sans MS" pitchFamily="66" charset="0"/>
              </a:rPr>
              <a:t> A</a:t>
            </a:r>
            <a:r>
              <a:rPr lang="hu-HU" altLang="hu-HU" sz="2400" dirty="0">
                <a:latin typeface="Comic Sans MS" pitchFamily="66" charset="0"/>
              </a:rPr>
              <a:t> testre. Ezen</a:t>
            </a:r>
            <a:r>
              <a:rPr lang="hu-HU" altLang="hu-HU" sz="2400" b="1" i="1" dirty="0">
                <a:latin typeface="Comic Sans MS" pitchFamily="66" charset="0"/>
              </a:rPr>
              <a:t> </a:t>
            </a:r>
            <a:r>
              <a:rPr lang="hu-HU" altLang="hu-HU" sz="2400" b="1" i="1" dirty="0" err="1">
                <a:latin typeface="Comic Sans MS" pitchFamily="66" charset="0"/>
              </a:rPr>
              <a:t>Fba</a:t>
            </a:r>
            <a:r>
              <a:rPr lang="hu-HU" altLang="hu-HU" sz="2400" b="1" i="1" dirty="0">
                <a:latin typeface="Comic Sans MS" pitchFamily="66" charset="0"/>
              </a:rPr>
              <a:t> </a:t>
            </a:r>
            <a:r>
              <a:rPr lang="hu-HU" altLang="hu-HU" sz="2400" dirty="0">
                <a:latin typeface="Comic Sans MS" pitchFamily="66" charset="0"/>
              </a:rPr>
              <a:t>erő azonos nagyságú, de ellentétes irányú az eredeti</a:t>
            </a:r>
            <a:r>
              <a:rPr lang="hu-HU" altLang="hu-HU" sz="2400" b="1" i="1" dirty="0">
                <a:latin typeface="Comic Sans MS" pitchFamily="66" charset="0"/>
              </a:rPr>
              <a:t> </a:t>
            </a:r>
            <a:r>
              <a:rPr lang="hu-HU" altLang="hu-HU" sz="2400" b="1" i="1" dirty="0" err="1">
                <a:latin typeface="Comic Sans MS" pitchFamily="66" charset="0"/>
              </a:rPr>
              <a:t>Fab</a:t>
            </a:r>
            <a:r>
              <a:rPr lang="hu-HU" altLang="hu-HU" sz="2400" dirty="0">
                <a:latin typeface="Comic Sans MS" pitchFamily="66" charset="0"/>
              </a:rPr>
              <a:t> erővel</a:t>
            </a:r>
          </a:p>
          <a:p>
            <a:pPr marL="11430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3525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Horgonylat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2400" dirty="0">
                <a:latin typeface="Comic Sans MS" pitchFamily="66" charset="0"/>
              </a:rPr>
              <a:t>Ez azt jelenti, hogy a fogak ellenállást fejtenek ki a rá ható erővel szemben. A fogak ellenállását az anatómiai és mechanikai feltételek szabják meg.</a:t>
            </a:r>
          </a:p>
          <a:p>
            <a:endParaRPr lang="hu-HU" dirty="0"/>
          </a:p>
        </p:txBody>
      </p:sp>
      <p:pic>
        <p:nvPicPr>
          <p:cNvPr id="4" name="Picture 8" descr="00001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3119194"/>
            <a:ext cx="4664075" cy="3319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0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Horgonylat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hu-HU" altLang="hu-HU" sz="2800" dirty="0" err="1">
                <a:latin typeface="Comic Sans MS" pitchFamily="66" charset="0"/>
              </a:rPr>
              <a:t>Horgonylati</a:t>
            </a:r>
            <a:r>
              <a:rPr lang="hu-HU" altLang="hu-HU" sz="2800" dirty="0">
                <a:latin typeface="Comic Sans MS" pitchFamily="66" charset="0"/>
              </a:rPr>
              <a:t> kontrollnak nevezzük az </a:t>
            </a:r>
            <a:r>
              <a:rPr lang="hu-HU" altLang="hu-HU" sz="2800" dirty="0" err="1">
                <a:latin typeface="Comic Sans MS" pitchFamily="66" charset="0"/>
              </a:rPr>
              <a:t>orthodonciában</a:t>
            </a:r>
            <a:r>
              <a:rPr lang="hu-HU" altLang="hu-HU" sz="2800" dirty="0">
                <a:latin typeface="Comic Sans MS" pitchFamily="66" charset="0"/>
              </a:rPr>
              <a:t> az ellenerők kontrollját, annak tudatos felhasználását ill. kiiktatását.</a:t>
            </a:r>
          </a:p>
          <a:p>
            <a:pPr>
              <a:spcBef>
                <a:spcPct val="50000"/>
              </a:spcBef>
            </a:pPr>
            <a:r>
              <a:rPr lang="hu-HU" altLang="hu-HU" sz="2800" dirty="0">
                <a:latin typeface="Comic Sans MS" pitchFamily="66" charset="0"/>
              </a:rPr>
              <a:t>Ez azt jelenti, hogy a </a:t>
            </a:r>
            <a:r>
              <a:rPr lang="hu-HU" altLang="hu-HU" sz="2800" dirty="0" err="1">
                <a:latin typeface="Comic Sans MS" pitchFamily="66" charset="0"/>
              </a:rPr>
              <a:t>horgonylat</a:t>
            </a:r>
            <a:r>
              <a:rPr lang="hu-HU" altLang="hu-HU" sz="2800" dirty="0">
                <a:latin typeface="Comic Sans MS" pitchFamily="66" charset="0"/>
              </a:rPr>
              <a:t> segítségével tudjuk a megkívánt fogat mozdítani és a többi támaszték fog elmozdulása nem várható a kifejtett erő hatására.</a:t>
            </a:r>
          </a:p>
          <a:p>
            <a:pPr marL="11430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8827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Példák </a:t>
            </a:r>
            <a:r>
              <a:rPr lang="hu-HU" dirty="0" err="1"/>
              <a:t>horgonylatra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200" dirty="0"/>
              <a:t>Több fog egy egységbe foglalása 8-as ligatúrával</a:t>
            </a:r>
          </a:p>
          <a:p>
            <a:r>
              <a:rPr lang="hu-HU" sz="3200" dirty="0"/>
              <a:t>Egy fog stabil helyzetbe állítása (</a:t>
            </a:r>
            <a:r>
              <a:rPr lang="hu-HU" sz="3200" dirty="0" err="1"/>
              <a:t>corticalis</a:t>
            </a:r>
            <a:r>
              <a:rPr lang="hu-HU" sz="3200" dirty="0"/>
              <a:t> csontba döntés)</a:t>
            </a:r>
          </a:p>
          <a:p>
            <a:r>
              <a:rPr lang="hu-HU" sz="3200" dirty="0" err="1"/>
              <a:t>Goshgarian</a:t>
            </a:r>
            <a:r>
              <a:rPr lang="hu-HU" sz="3200" dirty="0"/>
              <a:t> </a:t>
            </a:r>
            <a:r>
              <a:rPr lang="hu-HU" sz="3200" dirty="0" err="1"/>
              <a:t>szájpadív</a:t>
            </a:r>
            <a:endParaRPr lang="hu-HU" sz="3200" dirty="0"/>
          </a:p>
          <a:p>
            <a:r>
              <a:rPr lang="hu-HU" sz="3200" dirty="0" err="1"/>
              <a:t>Pendulum</a:t>
            </a:r>
            <a:r>
              <a:rPr lang="hu-HU" sz="3200" dirty="0"/>
              <a:t> </a:t>
            </a:r>
          </a:p>
          <a:p>
            <a:r>
              <a:rPr lang="hu-HU" sz="3200" dirty="0" err="1"/>
              <a:t>Lingual</a:t>
            </a:r>
            <a:r>
              <a:rPr lang="hu-HU" sz="3200" dirty="0"/>
              <a:t> ív</a:t>
            </a:r>
          </a:p>
          <a:p>
            <a:r>
              <a:rPr lang="hu-HU" sz="3200" dirty="0" err="1"/>
              <a:t>miniimplantátum</a:t>
            </a:r>
            <a:endParaRPr lang="hu-HU" sz="3200" dirty="0"/>
          </a:p>
          <a:p>
            <a:r>
              <a:rPr lang="hu-HU" sz="3200" dirty="0"/>
              <a:t>Fejsapka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830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fogszabályozási kezelés lényege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74683"/>
            <a:ext cx="7620000" cy="4800600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+mj-lt"/>
              </a:rPr>
              <a:t>Fogakra kifejtett ERŐ</a:t>
            </a:r>
            <a:r>
              <a:rPr lang="hu-HU" sz="3600" dirty="0">
                <a:latin typeface="+mj-lt"/>
                <a:sym typeface="Wingdings" panose="05000000000000000000" pitchFamily="2" charset="2"/>
              </a:rPr>
              <a:t> fog elmozdul</a:t>
            </a:r>
            <a:endParaRPr lang="hu-HU" sz="3600" dirty="0">
              <a:latin typeface="+mj-lt"/>
            </a:endParaRPr>
          </a:p>
          <a:p>
            <a:r>
              <a:rPr lang="hu-HU" sz="3600" dirty="0">
                <a:latin typeface="+mj-lt"/>
              </a:rPr>
              <a:t>Állcsontokra (közvetve vagy közvetlenül) kifejtett ERŐ</a:t>
            </a:r>
            <a:r>
              <a:rPr lang="hu-HU" sz="3600" dirty="0">
                <a:latin typeface="+mj-lt"/>
                <a:sym typeface="Wingdings" panose="05000000000000000000" pitchFamily="2" charset="2"/>
              </a:rPr>
              <a:t> csontátépülés</a:t>
            </a:r>
            <a:endParaRPr lang="hu-H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2218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3990210" cy="290549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11" y="2492896"/>
            <a:ext cx="3580687" cy="2764680"/>
          </a:xfrm>
          <a:prstGeom prst="rect">
            <a:avLst/>
          </a:prstGeom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hu-HU" dirty="0" err="1"/>
              <a:t>Goshgarian</a:t>
            </a:r>
            <a:r>
              <a:rPr lang="hu-HU" dirty="0"/>
              <a:t> </a:t>
            </a:r>
            <a:r>
              <a:rPr lang="hu-HU" dirty="0" err="1"/>
              <a:t>szájpadív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870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Pendulum</a:t>
            </a:r>
            <a:r>
              <a:rPr lang="hu-HU" dirty="0"/>
              <a:t>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29473"/>
            <a:ext cx="4032448" cy="261316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700" y="2924944"/>
            <a:ext cx="3337168" cy="27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6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Lingual</a:t>
            </a:r>
            <a:r>
              <a:rPr lang="hu-HU" dirty="0"/>
              <a:t> ív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5" y="1600200"/>
            <a:ext cx="7112850" cy="4800600"/>
          </a:xfrm>
        </p:spPr>
      </p:pic>
    </p:spTree>
    <p:extLst>
      <p:ext uri="{BB962C8B-B14F-4D97-AF65-F5344CB8AC3E}">
        <p14:creationId xmlns:p14="http://schemas.microsoft.com/office/powerpoint/2010/main" val="105072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Miniimplantátum</a:t>
            </a:r>
            <a:r>
              <a:rPr lang="hu-HU" dirty="0"/>
              <a:t>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4864"/>
            <a:ext cx="5281282" cy="3614536"/>
          </a:xfrm>
        </p:spPr>
      </p:pic>
    </p:spTree>
    <p:extLst>
      <p:ext uri="{BB962C8B-B14F-4D97-AF65-F5344CB8AC3E}">
        <p14:creationId xmlns:p14="http://schemas.microsoft.com/office/powerpoint/2010/main" val="332451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Miniimplantátum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4824"/>
            <a:ext cx="6013648" cy="4089281"/>
          </a:xfrm>
        </p:spPr>
      </p:pic>
    </p:spTree>
    <p:extLst>
      <p:ext uri="{BB962C8B-B14F-4D97-AF65-F5344CB8AC3E}">
        <p14:creationId xmlns:p14="http://schemas.microsoft.com/office/powerpoint/2010/main" val="224401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Miniimplantátum</a:t>
            </a:r>
            <a:r>
              <a:rPr lang="hu-HU" dirty="0"/>
              <a:t>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5951220" cy="4587240"/>
          </a:xfrm>
        </p:spPr>
      </p:pic>
    </p:spTree>
    <p:extLst>
      <p:ext uri="{BB962C8B-B14F-4D97-AF65-F5344CB8AC3E}">
        <p14:creationId xmlns:p14="http://schemas.microsoft.com/office/powerpoint/2010/main" val="291245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Fejsapka 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4"/>
          <a:stretch/>
        </p:blipFill>
        <p:spPr>
          <a:xfrm>
            <a:off x="-1" y="1772816"/>
            <a:ext cx="4102231" cy="295232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97"/>
          <a:stretch/>
        </p:blipFill>
        <p:spPr>
          <a:xfrm>
            <a:off x="4139952" y="1766775"/>
            <a:ext cx="4355976" cy="30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21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következik mindebből?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3600" dirty="0">
                <a:latin typeface="+mj-lt"/>
              </a:rPr>
              <a:t>Az elmozdítani kívánt fogra fejtsük ki a </a:t>
            </a:r>
            <a:r>
              <a:rPr lang="hu-HU" altLang="hu-HU" sz="3600" dirty="0" err="1">
                <a:latin typeface="+mj-lt"/>
              </a:rPr>
              <a:t>legoptimális</a:t>
            </a:r>
            <a:r>
              <a:rPr lang="hu-HU" altLang="hu-HU" sz="3600" dirty="0">
                <a:latin typeface="+mj-lt"/>
              </a:rPr>
              <a:t> erőt</a:t>
            </a:r>
          </a:p>
          <a:p>
            <a:r>
              <a:rPr lang="hu-HU" altLang="hu-HU" sz="3600" dirty="0">
                <a:latin typeface="+mj-lt"/>
              </a:rPr>
              <a:t>A tartófogak ellenállását növeljük (blokkolás), </a:t>
            </a:r>
            <a:r>
              <a:rPr lang="hu-HU" altLang="hu-HU" sz="3600" dirty="0" err="1">
                <a:latin typeface="+mj-lt"/>
              </a:rPr>
              <a:t>horgonylaterősítés</a:t>
            </a:r>
            <a:endParaRPr lang="hu-HU" altLang="hu-HU" sz="3600" dirty="0"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497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történik a csontban a fogra ható erők következményeként?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fogszabályozási kezelés során a fogakra, illetve az állcsontokra (közvetve vagy közvetlenül) nyomó- vagy húzóerőt gyakorlunk,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erő hatására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csontátépülés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megy végbe a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parodontium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károsodása nélkül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a fog elmozdul</a:t>
            </a:r>
          </a:p>
        </p:txBody>
      </p:sp>
    </p:spTree>
    <p:extLst>
      <p:ext uri="{BB962C8B-B14F-4D97-AF65-F5344CB8AC3E}">
        <p14:creationId xmlns:p14="http://schemas.microsoft.com/office/powerpoint/2010/main" val="277907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Mechanikai inger hatására bekövetkező CSONTÁTÉPÜLÉS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/>
          <a:lstStyle/>
          <a:p>
            <a:r>
              <a:rPr lang="hu-HU" b="1" dirty="0"/>
              <a:t>Nyomási oldalon </a:t>
            </a:r>
            <a:r>
              <a:rPr lang="hu-HU" dirty="0"/>
              <a:t>a csont </a:t>
            </a:r>
            <a:r>
              <a:rPr lang="hu-HU" dirty="0" err="1"/>
              <a:t>felszívódik-csontresorptio</a:t>
            </a:r>
            <a:endParaRPr lang="hu-HU" dirty="0"/>
          </a:p>
          <a:p>
            <a:r>
              <a:rPr lang="hu-HU" dirty="0" err="1"/>
              <a:t>Osteoclast</a:t>
            </a:r>
            <a:r>
              <a:rPr lang="hu-HU" dirty="0"/>
              <a:t> sejtek végzik</a:t>
            </a:r>
          </a:p>
          <a:p>
            <a:r>
              <a:rPr lang="hu-HU" dirty="0"/>
              <a:t>A fog ebbe az irányba mozdul el</a:t>
            </a:r>
          </a:p>
          <a:p>
            <a:endParaRPr lang="hu-HU" dirty="0"/>
          </a:p>
          <a:p>
            <a:r>
              <a:rPr lang="hu-HU" b="1" dirty="0"/>
              <a:t>Húzási oldalon </a:t>
            </a:r>
            <a:r>
              <a:rPr lang="hu-HU" dirty="0"/>
              <a:t>csontképződés megy végbe- </a:t>
            </a:r>
            <a:r>
              <a:rPr lang="hu-HU" dirty="0" err="1"/>
              <a:t>csont</a:t>
            </a:r>
            <a:r>
              <a:rPr lang="hu-HU" b="1" dirty="0" err="1"/>
              <a:t>appositi</a:t>
            </a:r>
            <a:r>
              <a:rPr lang="hu-HU" dirty="0" err="1"/>
              <a:t>o</a:t>
            </a:r>
            <a:endParaRPr lang="hu-HU" dirty="0"/>
          </a:p>
          <a:p>
            <a:r>
              <a:rPr lang="hu-HU" dirty="0" err="1"/>
              <a:t>Osteoblastok</a:t>
            </a:r>
            <a:r>
              <a:rPr lang="hu-HU" dirty="0"/>
              <a:t> végzik</a:t>
            </a:r>
          </a:p>
          <a:p>
            <a:r>
              <a:rPr lang="hu-HU" dirty="0"/>
              <a:t>A fog ebből az irányból mozdul ki</a:t>
            </a:r>
          </a:p>
          <a:p>
            <a:endParaRPr lang="hu-HU" dirty="0"/>
          </a:p>
          <a:p>
            <a:r>
              <a:rPr lang="hu-HU" dirty="0"/>
              <a:t>Ezek a folyamatok </a:t>
            </a:r>
            <a:r>
              <a:rPr lang="hu-HU" b="1" dirty="0"/>
              <a:t>mérsékelt erőhatásra </a:t>
            </a:r>
            <a:r>
              <a:rPr lang="hu-HU" dirty="0"/>
              <a:t>történnek</a:t>
            </a:r>
          </a:p>
        </p:txBody>
      </p:sp>
    </p:spTree>
    <p:extLst>
      <p:ext uri="{BB962C8B-B14F-4D97-AF65-F5344CB8AC3E}">
        <p14:creationId xmlns:p14="http://schemas.microsoft.com/office/powerpoint/2010/main" val="151214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3312368" cy="259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48137"/>
            <a:ext cx="2352800" cy="27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6722"/>
            <a:ext cx="2539677" cy="293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11560" y="6206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/>
              <a:t>Rotáláció</a:t>
            </a:r>
            <a:endParaRPr lang="hu-HU" sz="3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67544" y="544557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2126" y="5517231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Intrusio</a:t>
            </a:r>
            <a:endParaRPr lang="hu-HU" sz="32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427984" y="5594176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Extrusio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16524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2843808" cy="30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454" y="1064210"/>
            <a:ext cx="360465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21088"/>
            <a:ext cx="22225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899592" y="404664"/>
            <a:ext cx="3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Retrusio</a:t>
            </a:r>
            <a:endParaRPr lang="hu-HU" sz="32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72000" y="142481"/>
            <a:ext cx="3803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Torque</a:t>
            </a:r>
            <a:r>
              <a:rPr lang="hu-HU" sz="3200" dirty="0"/>
              <a:t> (forgatónyomaték)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187624" y="501317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/>
              <a:t>Mesiodistalis</a:t>
            </a:r>
            <a:r>
              <a:rPr lang="hu-HU" sz="3200" dirty="0"/>
              <a:t> vontatás</a:t>
            </a:r>
          </a:p>
        </p:txBody>
      </p:sp>
    </p:spTree>
    <p:extLst>
      <p:ext uri="{BB962C8B-B14F-4D97-AF65-F5344CB8AC3E}">
        <p14:creationId xmlns:p14="http://schemas.microsoft.com/office/powerpoint/2010/main" val="178030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Átépülés gyorsasága különböző szövetekben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21088"/>
          </a:xfrm>
        </p:spPr>
        <p:txBody>
          <a:bodyPr/>
          <a:lstStyle/>
          <a:p>
            <a:r>
              <a:rPr lang="hu-HU" dirty="0"/>
              <a:t>Leggyorsabb a csontátépülés az </a:t>
            </a:r>
            <a:r>
              <a:rPr lang="hu-HU" dirty="0" err="1"/>
              <a:t>alveolusban</a:t>
            </a:r>
            <a:endParaRPr lang="hu-HU" dirty="0"/>
          </a:p>
          <a:p>
            <a:r>
              <a:rPr lang="hu-HU" dirty="0"/>
              <a:t>Foggyökéri cement réteg</a:t>
            </a:r>
          </a:p>
          <a:p>
            <a:r>
              <a:rPr lang="hu-HU" dirty="0"/>
              <a:t>Lágyrészek átépülése hosszabb idő:</a:t>
            </a:r>
          </a:p>
          <a:p>
            <a:pPr lvl="1"/>
            <a:r>
              <a:rPr lang="hu-HU" dirty="0"/>
              <a:t>Reflexes izomtevékenység min. 3 hónap (műtétes eset)</a:t>
            </a:r>
          </a:p>
          <a:p>
            <a:pPr lvl="1"/>
            <a:r>
              <a:rPr lang="hu-HU" dirty="0"/>
              <a:t>Szalagok bizonyos rostjainak átépülése 1 év (retenciós fázis!)</a:t>
            </a:r>
          </a:p>
          <a:p>
            <a:pPr lvl="1"/>
            <a:r>
              <a:rPr lang="hu-HU" dirty="0" err="1"/>
              <a:t>Gingiva</a:t>
            </a:r>
            <a:r>
              <a:rPr lang="hu-HU" dirty="0"/>
              <a:t> (részárás, </a:t>
            </a:r>
            <a:r>
              <a:rPr lang="hu-HU" dirty="0" err="1"/>
              <a:t>ectopiás</a:t>
            </a:r>
            <a:r>
              <a:rPr lang="hu-HU" dirty="0"/>
              <a:t> fog)</a:t>
            </a:r>
          </a:p>
          <a:p>
            <a:pPr marL="411480" lvl="1" indent="0">
              <a:buNone/>
            </a:pPr>
            <a:endParaRPr lang="hu-HU" dirty="0"/>
          </a:p>
          <a:p>
            <a:pPr marL="411480" lvl="1" indent="0">
              <a:buNone/>
            </a:pPr>
            <a:endParaRPr lang="hu-HU" dirty="0"/>
          </a:p>
          <a:p>
            <a:pPr lvl="1"/>
            <a:r>
              <a:rPr lang="hu-HU" sz="2200" dirty="0"/>
              <a:t>TMI változása: ízületi </a:t>
            </a:r>
            <a:r>
              <a:rPr lang="hu-HU" sz="2200" dirty="0" err="1"/>
              <a:t>fejecs</a:t>
            </a:r>
            <a:r>
              <a:rPr lang="hu-HU" sz="2200" dirty="0"/>
              <a:t> helyzete változik, csontátépülés több év (</a:t>
            </a:r>
            <a:r>
              <a:rPr lang="hu-HU" sz="2200" dirty="0" err="1"/>
              <a:t>mesiodistalis</a:t>
            </a:r>
            <a:r>
              <a:rPr lang="hu-HU" sz="2200" dirty="0"/>
              <a:t> eltérés, mélyharapás kezelése)</a:t>
            </a:r>
          </a:p>
        </p:txBody>
      </p:sp>
    </p:spTree>
    <p:extLst>
      <p:ext uri="{BB962C8B-B14F-4D97-AF65-F5344CB8AC3E}">
        <p14:creationId xmlns:p14="http://schemas.microsoft.com/office/powerpoint/2010/main" val="293627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Átépülés gyorsasága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5782" y="2348880"/>
            <a:ext cx="7620000" cy="4800600"/>
          </a:xfrm>
        </p:spPr>
        <p:txBody>
          <a:bodyPr/>
          <a:lstStyle/>
          <a:p>
            <a:r>
              <a:rPr lang="hu-HU" dirty="0"/>
              <a:t>A fog rotálásakor a </a:t>
            </a:r>
            <a:r>
              <a:rPr lang="hu-HU" dirty="0" err="1"/>
              <a:t>gyökérhárya-</a:t>
            </a:r>
            <a:endParaRPr lang="hu-HU" dirty="0"/>
          </a:p>
          <a:p>
            <a:pPr marL="114300" indent="0">
              <a:buNone/>
            </a:pPr>
            <a:r>
              <a:rPr lang="hu-HU" dirty="0"/>
              <a:t>rostok átépülése sokkal lassabb,</a:t>
            </a:r>
          </a:p>
          <a:p>
            <a:pPr marL="114300" indent="0">
              <a:buNone/>
            </a:pPr>
            <a:r>
              <a:rPr lang="hu-HU" dirty="0"/>
              <a:t>mint a csontátépülés</a:t>
            </a:r>
          </a:p>
        </p:txBody>
      </p:sp>
      <p:pic>
        <p:nvPicPr>
          <p:cNvPr id="4" name="Picture 5" descr="Scan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528219" cy="35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2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Erő nagysága a szervezet tűrőképessége szempontjából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4 biológiai fokozat</a:t>
            </a:r>
          </a:p>
          <a:p>
            <a:r>
              <a:rPr lang="hu-HU" dirty="0"/>
              <a:t>Egy fog elmozdítása függ a gyökérfelszín nagyságától és a rá ható erő nagyságától</a:t>
            </a:r>
          </a:p>
          <a:p>
            <a:endParaRPr lang="hu-HU" dirty="0"/>
          </a:p>
          <a:p>
            <a:r>
              <a:rPr lang="hu-HU" dirty="0"/>
              <a:t>Az erő alkalmazására szolgáló szabályok:</a:t>
            </a:r>
          </a:p>
          <a:p>
            <a:pPr lvl="1"/>
            <a:r>
              <a:rPr lang="hu-HU" dirty="0"/>
              <a:t>Az egyéni tűrőképességet figyelembe kell venni</a:t>
            </a:r>
          </a:p>
          <a:p>
            <a:pPr lvl="1"/>
            <a:r>
              <a:rPr lang="hu-HU" dirty="0"/>
              <a:t>Túl nagy erőhatásra fájdalommal, harapási érzékenységgel reagál a beteg</a:t>
            </a:r>
          </a:p>
          <a:p>
            <a:pPr lvl="1"/>
            <a:r>
              <a:rPr lang="hu-HU" dirty="0"/>
              <a:t>Ha túl nagy a fog ellenállása, nem az erőt kell növelni, hanem a behatás idejét</a:t>
            </a:r>
          </a:p>
          <a:p>
            <a:pPr lvl="1"/>
            <a:r>
              <a:rPr lang="hu-HU" dirty="0"/>
              <a:t>Az elmozdítás irányát nem szabad kezelés közben változtatni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7931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muló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muló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227</TotalTime>
  <Words>658</Words>
  <Application>Microsoft Macintosh PowerPoint</Application>
  <PresentationFormat>Diavetítés a képernyőre (4:3 oldalarány)</PresentationFormat>
  <Paragraphs>104</Paragraphs>
  <Slides>27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Arial</vt:lpstr>
      <vt:lpstr>Calibri</vt:lpstr>
      <vt:lpstr>Cambria</vt:lpstr>
      <vt:lpstr>Comic Sans MS</vt:lpstr>
      <vt:lpstr>Times New Roman</vt:lpstr>
      <vt:lpstr>Simuló</vt:lpstr>
      <vt:lpstr>A fogszabályozási kezelés alapelvei</vt:lpstr>
      <vt:lpstr>A fogszabályozási kezelés lényege</vt:lpstr>
      <vt:lpstr>Mi történik a csontban a fogra ható erők következményeként?</vt:lpstr>
      <vt:lpstr>Mechanikai inger hatására bekövetkező CSONTÁTÉPÜLÉS</vt:lpstr>
      <vt:lpstr>PowerPoint-bemutató</vt:lpstr>
      <vt:lpstr>PowerPoint-bemutató</vt:lpstr>
      <vt:lpstr>Átépülés gyorsasága különböző szövetekben</vt:lpstr>
      <vt:lpstr>Átépülés gyorsasága</vt:lpstr>
      <vt:lpstr>Erő nagysága a szervezet tűrőképessége szempontjából</vt:lpstr>
      <vt:lpstr>Erő nagysága a szervezet tűrőképessége szempontjából</vt:lpstr>
      <vt:lpstr>Első biológiai fokozat</vt:lpstr>
      <vt:lpstr>Második biológiai fokozat</vt:lpstr>
      <vt:lpstr>Harmadik biológiai fokozat</vt:lpstr>
      <vt:lpstr>Negyedik biológiai fokozat</vt:lpstr>
      <vt:lpstr>Negyedik biológiai fokozat</vt:lpstr>
      <vt:lpstr>PowerPoint-bemutató</vt:lpstr>
      <vt:lpstr>Horgonylat</vt:lpstr>
      <vt:lpstr>Horgonylat</vt:lpstr>
      <vt:lpstr>Példák horgonylatra</vt:lpstr>
      <vt:lpstr>Goshgarian szájpadív </vt:lpstr>
      <vt:lpstr>Pendulum </vt:lpstr>
      <vt:lpstr>Lingual ív</vt:lpstr>
      <vt:lpstr>Miniimplantátum </vt:lpstr>
      <vt:lpstr>Miniimplantátum</vt:lpstr>
      <vt:lpstr>Miniimplantátum </vt:lpstr>
      <vt:lpstr>Fejsapka </vt:lpstr>
      <vt:lpstr>Mi következik mindebből?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fogszabályozási kezelés alapelvei</dc:title>
  <dc:creator>Dr. Fekete Bernadett</dc:creator>
  <cp:lastModifiedBy>Tímea Szabados</cp:lastModifiedBy>
  <cp:revision>24</cp:revision>
  <dcterms:created xsi:type="dcterms:W3CDTF">2018-02-21T15:56:16Z</dcterms:created>
  <dcterms:modified xsi:type="dcterms:W3CDTF">2020-04-20T21:02:25Z</dcterms:modified>
</cp:coreProperties>
</file>