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78" r:id="rId23"/>
    <p:sldId id="283" r:id="rId24"/>
    <p:sldId id="280" r:id="rId25"/>
    <p:sldId id="284" r:id="rId26"/>
    <p:sldId id="281" r:id="rId27"/>
    <p:sldId id="282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8"/>
    <p:restoredTop sz="96208"/>
  </p:normalViewPr>
  <p:slideViewPr>
    <p:cSldViewPr snapToGrid="0" snapToObjects="1">
      <p:cViewPr varScale="1">
        <p:scale>
          <a:sx n="52" d="100"/>
          <a:sy n="52" d="100"/>
        </p:scale>
        <p:origin x="208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5178C-BB0B-4DDC-A70F-AC986CC2862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C8B7BB3-365B-4676-9897-C68621262F52}">
      <dgm:prSet/>
      <dgm:spPr/>
      <dgm:t>
        <a:bodyPr/>
        <a:lstStyle/>
        <a:p>
          <a:r>
            <a:rPr lang="hu-HU" b="0" dirty="0"/>
            <a:t>Kivehető készülékek</a:t>
          </a:r>
          <a:endParaRPr lang="en-US" b="0" dirty="0"/>
        </a:p>
      </dgm:t>
    </dgm:pt>
    <dgm:pt modelId="{089158AA-75EF-4762-93CD-9839D64CDF4C}" type="parTrans" cxnId="{FD7ED7FC-9ECE-4426-81F1-D63E686B9B44}">
      <dgm:prSet/>
      <dgm:spPr/>
      <dgm:t>
        <a:bodyPr/>
        <a:lstStyle/>
        <a:p>
          <a:endParaRPr lang="en-US"/>
        </a:p>
      </dgm:t>
    </dgm:pt>
    <dgm:pt modelId="{AF29C865-17C4-4216-9EA9-D6C9EE2BF3D4}" type="sibTrans" cxnId="{FD7ED7FC-9ECE-4426-81F1-D63E686B9B44}">
      <dgm:prSet/>
      <dgm:spPr/>
      <dgm:t>
        <a:bodyPr/>
        <a:lstStyle/>
        <a:p>
          <a:endParaRPr lang="en-US"/>
        </a:p>
      </dgm:t>
    </dgm:pt>
    <dgm:pt modelId="{2DA26FD1-5FEA-46E6-A217-060523130010}">
      <dgm:prSet/>
      <dgm:spPr/>
      <dgm:t>
        <a:bodyPr/>
        <a:lstStyle/>
        <a:p>
          <a:r>
            <a:rPr lang="hu-HU" b="1" dirty="0"/>
            <a:t>Rögzített készülékek</a:t>
          </a:r>
          <a:endParaRPr lang="en-US" b="1" dirty="0"/>
        </a:p>
      </dgm:t>
    </dgm:pt>
    <dgm:pt modelId="{402B6895-A715-4FE2-9070-D6DDE14E29C6}" type="parTrans" cxnId="{91A28CE1-FCAF-4110-89F8-C7E10F3FB82A}">
      <dgm:prSet/>
      <dgm:spPr/>
      <dgm:t>
        <a:bodyPr/>
        <a:lstStyle/>
        <a:p>
          <a:endParaRPr lang="en-US"/>
        </a:p>
      </dgm:t>
    </dgm:pt>
    <dgm:pt modelId="{87E8EE66-5FF0-40B8-8AF1-026778FE1437}" type="sibTrans" cxnId="{91A28CE1-FCAF-4110-89F8-C7E10F3FB82A}">
      <dgm:prSet/>
      <dgm:spPr/>
      <dgm:t>
        <a:bodyPr/>
        <a:lstStyle/>
        <a:p>
          <a:endParaRPr lang="en-US"/>
        </a:p>
      </dgm:t>
    </dgm:pt>
    <dgm:pt modelId="{AE6C6371-CE31-4970-954D-648D32456407}">
      <dgm:prSet/>
      <dgm:spPr/>
      <dgm:t>
        <a:bodyPr/>
        <a:lstStyle/>
        <a:p>
          <a:r>
            <a:rPr lang="hu-HU"/>
            <a:t>Extraoralis készülékek</a:t>
          </a:r>
          <a:endParaRPr lang="en-US"/>
        </a:p>
      </dgm:t>
    </dgm:pt>
    <dgm:pt modelId="{20427BE3-D0D6-448D-94BB-C31706BCAC87}" type="parTrans" cxnId="{4C959070-7888-4320-B799-3856EACBB901}">
      <dgm:prSet/>
      <dgm:spPr/>
      <dgm:t>
        <a:bodyPr/>
        <a:lstStyle/>
        <a:p>
          <a:endParaRPr lang="en-US"/>
        </a:p>
      </dgm:t>
    </dgm:pt>
    <dgm:pt modelId="{42AFD0FC-EA2B-4A0E-B686-6069A2CAC4E8}" type="sibTrans" cxnId="{4C959070-7888-4320-B799-3856EACBB901}">
      <dgm:prSet/>
      <dgm:spPr/>
      <dgm:t>
        <a:bodyPr/>
        <a:lstStyle/>
        <a:p>
          <a:endParaRPr lang="en-US"/>
        </a:p>
      </dgm:t>
    </dgm:pt>
    <dgm:pt modelId="{6FDEB4BF-6C6C-B646-8ADD-919977D53B2F}" type="pres">
      <dgm:prSet presAssocID="{D645178C-BB0B-4DDC-A70F-AC986CC286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A70194-9304-4E48-B952-1980498249DB}" type="pres">
      <dgm:prSet presAssocID="{8C8B7BB3-365B-4676-9897-C68621262F52}" presName="hierRoot1" presStyleCnt="0"/>
      <dgm:spPr/>
    </dgm:pt>
    <dgm:pt modelId="{68B86039-7F4F-DF48-807B-08B916078CFB}" type="pres">
      <dgm:prSet presAssocID="{8C8B7BB3-365B-4676-9897-C68621262F52}" presName="composite" presStyleCnt="0"/>
      <dgm:spPr/>
    </dgm:pt>
    <dgm:pt modelId="{C8402E09-4D98-2D43-98E0-34BB8267C3D8}" type="pres">
      <dgm:prSet presAssocID="{8C8B7BB3-365B-4676-9897-C68621262F52}" presName="background" presStyleLbl="node0" presStyleIdx="0" presStyleCnt="3"/>
      <dgm:spPr/>
    </dgm:pt>
    <dgm:pt modelId="{2A4A78DF-680B-434A-AF66-5C5C72F1A223}" type="pres">
      <dgm:prSet presAssocID="{8C8B7BB3-365B-4676-9897-C68621262F52}" presName="text" presStyleLbl="fgAcc0" presStyleIdx="0" presStyleCnt="3">
        <dgm:presLayoutVars>
          <dgm:chPref val="3"/>
        </dgm:presLayoutVars>
      </dgm:prSet>
      <dgm:spPr/>
    </dgm:pt>
    <dgm:pt modelId="{A908E561-2169-BD42-92F8-2A3353F110F6}" type="pres">
      <dgm:prSet presAssocID="{8C8B7BB3-365B-4676-9897-C68621262F52}" presName="hierChild2" presStyleCnt="0"/>
      <dgm:spPr/>
    </dgm:pt>
    <dgm:pt modelId="{84AE37CB-FEFD-734A-B0AB-C6BE27845EC3}" type="pres">
      <dgm:prSet presAssocID="{2DA26FD1-5FEA-46E6-A217-060523130010}" presName="hierRoot1" presStyleCnt="0"/>
      <dgm:spPr/>
    </dgm:pt>
    <dgm:pt modelId="{D0EEEB42-9041-B44C-B21B-E4806FD3CB8C}" type="pres">
      <dgm:prSet presAssocID="{2DA26FD1-5FEA-46E6-A217-060523130010}" presName="composite" presStyleCnt="0"/>
      <dgm:spPr/>
    </dgm:pt>
    <dgm:pt modelId="{292B2BAD-C803-4F4A-9F20-CC51F5B7547E}" type="pres">
      <dgm:prSet presAssocID="{2DA26FD1-5FEA-46E6-A217-060523130010}" presName="background" presStyleLbl="node0" presStyleIdx="1" presStyleCnt="3"/>
      <dgm:spPr/>
    </dgm:pt>
    <dgm:pt modelId="{BD68C737-2707-3441-B662-7421A1800ECA}" type="pres">
      <dgm:prSet presAssocID="{2DA26FD1-5FEA-46E6-A217-060523130010}" presName="text" presStyleLbl="fgAcc0" presStyleIdx="1" presStyleCnt="3">
        <dgm:presLayoutVars>
          <dgm:chPref val="3"/>
        </dgm:presLayoutVars>
      </dgm:prSet>
      <dgm:spPr/>
    </dgm:pt>
    <dgm:pt modelId="{20662B7D-2F96-7C47-AE2B-ED0C6785F0FB}" type="pres">
      <dgm:prSet presAssocID="{2DA26FD1-5FEA-46E6-A217-060523130010}" presName="hierChild2" presStyleCnt="0"/>
      <dgm:spPr/>
    </dgm:pt>
    <dgm:pt modelId="{7C8F42BB-C2D7-0945-BB17-890145C85C10}" type="pres">
      <dgm:prSet presAssocID="{AE6C6371-CE31-4970-954D-648D32456407}" presName="hierRoot1" presStyleCnt="0"/>
      <dgm:spPr/>
    </dgm:pt>
    <dgm:pt modelId="{47D509CA-CE13-034D-95CF-115418659766}" type="pres">
      <dgm:prSet presAssocID="{AE6C6371-CE31-4970-954D-648D32456407}" presName="composite" presStyleCnt="0"/>
      <dgm:spPr/>
    </dgm:pt>
    <dgm:pt modelId="{348AE656-CEA7-D24F-8308-E899FA6089F0}" type="pres">
      <dgm:prSet presAssocID="{AE6C6371-CE31-4970-954D-648D32456407}" presName="background" presStyleLbl="node0" presStyleIdx="2" presStyleCnt="3"/>
      <dgm:spPr/>
    </dgm:pt>
    <dgm:pt modelId="{DE5E1B29-6368-0C40-9CAF-12F5869FDEF7}" type="pres">
      <dgm:prSet presAssocID="{AE6C6371-CE31-4970-954D-648D32456407}" presName="text" presStyleLbl="fgAcc0" presStyleIdx="2" presStyleCnt="3">
        <dgm:presLayoutVars>
          <dgm:chPref val="3"/>
        </dgm:presLayoutVars>
      </dgm:prSet>
      <dgm:spPr/>
    </dgm:pt>
    <dgm:pt modelId="{CF8C5E22-3C1F-0A4A-BF38-57E21E3F5610}" type="pres">
      <dgm:prSet presAssocID="{AE6C6371-CE31-4970-954D-648D32456407}" presName="hierChild2" presStyleCnt="0"/>
      <dgm:spPr/>
    </dgm:pt>
  </dgm:ptLst>
  <dgm:cxnLst>
    <dgm:cxn modelId="{B0BD6904-8DF5-8947-8C08-3AA13C61CF88}" type="presOf" srcId="{2DA26FD1-5FEA-46E6-A217-060523130010}" destId="{BD68C737-2707-3441-B662-7421A1800ECA}" srcOrd="0" destOrd="0" presId="urn:microsoft.com/office/officeart/2005/8/layout/hierarchy1"/>
    <dgm:cxn modelId="{7B984513-01B9-D747-A03C-AE1DBE096D2E}" type="presOf" srcId="{AE6C6371-CE31-4970-954D-648D32456407}" destId="{DE5E1B29-6368-0C40-9CAF-12F5869FDEF7}" srcOrd="0" destOrd="0" presId="urn:microsoft.com/office/officeart/2005/8/layout/hierarchy1"/>
    <dgm:cxn modelId="{6951551D-01D1-E04D-9899-DB5718F5378B}" type="presOf" srcId="{D645178C-BB0B-4DDC-A70F-AC986CC2862E}" destId="{6FDEB4BF-6C6C-B646-8ADD-919977D53B2F}" srcOrd="0" destOrd="0" presId="urn:microsoft.com/office/officeart/2005/8/layout/hierarchy1"/>
    <dgm:cxn modelId="{4C959070-7888-4320-B799-3856EACBB901}" srcId="{D645178C-BB0B-4DDC-A70F-AC986CC2862E}" destId="{AE6C6371-CE31-4970-954D-648D32456407}" srcOrd="2" destOrd="0" parTransId="{20427BE3-D0D6-448D-94BB-C31706BCAC87}" sibTransId="{42AFD0FC-EA2B-4A0E-B686-6069A2CAC4E8}"/>
    <dgm:cxn modelId="{DC9CF27E-1CFC-4D4B-B4A6-500F785F9F3C}" type="presOf" srcId="{8C8B7BB3-365B-4676-9897-C68621262F52}" destId="{2A4A78DF-680B-434A-AF66-5C5C72F1A223}" srcOrd="0" destOrd="0" presId="urn:microsoft.com/office/officeart/2005/8/layout/hierarchy1"/>
    <dgm:cxn modelId="{91A28CE1-FCAF-4110-89F8-C7E10F3FB82A}" srcId="{D645178C-BB0B-4DDC-A70F-AC986CC2862E}" destId="{2DA26FD1-5FEA-46E6-A217-060523130010}" srcOrd="1" destOrd="0" parTransId="{402B6895-A715-4FE2-9070-D6DDE14E29C6}" sibTransId="{87E8EE66-5FF0-40B8-8AF1-026778FE1437}"/>
    <dgm:cxn modelId="{FD7ED7FC-9ECE-4426-81F1-D63E686B9B44}" srcId="{D645178C-BB0B-4DDC-A70F-AC986CC2862E}" destId="{8C8B7BB3-365B-4676-9897-C68621262F52}" srcOrd="0" destOrd="0" parTransId="{089158AA-75EF-4762-93CD-9839D64CDF4C}" sibTransId="{AF29C865-17C4-4216-9EA9-D6C9EE2BF3D4}"/>
    <dgm:cxn modelId="{C10CCEE8-BF73-D249-BE62-4763F80F7975}" type="presParOf" srcId="{6FDEB4BF-6C6C-B646-8ADD-919977D53B2F}" destId="{68A70194-9304-4E48-B952-1980498249DB}" srcOrd="0" destOrd="0" presId="urn:microsoft.com/office/officeart/2005/8/layout/hierarchy1"/>
    <dgm:cxn modelId="{4778A832-453A-D745-9AC3-0BDA3E8A6B03}" type="presParOf" srcId="{68A70194-9304-4E48-B952-1980498249DB}" destId="{68B86039-7F4F-DF48-807B-08B916078CFB}" srcOrd="0" destOrd="0" presId="urn:microsoft.com/office/officeart/2005/8/layout/hierarchy1"/>
    <dgm:cxn modelId="{D62A0F43-309E-2F4D-A39C-AFC6C7B7F014}" type="presParOf" srcId="{68B86039-7F4F-DF48-807B-08B916078CFB}" destId="{C8402E09-4D98-2D43-98E0-34BB8267C3D8}" srcOrd="0" destOrd="0" presId="urn:microsoft.com/office/officeart/2005/8/layout/hierarchy1"/>
    <dgm:cxn modelId="{578AAE99-6C95-F441-9ADF-1512A9FD1974}" type="presParOf" srcId="{68B86039-7F4F-DF48-807B-08B916078CFB}" destId="{2A4A78DF-680B-434A-AF66-5C5C72F1A223}" srcOrd="1" destOrd="0" presId="urn:microsoft.com/office/officeart/2005/8/layout/hierarchy1"/>
    <dgm:cxn modelId="{944BAA91-39A4-1347-AAD7-1B64743459F7}" type="presParOf" srcId="{68A70194-9304-4E48-B952-1980498249DB}" destId="{A908E561-2169-BD42-92F8-2A3353F110F6}" srcOrd="1" destOrd="0" presId="urn:microsoft.com/office/officeart/2005/8/layout/hierarchy1"/>
    <dgm:cxn modelId="{C207A0EE-8D6F-8D41-BD75-4F8E32C4FA45}" type="presParOf" srcId="{6FDEB4BF-6C6C-B646-8ADD-919977D53B2F}" destId="{84AE37CB-FEFD-734A-B0AB-C6BE27845EC3}" srcOrd="1" destOrd="0" presId="urn:microsoft.com/office/officeart/2005/8/layout/hierarchy1"/>
    <dgm:cxn modelId="{C9BDE3B0-3783-1D40-B2F1-D416802E77A1}" type="presParOf" srcId="{84AE37CB-FEFD-734A-B0AB-C6BE27845EC3}" destId="{D0EEEB42-9041-B44C-B21B-E4806FD3CB8C}" srcOrd="0" destOrd="0" presId="urn:microsoft.com/office/officeart/2005/8/layout/hierarchy1"/>
    <dgm:cxn modelId="{E9F809B4-9D08-9844-A406-B40335A69184}" type="presParOf" srcId="{D0EEEB42-9041-B44C-B21B-E4806FD3CB8C}" destId="{292B2BAD-C803-4F4A-9F20-CC51F5B7547E}" srcOrd="0" destOrd="0" presId="urn:microsoft.com/office/officeart/2005/8/layout/hierarchy1"/>
    <dgm:cxn modelId="{FAEE47E1-C9F1-CD49-9B59-3EA2D65A1C01}" type="presParOf" srcId="{D0EEEB42-9041-B44C-B21B-E4806FD3CB8C}" destId="{BD68C737-2707-3441-B662-7421A1800ECA}" srcOrd="1" destOrd="0" presId="urn:microsoft.com/office/officeart/2005/8/layout/hierarchy1"/>
    <dgm:cxn modelId="{68A92D1A-95E4-D14D-9EB3-FE66A7E35CDF}" type="presParOf" srcId="{84AE37CB-FEFD-734A-B0AB-C6BE27845EC3}" destId="{20662B7D-2F96-7C47-AE2B-ED0C6785F0FB}" srcOrd="1" destOrd="0" presId="urn:microsoft.com/office/officeart/2005/8/layout/hierarchy1"/>
    <dgm:cxn modelId="{4BEF7E84-BD71-EA4C-B0DC-6077BD0DEF88}" type="presParOf" srcId="{6FDEB4BF-6C6C-B646-8ADD-919977D53B2F}" destId="{7C8F42BB-C2D7-0945-BB17-890145C85C10}" srcOrd="2" destOrd="0" presId="urn:microsoft.com/office/officeart/2005/8/layout/hierarchy1"/>
    <dgm:cxn modelId="{4A81639B-C12C-A24B-8616-FC1CEFB5D44F}" type="presParOf" srcId="{7C8F42BB-C2D7-0945-BB17-890145C85C10}" destId="{47D509CA-CE13-034D-95CF-115418659766}" srcOrd="0" destOrd="0" presId="urn:microsoft.com/office/officeart/2005/8/layout/hierarchy1"/>
    <dgm:cxn modelId="{56B9BAA3-D67F-244D-9018-A178BDE43AED}" type="presParOf" srcId="{47D509CA-CE13-034D-95CF-115418659766}" destId="{348AE656-CEA7-D24F-8308-E899FA6089F0}" srcOrd="0" destOrd="0" presId="urn:microsoft.com/office/officeart/2005/8/layout/hierarchy1"/>
    <dgm:cxn modelId="{9776BF81-0ED3-3A41-B767-2EC5C8102F92}" type="presParOf" srcId="{47D509CA-CE13-034D-95CF-115418659766}" destId="{DE5E1B29-6368-0C40-9CAF-12F5869FDEF7}" srcOrd="1" destOrd="0" presId="urn:microsoft.com/office/officeart/2005/8/layout/hierarchy1"/>
    <dgm:cxn modelId="{02A4FB8A-4390-0C40-99F4-B71D233DAA60}" type="presParOf" srcId="{7C8F42BB-C2D7-0945-BB17-890145C85C10}" destId="{CF8C5E22-3C1F-0A4A-BF38-57E21E3F56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45178C-BB0B-4DDC-A70F-AC986CC286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8B7BB3-365B-4676-9897-C68621262F52}">
      <dgm:prSet/>
      <dgm:spPr/>
      <dgm:t>
        <a:bodyPr/>
        <a:lstStyle/>
        <a:p>
          <a:r>
            <a:rPr lang="hu-HU" b="0" dirty="0"/>
            <a:t>Kivehető készülékek</a:t>
          </a:r>
          <a:endParaRPr lang="en-US" b="0" dirty="0"/>
        </a:p>
      </dgm:t>
    </dgm:pt>
    <dgm:pt modelId="{089158AA-75EF-4762-93CD-9839D64CDF4C}" type="parTrans" cxnId="{FD7ED7FC-9ECE-4426-81F1-D63E686B9B44}">
      <dgm:prSet/>
      <dgm:spPr/>
      <dgm:t>
        <a:bodyPr/>
        <a:lstStyle/>
        <a:p>
          <a:endParaRPr lang="en-US"/>
        </a:p>
      </dgm:t>
    </dgm:pt>
    <dgm:pt modelId="{AF29C865-17C4-4216-9EA9-D6C9EE2BF3D4}" type="sibTrans" cxnId="{FD7ED7FC-9ECE-4426-81F1-D63E686B9B44}">
      <dgm:prSet/>
      <dgm:spPr/>
      <dgm:t>
        <a:bodyPr/>
        <a:lstStyle/>
        <a:p>
          <a:endParaRPr lang="en-US"/>
        </a:p>
      </dgm:t>
    </dgm:pt>
    <dgm:pt modelId="{2DA26FD1-5FEA-46E6-A217-060523130010}">
      <dgm:prSet/>
      <dgm:spPr/>
      <dgm:t>
        <a:bodyPr/>
        <a:lstStyle/>
        <a:p>
          <a:r>
            <a:rPr lang="hu-HU" b="0" dirty="0"/>
            <a:t>Rögzített készülékek</a:t>
          </a:r>
          <a:endParaRPr lang="en-US" b="0" dirty="0"/>
        </a:p>
      </dgm:t>
    </dgm:pt>
    <dgm:pt modelId="{402B6895-A715-4FE2-9070-D6DDE14E29C6}" type="parTrans" cxnId="{91A28CE1-FCAF-4110-89F8-C7E10F3FB82A}">
      <dgm:prSet/>
      <dgm:spPr/>
      <dgm:t>
        <a:bodyPr/>
        <a:lstStyle/>
        <a:p>
          <a:endParaRPr lang="en-US"/>
        </a:p>
      </dgm:t>
    </dgm:pt>
    <dgm:pt modelId="{87E8EE66-5FF0-40B8-8AF1-026778FE1437}" type="sibTrans" cxnId="{91A28CE1-FCAF-4110-89F8-C7E10F3FB82A}">
      <dgm:prSet/>
      <dgm:spPr/>
      <dgm:t>
        <a:bodyPr/>
        <a:lstStyle/>
        <a:p>
          <a:endParaRPr lang="en-US"/>
        </a:p>
      </dgm:t>
    </dgm:pt>
    <dgm:pt modelId="{AE6C6371-CE31-4970-954D-648D32456407}">
      <dgm:prSet/>
      <dgm:spPr/>
      <dgm:t>
        <a:bodyPr/>
        <a:lstStyle/>
        <a:p>
          <a:r>
            <a:rPr lang="hu-HU" b="1" dirty="0" err="1"/>
            <a:t>Extraoralis</a:t>
          </a:r>
          <a:r>
            <a:rPr lang="hu-HU" b="1" dirty="0"/>
            <a:t> készülékek</a:t>
          </a:r>
          <a:endParaRPr lang="en-US" b="1" dirty="0"/>
        </a:p>
      </dgm:t>
    </dgm:pt>
    <dgm:pt modelId="{20427BE3-D0D6-448D-94BB-C31706BCAC87}" type="parTrans" cxnId="{4C959070-7888-4320-B799-3856EACBB901}">
      <dgm:prSet/>
      <dgm:spPr/>
      <dgm:t>
        <a:bodyPr/>
        <a:lstStyle/>
        <a:p>
          <a:endParaRPr lang="en-US"/>
        </a:p>
      </dgm:t>
    </dgm:pt>
    <dgm:pt modelId="{42AFD0FC-EA2B-4A0E-B686-6069A2CAC4E8}" type="sibTrans" cxnId="{4C959070-7888-4320-B799-3856EACBB901}">
      <dgm:prSet/>
      <dgm:spPr/>
      <dgm:t>
        <a:bodyPr/>
        <a:lstStyle/>
        <a:p>
          <a:endParaRPr lang="en-US"/>
        </a:p>
      </dgm:t>
    </dgm:pt>
    <dgm:pt modelId="{54877E3D-C6B4-BB46-A7F5-3CFFEA85F59A}" type="pres">
      <dgm:prSet presAssocID="{D645178C-BB0B-4DDC-A70F-AC986CC286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E83061-04F2-384B-BDBC-7AC7DC4F478F}" type="pres">
      <dgm:prSet presAssocID="{8C8B7BB3-365B-4676-9897-C68621262F52}" presName="hierRoot1" presStyleCnt="0"/>
      <dgm:spPr/>
    </dgm:pt>
    <dgm:pt modelId="{CCFD9F23-40CE-8044-8495-6FFEA21B0B94}" type="pres">
      <dgm:prSet presAssocID="{8C8B7BB3-365B-4676-9897-C68621262F52}" presName="composite" presStyleCnt="0"/>
      <dgm:spPr/>
    </dgm:pt>
    <dgm:pt modelId="{DB9E7365-9E0D-AC4D-AC17-E80FF4D38E70}" type="pres">
      <dgm:prSet presAssocID="{8C8B7BB3-365B-4676-9897-C68621262F52}" presName="background" presStyleLbl="node0" presStyleIdx="0" presStyleCnt="3"/>
      <dgm:spPr/>
    </dgm:pt>
    <dgm:pt modelId="{A709D902-7D5D-184B-821B-D74B6307A93C}" type="pres">
      <dgm:prSet presAssocID="{8C8B7BB3-365B-4676-9897-C68621262F52}" presName="text" presStyleLbl="fgAcc0" presStyleIdx="0" presStyleCnt="3">
        <dgm:presLayoutVars>
          <dgm:chPref val="3"/>
        </dgm:presLayoutVars>
      </dgm:prSet>
      <dgm:spPr/>
    </dgm:pt>
    <dgm:pt modelId="{82A4D981-FD7E-8D4E-A5A2-6E551E5682A6}" type="pres">
      <dgm:prSet presAssocID="{8C8B7BB3-365B-4676-9897-C68621262F52}" presName="hierChild2" presStyleCnt="0"/>
      <dgm:spPr/>
    </dgm:pt>
    <dgm:pt modelId="{C20C111E-8220-B549-BF89-4DB850ECC381}" type="pres">
      <dgm:prSet presAssocID="{2DA26FD1-5FEA-46E6-A217-060523130010}" presName="hierRoot1" presStyleCnt="0"/>
      <dgm:spPr/>
    </dgm:pt>
    <dgm:pt modelId="{5E67090B-881B-7043-BDF4-D5698FED0F52}" type="pres">
      <dgm:prSet presAssocID="{2DA26FD1-5FEA-46E6-A217-060523130010}" presName="composite" presStyleCnt="0"/>
      <dgm:spPr/>
    </dgm:pt>
    <dgm:pt modelId="{BE520C37-DD26-6346-B6E6-666B0C2F0B29}" type="pres">
      <dgm:prSet presAssocID="{2DA26FD1-5FEA-46E6-A217-060523130010}" presName="background" presStyleLbl="node0" presStyleIdx="1" presStyleCnt="3"/>
      <dgm:spPr/>
    </dgm:pt>
    <dgm:pt modelId="{8BEFCF7B-B1F4-D046-8B35-F539018A57BE}" type="pres">
      <dgm:prSet presAssocID="{2DA26FD1-5FEA-46E6-A217-060523130010}" presName="text" presStyleLbl="fgAcc0" presStyleIdx="1" presStyleCnt="3">
        <dgm:presLayoutVars>
          <dgm:chPref val="3"/>
        </dgm:presLayoutVars>
      </dgm:prSet>
      <dgm:spPr/>
    </dgm:pt>
    <dgm:pt modelId="{91B9DA1B-014F-CD44-BB06-24C91EFC0736}" type="pres">
      <dgm:prSet presAssocID="{2DA26FD1-5FEA-46E6-A217-060523130010}" presName="hierChild2" presStyleCnt="0"/>
      <dgm:spPr/>
    </dgm:pt>
    <dgm:pt modelId="{15F1C0C0-DD5C-7F43-BAAC-F6C594B36C52}" type="pres">
      <dgm:prSet presAssocID="{AE6C6371-CE31-4970-954D-648D32456407}" presName="hierRoot1" presStyleCnt="0"/>
      <dgm:spPr/>
    </dgm:pt>
    <dgm:pt modelId="{F4F82172-72A8-9F42-AE2E-AD1A66FE0EF9}" type="pres">
      <dgm:prSet presAssocID="{AE6C6371-CE31-4970-954D-648D32456407}" presName="composite" presStyleCnt="0"/>
      <dgm:spPr/>
    </dgm:pt>
    <dgm:pt modelId="{CC4BA667-D1A4-EE40-9936-9E989C6C6E2A}" type="pres">
      <dgm:prSet presAssocID="{AE6C6371-CE31-4970-954D-648D32456407}" presName="background" presStyleLbl="node0" presStyleIdx="2" presStyleCnt="3"/>
      <dgm:spPr/>
    </dgm:pt>
    <dgm:pt modelId="{03C71634-0090-8449-92F2-9F065EB26A08}" type="pres">
      <dgm:prSet presAssocID="{AE6C6371-CE31-4970-954D-648D32456407}" presName="text" presStyleLbl="fgAcc0" presStyleIdx="2" presStyleCnt="3">
        <dgm:presLayoutVars>
          <dgm:chPref val="3"/>
        </dgm:presLayoutVars>
      </dgm:prSet>
      <dgm:spPr/>
    </dgm:pt>
    <dgm:pt modelId="{0504047A-88FD-7E49-B6AF-74CEC24D940A}" type="pres">
      <dgm:prSet presAssocID="{AE6C6371-CE31-4970-954D-648D32456407}" presName="hierChild2" presStyleCnt="0"/>
      <dgm:spPr/>
    </dgm:pt>
  </dgm:ptLst>
  <dgm:cxnLst>
    <dgm:cxn modelId="{E06F5B14-2215-274E-A677-89AB672695B7}" type="presOf" srcId="{8C8B7BB3-365B-4676-9897-C68621262F52}" destId="{A709D902-7D5D-184B-821B-D74B6307A93C}" srcOrd="0" destOrd="0" presId="urn:microsoft.com/office/officeart/2005/8/layout/hierarchy1"/>
    <dgm:cxn modelId="{75858C22-86F4-4C47-B908-58138AD951D7}" type="presOf" srcId="{AE6C6371-CE31-4970-954D-648D32456407}" destId="{03C71634-0090-8449-92F2-9F065EB26A08}" srcOrd="0" destOrd="0" presId="urn:microsoft.com/office/officeart/2005/8/layout/hierarchy1"/>
    <dgm:cxn modelId="{6824B82C-7AE0-1444-BAAF-C5AF3DCEFA44}" type="presOf" srcId="{2DA26FD1-5FEA-46E6-A217-060523130010}" destId="{8BEFCF7B-B1F4-D046-8B35-F539018A57BE}" srcOrd="0" destOrd="0" presId="urn:microsoft.com/office/officeart/2005/8/layout/hierarchy1"/>
    <dgm:cxn modelId="{4C959070-7888-4320-B799-3856EACBB901}" srcId="{D645178C-BB0B-4DDC-A70F-AC986CC2862E}" destId="{AE6C6371-CE31-4970-954D-648D32456407}" srcOrd="2" destOrd="0" parTransId="{20427BE3-D0D6-448D-94BB-C31706BCAC87}" sibTransId="{42AFD0FC-EA2B-4A0E-B686-6069A2CAC4E8}"/>
    <dgm:cxn modelId="{386A01BC-E76E-4246-8EFD-48B1FA258414}" type="presOf" srcId="{D645178C-BB0B-4DDC-A70F-AC986CC2862E}" destId="{54877E3D-C6B4-BB46-A7F5-3CFFEA85F59A}" srcOrd="0" destOrd="0" presId="urn:microsoft.com/office/officeart/2005/8/layout/hierarchy1"/>
    <dgm:cxn modelId="{91A28CE1-FCAF-4110-89F8-C7E10F3FB82A}" srcId="{D645178C-BB0B-4DDC-A70F-AC986CC2862E}" destId="{2DA26FD1-5FEA-46E6-A217-060523130010}" srcOrd="1" destOrd="0" parTransId="{402B6895-A715-4FE2-9070-D6DDE14E29C6}" sibTransId="{87E8EE66-5FF0-40B8-8AF1-026778FE1437}"/>
    <dgm:cxn modelId="{FD7ED7FC-9ECE-4426-81F1-D63E686B9B44}" srcId="{D645178C-BB0B-4DDC-A70F-AC986CC2862E}" destId="{8C8B7BB3-365B-4676-9897-C68621262F52}" srcOrd="0" destOrd="0" parTransId="{089158AA-75EF-4762-93CD-9839D64CDF4C}" sibTransId="{AF29C865-17C4-4216-9EA9-D6C9EE2BF3D4}"/>
    <dgm:cxn modelId="{D204D499-6582-BF41-932F-B8FD9E441AD0}" type="presParOf" srcId="{54877E3D-C6B4-BB46-A7F5-3CFFEA85F59A}" destId="{15E83061-04F2-384B-BDBC-7AC7DC4F478F}" srcOrd="0" destOrd="0" presId="urn:microsoft.com/office/officeart/2005/8/layout/hierarchy1"/>
    <dgm:cxn modelId="{6CE9F719-88F5-3E4A-BA9D-CF36C7B9BEBB}" type="presParOf" srcId="{15E83061-04F2-384B-BDBC-7AC7DC4F478F}" destId="{CCFD9F23-40CE-8044-8495-6FFEA21B0B94}" srcOrd="0" destOrd="0" presId="urn:microsoft.com/office/officeart/2005/8/layout/hierarchy1"/>
    <dgm:cxn modelId="{9E8422A1-52BE-E94C-AC73-A5AB4F94DE7B}" type="presParOf" srcId="{CCFD9F23-40CE-8044-8495-6FFEA21B0B94}" destId="{DB9E7365-9E0D-AC4D-AC17-E80FF4D38E70}" srcOrd="0" destOrd="0" presId="urn:microsoft.com/office/officeart/2005/8/layout/hierarchy1"/>
    <dgm:cxn modelId="{C507EEEE-4D9D-5D46-A07A-1F72900DC155}" type="presParOf" srcId="{CCFD9F23-40CE-8044-8495-6FFEA21B0B94}" destId="{A709D902-7D5D-184B-821B-D74B6307A93C}" srcOrd="1" destOrd="0" presId="urn:microsoft.com/office/officeart/2005/8/layout/hierarchy1"/>
    <dgm:cxn modelId="{0B07B75E-5740-7A40-8189-EF535F4AEC8E}" type="presParOf" srcId="{15E83061-04F2-384B-BDBC-7AC7DC4F478F}" destId="{82A4D981-FD7E-8D4E-A5A2-6E551E5682A6}" srcOrd="1" destOrd="0" presId="urn:microsoft.com/office/officeart/2005/8/layout/hierarchy1"/>
    <dgm:cxn modelId="{B3D5680F-99ED-C34C-A026-3B2E94C5CD6A}" type="presParOf" srcId="{54877E3D-C6B4-BB46-A7F5-3CFFEA85F59A}" destId="{C20C111E-8220-B549-BF89-4DB850ECC381}" srcOrd="1" destOrd="0" presId="urn:microsoft.com/office/officeart/2005/8/layout/hierarchy1"/>
    <dgm:cxn modelId="{BCFD937F-DADB-2145-AB97-C10DC26DCD3A}" type="presParOf" srcId="{C20C111E-8220-B549-BF89-4DB850ECC381}" destId="{5E67090B-881B-7043-BDF4-D5698FED0F52}" srcOrd="0" destOrd="0" presId="urn:microsoft.com/office/officeart/2005/8/layout/hierarchy1"/>
    <dgm:cxn modelId="{7C4C4126-D4F8-E545-B8AD-A6DF4723B673}" type="presParOf" srcId="{5E67090B-881B-7043-BDF4-D5698FED0F52}" destId="{BE520C37-DD26-6346-B6E6-666B0C2F0B29}" srcOrd="0" destOrd="0" presId="urn:microsoft.com/office/officeart/2005/8/layout/hierarchy1"/>
    <dgm:cxn modelId="{F5522271-8BEF-AA40-AD66-5EAB5FA9A22E}" type="presParOf" srcId="{5E67090B-881B-7043-BDF4-D5698FED0F52}" destId="{8BEFCF7B-B1F4-D046-8B35-F539018A57BE}" srcOrd="1" destOrd="0" presId="urn:microsoft.com/office/officeart/2005/8/layout/hierarchy1"/>
    <dgm:cxn modelId="{BE4E8B17-6527-6F4E-86BE-96BF76F9BF31}" type="presParOf" srcId="{C20C111E-8220-B549-BF89-4DB850ECC381}" destId="{91B9DA1B-014F-CD44-BB06-24C91EFC0736}" srcOrd="1" destOrd="0" presId="urn:microsoft.com/office/officeart/2005/8/layout/hierarchy1"/>
    <dgm:cxn modelId="{3EA7C62F-EA5C-F04B-A093-1D671D11C744}" type="presParOf" srcId="{54877E3D-C6B4-BB46-A7F5-3CFFEA85F59A}" destId="{15F1C0C0-DD5C-7F43-BAAC-F6C594B36C52}" srcOrd="2" destOrd="0" presId="urn:microsoft.com/office/officeart/2005/8/layout/hierarchy1"/>
    <dgm:cxn modelId="{998F55A5-A449-F041-AB7E-74E4366D2618}" type="presParOf" srcId="{15F1C0C0-DD5C-7F43-BAAC-F6C594B36C52}" destId="{F4F82172-72A8-9F42-AE2E-AD1A66FE0EF9}" srcOrd="0" destOrd="0" presId="urn:microsoft.com/office/officeart/2005/8/layout/hierarchy1"/>
    <dgm:cxn modelId="{BCEB62F9-1CA1-7F46-A226-0707B86041C9}" type="presParOf" srcId="{F4F82172-72A8-9F42-AE2E-AD1A66FE0EF9}" destId="{CC4BA667-D1A4-EE40-9936-9E989C6C6E2A}" srcOrd="0" destOrd="0" presId="urn:microsoft.com/office/officeart/2005/8/layout/hierarchy1"/>
    <dgm:cxn modelId="{3B74D889-0765-1B4F-AE7E-F6E84D1096A4}" type="presParOf" srcId="{F4F82172-72A8-9F42-AE2E-AD1A66FE0EF9}" destId="{03C71634-0090-8449-92F2-9F065EB26A08}" srcOrd="1" destOrd="0" presId="urn:microsoft.com/office/officeart/2005/8/layout/hierarchy1"/>
    <dgm:cxn modelId="{D77885A2-12E6-B645-9DA8-8D4C90205602}" type="presParOf" srcId="{15F1C0C0-DD5C-7F43-BAAC-F6C594B36C52}" destId="{0504047A-88FD-7E49-B6AF-74CEC24D94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02E09-4D98-2D43-98E0-34BB8267C3D8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A78DF-680B-434A-AF66-5C5C72F1A223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200" b="0" kern="1200" dirty="0"/>
            <a:t>Kivehető készülékek</a:t>
          </a:r>
          <a:endParaRPr lang="en-US" sz="4200" b="0" kern="1200" dirty="0"/>
        </a:p>
      </dsp:txBody>
      <dsp:txXfrm>
        <a:off x="369163" y="865197"/>
        <a:ext cx="2740203" cy="1701388"/>
      </dsp:txXfrm>
    </dsp:sp>
    <dsp:sp modelId="{292B2BAD-C803-4F4A-9F20-CC51F5B7547E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8C737-2707-3441-B662-7421A1800ECA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200" b="1" kern="1200" dirty="0"/>
            <a:t>Rögzített készülékek</a:t>
          </a:r>
          <a:endParaRPr lang="en-US" sz="4200" b="1" kern="1200" dirty="0"/>
        </a:p>
      </dsp:txBody>
      <dsp:txXfrm>
        <a:off x="3847692" y="865197"/>
        <a:ext cx="2740203" cy="1701388"/>
      </dsp:txXfrm>
    </dsp:sp>
    <dsp:sp modelId="{348AE656-CEA7-D24F-8308-E899FA6089F0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E1B29-6368-0C40-9CAF-12F5869FDEF7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200" kern="1200"/>
            <a:t>Extraoralis készülékek</a:t>
          </a:r>
          <a:endParaRPr lang="en-US" sz="4200" kern="1200"/>
        </a:p>
      </dsp:txBody>
      <dsp:txXfrm>
        <a:off x="7326222" y="865197"/>
        <a:ext cx="2740203" cy="1701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E7365-9E0D-AC4D-AC17-E80FF4D38E70}">
      <dsp:nvSpPr>
        <dsp:cNvPr id="0" name=""/>
        <dsp:cNvSpPr/>
      </dsp:nvSpPr>
      <dsp:spPr>
        <a:xfrm>
          <a:off x="0" y="108117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9D902-7D5D-184B-821B-D74B6307A93C}">
      <dsp:nvSpPr>
        <dsp:cNvPr id="0" name=""/>
        <dsp:cNvSpPr/>
      </dsp:nvSpPr>
      <dsp:spPr>
        <a:xfrm>
          <a:off x="328612" y="139335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400" b="0" kern="1200" dirty="0"/>
            <a:t>Kivehető készülékek</a:t>
          </a:r>
          <a:endParaRPr lang="en-US" sz="4400" b="0" kern="1200" dirty="0"/>
        </a:p>
      </dsp:txBody>
      <dsp:txXfrm>
        <a:off x="383617" y="1448357"/>
        <a:ext cx="2847502" cy="1768010"/>
      </dsp:txXfrm>
    </dsp:sp>
    <dsp:sp modelId="{BE520C37-DD26-6346-B6E6-666B0C2F0B29}">
      <dsp:nvSpPr>
        <dsp:cNvPr id="0" name=""/>
        <dsp:cNvSpPr/>
      </dsp:nvSpPr>
      <dsp:spPr>
        <a:xfrm>
          <a:off x="3614737" y="108117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FCF7B-B1F4-D046-8B35-F539018A57BE}">
      <dsp:nvSpPr>
        <dsp:cNvPr id="0" name=""/>
        <dsp:cNvSpPr/>
      </dsp:nvSpPr>
      <dsp:spPr>
        <a:xfrm>
          <a:off x="3943350" y="139335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400" b="0" kern="1200" dirty="0"/>
            <a:t>Rögzített készülékek</a:t>
          </a:r>
          <a:endParaRPr lang="en-US" sz="4400" b="0" kern="1200" dirty="0"/>
        </a:p>
      </dsp:txBody>
      <dsp:txXfrm>
        <a:off x="3998355" y="1448357"/>
        <a:ext cx="2847502" cy="1768010"/>
      </dsp:txXfrm>
    </dsp:sp>
    <dsp:sp modelId="{CC4BA667-D1A4-EE40-9936-9E989C6C6E2A}">
      <dsp:nvSpPr>
        <dsp:cNvPr id="0" name=""/>
        <dsp:cNvSpPr/>
      </dsp:nvSpPr>
      <dsp:spPr>
        <a:xfrm>
          <a:off x="7229475" y="108117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71634-0090-8449-92F2-9F065EB26A08}">
      <dsp:nvSpPr>
        <dsp:cNvPr id="0" name=""/>
        <dsp:cNvSpPr/>
      </dsp:nvSpPr>
      <dsp:spPr>
        <a:xfrm>
          <a:off x="7558087" y="139335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400" b="1" kern="1200" dirty="0" err="1"/>
            <a:t>Extraoralis</a:t>
          </a:r>
          <a:r>
            <a:rPr lang="hu-HU" sz="4400" b="1" kern="1200" dirty="0"/>
            <a:t> készülékek</a:t>
          </a:r>
          <a:endParaRPr lang="en-US" sz="4400" b="1" kern="1200" dirty="0"/>
        </a:p>
      </dsp:txBody>
      <dsp:txXfrm>
        <a:off x="7613092" y="1448357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EAEFCA-B1AF-034D-B87B-991DBCAFE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64DCAE1-4C96-A741-A5EF-C0F97F63F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7FE10F-07F3-2247-AAC9-C378A680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CCB357-4263-104C-A2AB-3162C4D8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1461ED-A0AB-D341-878A-35FD24CB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51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5136B3-3DC5-D54B-B3F9-C8A6D26F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9F1DADA-92A6-5D49-ADB6-3073D932A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FCD020-1D53-A240-B591-61FD296E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18C2D4F-C1D9-C941-BA13-8A68C66C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EF07E7-ABE7-FE4B-BFF1-2D7D57D4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38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ED995C0-393B-664B-A45A-D3A2FB108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8E19B3C-5247-4A45-84F0-DE5CDCBB5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745B3A5-6166-7542-B71E-73F7CEB0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AD5243-1DB4-BF4A-A4D9-CE943315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42CF31-28D2-1B47-ADFC-91223600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14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FF5A48-6718-9345-BC43-81AE5D82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C90302-64FD-8448-A731-82F176839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F1A9F3-8272-E448-BB3D-EC5944C9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F12240-667E-7540-9FB5-FC2CD0C4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1B7D035-CFDD-484C-AC1E-851E821A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8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32C8BB-FD7F-C84D-A2D7-C2EA7EF5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5FB0C5-B4DC-4A45-BF39-612B72871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70A80A-8ECD-3F44-AFA4-FE7A5EC9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2FFA5B-144E-B340-A8FF-4C04E68A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582E50-1790-2D46-9F3E-C7E39478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39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F859D7-6BDB-014E-A481-1E4AC1E1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457597-C3D7-D442-874F-289BC927B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7A97C91-B232-9646-A658-1F72F9D56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C4BD64B-D284-B74D-9C45-ECA68611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4B4CCD4-6C5C-F840-A9E4-B18ACA12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69AAF6B-81AB-3A4E-9F68-5A9905EE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33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570525-6895-5447-B316-E932ABE7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02B7C4-0419-EA40-8408-291EC187F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65CADE3-7BE3-B54A-989C-23C593A13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BCA3C1A-2230-B74C-8A54-EDC202729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92F488F-FEB4-7C40-B5A4-89929D741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D9EBAB4-F1F0-1C48-8976-5C0D4666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1D86AE1-12C6-9544-BB3D-1136D398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F5C1825-87D8-B748-AA50-93A87226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91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EE9DFF-9CC5-4141-95F1-9A9CC6CA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7BF72B6-1AEF-6C45-87DF-6B330109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A1D91EB-FDBF-6A40-9E5B-F99DA070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668C236-BF8F-6F47-BCCA-5D416405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72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9F210FE-0C54-314F-B713-578B2750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5188392-4E2D-034F-B898-B9D05F00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7EF9111-51F4-544F-95EF-D80FA0BB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6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9F6DEE-89AF-3443-8C28-9B5A74AD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BDB2B-19E7-3048-909C-E9F2A985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D5AB31A-C22C-AC4A-8C8B-191C8233D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70B492C-35A2-1D46-9A66-F7A403AC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E844439-9A07-E249-9138-727C4014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869E647-D711-ED4B-A056-98F244FB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8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8C210A-755E-FB40-87F6-2E298B19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7222C2B-31D8-6B4B-BFD0-44FCEDFB9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ACF0862-66B7-3A48-A880-B2EF4888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6BDC1CA-B10B-A04C-9EE4-034263CC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2273224-29CB-C344-875F-F8562BC8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28B9782-0694-A243-9D2E-ACC721C4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0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0B53577-B561-704F-8AFD-001BADB1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14B30B1-F79C-3348-AF23-FFA692209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47821B-D535-DA49-B7BF-EACEFEA3F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00417-D431-494A-A40E-CDB56B02E27F}" type="datetimeFigureOut">
              <a:rPr lang="hu-HU" smtClean="0"/>
              <a:t>2020. 04. 21.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A65118-4CEA-534D-A942-8386713E5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955C71-81E3-4A49-953F-7178C8583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CDD5-8B54-EF4B-9DF6-AFE026255C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9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hu-HU" sz="4700" dirty="0">
                <a:solidFill>
                  <a:srgbClr val="FFFFFF"/>
                </a:solidFill>
              </a:rPr>
              <a:t>Fogszabályozó készülékek</a:t>
            </a:r>
          </a:p>
        </p:txBody>
      </p:sp>
    </p:spTree>
    <p:extLst>
      <p:ext uri="{BB962C8B-B14F-4D97-AF65-F5344CB8AC3E}">
        <p14:creationId xmlns:p14="http://schemas.microsoft.com/office/powerpoint/2010/main" val="126572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ED36CE-9897-2143-ADD8-2EC64BE40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467"/>
            <a:ext cx="10515600" cy="52794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b="1" u="sng" dirty="0"/>
              <a:t>2. Egyenes</a:t>
            </a:r>
            <a:r>
              <a:rPr lang="hu-HU" u="sng" dirty="0"/>
              <a:t> </a:t>
            </a:r>
            <a:r>
              <a:rPr lang="hu-HU" b="1" u="sng" dirty="0"/>
              <a:t>élíves</a:t>
            </a:r>
            <a:r>
              <a:rPr lang="hu-HU" u="sng" dirty="0"/>
              <a:t> (</a:t>
            </a:r>
            <a:r>
              <a:rPr lang="hu-HU" u="sng" dirty="0" err="1"/>
              <a:t>straight</a:t>
            </a:r>
            <a:r>
              <a:rPr lang="hu-HU" u="sng" dirty="0"/>
              <a:t> </a:t>
            </a:r>
            <a:r>
              <a:rPr lang="hu-HU" u="sng" dirty="0" err="1"/>
              <a:t>wire</a:t>
            </a:r>
            <a:r>
              <a:rPr lang="hu-HU" u="sng" dirty="0"/>
              <a:t>)- </a:t>
            </a:r>
            <a:r>
              <a:rPr lang="hu-HU" b="1" u="sng" dirty="0"/>
              <a:t>nincs ívhajlítás.</a:t>
            </a:r>
            <a:endParaRPr lang="hu-HU" u="sng" dirty="0"/>
          </a:p>
          <a:p>
            <a:pPr>
              <a:lnSpc>
                <a:spcPct val="150000"/>
              </a:lnSpc>
            </a:pPr>
            <a:r>
              <a:rPr lang="hu-HU" b="1" dirty="0" err="1"/>
              <a:t>Bracketek</a:t>
            </a:r>
            <a:r>
              <a:rPr lang="hu-HU" dirty="0"/>
              <a:t> </a:t>
            </a:r>
            <a:r>
              <a:rPr lang="hu-HU" b="1" dirty="0"/>
              <a:t>eltérnek</a:t>
            </a:r>
            <a:r>
              <a:rPr lang="hu-HU" dirty="0"/>
              <a:t> egymástól: bázisa, vastagsága.</a:t>
            </a:r>
          </a:p>
          <a:p>
            <a:pPr>
              <a:lnSpc>
                <a:spcPct val="150000"/>
              </a:lnSpc>
            </a:pPr>
            <a:r>
              <a:rPr lang="hu-HU" dirty="0"/>
              <a:t>Szerkezetébe van beépítve a fog megfelelő </a:t>
            </a:r>
            <a:r>
              <a:rPr lang="hu-HU" b="1" dirty="0"/>
              <a:t>tengelyállásának</a:t>
            </a:r>
            <a:r>
              <a:rPr lang="hu-HU" dirty="0"/>
              <a:t> </a:t>
            </a:r>
            <a:r>
              <a:rPr lang="hu-HU" b="1" dirty="0"/>
              <a:t>információ</a:t>
            </a:r>
            <a:r>
              <a:rPr lang="hu-HU" dirty="0"/>
              <a:t>ja, </a:t>
            </a:r>
            <a:r>
              <a:rPr lang="hu-HU" b="1" dirty="0"/>
              <a:t>szögértékek</a:t>
            </a:r>
            <a:r>
              <a:rPr lang="hu-HU" dirty="0"/>
              <a:t> ill. az </a:t>
            </a:r>
            <a:r>
              <a:rPr lang="hu-HU" b="1" dirty="0"/>
              <a:t>ív</a:t>
            </a:r>
            <a:r>
              <a:rPr lang="hu-HU" dirty="0"/>
              <a:t> ideális </a:t>
            </a:r>
            <a:r>
              <a:rPr lang="hu-HU" b="1" dirty="0"/>
              <a:t>lejtése.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 Szögletes, téglalap alakú rugalmas ívet alkalmaznak, hajlítás nélkül, szögletes zárral (tubus).</a:t>
            </a:r>
          </a:p>
          <a:p>
            <a:pPr>
              <a:lnSpc>
                <a:spcPct val="150000"/>
              </a:lnSpc>
            </a:pPr>
            <a:r>
              <a:rPr lang="hu-HU" dirty="0"/>
              <a:t> Tengelykorrekciókra alkalmazzuk.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344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DA4C2E-ECD8-CB40-A266-E325330E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867"/>
            <a:ext cx="10515600" cy="56350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u="sng" dirty="0"/>
              <a:t>3. Vékony drótíves</a:t>
            </a:r>
            <a:r>
              <a:rPr lang="hu-HU" u="sng" dirty="0"/>
              <a:t> (</a:t>
            </a:r>
            <a:r>
              <a:rPr lang="hu-HU" u="sng" dirty="0" err="1"/>
              <a:t>light</a:t>
            </a:r>
            <a:r>
              <a:rPr lang="hu-HU" u="sng" dirty="0"/>
              <a:t> </a:t>
            </a:r>
            <a:r>
              <a:rPr lang="hu-HU" u="sng" dirty="0" err="1"/>
              <a:t>wire</a:t>
            </a:r>
            <a:r>
              <a:rPr lang="hu-HU" u="sng" dirty="0"/>
              <a:t>)</a:t>
            </a:r>
          </a:p>
          <a:p>
            <a:r>
              <a:rPr lang="hu-HU" dirty="0"/>
              <a:t>0,2 mm </a:t>
            </a:r>
            <a:r>
              <a:rPr lang="hu-HU" dirty="0" err="1"/>
              <a:t>átm</a:t>
            </a:r>
            <a:r>
              <a:rPr lang="hu-HU" dirty="0"/>
              <a:t>. kör keresztmetszetű, igen rugalmas ívekbe 			                      hajlításokat tesznek, bonyolult technika.</a:t>
            </a:r>
          </a:p>
          <a:p>
            <a:r>
              <a:rPr lang="hu-HU" dirty="0"/>
              <a:t>Kevésbé alkalmazzuk.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r>
              <a:rPr lang="hu-HU" u="sng" dirty="0"/>
              <a:t>4. </a:t>
            </a:r>
            <a:r>
              <a:rPr lang="hu-HU" u="sng" dirty="0" err="1"/>
              <a:t>Ricketts</a:t>
            </a:r>
            <a:r>
              <a:rPr lang="hu-HU" u="sng" dirty="0"/>
              <a:t>-féle </a:t>
            </a:r>
            <a:r>
              <a:rPr lang="hu-HU" b="1" u="sng" dirty="0" err="1"/>
              <a:t>bioprogresszív</a:t>
            </a:r>
            <a:r>
              <a:rPr lang="hu-HU" b="1" u="sng" dirty="0"/>
              <a:t> technika</a:t>
            </a:r>
            <a:endParaRPr lang="hu-HU" u="sng" dirty="0"/>
          </a:p>
          <a:p>
            <a:r>
              <a:rPr lang="hu-HU" dirty="0"/>
              <a:t>   Számtalan </a:t>
            </a:r>
            <a:r>
              <a:rPr lang="hu-HU" b="1" dirty="0"/>
              <a:t>lépcsőzetes </a:t>
            </a:r>
            <a:r>
              <a:rPr lang="hu-HU" b="1" dirty="0" err="1"/>
              <a:t>hajlítású</a:t>
            </a:r>
            <a:r>
              <a:rPr lang="hu-HU" dirty="0"/>
              <a:t> </a:t>
            </a:r>
            <a:r>
              <a:rPr lang="hu-HU" b="1" dirty="0"/>
              <a:t>ív</a:t>
            </a:r>
            <a:r>
              <a:rPr lang="hu-HU" dirty="0"/>
              <a:t> alkalmazása (</a:t>
            </a:r>
            <a:r>
              <a:rPr lang="hu-HU" dirty="0" err="1"/>
              <a:t>utility</a:t>
            </a:r>
            <a:r>
              <a:rPr lang="hu-HU" dirty="0"/>
              <a:t> ív).</a:t>
            </a:r>
          </a:p>
          <a:p>
            <a:r>
              <a:rPr lang="hu-HU" dirty="0"/>
              <a:t>   </a:t>
            </a:r>
            <a:r>
              <a:rPr lang="hu-HU" dirty="0" err="1"/>
              <a:t>Bracketek</a:t>
            </a:r>
            <a:r>
              <a:rPr lang="hu-HU" dirty="0"/>
              <a:t> különbözőek!</a:t>
            </a:r>
          </a:p>
          <a:p>
            <a:r>
              <a:rPr lang="hu-HU" dirty="0"/>
              <a:t>   Figyelembe veszi a </a:t>
            </a:r>
            <a:r>
              <a:rPr lang="hu-HU" b="1" dirty="0"/>
              <a:t>fejlődés és növekedés</a:t>
            </a:r>
            <a:r>
              <a:rPr lang="hu-HU" dirty="0"/>
              <a:t> stádiumait.</a:t>
            </a:r>
          </a:p>
          <a:p>
            <a:r>
              <a:rPr lang="hu-HU" dirty="0"/>
              <a:t>   Egyéni kezelési terv, egyedi elmozgatások.</a:t>
            </a:r>
          </a:p>
          <a:p>
            <a:r>
              <a:rPr lang="hu-HU" dirty="0"/>
              <a:t>   Alkalmazása: nyitottharapás, mélyharapás, </a:t>
            </a:r>
          </a:p>
          <a:p>
            <a:pPr marL="0" indent="0">
              <a:buNone/>
            </a:pPr>
            <a:r>
              <a:rPr lang="hu-HU" dirty="0"/>
              <a:t>                         metszők pro- és </a:t>
            </a:r>
            <a:r>
              <a:rPr lang="hu-HU" dirty="0" err="1"/>
              <a:t>retrusiója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                   szemfog </a:t>
            </a:r>
            <a:r>
              <a:rPr lang="hu-HU" dirty="0" err="1"/>
              <a:t>retraktió</a:t>
            </a:r>
            <a:r>
              <a:rPr lang="hu-HU" dirty="0"/>
              <a:t> (szegmentális, </a:t>
            </a:r>
            <a:r>
              <a:rPr lang="hu-HU" b="1" dirty="0"/>
              <a:t>oldalívek ívek</a:t>
            </a:r>
            <a:r>
              <a:rPr lang="hu-HU" dirty="0"/>
              <a:t> használata).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961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B35A9C-5A03-D04E-8748-79C3A4FE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Rögzített készülékek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3221EA-31D5-1448-B7E2-B11D32E53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Lényege, hogy a páciens állandóan viseli, mivel ezek a fogakon gyűrűkkel vagy </a:t>
            </a:r>
            <a:r>
              <a:rPr lang="hu-HU" dirty="0" err="1"/>
              <a:t>zárakkal</a:t>
            </a:r>
            <a:r>
              <a:rPr lang="hu-HU" dirty="0"/>
              <a:t> fixálva vannak.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>
                <a:solidFill>
                  <a:srgbClr val="7030A0"/>
                </a:solidFill>
              </a:rPr>
              <a:t>Simon – rendszerű készülék</a:t>
            </a:r>
            <a:endParaRPr lang="hu-HU" dirty="0">
              <a:solidFill>
                <a:srgbClr val="7030A0"/>
              </a:solidFill>
            </a:endParaRPr>
          </a:p>
          <a:p>
            <a:r>
              <a:rPr lang="hu-HU" dirty="0"/>
              <a:t>A hatos fogakra gyűrűket ragasztunk, ezekhez rögzülnek az ívek.</a:t>
            </a:r>
          </a:p>
          <a:p>
            <a:r>
              <a:rPr lang="hu-HU" dirty="0"/>
              <a:t>Ívek elhelyezkedése: </a:t>
            </a:r>
            <a:r>
              <a:rPr lang="hu-HU" b="1" dirty="0" err="1"/>
              <a:t>lingualis</a:t>
            </a:r>
            <a:r>
              <a:rPr lang="hu-HU" dirty="0"/>
              <a:t>, </a:t>
            </a:r>
            <a:r>
              <a:rPr lang="hu-HU" dirty="0" err="1"/>
              <a:t>palatinalis</a:t>
            </a:r>
            <a:r>
              <a:rPr lang="hu-HU" dirty="0"/>
              <a:t> vagy </a:t>
            </a:r>
            <a:r>
              <a:rPr lang="hu-HU" dirty="0" err="1"/>
              <a:t>buccalis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err="1">
                <a:solidFill>
                  <a:srgbClr val="7030A0"/>
                </a:solidFill>
              </a:rPr>
              <a:t>Quad-helix</a:t>
            </a:r>
            <a:r>
              <a:rPr lang="hu-HU" b="1" dirty="0">
                <a:solidFill>
                  <a:srgbClr val="7030A0"/>
                </a:solidFill>
              </a:rPr>
              <a:t> készülék</a:t>
            </a:r>
            <a:endParaRPr lang="hu-HU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hu-HU" dirty="0"/>
              <a:t> Gyorstágító készülék. </a:t>
            </a:r>
            <a:r>
              <a:rPr lang="hu-HU" dirty="0" err="1"/>
              <a:t>Palatinalisan</a:t>
            </a:r>
            <a:r>
              <a:rPr lang="hu-HU" dirty="0"/>
              <a:t> alkalmazzuk, </a:t>
            </a:r>
            <a:r>
              <a:rPr lang="hu-HU" dirty="0" err="1"/>
              <a:t>hatasokra</a:t>
            </a:r>
            <a:r>
              <a:rPr lang="hu-HU" dirty="0"/>
              <a:t> gyűrűt ragasztunk, ehhez rögzül a speciálisan hajlított ív.</a:t>
            </a:r>
          </a:p>
          <a:p>
            <a:r>
              <a:rPr lang="hu-HU" dirty="0"/>
              <a:t>Kiegészítő elemként alkalmazzuk.</a:t>
            </a:r>
          </a:p>
          <a:p>
            <a:endParaRPr lang="hu-HU" dirty="0"/>
          </a:p>
        </p:txBody>
      </p:sp>
      <p:pic>
        <p:nvPicPr>
          <p:cNvPr id="5" name="Kép 4" descr="A képen étel, ülő, asztal, gyümölcs látható&#10;&#10;Automatikusan generált leírás">
            <a:extLst>
              <a:ext uri="{FF2B5EF4-FFF2-40B4-BE49-F238E27FC236}">
                <a16:creationId xmlns:a16="http://schemas.microsoft.com/office/drawing/2014/main" id="{13FD9C7E-7994-B242-8F34-B4F02CA97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853" y="5413374"/>
            <a:ext cx="2496065" cy="1433551"/>
          </a:xfrm>
          <a:prstGeom prst="rect">
            <a:avLst/>
          </a:prstGeom>
        </p:spPr>
      </p:pic>
      <p:pic>
        <p:nvPicPr>
          <p:cNvPr id="7" name="Kép 6" descr="A képen beltéri, ülő, asztal, kicsi látható&#10;&#10;Automatikusan generált leírás">
            <a:extLst>
              <a:ext uri="{FF2B5EF4-FFF2-40B4-BE49-F238E27FC236}">
                <a16:creationId xmlns:a16="http://schemas.microsoft.com/office/drawing/2014/main" id="{73177DFA-484C-424C-86E2-D6A87066F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757" y="2362200"/>
            <a:ext cx="2832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1E55B5-E978-CE4B-BA7C-AC7BA2C3F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667"/>
            <a:ext cx="10515600" cy="4822296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>
                <a:solidFill>
                  <a:srgbClr val="7030A0"/>
                </a:solidFill>
              </a:rPr>
              <a:t>Hyrax</a:t>
            </a:r>
            <a:r>
              <a:rPr lang="hu-HU" b="1" dirty="0">
                <a:solidFill>
                  <a:srgbClr val="7030A0"/>
                </a:solidFill>
              </a:rPr>
              <a:t> – gyorstágító</a:t>
            </a:r>
          </a:p>
          <a:p>
            <a:pPr marL="0" indent="0">
              <a:buNone/>
            </a:pPr>
            <a:endParaRPr lang="hu-HU" dirty="0">
              <a:solidFill>
                <a:srgbClr val="7030A0"/>
              </a:solidFill>
            </a:endParaRPr>
          </a:p>
          <a:p>
            <a:r>
              <a:rPr lang="hu-HU" dirty="0"/>
              <a:t> A készülék a 4-eseken és a 6-osokon rögzül </a:t>
            </a:r>
          </a:p>
          <a:p>
            <a:r>
              <a:rPr lang="hu-HU" dirty="0"/>
              <a:t>Csavar 2 naponkénti tágításával a sutura </a:t>
            </a:r>
            <a:r>
              <a:rPr lang="hu-HU" dirty="0" err="1"/>
              <a:t>palatina</a:t>
            </a:r>
            <a:r>
              <a:rPr lang="hu-HU" dirty="0"/>
              <a:t> </a:t>
            </a:r>
            <a:r>
              <a:rPr lang="hu-HU" dirty="0" err="1"/>
              <a:t>mediana</a:t>
            </a:r>
            <a:r>
              <a:rPr lang="hu-HU" dirty="0"/>
              <a:t> repesztése által igen gyors </a:t>
            </a:r>
            <a:r>
              <a:rPr lang="hu-HU" dirty="0" err="1"/>
              <a:t>fogív</a:t>
            </a:r>
            <a:r>
              <a:rPr lang="hu-HU" dirty="0"/>
              <a:t> tágítást eredményez.</a:t>
            </a:r>
          </a:p>
          <a:p>
            <a:endParaRPr lang="hu-HU" dirty="0"/>
          </a:p>
        </p:txBody>
      </p:sp>
      <p:pic>
        <p:nvPicPr>
          <p:cNvPr id="4" name="Kép 3" descr="A képen íj látható&#10;&#10;Automatikusan generált leírás">
            <a:extLst>
              <a:ext uri="{FF2B5EF4-FFF2-40B4-BE49-F238E27FC236}">
                <a16:creationId xmlns:a16="http://schemas.microsoft.com/office/drawing/2014/main" id="{EDB1608C-63F5-B643-9B75-66F499910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70" y="4046311"/>
            <a:ext cx="3659659" cy="2811689"/>
          </a:xfrm>
          <a:prstGeom prst="rect">
            <a:avLst/>
          </a:prstGeom>
        </p:spPr>
      </p:pic>
      <p:pic>
        <p:nvPicPr>
          <p:cNvPr id="6" name="Kép 5" descr="A képen asztal, fehér, ülő, étel látható&#10;&#10;Automatikusan generált leírás">
            <a:extLst>
              <a:ext uri="{FF2B5EF4-FFF2-40B4-BE49-F238E27FC236}">
                <a16:creationId xmlns:a16="http://schemas.microsoft.com/office/drawing/2014/main" id="{C401FF1A-D9CE-434D-BCED-BA611A1BA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04998"/>
            <a:ext cx="4892693" cy="24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2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BF68B7-B4B1-3F40-A390-AD4F6199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 RÖGZÍTETT KÉSZÜLÉKEK </a:t>
            </a:r>
            <a:r>
              <a:rPr lang="hu-HU" b="1" u="sng" dirty="0"/>
              <a:t>ELŐNYEI: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ED4AB-F3E0-E547-945F-9FA16CDC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hu-HU" dirty="0"/>
              <a:t>testes elmozdítás, forgatás (irány, mérték)</a:t>
            </a:r>
          </a:p>
          <a:p>
            <a:pPr lvl="0">
              <a:lnSpc>
                <a:spcPct val="150000"/>
              </a:lnSpc>
            </a:pPr>
            <a:r>
              <a:rPr lang="hu-HU" dirty="0"/>
              <a:t>az erőhatás jól ellenőrizhető és dozírozható</a:t>
            </a:r>
          </a:p>
          <a:p>
            <a:pPr lvl="0">
              <a:lnSpc>
                <a:spcPct val="150000"/>
              </a:lnSpc>
            </a:pPr>
            <a:r>
              <a:rPr lang="hu-HU" dirty="0"/>
              <a:t>a páciens együttműködésétől kevésbé függ</a:t>
            </a:r>
          </a:p>
          <a:p>
            <a:pPr lvl="0">
              <a:lnSpc>
                <a:spcPct val="150000"/>
              </a:lnSpc>
            </a:pPr>
            <a:r>
              <a:rPr lang="hu-HU" dirty="0"/>
              <a:t>a kezelés ideje rövidebb kb. 1 év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698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53DD32-02CD-B444-86D0-47370557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RÖGZÍTETT KÉSZÜLÉKEK </a:t>
            </a:r>
            <a:r>
              <a:rPr lang="hu-HU" b="1" u="sng" dirty="0"/>
              <a:t>HÁTRÁNYAI: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1CD737-2D02-7947-AE3B-023B1C83A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690688"/>
            <a:ext cx="10811933" cy="4802187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esztétikailag hátrányos - látszik a fogon</a:t>
            </a:r>
            <a:endParaRPr lang="hu-HU" sz="2400" dirty="0"/>
          </a:p>
          <a:p>
            <a:pPr lvl="0"/>
            <a:r>
              <a:rPr lang="hu-HU" dirty="0"/>
              <a:t>nagyobb a </a:t>
            </a:r>
            <a:r>
              <a:rPr lang="hu-HU" dirty="0" err="1"/>
              <a:t>caries</a:t>
            </a:r>
            <a:r>
              <a:rPr lang="hu-HU" dirty="0"/>
              <a:t> veszély - fokozott </a:t>
            </a:r>
            <a:r>
              <a:rPr lang="hu-HU" dirty="0" err="1"/>
              <a:t>szájhigiéne</a:t>
            </a:r>
            <a:r>
              <a:rPr lang="hu-HU" dirty="0"/>
              <a:t> szükséges</a:t>
            </a:r>
            <a:endParaRPr lang="hu-HU" sz="2400" dirty="0"/>
          </a:p>
          <a:p>
            <a:pPr lvl="0"/>
            <a:r>
              <a:rPr lang="hu-HU" dirty="0"/>
              <a:t>szövetek tűrőképességénél nagyobb erőket is alkalmazhatunk (gyökér- és csontfelszívódás)</a:t>
            </a:r>
          </a:p>
          <a:p>
            <a:pPr lvl="0"/>
            <a:r>
              <a:rPr lang="hu-HU" sz="2400" dirty="0"/>
              <a:t>Szájba helyezése, aktiválása több időt igényel</a:t>
            </a:r>
          </a:p>
          <a:p>
            <a:pPr lvl="0"/>
            <a:r>
              <a:rPr lang="hu-HU" dirty="0"/>
              <a:t>zárak felragasztásánál</a:t>
            </a:r>
            <a:endParaRPr lang="hu-HU" sz="2400" dirty="0"/>
          </a:p>
          <a:p>
            <a:pPr lvl="1"/>
            <a:r>
              <a:rPr lang="hu-HU" dirty="0"/>
              <a:t>a ragasztó anyag a zománcba hatol</a:t>
            </a:r>
            <a:endParaRPr lang="hu-HU" sz="2000" dirty="0"/>
          </a:p>
          <a:p>
            <a:pPr lvl="1"/>
            <a:r>
              <a:rPr lang="hu-HU" dirty="0"/>
              <a:t>eltávolításánál repedés keletkezhet</a:t>
            </a:r>
            <a:endParaRPr lang="hu-HU" sz="2400" dirty="0"/>
          </a:p>
          <a:p>
            <a:r>
              <a:rPr lang="hu-HU" dirty="0"/>
              <a:t>Rögzített készülékek alkalmazásának határai:</a:t>
            </a:r>
            <a:endParaRPr lang="hu-HU" sz="2400" dirty="0"/>
          </a:p>
          <a:p>
            <a:pPr lvl="2"/>
            <a:r>
              <a:rPr lang="hu-HU" dirty="0"/>
              <a:t>általában maradó fogazatban alkalmazzuk</a:t>
            </a:r>
          </a:p>
          <a:p>
            <a:pPr lvl="2"/>
            <a:r>
              <a:rPr lang="hu-HU" dirty="0"/>
              <a:t>(vegyes fogazatban: pl. </a:t>
            </a:r>
            <a:r>
              <a:rPr lang="hu-HU" dirty="0" err="1"/>
              <a:t>diastema</a:t>
            </a:r>
            <a:r>
              <a:rPr lang="hu-HU" dirty="0"/>
              <a:t> zárás)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571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37F34E-0831-6F40-A193-71CBC9F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Retenciós készülékek és recidíva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08CFB6-2ACF-034C-91B2-58E949D08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44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/>
              <a:t>Recidíva: </a:t>
            </a:r>
            <a:r>
              <a:rPr lang="hu-HU" dirty="0"/>
              <a:t>a fogak hajlamosak visszatérni a fogszabályozás előtti pozícióba.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Retenció: </a:t>
            </a:r>
            <a:r>
              <a:rPr lang="hu-HU" dirty="0"/>
              <a:t>a visszarendeződés megakadályozása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Retenciós készülékek</a:t>
            </a:r>
            <a:r>
              <a:rPr lang="hu-HU" b="1" dirty="0"/>
              <a:t> alkalmazásának célja:</a:t>
            </a:r>
          </a:p>
          <a:p>
            <a:r>
              <a:rPr lang="hu-HU" dirty="0"/>
              <a:t>az elért eredmény fenntartása, a fix készülék eltávolítása után.</a:t>
            </a:r>
          </a:p>
          <a:p>
            <a:r>
              <a:rPr lang="hu-HU" dirty="0"/>
              <a:t>A megfelelő </a:t>
            </a:r>
            <a:r>
              <a:rPr lang="hu-HU" dirty="0" err="1"/>
              <a:t>occlusio</a:t>
            </a:r>
            <a:r>
              <a:rPr lang="hu-HU" dirty="0"/>
              <a:t> és a fogak helyzetének megtartása, </a:t>
            </a:r>
          </a:p>
          <a:p>
            <a:r>
              <a:rPr lang="hu-HU" dirty="0"/>
              <a:t> a csont és környező szövetek regenerációjának biztosítására.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 retenciós készülékeket </a:t>
            </a:r>
            <a:r>
              <a:rPr lang="hu-HU" b="1" dirty="0"/>
              <a:t>kétszer </a:t>
            </a:r>
            <a:r>
              <a:rPr lang="hu-HU" dirty="0"/>
              <a:t>annyi ideig kell viselni, mint amennyi ideig a fix készüléket viselték!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8439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D0CECD-24C6-E446-93A3-C869A5C6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Retenciós készülékek elkészítése: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F02A46-C908-1D41-BDEE-A268F416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25445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/>
              <a:t>Alginát</a:t>
            </a:r>
            <a:r>
              <a:rPr lang="hu-HU" dirty="0"/>
              <a:t> lenyomatot veszünk, modellezik. </a:t>
            </a:r>
          </a:p>
          <a:p>
            <a:r>
              <a:rPr lang="hu-HU" dirty="0"/>
              <a:t>Erre készül a retenciós készülék.</a:t>
            </a:r>
          </a:p>
          <a:p>
            <a:r>
              <a:rPr lang="hu-HU" dirty="0"/>
              <a:t>Egyben az elért eredményt is rögzíti.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Lehetőségek:</a:t>
            </a:r>
          </a:p>
          <a:p>
            <a:pPr>
              <a:lnSpc>
                <a:spcPct val="120000"/>
              </a:lnSpc>
            </a:pPr>
            <a:r>
              <a:rPr lang="hu-HU" dirty="0"/>
              <a:t>A gyors visszarendeződés miatt, a </a:t>
            </a:r>
            <a:r>
              <a:rPr lang="hu-HU" dirty="0" err="1"/>
              <a:t>multiband</a:t>
            </a:r>
            <a:r>
              <a:rPr lang="hu-HU" dirty="0"/>
              <a:t> készülék levételekor rögtön lenyomat vétel és  a retenciós készülék azonnali elkészítése és a lehető leggyorsabb átadása.</a:t>
            </a:r>
          </a:p>
          <a:p>
            <a:pPr>
              <a:lnSpc>
                <a:spcPct val="120000"/>
              </a:lnSpc>
            </a:pPr>
            <a:r>
              <a:rPr lang="hu-HU" dirty="0"/>
              <a:t>A lenyomatot még a </a:t>
            </a:r>
            <a:r>
              <a:rPr lang="hu-HU" dirty="0" err="1"/>
              <a:t>multiband</a:t>
            </a:r>
            <a:r>
              <a:rPr lang="hu-HU" dirty="0"/>
              <a:t> készülékkel együtt vesszük le.</a:t>
            </a:r>
          </a:p>
          <a:p>
            <a:pPr>
              <a:lnSpc>
                <a:spcPct val="120000"/>
              </a:lnSpc>
            </a:pPr>
            <a:r>
              <a:rPr lang="hu-HU" dirty="0"/>
              <a:t>Csak a retenciós készülék elkészülése után, egy követkető ülésben távolítjuk el </a:t>
            </a:r>
            <a:r>
              <a:rPr lang="hu-HU" dirty="0" err="1"/>
              <a:t>multibandet</a:t>
            </a:r>
            <a:r>
              <a:rPr lang="hu-HU" dirty="0"/>
              <a:t> és adjuk át a retenciós készüléket!</a:t>
            </a:r>
          </a:p>
        </p:txBody>
      </p:sp>
      <p:pic>
        <p:nvPicPr>
          <p:cNvPr id="5" name="Kép 4" descr="A képen viselés, étel látható&#10;&#10;Automatikusan generált leírás">
            <a:extLst>
              <a:ext uri="{FF2B5EF4-FFF2-40B4-BE49-F238E27FC236}">
                <a16:creationId xmlns:a16="http://schemas.microsoft.com/office/drawing/2014/main" id="{284721F7-99C9-6A4C-B511-504767D3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920" y="1832791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0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D58788C-713F-CA4C-8AFB-80D1720A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094" y="802955"/>
            <a:ext cx="4977976" cy="1454051"/>
          </a:xfrm>
        </p:spPr>
        <p:txBody>
          <a:bodyPr>
            <a:normAutofit/>
          </a:bodyPr>
          <a:lstStyle/>
          <a:p>
            <a:r>
              <a:rPr lang="hu-HU" b="1">
                <a:solidFill>
                  <a:srgbClr val="000000"/>
                </a:solidFill>
              </a:rPr>
              <a:t>Kivehető retenciós készülékek: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16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40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ép 6" descr="A képen csésze, asztal, beltéri, ülő látható&#10;&#10;Automatikusan generált leírás">
            <a:extLst>
              <a:ext uri="{FF2B5EF4-FFF2-40B4-BE49-F238E27FC236}">
                <a16:creationId xmlns:a16="http://schemas.microsoft.com/office/drawing/2014/main" id="{387B42E2-99D2-AB49-9C67-114C06287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147" r="2" b="4685"/>
          <a:stretch/>
        </p:blipFill>
        <p:spPr>
          <a:xfrm>
            <a:off x="186002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2701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tükör látható&#10;&#10;Automatikusan generált leírás">
            <a:extLst>
              <a:ext uri="{FF2B5EF4-FFF2-40B4-BE49-F238E27FC236}">
                <a16:creationId xmlns:a16="http://schemas.microsoft.com/office/drawing/2014/main" id="{F2A2E698-6E95-EB4D-B530-E94BFFFA3C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" r="12854" b="2"/>
          <a:stretch/>
        </p:blipFill>
        <p:spPr>
          <a:xfrm>
            <a:off x="20" y="3076732"/>
            <a:ext cx="479265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238059" y="0"/>
                </a:moveTo>
                <a:cubicBezTo>
                  <a:pt x="3648934" y="0"/>
                  <a:pt x="4792674" y="1143740"/>
                  <a:pt x="4792674" y="2554615"/>
                </a:cubicBezTo>
                <a:cubicBezTo>
                  <a:pt x="4792674" y="2995514"/>
                  <a:pt x="4680980" y="3410325"/>
                  <a:pt x="4484346" y="3772297"/>
                </a:cubicBezTo>
                <a:lnTo>
                  <a:pt x="4478895" y="3781268"/>
                </a:lnTo>
                <a:lnTo>
                  <a:pt x="0" y="3781268"/>
                </a:lnTo>
                <a:lnTo>
                  <a:pt x="0" y="1323391"/>
                </a:lnTo>
                <a:lnTo>
                  <a:pt x="119732" y="1126306"/>
                </a:lnTo>
                <a:cubicBezTo>
                  <a:pt x="578815" y="446774"/>
                  <a:pt x="1356262" y="0"/>
                  <a:pt x="2238059" y="0"/>
                </a:cubicBez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5DD3E2-53FA-4946-B6CF-200939102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799" y="2341293"/>
            <a:ext cx="6483095" cy="3945299"/>
          </a:xfrm>
        </p:spPr>
        <p:txBody>
          <a:bodyPr anchor="ctr">
            <a:norm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egyszerű </a:t>
            </a:r>
            <a:r>
              <a:rPr lang="hu-HU" sz="2000" dirty="0" err="1">
                <a:solidFill>
                  <a:srgbClr val="000000"/>
                </a:solidFill>
              </a:rPr>
              <a:t>akrilát</a:t>
            </a:r>
            <a:r>
              <a:rPr lang="hu-HU" sz="2000" dirty="0">
                <a:solidFill>
                  <a:srgbClr val="000000"/>
                </a:solidFill>
              </a:rPr>
              <a:t> lemez </a:t>
            </a:r>
            <a:r>
              <a:rPr lang="hu-HU" sz="2000" dirty="0" err="1">
                <a:solidFill>
                  <a:srgbClr val="000000"/>
                </a:solidFill>
              </a:rPr>
              <a:t>labial</a:t>
            </a:r>
            <a:r>
              <a:rPr lang="hu-HU" sz="2000" dirty="0">
                <a:solidFill>
                  <a:srgbClr val="000000"/>
                </a:solidFill>
              </a:rPr>
              <a:t> ívvel, kapcsokkal (</a:t>
            </a:r>
            <a:r>
              <a:rPr lang="hu-HU" sz="2000" dirty="0" err="1">
                <a:solidFill>
                  <a:srgbClr val="000000"/>
                </a:solidFill>
              </a:rPr>
              <a:t>Hawley</a:t>
            </a:r>
            <a:r>
              <a:rPr lang="hu-HU" sz="2000" dirty="0">
                <a:solidFill>
                  <a:srgbClr val="000000"/>
                </a:solidFill>
              </a:rPr>
              <a:t> lemez)</a:t>
            </a:r>
          </a:p>
          <a:p>
            <a:r>
              <a:rPr lang="hu-HU" sz="2000" dirty="0">
                <a:solidFill>
                  <a:srgbClr val="000000"/>
                </a:solidFill>
              </a:rPr>
              <a:t>tágítócsavaros lemez</a:t>
            </a:r>
          </a:p>
          <a:p>
            <a:r>
              <a:rPr lang="hu-HU" sz="2000" dirty="0">
                <a:solidFill>
                  <a:srgbClr val="000000"/>
                </a:solidFill>
              </a:rPr>
              <a:t>pitvarlemez </a:t>
            </a:r>
            <a:r>
              <a:rPr lang="hu-HU" sz="2000" dirty="0" err="1">
                <a:solidFill>
                  <a:srgbClr val="000000"/>
                </a:solidFill>
              </a:rPr>
              <a:t>Angle</a:t>
            </a:r>
            <a:r>
              <a:rPr lang="hu-HU" sz="2000" dirty="0">
                <a:solidFill>
                  <a:srgbClr val="000000"/>
                </a:solidFill>
              </a:rPr>
              <a:t> II/1 (4-es </a:t>
            </a:r>
            <a:r>
              <a:rPr lang="hu-HU" sz="2000" dirty="0" err="1">
                <a:solidFill>
                  <a:srgbClr val="000000"/>
                </a:solidFill>
              </a:rPr>
              <a:t>extr</a:t>
            </a:r>
            <a:r>
              <a:rPr lang="hu-HU" sz="2000" dirty="0">
                <a:solidFill>
                  <a:srgbClr val="000000"/>
                </a:solidFill>
              </a:rPr>
              <a:t>. után)</a:t>
            </a:r>
          </a:p>
          <a:p>
            <a:r>
              <a:rPr lang="hu-HU" sz="2000" dirty="0" err="1">
                <a:solidFill>
                  <a:srgbClr val="000000"/>
                </a:solidFill>
              </a:rPr>
              <a:t>Positionáló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b="1" dirty="0">
                <a:solidFill>
                  <a:srgbClr val="000000"/>
                </a:solidFill>
              </a:rPr>
              <a:t>sín</a:t>
            </a:r>
            <a:r>
              <a:rPr lang="hu-HU" sz="2000" dirty="0">
                <a:solidFill>
                  <a:srgbClr val="000000"/>
                </a:solidFill>
              </a:rPr>
              <a:t>: mindkét állcsontra kiterjesztett elasztikus készülék</a:t>
            </a:r>
            <a:r>
              <a:rPr lang="hu-HU" sz="2000" b="1" dirty="0">
                <a:solidFill>
                  <a:srgbClr val="000000"/>
                </a:solidFill>
              </a:rPr>
              <a:t>.</a:t>
            </a:r>
            <a:endParaRPr lang="hu-HU" sz="2000" dirty="0">
              <a:solidFill>
                <a:srgbClr val="000000"/>
              </a:solidFill>
            </a:endParaRPr>
          </a:p>
          <a:p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9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4F00F2C-4E81-114A-813B-869B2BA8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094" y="802955"/>
            <a:ext cx="4977976" cy="1454051"/>
          </a:xfrm>
        </p:spPr>
        <p:txBody>
          <a:bodyPr>
            <a:normAutofit/>
          </a:bodyPr>
          <a:lstStyle/>
          <a:p>
            <a:r>
              <a:rPr lang="hu-HU" b="1">
                <a:solidFill>
                  <a:srgbClr val="000000"/>
                </a:solidFill>
              </a:rPr>
              <a:t>Rögzített retenciós készülékek: 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27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40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Kép 8" descr="A képen étel, csésze, ülő, tányér látható&#10;&#10;Automatikusan generált leírás">
            <a:extLst>
              <a:ext uri="{FF2B5EF4-FFF2-40B4-BE49-F238E27FC236}">
                <a16:creationId xmlns:a16="http://schemas.microsoft.com/office/drawing/2014/main" id="{21F0A0BC-2446-6D41-A4DA-91A6D38B2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4759" b="-3"/>
          <a:stretch/>
        </p:blipFill>
        <p:spPr>
          <a:xfrm>
            <a:off x="186002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9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2701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íj látható&#10;&#10;Automatikusan generált leírás">
            <a:extLst>
              <a:ext uri="{FF2B5EF4-FFF2-40B4-BE49-F238E27FC236}">
                <a16:creationId xmlns:a16="http://schemas.microsoft.com/office/drawing/2014/main" id="{81B798A4-39B2-B048-9B93-2C5D1AFDC4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01" r="18924"/>
          <a:stretch/>
        </p:blipFill>
        <p:spPr>
          <a:xfrm>
            <a:off x="20" y="3076732"/>
            <a:ext cx="479265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238059" y="0"/>
                </a:moveTo>
                <a:cubicBezTo>
                  <a:pt x="3648934" y="0"/>
                  <a:pt x="4792674" y="1143740"/>
                  <a:pt x="4792674" y="2554615"/>
                </a:cubicBezTo>
                <a:cubicBezTo>
                  <a:pt x="4792674" y="2995514"/>
                  <a:pt x="4680980" y="3410325"/>
                  <a:pt x="4484346" y="3772297"/>
                </a:cubicBezTo>
                <a:lnTo>
                  <a:pt x="4478895" y="3781268"/>
                </a:lnTo>
                <a:lnTo>
                  <a:pt x="0" y="3781268"/>
                </a:lnTo>
                <a:lnTo>
                  <a:pt x="0" y="1323391"/>
                </a:lnTo>
                <a:lnTo>
                  <a:pt x="119732" y="1126306"/>
                </a:lnTo>
                <a:cubicBezTo>
                  <a:pt x="578815" y="446774"/>
                  <a:pt x="1356262" y="0"/>
                  <a:pt x="2238059" y="0"/>
                </a:cubicBez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D1F4F9-C9B4-CB4A-9BB4-6C19D4DBB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09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Ívek - fogívre hajlított és rögzített retenciós ív </a:t>
            </a:r>
          </a:p>
          <a:p>
            <a:r>
              <a:rPr lang="hu-HU" sz="2000" dirty="0">
                <a:solidFill>
                  <a:srgbClr val="000000"/>
                </a:solidFill>
              </a:rPr>
              <a:t>Sodort ív + </a:t>
            </a:r>
            <a:r>
              <a:rPr lang="hu-HU" sz="2000">
                <a:solidFill>
                  <a:srgbClr val="000000"/>
                </a:solidFill>
              </a:rPr>
              <a:t>kompoziciós</a:t>
            </a:r>
            <a:r>
              <a:rPr lang="hu-HU" sz="2000" dirty="0">
                <a:solidFill>
                  <a:srgbClr val="000000"/>
                </a:solidFill>
              </a:rPr>
              <a:t> tömőanyag (direkt </a:t>
            </a:r>
            <a:r>
              <a:rPr lang="hu-HU" sz="2000">
                <a:solidFill>
                  <a:srgbClr val="000000"/>
                </a:solidFill>
              </a:rPr>
              <a:t>bonding</a:t>
            </a:r>
            <a:r>
              <a:rPr lang="hu-HU" sz="2000" dirty="0">
                <a:solidFill>
                  <a:srgbClr val="000000"/>
                </a:solidFill>
              </a:rPr>
              <a:t> technika).</a:t>
            </a:r>
          </a:p>
          <a:p>
            <a:r>
              <a:rPr lang="hu-HU" sz="2000" dirty="0">
                <a:solidFill>
                  <a:srgbClr val="000000"/>
                </a:solidFill>
              </a:rPr>
              <a:t>Leggyakrabban alsó frontokon </a:t>
            </a:r>
            <a:r>
              <a:rPr lang="hu-HU" sz="2000">
                <a:solidFill>
                  <a:srgbClr val="000000"/>
                </a:solidFill>
              </a:rPr>
              <a:t>lingualisan</a:t>
            </a:r>
            <a:r>
              <a:rPr lang="hu-HU" sz="2000" dirty="0">
                <a:solidFill>
                  <a:srgbClr val="000000"/>
                </a:solidFill>
              </a:rPr>
              <a:t> 3-tól 3-ig, ragasztott „ </a:t>
            </a:r>
            <a:r>
              <a:rPr lang="hu-HU" sz="2000">
                <a:solidFill>
                  <a:srgbClr val="000000"/>
                </a:solidFill>
              </a:rPr>
              <a:t>retainer</a:t>
            </a:r>
            <a:r>
              <a:rPr lang="hu-HU" sz="2000" dirty="0">
                <a:solidFill>
                  <a:srgbClr val="000000"/>
                </a:solidFill>
              </a:rPr>
              <a:t>”</a:t>
            </a:r>
          </a:p>
          <a:p>
            <a:r>
              <a:rPr lang="hu-HU" sz="2000" dirty="0">
                <a:solidFill>
                  <a:srgbClr val="000000"/>
                </a:solidFill>
              </a:rPr>
              <a:t> A fog visszafordulásának megakadályozása (</a:t>
            </a:r>
            <a:r>
              <a:rPr lang="hu-HU" sz="2000">
                <a:solidFill>
                  <a:srgbClr val="000000"/>
                </a:solidFill>
              </a:rPr>
              <a:t>antirotációs</a:t>
            </a:r>
            <a:r>
              <a:rPr lang="hu-HU" sz="2000" dirty="0">
                <a:solidFill>
                  <a:srgbClr val="000000"/>
                </a:solidFill>
              </a:rPr>
              <a:t> készülék).</a:t>
            </a:r>
          </a:p>
          <a:p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2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u-HU" sz="4000">
                <a:solidFill>
                  <a:srgbClr val="FFFFFF"/>
                </a:solidFill>
              </a:rPr>
              <a:t>Fogszabályozó készülékek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42CBE8C1-626A-438E-BB03-BAE239E34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26298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543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F9945D-50D2-E342-A888-5BC5D0AC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u-HU" b="1" dirty="0"/>
              <a:t>Asszisztensi feladatok: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6536DB-8DE2-AE4A-8D75-68843AD83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333"/>
            <a:ext cx="10515600" cy="5053542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Kikészítés alsó, felső lenyomat vételhez  (</a:t>
            </a:r>
            <a:r>
              <a:rPr lang="hu-HU" dirty="0" err="1"/>
              <a:t>alginát</a:t>
            </a:r>
            <a:r>
              <a:rPr lang="hu-HU" dirty="0"/>
              <a:t>, por és víz adagoló, keverőcsésze,-kanál,  lenyomat kanalak, viaszharapás, viaszkés, spirituszégő)</a:t>
            </a:r>
          </a:p>
          <a:p>
            <a:r>
              <a:rPr lang="hu-HU" dirty="0"/>
              <a:t>Munkalap kitöltése, laborba küldés, megfelelő csomagolás,</a:t>
            </a:r>
          </a:p>
          <a:p>
            <a:r>
              <a:rPr lang="hu-HU" dirty="0"/>
              <a:t>Technikus kiönti.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Rögzített </a:t>
            </a:r>
            <a:r>
              <a:rPr lang="hu-HU" dirty="0"/>
              <a:t>készülékek </a:t>
            </a:r>
            <a:r>
              <a:rPr lang="hu-HU" b="1" dirty="0"/>
              <a:t>felhelyezéséhez</a:t>
            </a:r>
            <a:r>
              <a:rPr lang="hu-HU" dirty="0"/>
              <a:t> szükséges eszközök </a:t>
            </a:r>
          </a:p>
          <a:p>
            <a:r>
              <a:rPr lang="hu-HU" dirty="0"/>
              <a:t>Készülék kikészítése, szájterpesz, gyűrűk, </a:t>
            </a:r>
            <a:r>
              <a:rPr lang="hu-HU" dirty="0" err="1"/>
              <a:t>bracketek</a:t>
            </a:r>
            <a:r>
              <a:rPr lang="hu-HU" dirty="0"/>
              <a:t> kikészítése </a:t>
            </a:r>
          </a:p>
          <a:p>
            <a:r>
              <a:rPr lang="hu-HU" dirty="0"/>
              <a:t>felhelyezésükhöz szükséges műszerek előkészítése,</a:t>
            </a:r>
          </a:p>
          <a:p>
            <a:r>
              <a:rPr lang="hu-HU" dirty="0"/>
              <a:t> </a:t>
            </a:r>
            <a:r>
              <a:rPr lang="hu-HU" dirty="0" err="1"/>
              <a:t>üvegionomercement</a:t>
            </a:r>
            <a:r>
              <a:rPr lang="hu-HU" dirty="0"/>
              <a:t> gyűrűragasztáshoz és eszközök keveréshez,</a:t>
            </a:r>
          </a:p>
          <a:p>
            <a:r>
              <a:rPr lang="hu-HU" dirty="0"/>
              <a:t> </a:t>
            </a:r>
            <a:r>
              <a:rPr lang="hu-HU" dirty="0" err="1"/>
              <a:t>bracketragasztó</a:t>
            </a:r>
            <a:r>
              <a:rPr lang="hu-HU" dirty="0"/>
              <a:t> kompozit, sav, </a:t>
            </a:r>
            <a:r>
              <a:rPr lang="hu-HU" dirty="0" err="1"/>
              <a:t>bond</a:t>
            </a:r>
            <a:r>
              <a:rPr lang="hu-HU" dirty="0"/>
              <a:t>, eszközök keveréshez,</a:t>
            </a:r>
          </a:p>
          <a:p>
            <a:r>
              <a:rPr lang="hu-HU" dirty="0"/>
              <a:t> ív, </a:t>
            </a:r>
            <a:r>
              <a:rPr lang="hu-HU" dirty="0" err="1"/>
              <a:t>ligatura</a:t>
            </a:r>
            <a:r>
              <a:rPr lang="hu-HU" dirty="0"/>
              <a:t>, fogókészlet,</a:t>
            </a:r>
          </a:p>
          <a:p>
            <a:r>
              <a:rPr lang="hu-HU" dirty="0"/>
              <a:t>  izolálás: vattarolni, </a:t>
            </a:r>
            <a:r>
              <a:rPr lang="hu-HU" dirty="0" err="1"/>
              <a:t>parotis</a:t>
            </a:r>
            <a:r>
              <a:rPr lang="hu-HU" dirty="0"/>
              <a:t> rolni, </a:t>
            </a:r>
            <a:r>
              <a:rPr lang="hu-HU" dirty="0" err="1"/>
              <a:t>optra</a:t>
            </a:r>
            <a:r>
              <a:rPr lang="hu-HU" dirty="0"/>
              <a:t> </a:t>
            </a:r>
            <a:r>
              <a:rPr lang="hu-HU" dirty="0" err="1"/>
              <a:t>gate</a:t>
            </a:r>
            <a:r>
              <a:rPr lang="hu-HU" dirty="0"/>
              <a:t>, nyálszívó, </a:t>
            </a:r>
            <a:r>
              <a:rPr lang="hu-HU" dirty="0" err="1"/>
              <a:t>exhaustor</a:t>
            </a:r>
            <a:r>
              <a:rPr lang="hu-HU" dirty="0"/>
              <a:t>.</a:t>
            </a:r>
          </a:p>
          <a:p>
            <a:r>
              <a:rPr lang="hu-HU" dirty="0"/>
              <a:t>Aktiváláshoz: fogókészlet(ívhajlítók), </a:t>
            </a:r>
            <a:r>
              <a:rPr lang="hu-HU" dirty="0" err="1"/>
              <a:t>ligaturák</a:t>
            </a:r>
            <a:r>
              <a:rPr lang="hu-HU" dirty="0"/>
              <a:t> cseréje.</a:t>
            </a:r>
          </a:p>
          <a:p>
            <a:r>
              <a:rPr lang="hu-HU" dirty="0"/>
              <a:t>Szájhigiénés tanácsok.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868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342645-1633-9548-9AEB-F3ACE13C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Beragasztás sorrendje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D17DDC-4AE6-A24A-BF87-F641B16B9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izolálás, mechanikus tisztítás után:</a:t>
            </a:r>
          </a:p>
          <a:p>
            <a:pPr marL="0" indent="0">
              <a:buNone/>
            </a:pPr>
            <a:r>
              <a:rPr lang="hu-HU" dirty="0"/>
              <a:t>1. gyűrűk v. tubusok felragasztása 6-okra, </a:t>
            </a:r>
            <a:r>
              <a:rPr lang="hu-HU" dirty="0" err="1"/>
              <a:t>üvegionomer</a:t>
            </a:r>
            <a:r>
              <a:rPr lang="hu-HU" dirty="0"/>
              <a:t> cementtel		</a:t>
            </a:r>
          </a:p>
          <a:p>
            <a:pPr marL="0" indent="0">
              <a:buNone/>
            </a:pPr>
            <a:r>
              <a:rPr lang="hu-HU" dirty="0"/>
              <a:t>2. </a:t>
            </a:r>
            <a:r>
              <a:rPr lang="hu-HU" dirty="0" err="1"/>
              <a:t>bracketek</a:t>
            </a:r>
            <a:r>
              <a:rPr lang="hu-HU" dirty="0"/>
              <a:t> felragasztása, kompozit tömőanyaggal,  </a:t>
            </a:r>
            <a:r>
              <a:rPr lang="hu-HU" dirty="0" err="1"/>
              <a:t>direct</a:t>
            </a:r>
            <a:r>
              <a:rPr lang="hu-HU" dirty="0"/>
              <a:t> </a:t>
            </a:r>
            <a:r>
              <a:rPr lang="hu-HU" dirty="0" err="1"/>
              <a:t>bonding</a:t>
            </a:r>
            <a:r>
              <a:rPr lang="hu-HU" dirty="0"/>
              <a:t> technikával (</a:t>
            </a:r>
            <a:r>
              <a:rPr lang="hu-HU" dirty="0" err="1"/>
              <a:t>pozicionálva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err="1"/>
              <a:t>bracketeket</a:t>
            </a:r>
            <a:r>
              <a:rPr lang="hu-HU" dirty="0"/>
              <a:t> a Zsigmondy keresztnek megfelelő sorrendbe készítjük ki hátulról előre haladva kétoldalt, </a:t>
            </a:r>
          </a:p>
          <a:p>
            <a:pPr marL="0" indent="0">
              <a:buNone/>
            </a:pPr>
            <a:r>
              <a:rPr lang="hu-HU" dirty="0"/>
              <a:t>3. ív behelyezése először </a:t>
            </a:r>
            <a:r>
              <a:rPr lang="hu-HU" dirty="0" err="1"/>
              <a:t>distalisan</a:t>
            </a:r>
            <a:r>
              <a:rPr lang="hu-HU" dirty="0"/>
              <a:t> a tubusokba, majd elöl </a:t>
            </a:r>
          </a:p>
          <a:p>
            <a:pPr marL="0" indent="0">
              <a:buNone/>
            </a:pPr>
            <a:r>
              <a:rPr lang="hu-HU" dirty="0"/>
              <a:t>4. ívek rögzítése ligatúrákkal </a:t>
            </a:r>
          </a:p>
          <a:p>
            <a:pPr marL="0" indent="0">
              <a:buNone/>
            </a:pPr>
            <a:r>
              <a:rPr lang="hu-HU" dirty="0"/>
              <a:t>5. ív </a:t>
            </a:r>
            <a:r>
              <a:rPr lang="hu-HU" dirty="0" err="1"/>
              <a:t>distalis</a:t>
            </a:r>
            <a:r>
              <a:rPr lang="hu-HU" dirty="0"/>
              <a:t> </a:t>
            </a:r>
            <a:r>
              <a:rPr lang="hu-HU" dirty="0" err="1"/>
              <a:t>végeinek</a:t>
            </a:r>
            <a:r>
              <a:rPr lang="hu-HU" dirty="0"/>
              <a:t> levágása    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004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CCBE87-59DC-4E43-A08D-16AD8E0D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Levétel sorrendje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C27FCF-723C-4F4D-8067-D26C4E166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1. rögzítő ligatúrák levétele </a:t>
            </a:r>
          </a:p>
          <a:p>
            <a:pPr marL="0" indent="0">
              <a:buNone/>
            </a:pPr>
            <a:r>
              <a:rPr lang="hu-HU" dirty="0"/>
              <a:t>2. ív levétele </a:t>
            </a:r>
            <a:r>
              <a:rPr lang="hu-HU" dirty="0" err="1"/>
              <a:t>distalisan</a:t>
            </a:r>
            <a:r>
              <a:rPr lang="hu-HU" dirty="0"/>
              <a:t> kezdjük kétoldalt a hátsó </a:t>
            </a:r>
            <a:r>
              <a:rPr lang="hu-HU" dirty="0" err="1"/>
              <a:t>zárakból</a:t>
            </a:r>
            <a:r>
              <a:rPr lang="hu-HU" dirty="0"/>
              <a:t>, kiakasztjuk,</a:t>
            </a:r>
          </a:p>
          <a:p>
            <a:pPr marL="0" indent="0">
              <a:buNone/>
            </a:pPr>
            <a:r>
              <a:rPr lang="hu-HU" dirty="0"/>
              <a:t>    majd elöl a frontoknál kiemeljük (vastag íveket esetenként kétoldalt átvághatjuk, még a kikötésesek eltávolítása előtt)</a:t>
            </a:r>
          </a:p>
          <a:p>
            <a:pPr marL="0" indent="0">
              <a:buNone/>
            </a:pPr>
            <a:r>
              <a:rPr lang="hu-HU" dirty="0"/>
              <a:t>3. hátsó gyűrűk levétele, majd a </a:t>
            </a:r>
            <a:r>
              <a:rPr lang="hu-HU" dirty="0" err="1"/>
              <a:t>bracketek</a:t>
            </a:r>
            <a:r>
              <a:rPr lang="hu-HU" dirty="0"/>
              <a:t> levétele hátulról előre haladva kétoldalt.</a:t>
            </a:r>
          </a:p>
          <a:p>
            <a:pPr marL="0" indent="0">
              <a:buNone/>
            </a:pPr>
            <a:r>
              <a:rPr lang="hu-HU" dirty="0"/>
              <a:t>4. zománc felszínek letisztítása (keményfém </a:t>
            </a:r>
            <a:r>
              <a:rPr lang="hu-HU" dirty="0" err="1"/>
              <a:t>finírozók</a:t>
            </a:r>
            <a:r>
              <a:rPr lang="hu-HU" dirty="0"/>
              <a:t>, polírozók, gépi </a:t>
            </a:r>
            <a:r>
              <a:rPr lang="hu-HU" dirty="0" err="1"/>
              <a:t>depurátor</a:t>
            </a:r>
            <a:r>
              <a:rPr lang="hu-HU" dirty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79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Fogszabályozó készülékek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42CBE8C1-626A-438E-BB03-BAE239E34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92673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902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4F9770B-A10C-694A-B4B7-F60A9A1A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568411"/>
            <a:ext cx="5771912" cy="1690540"/>
          </a:xfrm>
        </p:spPr>
        <p:txBody>
          <a:bodyPr>
            <a:normAutofit/>
          </a:bodyPr>
          <a:lstStyle/>
          <a:p>
            <a:r>
              <a:rPr lang="hu-HU" sz="3100" b="1">
                <a:solidFill>
                  <a:srgbClr val="000000"/>
                </a:solidFill>
              </a:rPr>
              <a:t>Extraoralis + intraoralis készülék </a:t>
            </a:r>
            <a:br>
              <a:rPr lang="hu-HU" sz="3100">
                <a:solidFill>
                  <a:srgbClr val="000000"/>
                </a:solidFill>
              </a:rPr>
            </a:br>
            <a:r>
              <a:rPr lang="hu-HU" sz="3100" b="1">
                <a:solidFill>
                  <a:srgbClr val="000000"/>
                </a:solidFill>
              </a:rPr>
              <a:t>ARCÍVES készülék (headgear)</a:t>
            </a:r>
            <a:endParaRPr lang="hu-HU" sz="3100">
              <a:solidFill>
                <a:srgbClr val="000000"/>
              </a:solidFill>
            </a:endParaRPr>
          </a:p>
        </p:txBody>
      </p:sp>
      <p:sp>
        <p:nvSpPr>
          <p:cNvPr id="26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Kép 10" descr="A képen tükör látható&#10;&#10;Automatikusan generált leírás">
            <a:extLst>
              <a:ext uri="{FF2B5EF4-FFF2-40B4-BE49-F238E27FC236}">
                <a16:creationId xmlns:a16="http://schemas.microsoft.com/office/drawing/2014/main" id="{A2295E49-AF2F-EF4A-A300-C7737F34E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579" y="213398"/>
            <a:ext cx="2038524" cy="1360715"/>
          </a:xfrm>
          <a:prstGeom prst="rect">
            <a:avLst/>
          </a:prstGeom>
        </p:spPr>
      </p:pic>
      <p:sp>
        <p:nvSpPr>
          <p:cNvPr id="28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ép 6" descr="A képen személy, ülő, nő, tartás látható&#10;&#10;Automatikusan generált leírás">
            <a:extLst>
              <a:ext uri="{FF2B5EF4-FFF2-40B4-BE49-F238E27FC236}">
                <a16:creationId xmlns:a16="http://schemas.microsoft.com/office/drawing/2014/main" id="{B18A0C92-5436-6B45-9BF8-3216E8D78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84" y="3875314"/>
            <a:ext cx="2650400" cy="267042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54397A-1697-4F47-83FF-50AF1F00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5500064" cy="39452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000">
                <a:solidFill>
                  <a:srgbClr val="000000"/>
                </a:solidFill>
              </a:rPr>
              <a:t>Részei:</a:t>
            </a:r>
          </a:p>
          <a:p>
            <a:pPr lvl="0"/>
            <a:r>
              <a:rPr lang="hu-HU" sz="2000">
                <a:solidFill>
                  <a:srgbClr val="000000"/>
                </a:solidFill>
              </a:rPr>
              <a:t>a belső ív: labial ív tubussal, rögzített készülékhez vagy kivehetős készülékhez kapcsolódik </a:t>
            </a:r>
          </a:p>
          <a:p>
            <a:pPr lvl="0"/>
            <a:r>
              <a:rPr lang="hu-HU" sz="2000">
                <a:solidFill>
                  <a:srgbClr val="000000"/>
                </a:solidFill>
              </a:rPr>
              <a:t>a külső ív: az arcív (zablaív) a tubusba rögzíthető és levehető</a:t>
            </a:r>
          </a:p>
          <a:p>
            <a:pPr lvl="0"/>
            <a:r>
              <a:rPr lang="hu-HU" sz="2000">
                <a:solidFill>
                  <a:srgbClr val="000000"/>
                </a:solidFill>
              </a:rPr>
              <a:t>a nyakszirten v. fejtetőn elhelyezkedő külső megtámasztás rugalmas szalagból áll, levehető</a:t>
            </a:r>
          </a:p>
          <a:p>
            <a:r>
              <a:rPr lang="hu-HU" sz="2000">
                <a:solidFill>
                  <a:srgbClr val="000000"/>
                </a:solidFill>
              </a:rPr>
              <a:t>Az erőt a rugalmas szalag fejti ki.</a:t>
            </a:r>
          </a:p>
          <a:p>
            <a:pPr marL="0" indent="0">
              <a:buNone/>
            </a:pPr>
            <a:endParaRPr lang="hu-HU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77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363BD43-B38D-E244-B8DC-AFC2E4DE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rgbClr val="FFFFFF"/>
                </a:solidFill>
              </a:rPr>
              <a:t>ARCÍVES készülék (</a:t>
            </a:r>
            <a:r>
              <a:rPr lang="hu-HU" sz="4000" dirty="0" err="1">
                <a:solidFill>
                  <a:srgbClr val="FFFFFF"/>
                </a:solidFill>
              </a:rPr>
              <a:t>headgear</a:t>
            </a:r>
            <a:r>
              <a:rPr lang="hu-HU" sz="40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CACC1D-C8CA-7C44-99B0-2DF4295A0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2446639"/>
            <a:ext cx="10444363" cy="3781166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000000"/>
                </a:solidFill>
              </a:rPr>
              <a:t>A húzás 3 iránya: nyaki (</a:t>
            </a:r>
            <a:r>
              <a:rPr lang="hu-HU" sz="2400" dirty="0" err="1">
                <a:solidFill>
                  <a:srgbClr val="000000"/>
                </a:solidFill>
              </a:rPr>
              <a:t>cervicalis</a:t>
            </a:r>
            <a:r>
              <a:rPr lang="hu-HU" sz="2400" dirty="0">
                <a:solidFill>
                  <a:srgbClr val="000000"/>
                </a:solidFill>
              </a:rPr>
              <a:t>), fejtetői (</a:t>
            </a:r>
            <a:r>
              <a:rPr lang="hu-HU" sz="2400" dirty="0" err="1">
                <a:solidFill>
                  <a:srgbClr val="000000"/>
                </a:solidFill>
              </a:rPr>
              <a:t>occipitalis</a:t>
            </a:r>
            <a:r>
              <a:rPr lang="hu-HU" sz="2400" dirty="0">
                <a:solidFill>
                  <a:srgbClr val="000000"/>
                </a:solidFill>
              </a:rPr>
              <a:t>) és kombi (horizontális). </a:t>
            </a:r>
          </a:p>
          <a:p>
            <a:r>
              <a:rPr lang="hu-HU" sz="2400" dirty="0">
                <a:solidFill>
                  <a:srgbClr val="000000"/>
                </a:solidFill>
              </a:rPr>
              <a:t>Hatást fejt ki a fogakra, az őrlőfogakat (6-os fogakat) hátrafelé mozdítja, az erő áttevődik a felső állcsontra is.</a:t>
            </a:r>
          </a:p>
          <a:p>
            <a:r>
              <a:rPr lang="hu-HU" sz="2400" dirty="0">
                <a:solidFill>
                  <a:srgbClr val="000000"/>
                </a:solidFill>
              </a:rPr>
              <a:t>Fokozatosan csökken a frontfogak </a:t>
            </a:r>
            <a:r>
              <a:rPr lang="hu-HU" sz="2400" dirty="0" err="1">
                <a:solidFill>
                  <a:srgbClr val="000000"/>
                </a:solidFill>
              </a:rPr>
              <a:t>előreharapása</a:t>
            </a:r>
            <a:r>
              <a:rPr lang="hu-HU" sz="2400" dirty="0">
                <a:solidFill>
                  <a:srgbClr val="000000"/>
                </a:solidFill>
              </a:rPr>
              <a:t> is.</a:t>
            </a:r>
          </a:p>
          <a:p>
            <a:r>
              <a:rPr lang="hu-HU" sz="2400" dirty="0">
                <a:solidFill>
                  <a:srgbClr val="000000"/>
                </a:solidFill>
              </a:rPr>
              <a:t> A </a:t>
            </a:r>
            <a:r>
              <a:rPr lang="hu-HU" sz="2400" dirty="0" err="1">
                <a:solidFill>
                  <a:srgbClr val="000000"/>
                </a:solidFill>
              </a:rPr>
              <a:t>maxilla</a:t>
            </a:r>
            <a:r>
              <a:rPr lang="hu-HU" sz="2400" dirty="0">
                <a:solidFill>
                  <a:srgbClr val="000000"/>
                </a:solidFill>
              </a:rPr>
              <a:t> </a:t>
            </a:r>
            <a:r>
              <a:rPr lang="hu-HU" sz="2400" dirty="0" err="1">
                <a:solidFill>
                  <a:srgbClr val="000000"/>
                </a:solidFill>
              </a:rPr>
              <a:t>előrenövekedését</a:t>
            </a:r>
            <a:r>
              <a:rPr lang="hu-HU" sz="2400" dirty="0">
                <a:solidFill>
                  <a:srgbClr val="000000"/>
                </a:solidFill>
              </a:rPr>
              <a:t> gátolja, a </a:t>
            </a:r>
            <a:r>
              <a:rPr lang="hu-HU" sz="2400" dirty="0" err="1">
                <a:solidFill>
                  <a:srgbClr val="000000"/>
                </a:solidFill>
              </a:rPr>
              <a:t>mandibulaét</a:t>
            </a:r>
            <a:r>
              <a:rPr lang="hu-HU" sz="2400" dirty="0">
                <a:solidFill>
                  <a:srgbClr val="000000"/>
                </a:solidFill>
              </a:rPr>
              <a:t> elősegíti. </a:t>
            </a:r>
          </a:p>
          <a:p>
            <a:r>
              <a:rPr lang="hu-HU" sz="2400" dirty="0">
                <a:solidFill>
                  <a:srgbClr val="000000"/>
                </a:solidFill>
              </a:rPr>
              <a:t> Nagyfokú </a:t>
            </a:r>
            <a:r>
              <a:rPr lang="hu-HU" sz="2400" dirty="0" err="1">
                <a:solidFill>
                  <a:srgbClr val="000000"/>
                </a:solidFill>
              </a:rPr>
              <a:t>prognathia</a:t>
            </a:r>
            <a:r>
              <a:rPr lang="hu-HU" sz="2400" dirty="0">
                <a:solidFill>
                  <a:srgbClr val="000000"/>
                </a:solidFill>
              </a:rPr>
              <a:t> </a:t>
            </a:r>
            <a:r>
              <a:rPr lang="hu-HU" sz="2400" dirty="0" err="1">
                <a:solidFill>
                  <a:srgbClr val="000000"/>
                </a:solidFill>
              </a:rPr>
              <a:t>Angle</a:t>
            </a:r>
            <a:r>
              <a:rPr lang="hu-HU" sz="2400" dirty="0">
                <a:solidFill>
                  <a:srgbClr val="000000"/>
                </a:solidFill>
              </a:rPr>
              <a:t> II esetén alkalmazzuk.</a:t>
            </a:r>
          </a:p>
          <a:p>
            <a:endParaRPr lang="hu-HU" sz="2000" dirty="0">
              <a:solidFill>
                <a:srgbClr val="000000"/>
              </a:solidFill>
            </a:endParaRPr>
          </a:p>
        </p:txBody>
      </p:sp>
      <p:pic>
        <p:nvPicPr>
          <p:cNvPr id="11" name="Kép 10" descr="A képen személy, fiatal, viselés, tartás látható&#10;&#10;Automatikusan generált leírás">
            <a:extLst>
              <a:ext uri="{FF2B5EF4-FFF2-40B4-BE49-F238E27FC236}">
                <a16:creationId xmlns:a16="http://schemas.microsoft.com/office/drawing/2014/main" id="{59D578FC-DBB2-6140-9382-DBC90A719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374" y="4337222"/>
            <a:ext cx="2363215" cy="21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0150A2-BFCA-7649-8A09-19EB450F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 DELAIRE – maszk (fordított, fordított </a:t>
            </a:r>
            <a:r>
              <a:rPr lang="hu-HU" b="1" dirty="0" err="1"/>
              <a:t>headgear</a:t>
            </a:r>
            <a:r>
              <a:rPr lang="hu-HU" b="1" dirty="0"/>
              <a:t>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AA3623-CEAF-204E-8371-28D54DC9D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399"/>
            <a:ext cx="10515600" cy="399256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maxilla</a:t>
            </a:r>
            <a:r>
              <a:rPr lang="hu-HU" dirty="0"/>
              <a:t> növekedését serkentő, a </a:t>
            </a:r>
            <a:r>
              <a:rPr lang="hu-HU" dirty="0" err="1"/>
              <a:t>mandibulát</a:t>
            </a:r>
            <a:r>
              <a:rPr lang="hu-HU" dirty="0"/>
              <a:t> </a:t>
            </a:r>
            <a:r>
              <a:rPr lang="hu-HU" dirty="0" err="1"/>
              <a:t>hátratoló</a:t>
            </a:r>
            <a:r>
              <a:rPr lang="hu-HU" dirty="0"/>
              <a:t> készülék.</a:t>
            </a:r>
          </a:p>
          <a:p>
            <a:r>
              <a:rPr lang="hu-HU" dirty="0" err="1"/>
              <a:t>Angle</a:t>
            </a:r>
            <a:r>
              <a:rPr lang="hu-HU" dirty="0"/>
              <a:t> III. osztályok esetén alkalmazzák, pl. Szájpadhasadékos gyermekeknél (</a:t>
            </a:r>
            <a:r>
              <a:rPr lang="hu-HU" dirty="0" err="1"/>
              <a:t>micrognathia</a:t>
            </a:r>
            <a:r>
              <a:rPr lang="hu-HU" dirty="0"/>
              <a:t>).</a:t>
            </a:r>
          </a:p>
          <a:p>
            <a:r>
              <a:rPr lang="hu-HU" dirty="0"/>
              <a:t>Külső rész a homlokon és az állon támaszkodik.</a:t>
            </a:r>
          </a:p>
          <a:p>
            <a:r>
              <a:rPr lang="hu-HU" dirty="0"/>
              <a:t>Belső rész a szájrés magasságában levő sín, a gumihúzás rögzítésére.</a:t>
            </a:r>
          </a:p>
          <a:p>
            <a:endParaRPr lang="hu-HU" dirty="0"/>
          </a:p>
        </p:txBody>
      </p:sp>
      <p:pic>
        <p:nvPicPr>
          <p:cNvPr id="4" name="Kép 3" descr="A képen lány, darab, tartás, evés látható&#10;&#10;Automatikusan generált leírás">
            <a:extLst>
              <a:ext uri="{FF2B5EF4-FFF2-40B4-BE49-F238E27FC236}">
                <a16:creationId xmlns:a16="http://schemas.microsoft.com/office/drawing/2014/main" id="{B8AD1FD3-5AEA-A94F-BEE8-13F0279BC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454" y="4785967"/>
            <a:ext cx="1827770" cy="1963160"/>
          </a:xfrm>
          <a:prstGeom prst="rect">
            <a:avLst/>
          </a:prstGeom>
        </p:spPr>
      </p:pic>
      <p:pic>
        <p:nvPicPr>
          <p:cNvPr id="6" name="Kép 5" descr="A képen személy, lány, viselés, nő látható&#10;&#10;Automatikusan generált leírás">
            <a:extLst>
              <a:ext uri="{FF2B5EF4-FFF2-40B4-BE49-F238E27FC236}">
                <a16:creationId xmlns:a16="http://schemas.microsoft.com/office/drawing/2014/main" id="{FFC139EF-BD89-1E4D-9519-4801E27A8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342" y="5125736"/>
            <a:ext cx="2356536" cy="16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24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DB8F8F-4BB5-DA4F-BDC5-F7F60BCE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EXTRAORALIS KÉSZÜLÉKEK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ED9D9B-1E2E-5743-8183-71878F109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Állsapka</a:t>
            </a:r>
            <a:r>
              <a:rPr lang="hu-HU" dirty="0"/>
              <a:t> + fejsapka + gumiszalag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Leggyakrabban veleszületett, nagyfokú </a:t>
            </a:r>
            <a:r>
              <a:rPr lang="hu-HU" dirty="0" err="1"/>
              <a:t>progenianál</a:t>
            </a:r>
            <a:r>
              <a:rPr lang="hu-HU" dirty="0"/>
              <a:t> alkalmazzuk: A/III.</a:t>
            </a:r>
          </a:p>
          <a:p>
            <a:r>
              <a:rPr lang="hu-HU" dirty="0"/>
              <a:t>  Korai prevenciós készülék, már a tejfogazatban alkalmazható.</a:t>
            </a:r>
          </a:p>
          <a:p>
            <a:r>
              <a:rPr lang="hu-HU" dirty="0"/>
              <a:t>   A </a:t>
            </a:r>
            <a:r>
              <a:rPr lang="hu-HU" dirty="0" err="1"/>
              <a:t>mandibula</a:t>
            </a:r>
            <a:r>
              <a:rPr lang="hu-HU" dirty="0"/>
              <a:t> előre növekedését gátolja.</a:t>
            </a:r>
          </a:p>
          <a:p>
            <a:r>
              <a:rPr lang="hu-HU" dirty="0"/>
              <a:t>   Állcsúcs sapkát a fejsapkával rugalmas szalag köti össze.</a:t>
            </a:r>
          </a:p>
          <a:p>
            <a:r>
              <a:rPr lang="hu-HU" dirty="0"/>
              <a:t>   Az erő az állcsúcsra hat.</a:t>
            </a:r>
          </a:p>
        </p:txBody>
      </p:sp>
      <p:pic>
        <p:nvPicPr>
          <p:cNvPr id="5" name="Kép 4" descr="A képen fehér, fénykép, víz, kék látható&#10;&#10;Automatikusan generált leírás">
            <a:extLst>
              <a:ext uri="{FF2B5EF4-FFF2-40B4-BE49-F238E27FC236}">
                <a16:creationId xmlns:a16="http://schemas.microsoft.com/office/drawing/2014/main" id="{A69212FA-1968-044B-BC5A-A82E869EB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686" y="350581"/>
            <a:ext cx="2152821" cy="21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6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3AB09E7-4621-614D-BFEC-22A71A050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>
                <a:solidFill>
                  <a:srgbClr val="FFFFFF"/>
                </a:solidFill>
              </a:rPr>
              <a:t>Rögzített készülékek</a:t>
            </a:r>
            <a:br>
              <a:rPr lang="hu-HU" sz="3600">
                <a:solidFill>
                  <a:srgbClr val="FFFFFF"/>
                </a:solidFill>
              </a:rPr>
            </a:br>
            <a:r>
              <a:rPr lang="hu-HU" sz="3600" b="1">
                <a:solidFill>
                  <a:srgbClr val="FFFFFF"/>
                </a:solidFill>
              </a:rPr>
              <a:t>multiband/-bond technikák</a:t>
            </a:r>
            <a:br>
              <a:rPr lang="hu-HU" sz="2800">
                <a:solidFill>
                  <a:srgbClr val="FFFFFF"/>
                </a:solidFill>
              </a:rPr>
            </a:br>
            <a:endParaRPr lang="hu-HU" sz="2800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30DC3E-95FA-4640-A65C-5C8765CFE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lvl="0"/>
            <a:r>
              <a:rPr lang="hu-HU"/>
              <a:t>indikációi:</a:t>
            </a:r>
          </a:p>
          <a:p>
            <a:pPr lvl="0"/>
            <a:r>
              <a:rPr lang="hu-HU" b="1">
                <a:solidFill>
                  <a:srgbClr val="C00000"/>
                </a:solidFill>
              </a:rPr>
              <a:t>testes fogelmozdítás </a:t>
            </a:r>
            <a:r>
              <a:rPr lang="hu-HU"/>
              <a:t>(görbe gyökér is)</a:t>
            </a:r>
          </a:p>
          <a:p>
            <a:pPr lvl="0"/>
            <a:r>
              <a:rPr lang="hu-HU"/>
              <a:t>fog forgatása</a:t>
            </a:r>
          </a:p>
          <a:p>
            <a:pPr lvl="0"/>
            <a:r>
              <a:rPr lang="hu-HU"/>
              <a:t>verticalis eltérések (nyitott harapás)</a:t>
            </a:r>
          </a:p>
          <a:p>
            <a:endParaRPr lang="hu-HU" sz="2000" dirty="0">
              <a:solidFill>
                <a:srgbClr val="00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419E867-DFFF-114B-A9D5-118616E76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19" y="3183387"/>
            <a:ext cx="4124741" cy="26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9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46E1D63-0DA6-9743-B5D8-5356DC62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rgbClr val="FFFFFF"/>
                </a:solidFill>
              </a:rPr>
              <a:t>ALAP MULTIBAND KÉSZÜLÉKEK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6D146A-97A0-D642-8AF1-9DE8E225F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7" y="2381693"/>
            <a:ext cx="11261937" cy="4146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002060"/>
                </a:solidFill>
              </a:rPr>
              <a:t>Fő alkotóelemei:</a:t>
            </a:r>
          </a:p>
          <a:p>
            <a:pPr marL="0" indent="0">
              <a:buNone/>
            </a:pPr>
            <a:r>
              <a:rPr lang="hu-HU" b="1" u="sng" dirty="0">
                <a:solidFill>
                  <a:srgbClr val="000000"/>
                </a:solidFill>
              </a:rPr>
              <a:t>1. gyűrűk = </a:t>
            </a:r>
            <a:r>
              <a:rPr lang="hu-HU" b="1" u="sng" dirty="0" err="1">
                <a:solidFill>
                  <a:srgbClr val="000000"/>
                </a:solidFill>
              </a:rPr>
              <a:t>band</a:t>
            </a:r>
            <a:r>
              <a:rPr lang="hu-HU" b="1" u="sng" dirty="0">
                <a:solidFill>
                  <a:srgbClr val="000000"/>
                </a:solidFill>
              </a:rPr>
              <a:t> (rozsdamentes acél)</a:t>
            </a:r>
          </a:p>
          <a:p>
            <a:r>
              <a:rPr lang="hu-HU" dirty="0">
                <a:solidFill>
                  <a:srgbClr val="000000"/>
                </a:solidFill>
              </a:rPr>
              <a:t>moláris fogakra ragasztjuk, cementezzük pl. </a:t>
            </a:r>
            <a:r>
              <a:rPr lang="hu-HU" dirty="0" err="1">
                <a:solidFill>
                  <a:srgbClr val="000000"/>
                </a:solidFill>
              </a:rPr>
              <a:t>üvegionomer</a:t>
            </a:r>
            <a:r>
              <a:rPr lang="hu-HU" dirty="0">
                <a:solidFill>
                  <a:srgbClr val="000000"/>
                </a:solidFill>
              </a:rPr>
              <a:t> (</a:t>
            </a:r>
            <a:r>
              <a:rPr lang="hu-HU" dirty="0" err="1">
                <a:solidFill>
                  <a:srgbClr val="000000"/>
                </a:solidFill>
              </a:rPr>
              <a:t>Ketac</a:t>
            </a:r>
            <a:r>
              <a:rPr lang="hu-HU" dirty="0">
                <a:solidFill>
                  <a:srgbClr val="000000"/>
                </a:solidFill>
              </a:rPr>
              <a:t>),</a:t>
            </a:r>
          </a:p>
          <a:p>
            <a:r>
              <a:rPr lang="hu-HU" dirty="0">
                <a:solidFill>
                  <a:srgbClr val="000000"/>
                </a:solidFill>
              </a:rPr>
              <a:t>(szeparálás: drót, elasztikus gyűrű, profil gumiszalag)</a:t>
            </a:r>
          </a:p>
          <a:p>
            <a:r>
              <a:rPr lang="hu-HU" dirty="0">
                <a:solidFill>
                  <a:srgbClr val="000000"/>
                </a:solidFill>
              </a:rPr>
              <a:t>A gyűrűket a kiöntött minta alapján választjuk ki a fogra.</a:t>
            </a:r>
          </a:p>
          <a:p>
            <a:r>
              <a:rPr lang="hu-HU" dirty="0">
                <a:solidFill>
                  <a:srgbClr val="000000"/>
                </a:solidFill>
              </a:rPr>
              <a:t>Ma már csak a hatosokra szoktak gyűrűt ragasztani, a gyűrűre rögzített zárral (tubus alakú).</a:t>
            </a:r>
          </a:p>
          <a:p>
            <a:endParaRPr lang="hu-HU" sz="2000" dirty="0">
              <a:solidFill>
                <a:srgbClr val="000000"/>
              </a:solidFill>
            </a:endParaRPr>
          </a:p>
        </p:txBody>
      </p:sp>
      <p:pic>
        <p:nvPicPr>
          <p:cNvPr id="5" name="Kép 4" descr="A képen beltéri, ülő, bezárás, asztal látható&#10;&#10;Automatikusan generált leírás">
            <a:extLst>
              <a:ext uri="{FF2B5EF4-FFF2-40B4-BE49-F238E27FC236}">
                <a16:creationId xmlns:a16="http://schemas.microsoft.com/office/drawing/2014/main" id="{AF99C9C3-EA80-BD45-A0AA-D97B9972F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144" y="898376"/>
            <a:ext cx="1905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6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55DF1D3-D291-A24E-9356-19139DAF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12065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rgbClr val="FFFFFF"/>
                </a:solidFill>
              </a:rPr>
              <a:t>ALAP MULTIBAND KÉSZÜLÉKEK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84B9E6-A991-AC4D-B1C9-3FC0F90AC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744133"/>
            <a:ext cx="11683999" cy="4910667"/>
          </a:xfrm>
        </p:spPr>
        <p:txBody>
          <a:bodyPr>
            <a:noAutofit/>
          </a:bodyPr>
          <a:lstStyle/>
          <a:p>
            <a:r>
              <a:rPr lang="hu-HU" sz="2000" b="1" u="sng" dirty="0"/>
              <a:t>2. zárak = </a:t>
            </a:r>
            <a:r>
              <a:rPr lang="hu-HU" sz="2000" b="1" u="sng" dirty="0" err="1"/>
              <a:t>bracketek</a:t>
            </a:r>
            <a:r>
              <a:rPr lang="hu-HU" sz="2000" b="1" u="sng" dirty="0"/>
              <a:t>, </a:t>
            </a:r>
            <a:r>
              <a:rPr lang="hu-HU" sz="2000" dirty="0"/>
              <a:t>a fogszabályozó ív megtartására  ill. az erőátvitelét a fogra szolgálják.</a:t>
            </a:r>
          </a:p>
          <a:p>
            <a:r>
              <a:rPr lang="hu-HU" sz="2000" dirty="0"/>
              <a:t>Részei:</a:t>
            </a:r>
          </a:p>
          <a:p>
            <a:r>
              <a:rPr lang="hu-HU" sz="2000" dirty="0"/>
              <a:t>        </a:t>
            </a:r>
            <a:r>
              <a:rPr lang="hu-HU" sz="2000" dirty="0" err="1"/>
              <a:t>bracket</a:t>
            </a:r>
            <a:r>
              <a:rPr lang="hu-HU" sz="2000" b="1" dirty="0" err="1"/>
              <a:t>talp</a:t>
            </a:r>
            <a:r>
              <a:rPr lang="hu-HU" sz="2000" dirty="0"/>
              <a:t>, recés a megfelelő tapadás biztosítására</a:t>
            </a:r>
          </a:p>
          <a:p>
            <a:r>
              <a:rPr lang="hu-HU" sz="2000" dirty="0"/>
              <a:t>        </a:t>
            </a:r>
            <a:r>
              <a:rPr lang="hu-HU" sz="2000" dirty="0" err="1"/>
              <a:t>bracket</a:t>
            </a:r>
            <a:r>
              <a:rPr lang="hu-HU" sz="2000" b="1" dirty="0" err="1"/>
              <a:t>alap</a:t>
            </a:r>
            <a:r>
              <a:rPr lang="hu-HU" sz="2000" dirty="0"/>
              <a:t>(bázis),</a:t>
            </a:r>
          </a:p>
          <a:p>
            <a:r>
              <a:rPr lang="hu-HU" sz="2000" dirty="0"/>
              <a:t>         </a:t>
            </a:r>
            <a:r>
              <a:rPr lang="hu-HU" sz="2000" dirty="0" err="1"/>
              <a:t>bracketrés</a:t>
            </a:r>
            <a:r>
              <a:rPr lang="hu-HU" sz="2000" dirty="0"/>
              <a:t>, vájolat (</a:t>
            </a:r>
            <a:r>
              <a:rPr lang="hu-HU" sz="2000" dirty="0" err="1"/>
              <a:t>slot</a:t>
            </a:r>
            <a:r>
              <a:rPr lang="hu-HU" sz="2000" dirty="0"/>
              <a:t>) amelybe a fogszabályozó ív fekszik</a:t>
            </a:r>
          </a:p>
          <a:p>
            <a:r>
              <a:rPr lang="hu-HU" sz="2000" dirty="0"/>
              <a:t>         </a:t>
            </a:r>
            <a:r>
              <a:rPr lang="hu-HU" sz="2000" dirty="0" err="1"/>
              <a:t>bracket</a:t>
            </a:r>
            <a:r>
              <a:rPr lang="hu-HU" sz="2000" b="1" dirty="0" err="1"/>
              <a:t>szárnyak</a:t>
            </a:r>
            <a:r>
              <a:rPr lang="hu-HU" sz="2000" dirty="0"/>
              <a:t>, 4 v. 2 szárnyú, az íveket rögzítjük hozzá       </a:t>
            </a:r>
          </a:p>
          <a:p>
            <a:pPr marL="0" indent="0">
              <a:buNone/>
            </a:pPr>
            <a:r>
              <a:rPr lang="hu-HU" sz="2000" dirty="0"/>
              <a:t>Anyaga: fém, műanyag, kerámia (molárisokra, </a:t>
            </a:r>
            <a:r>
              <a:rPr lang="hu-HU" sz="2000" dirty="0" err="1"/>
              <a:t>premolárisokra</a:t>
            </a:r>
            <a:r>
              <a:rPr lang="hu-HU" sz="2000" dirty="0"/>
              <a:t>, frontfogakra)	</a:t>
            </a:r>
          </a:p>
          <a:p>
            <a:pPr marL="0" indent="0">
              <a:buNone/>
            </a:pPr>
            <a:r>
              <a:rPr lang="hu-HU" sz="2000" dirty="0"/>
              <a:t>különböző zárak </a:t>
            </a:r>
            <a:r>
              <a:rPr lang="hu-HU" sz="2000" b="1" dirty="0"/>
              <a:t>→</a:t>
            </a:r>
            <a:r>
              <a:rPr lang="hu-HU" sz="2000" dirty="0"/>
              <a:t> különböző alakú ívekhez, fogcsoportokhoz 			      </a:t>
            </a:r>
          </a:p>
          <a:p>
            <a:pPr marL="0" indent="0">
              <a:buNone/>
            </a:pPr>
            <a:r>
              <a:rPr lang="hu-HU" sz="2000" dirty="0"/>
              <a:t>6-ok zárjai </a:t>
            </a:r>
            <a:r>
              <a:rPr lang="hu-HU" sz="2000" b="1" dirty="0"/>
              <a:t>→</a:t>
            </a:r>
            <a:r>
              <a:rPr lang="hu-HU" sz="2000" dirty="0"/>
              <a:t> </a:t>
            </a:r>
            <a:r>
              <a:rPr lang="hu-HU" sz="2000" b="1" dirty="0"/>
              <a:t>tubusok</a:t>
            </a:r>
            <a:r>
              <a:rPr lang="hu-HU" sz="2000" dirty="0"/>
              <a:t>: ív </a:t>
            </a:r>
            <a:r>
              <a:rPr lang="hu-HU" sz="2000" b="1" dirty="0"/>
              <a:t>hátsó </a:t>
            </a:r>
            <a:r>
              <a:rPr lang="hu-HU" sz="2000" b="1" dirty="0" err="1"/>
              <a:t>elhorganyzására</a:t>
            </a:r>
            <a:r>
              <a:rPr lang="hu-HU" sz="2000" dirty="0"/>
              <a:t>, ív lezárása.   Lehet gyűrűre rögzítve v. közvetlen a fogfelszínre is készül.                       </a:t>
            </a:r>
          </a:p>
          <a:p>
            <a:r>
              <a:rPr lang="hu-HU" sz="2000" dirty="0"/>
              <a:t>A </a:t>
            </a:r>
            <a:r>
              <a:rPr lang="hu-HU" sz="2000" dirty="0" err="1"/>
              <a:t>zárakat</a:t>
            </a:r>
            <a:r>
              <a:rPr lang="hu-HU" sz="2000" dirty="0"/>
              <a:t> a fogfelszínre ragasztjuk fel: általában </a:t>
            </a:r>
            <a:r>
              <a:rPr lang="hu-HU" sz="2000" dirty="0" err="1"/>
              <a:t>labialisan</a:t>
            </a:r>
            <a:r>
              <a:rPr lang="hu-HU" sz="2000" dirty="0"/>
              <a:t>  (</a:t>
            </a:r>
            <a:r>
              <a:rPr lang="hu-HU" sz="2000" dirty="0" err="1"/>
              <a:t>direct</a:t>
            </a:r>
            <a:r>
              <a:rPr lang="hu-HU" sz="2000" dirty="0"/>
              <a:t> </a:t>
            </a:r>
            <a:r>
              <a:rPr lang="hu-HU" sz="2000" dirty="0" err="1"/>
              <a:t>bonding</a:t>
            </a:r>
            <a:r>
              <a:rPr lang="hu-HU" sz="2000" dirty="0"/>
              <a:t> technikával/ </a:t>
            </a:r>
            <a:r>
              <a:rPr lang="hu-HU" sz="2000" dirty="0" err="1"/>
              <a:t>multibond</a:t>
            </a:r>
            <a:r>
              <a:rPr lang="hu-HU" sz="2000" dirty="0"/>
              <a:t>, </a:t>
            </a:r>
            <a:r>
              <a:rPr lang="hu-HU" sz="2000" dirty="0" err="1"/>
              <a:t>multibracket</a:t>
            </a:r>
            <a:r>
              <a:rPr lang="hu-HU" sz="2000" dirty="0"/>
              <a:t>)</a:t>
            </a:r>
          </a:p>
          <a:p>
            <a:r>
              <a:rPr lang="hu-HU" sz="2000" dirty="0"/>
              <a:t>Ragasztó anyaga: kompozit tömőanyagok (</a:t>
            </a:r>
            <a:r>
              <a:rPr lang="hu-HU" sz="2000" dirty="0" err="1"/>
              <a:t>Evicrol</a:t>
            </a:r>
            <a:r>
              <a:rPr lang="hu-HU" sz="2000" dirty="0"/>
              <a:t>, 3M stb.),  </a:t>
            </a:r>
            <a:r>
              <a:rPr lang="hu-HU" sz="2000" dirty="0" err="1"/>
              <a:t>üvegionomer</a:t>
            </a:r>
            <a:r>
              <a:rPr lang="hu-HU" sz="2000" dirty="0"/>
              <a:t> cementek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B18BC87-1449-3C41-8839-F0CE76B2C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696" y="4233"/>
            <a:ext cx="1905000" cy="1943100"/>
          </a:xfrm>
          <a:prstGeom prst="rect">
            <a:avLst/>
          </a:prstGeom>
        </p:spPr>
      </p:pic>
      <p:pic>
        <p:nvPicPr>
          <p:cNvPr id="7" name="Kép 6" descr="A képen asztal látható&#10;&#10;Automatikusan generált leírás">
            <a:extLst>
              <a:ext uri="{FF2B5EF4-FFF2-40B4-BE49-F238E27FC236}">
                <a16:creationId xmlns:a16="http://schemas.microsoft.com/office/drawing/2014/main" id="{C94BC8D6-80FB-144D-AE8B-45BC36D36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924" y="2402569"/>
            <a:ext cx="19177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2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CD7C3B-915A-BA4E-B792-31383900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1870"/>
            <a:ext cx="10515600" cy="5305093"/>
          </a:xfrm>
        </p:spPr>
        <p:txBody>
          <a:bodyPr/>
          <a:lstStyle/>
          <a:p>
            <a:r>
              <a:rPr lang="hu-HU" dirty="0"/>
              <a:t>Az íveket a </a:t>
            </a:r>
            <a:r>
              <a:rPr lang="hu-HU" dirty="0" err="1"/>
              <a:t>bracketszárnyakhoz</a:t>
            </a:r>
            <a:r>
              <a:rPr lang="hu-HU" dirty="0"/>
              <a:t> </a:t>
            </a:r>
            <a:r>
              <a:rPr lang="hu-HU" dirty="0" err="1"/>
              <a:t>drót</a:t>
            </a:r>
            <a:r>
              <a:rPr lang="hu-HU" b="1" dirty="0" err="1">
                <a:solidFill>
                  <a:srgbClr val="C00000"/>
                </a:solidFill>
              </a:rPr>
              <a:t>ligaturákka</a:t>
            </a:r>
            <a:r>
              <a:rPr lang="hu-HU" dirty="0" err="1"/>
              <a:t>l</a:t>
            </a:r>
            <a:r>
              <a:rPr lang="hu-HU" dirty="0"/>
              <a:t> vagy elasztikus </a:t>
            </a:r>
            <a:r>
              <a:rPr lang="hu-HU" dirty="0" err="1"/>
              <a:t>ligaturákkal</a:t>
            </a:r>
            <a:r>
              <a:rPr lang="hu-HU" dirty="0"/>
              <a:t> rögzítik.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Önkioldós (</a:t>
            </a:r>
            <a:r>
              <a:rPr lang="hu-HU" dirty="0" err="1"/>
              <a:t>önligirozó</a:t>
            </a:r>
            <a:r>
              <a:rPr lang="hu-HU" dirty="0"/>
              <a:t>) </a:t>
            </a:r>
            <a:r>
              <a:rPr lang="hu-HU" dirty="0" err="1"/>
              <a:t>bracketek</a:t>
            </a:r>
            <a:r>
              <a:rPr lang="hu-HU" dirty="0"/>
              <a:t> is vannak.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bracketek</a:t>
            </a:r>
            <a:r>
              <a:rPr lang="hu-HU" dirty="0"/>
              <a:t> információkat is hordoznak (tengelyállás),</a:t>
            </a:r>
          </a:p>
          <a:p>
            <a:r>
              <a:rPr lang="hu-HU" dirty="0" err="1"/>
              <a:t>bracketeken</a:t>
            </a:r>
            <a:r>
              <a:rPr lang="hu-HU" dirty="0"/>
              <a:t> jelölik: a hossztengelyt (függőleges vonal),</a:t>
            </a:r>
          </a:p>
          <a:p>
            <a:r>
              <a:rPr lang="hu-HU" dirty="0"/>
              <a:t>oldalspecifikusnál - általában egy színes ponttal  a </a:t>
            </a:r>
            <a:r>
              <a:rPr lang="hu-HU" dirty="0" err="1"/>
              <a:t>distalis</a:t>
            </a:r>
            <a:r>
              <a:rPr lang="hu-HU" dirty="0"/>
              <a:t> oldalt és a </a:t>
            </a:r>
            <a:r>
              <a:rPr lang="hu-HU" dirty="0" err="1"/>
              <a:t>gingiva</a:t>
            </a:r>
            <a:r>
              <a:rPr lang="hu-HU" dirty="0"/>
              <a:t> felöli szélt,</a:t>
            </a:r>
          </a:p>
          <a:p>
            <a:r>
              <a:rPr lang="hu-HU" dirty="0"/>
              <a:t>és melyik fogra való.</a:t>
            </a:r>
          </a:p>
          <a:p>
            <a:endParaRPr lang="hu-HU" dirty="0"/>
          </a:p>
        </p:txBody>
      </p:sp>
      <p:pic>
        <p:nvPicPr>
          <p:cNvPr id="4" name="Kép 3" descr="A képen ezüst, fehér, férfi látható&#10;&#10;Automatikusan generált leírás">
            <a:extLst>
              <a:ext uri="{FF2B5EF4-FFF2-40B4-BE49-F238E27FC236}">
                <a16:creationId xmlns:a16="http://schemas.microsoft.com/office/drawing/2014/main" id="{F9C4B4E8-54E4-7040-9E6E-265ADAB7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219" y="1816100"/>
            <a:ext cx="2044700" cy="1612900"/>
          </a:xfrm>
          <a:prstGeom prst="rect">
            <a:avLst/>
          </a:prstGeom>
        </p:spPr>
      </p:pic>
      <p:pic>
        <p:nvPicPr>
          <p:cNvPr id="6" name="Kép 5" descr="A képen fehér, macska, férfi látható&#10;&#10;Automatikusan generált leírás">
            <a:extLst>
              <a:ext uri="{FF2B5EF4-FFF2-40B4-BE49-F238E27FC236}">
                <a16:creationId xmlns:a16="http://schemas.microsoft.com/office/drawing/2014/main" id="{B3CAD2D3-E311-024D-91B3-B155D67B2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569" y="4775200"/>
            <a:ext cx="2794000" cy="2082800"/>
          </a:xfrm>
          <a:prstGeom prst="rect">
            <a:avLst/>
          </a:prstGeom>
        </p:spPr>
      </p:pic>
      <p:pic>
        <p:nvPicPr>
          <p:cNvPr id="8" name="Kép 7" descr="A képen beltéri, fehér, ülő, távoli látható&#10;&#10;Automatikusan generált leírás">
            <a:extLst>
              <a:ext uri="{FF2B5EF4-FFF2-40B4-BE49-F238E27FC236}">
                <a16:creationId xmlns:a16="http://schemas.microsoft.com/office/drawing/2014/main" id="{42448735-0EE9-EA41-8E4C-63682BFA8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020" y="65420"/>
            <a:ext cx="2065001" cy="1612900"/>
          </a:xfrm>
          <a:prstGeom prst="rect">
            <a:avLst/>
          </a:prstGeom>
        </p:spPr>
      </p:pic>
      <p:pic>
        <p:nvPicPr>
          <p:cNvPr id="10" name="Kép 9" descr="A képen étel, ülő, napszemüveg látható&#10;&#10;Automatikusan generált leírás">
            <a:extLst>
              <a:ext uri="{FF2B5EF4-FFF2-40B4-BE49-F238E27FC236}">
                <a16:creationId xmlns:a16="http://schemas.microsoft.com/office/drawing/2014/main" id="{4527E4C3-801E-7548-9E17-8CE5B20B1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5224787"/>
            <a:ext cx="3465309" cy="1433921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8C70BE4-97B8-9E41-9849-8FACE1AC7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399" y="1625929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E2A8BF-0D1B-EE40-AAF4-94CA33302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960"/>
            <a:ext cx="10515600" cy="6486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ívek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anyaga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rozsdamentes acél (króm-nikkel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ötvözetek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kobalt-króm-nikkel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ötvözetek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Ni-titán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ötvözetek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tulajdonságaik memória képesség, (szuper)elaszticitás.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Formái: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 keresztmetszet (drótív, sodort ív)                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szögletes (négyzet v. téglalap),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megfelelő </a:t>
            </a:r>
            <a:r>
              <a:rPr lang="hu-H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bracketrés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Az ívek biztosítják a mechanikus erőhatásokat a fogelmozdításhoz.</a:t>
            </a:r>
          </a:p>
          <a:p>
            <a:pPr>
              <a:lnSpc>
                <a:spcPct val="11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Kezelés első fázisában kör átmetszetű, rugalmas anyagot használnak. Későbbi fázisokban az ívek átmérője nő, az átmetszet a körből négyzet, majd téglalap alakúvá változik, az anyagok rugalmassága csökken, így az erőleadásuk egyre nő.</a:t>
            </a:r>
          </a:p>
          <a:p>
            <a:pPr>
              <a:lnSpc>
                <a:spcPct val="11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legutolsó aktív fázisban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Finishing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 legnagyobb átmérőjű, téglalap átmetszetű,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leganagyobb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merevségű íveket használnak. Az esztétikus rendszerek fehér bevonatú íveket tartalmaznak.</a:t>
            </a:r>
          </a:p>
          <a:p>
            <a:endParaRPr lang="hu-HU" dirty="0"/>
          </a:p>
        </p:txBody>
      </p:sp>
      <p:pic>
        <p:nvPicPr>
          <p:cNvPr id="4" name="Kép 3" descr="A képen ülő, játék, bezárás, asztal látható&#10;&#10;Automatikusan generált leírás">
            <a:extLst>
              <a:ext uri="{FF2B5EF4-FFF2-40B4-BE49-F238E27FC236}">
                <a16:creationId xmlns:a16="http://schemas.microsoft.com/office/drawing/2014/main" id="{B32E598F-4205-B145-9C14-F6DC35DC1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541" y="371960"/>
            <a:ext cx="3011312" cy="22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3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7FEC38-A905-A049-91D5-518FBC61A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544"/>
            <a:ext cx="10515600" cy="5686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u="sng" dirty="0"/>
              <a:t>4. kiegészítő</a:t>
            </a:r>
            <a:r>
              <a:rPr lang="hu-HU" u="sng" dirty="0"/>
              <a:t> </a:t>
            </a:r>
            <a:r>
              <a:rPr lang="hu-HU" b="1" u="sng" dirty="0"/>
              <a:t>elemek</a:t>
            </a:r>
            <a:r>
              <a:rPr lang="hu-HU" u="sng" dirty="0"/>
              <a:t> </a:t>
            </a:r>
            <a:r>
              <a:rPr lang="hu-HU" dirty="0"/>
              <a:t>(</a:t>
            </a:r>
            <a:r>
              <a:rPr lang="hu-HU" b="1" dirty="0"/>
              <a:t>segédrugók</a:t>
            </a:r>
            <a:r>
              <a:rPr lang="hu-HU" dirty="0"/>
              <a:t>, hurkok, láncok, </a:t>
            </a:r>
            <a:r>
              <a:rPr lang="hu-HU" b="1" dirty="0"/>
              <a:t>ligatúrák</a:t>
            </a:r>
            <a:r>
              <a:rPr lang="hu-HU" dirty="0"/>
              <a:t>), </a:t>
            </a:r>
            <a:r>
              <a:rPr lang="hu-HU" dirty="0" err="1"/>
              <a:t>palatinalis</a:t>
            </a:r>
            <a:r>
              <a:rPr lang="hu-HU" dirty="0"/>
              <a:t> ív (a fog dőlését akadályozza)</a:t>
            </a:r>
          </a:p>
          <a:p>
            <a:pPr marL="0" indent="0">
              <a:buNone/>
            </a:pPr>
            <a:endParaRPr lang="hu-H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rgbClr val="7030A0"/>
                </a:solidFill>
              </a:rPr>
              <a:t>Speciális eszközök!</a:t>
            </a:r>
            <a:endParaRPr lang="hu-HU" dirty="0">
              <a:solidFill>
                <a:srgbClr val="7030A0"/>
              </a:solidFill>
            </a:endParaRPr>
          </a:p>
          <a:p>
            <a:r>
              <a:rPr lang="hu-HU" dirty="0"/>
              <a:t>gyűrű felnyomók és levevők</a:t>
            </a:r>
          </a:p>
          <a:p>
            <a:r>
              <a:rPr lang="hu-HU" dirty="0"/>
              <a:t>gyűrű  és ív fogók</a:t>
            </a:r>
          </a:p>
          <a:p>
            <a:r>
              <a:rPr lang="hu-HU" dirty="0" err="1"/>
              <a:t>bracket</a:t>
            </a:r>
            <a:r>
              <a:rPr lang="hu-HU" dirty="0"/>
              <a:t> csipesz, - pozicionálók - levevők</a:t>
            </a:r>
          </a:p>
          <a:p>
            <a:r>
              <a:rPr lang="hu-HU" dirty="0"/>
              <a:t>ív fogók behelyezéshez, ívhajlító fogók, ívtartók</a:t>
            </a:r>
          </a:p>
          <a:p>
            <a:r>
              <a:rPr lang="hu-HU" dirty="0"/>
              <a:t>ívvágó fogók, </a:t>
            </a:r>
            <a:r>
              <a:rPr lang="hu-HU" dirty="0" err="1"/>
              <a:t>distalvágók</a:t>
            </a:r>
            <a:endParaRPr lang="hu-HU" dirty="0"/>
          </a:p>
          <a:p>
            <a:r>
              <a:rPr lang="hu-HU" dirty="0"/>
              <a:t>gumigyűrű felvivő és eltávolító</a:t>
            </a:r>
          </a:p>
          <a:p>
            <a:r>
              <a:rPr lang="hu-HU" dirty="0"/>
              <a:t>tűfogó (drótligatúra felvitel, levétel)</a:t>
            </a:r>
          </a:p>
          <a:p>
            <a:r>
              <a:rPr lang="hu-HU" dirty="0"/>
              <a:t>polírozó készlet (zománcfelszínek tisztítása) stb.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 descr="A képen étel, tányér, ülő, bezárás látható&#10;&#10;Automatikusan generált leírás">
            <a:extLst>
              <a:ext uri="{FF2B5EF4-FFF2-40B4-BE49-F238E27FC236}">
                <a16:creationId xmlns:a16="http://schemas.microsoft.com/office/drawing/2014/main" id="{AD20515C-6213-7046-AEF9-93AEC540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438" y="1473631"/>
            <a:ext cx="3000632" cy="22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7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65625C1-6318-D24C-A042-965EF8E4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ALAPVETŐ MULTIBAND TECHNIKÁK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35D98C-4C14-8044-AC69-72E491E9C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67" y="2539999"/>
            <a:ext cx="10115307" cy="41079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/>
              <a:t>ÉLÍVES (</a:t>
            </a:r>
            <a:r>
              <a:rPr lang="hu-HU" b="1" dirty="0" err="1"/>
              <a:t>edgewise</a:t>
            </a:r>
            <a:r>
              <a:rPr lang="hu-HU" b="1" dirty="0"/>
              <a:t>) technikák:</a:t>
            </a:r>
            <a:endParaRPr lang="hu-HU" dirty="0"/>
          </a:p>
          <a:p>
            <a:pPr marL="0" indent="0">
              <a:buNone/>
            </a:pPr>
            <a:r>
              <a:rPr lang="hu-HU" b="1" dirty="0"/>
              <a:t>Cél: ideális fogívformák kialakítása.</a:t>
            </a:r>
            <a:endParaRPr lang="hu-HU" dirty="0"/>
          </a:p>
          <a:p>
            <a:pPr marL="0" indent="0">
              <a:buNone/>
            </a:pPr>
            <a:r>
              <a:rPr lang="hu-HU" u="sng" dirty="0"/>
              <a:t>1.</a:t>
            </a:r>
            <a:r>
              <a:rPr lang="hu-HU" b="1" u="sng" dirty="0"/>
              <a:t>Hajlított élíves</a:t>
            </a:r>
            <a:r>
              <a:rPr lang="hu-HU" u="sng" dirty="0"/>
              <a:t> (Standard- </a:t>
            </a:r>
            <a:r>
              <a:rPr lang="hu-HU" u="sng" dirty="0" err="1"/>
              <a:t>edgewise</a:t>
            </a:r>
            <a:r>
              <a:rPr lang="hu-HU" b="1" u="sng" dirty="0"/>
              <a:t>)</a:t>
            </a:r>
            <a:r>
              <a:rPr lang="hu-HU" u="sng" dirty="0"/>
              <a:t> </a:t>
            </a:r>
          </a:p>
          <a:p>
            <a:r>
              <a:rPr lang="hu-HU" dirty="0"/>
              <a:t>Vastag, </a:t>
            </a:r>
            <a:r>
              <a:rPr lang="hu-HU" b="1" dirty="0"/>
              <a:t>hajlított</a:t>
            </a:r>
            <a:r>
              <a:rPr lang="hu-HU" dirty="0"/>
              <a:t>, szögletes </a:t>
            </a:r>
            <a:r>
              <a:rPr lang="hu-HU" b="1" dirty="0"/>
              <a:t>acélív</a:t>
            </a:r>
            <a:r>
              <a:rPr lang="hu-HU" dirty="0"/>
              <a:t> alkalmazása (ideálív).</a:t>
            </a:r>
          </a:p>
          <a:p>
            <a:pPr>
              <a:lnSpc>
                <a:spcPct val="120000"/>
              </a:lnSpc>
            </a:pPr>
            <a:r>
              <a:rPr lang="hu-HU" b="1" dirty="0" err="1"/>
              <a:t>Bracketalap</a:t>
            </a:r>
            <a:r>
              <a:rPr lang="hu-HU" dirty="0"/>
              <a:t> minden fog esetében </a:t>
            </a:r>
            <a:r>
              <a:rPr lang="hu-HU" b="1" dirty="0"/>
              <a:t>egyforma</a:t>
            </a:r>
            <a:r>
              <a:rPr lang="hu-HU" dirty="0"/>
              <a:t>, réseik </a:t>
            </a:r>
            <a:r>
              <a:rPr lang="hu-HU" b="1" dirty="0"/>
              <a:t>merőlegesek</a:t>
            </a:r>
            <a:r>
              <a:rPr lang="hu-HU" dirty="0"/>
              <a:t> a talpra ill. a fogfelszínre,  a fogtípusokra eltérnek(front, </a:t>
            </a:r>
            <a:r>
              <a:rPr lang="hu-HU" dirty="0" err="1"/>
              <a:t>molaris</a:t>
            </a:r>
            <a:r>
              <a:rPr lang="hu-HU" dirty="0"/>
              <a:t>).</a:t>
            </a:r>
          </a:p>
          <a:p>
            <a:r>
              <a:rPr lang="hu-HU" dirty="0"/>
              <a:t>Beragasztva merőlegesek a fog hossztengelyére.</a:t>
            </a:r>
          </a:p>
          <a:p>
            <a:pPr marL="0" indent="0">
              <a:buNone/>
            </a:pPr>
            <a:r>
              <a:rPr lang="hu-HU" dirty="0"/>
              <a:t>(Az íveket a fogak testes elmozdítása után hajlítják meg.)</a:t>
            </a:r>
          </a:p>
          <a:p>
            <a:r>
              <a:rPr lang="hu-HU" dirty="0"/>
              <a:t>A fogak tengelyállását szabályozzák elsősorban.</a:t>
            </a:r>
          </a:p>
          <a:p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7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1642</Words>
  <Application>Microsoft Macintosh PowerPoint</Application>
  <PresentationFormat>Szélesvásznú</PresentationFormat>
  <Paragraphs>206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Office-téma</vt:lpstr>
      <vt:lpstr>Fogszabályozó készülékek</vt:lpstr>
      <vt:lpstr>Fogszabályozó készülékek</vt:lpstr>
      <vt:lpstr>Rögzített készülékek multiband/-bond technikák </vt:lpstr>
      <vt:lpstr>ALAP MULTIBAND KÉSZÜLÉKEK</vt:lpstr>
      <vt:lpstr>ALAP MULTIBAND KÉSZÜLÉKEK</vt:lpstr>
      <vt:lpstr>PowerPoint-bemutató</vt:lpstr>
      <vt:lpstr>PowerPoint-bemutató</vt:lpstr>
      <vt:lpstr>PowerPoint-bemutató</vt:lpstr>
      <vt:lpstr>ALAPVETŐ MULTIBAND TECHNIKÁK</vt:lpstr>
      <vt:lpstr>PowerPoint-bemutató</vt:lpstr>
      <vt:lpstr>PowerPoint-bemutató</vt:lpstr>
      <vt:lpstr>Rögzített készülékek</vt:lpstr>
      <vt:lpstr>PowerPoint-bemutató</vt:lpstr>
      <vt:lpstr>A RÖGZÍTETT KÉSZÜLÉKEK ELŐNYEI:</vt:lpstr>
      <vt:lpstr>A RÖGZÍTETT KÉSZÜLÉKEK HÁTRÁNYAI:</vt:lpstr>
      <vt:lpstr>Retenciós készülékek és recidíva</vt:lpstr>
      <vt:lpstr>Retenciós készülékek elkészítése:</vt:lpstr>
      <vt:lpstr>Kivehető retenciós készülékek:</vt:lpstr>
      <vt:lpstr>Rögzített retenciós készülékek: </vt:lpstr>
      <vt:lpstr>Asszisztensi feladatok:</vt:lpstr>
      <vt:lpstr>Beragasztás sorrendje</vt:lpstr>
      <vt:lpstr>Levétel sorrendje </vt:lpstr>
      <vt:lpstr>Fogszabályozó készülékek</vt:lpstr>
      <vt:lpstr>Extraoralis + intraoralis készülék  ARCÍVES készülék (headgear)</vt:lpstr>
      <vt:lpstr>ARCÍVES készülék (headgear)</vt:lpstr>
      <vt:lpstr> DELAIRE – maszk (fordított, fordított headgear)</vt:lpstr>
      <vt:lpstr>EXTRAORALIS KÉSZÜLÉKEK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Fogszabályozó készülékek</dc:title>
  <dc:creator>Tímea Szabados</dc:creator>
  <cp:lastModifiedBy>Tímea Szabados</cp:lastModifiedBy>
  <cp:revision>1</cp:revision>
  <dcterms:created xsi:type="dcterms:W3CDTF">2020-04-21T09:49:23Z</dcterms:created>
  <dcterms:modified xsi:type="dcterms:W3CDTF">2020-04-21T09:55:11Z</dcterms:modified>
</cp:coreProperties>
</file>