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88" r:id="rId5"/>
    <p:sldId id="259" r:id="rId6"/>
    <p:sldId id="263" r:id="rId7"/>
    <p:sldId id="261" r:id="rId8"/>
    <p:sldId id="262" r:id="rId9"/>
    <p:sldId id="264" r:id="rId10"/>
    <p:sldId id="265" r:id="rId11"/>
    <p:sldId id="260" r:id="rId12"/>
    <p:sldId id="286" r:id="rId13"/>
    <p:sldId id="267" r:id="rId14"/>
    <p:sldId id="287" r:id="rId15"/>
    <p:sldId id="266" r:id="rId16"/>
    <p:sldId id="270" r:id="rId17"/>
    <p:sldId id="269" r:id="rId18"/>
    <p:sldId id="268" r:id="rId19"/>
    <p:sldId id="289" r:id="rId20"/>
    <p:sldId id="272" r:id="rId21"/>
    <p:sldId id="271" r:id="rId22"/>
    <p:sldId id="292" r:id="rId23"/>
    <p:sldId id="273" r:id="rId24"/>
    <p:sldId id="274" r:id="rId25"/>
    <p:sldId id="275" r:id="rId26"/>
    <p:sldId id="291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7"/>
    <p:restoredTop sz="94656"/>
  </p:normalViewPr>
  <p:slideViewPr>
    <p:cSldViewPr>
      <p:cViewPr varScale="1">
        <p:scale>
          <a:sx n="89" d="100"/>
          <a:sy n="89" d="100"/>
        </p:scale>
        <p:origin x="9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80C4-BEBB-4E96-80E7-AE9A60315DC3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5BC1-577F-4500-BE90-617DBC7CD45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80C4-BEBB-4E96-80E7-AE9A60315DC3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5BC1-577F-4500-BE90-617DBC7CD45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80C4-BEBB-4E96-80E7-AE9A60315DC3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5BC1-577F-4500-BE90-617DBC7CD45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68E8-3522-4C33-B1C2-896717D72F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789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7C229-4BE8-43F4-97EE-B05C8EC7D9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5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80C4-BEBB-4E96-80E7-AE9A60315DC3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5BC1-577F-4500-BE90-617DBC7CD45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80C4-BEBB-4E96-80E7-AE9A60315DC3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5BC1-577F-4500-BE90-617DBC7CD45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80C4-BEBB-4E96-80E7-AE9A60315DC3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5BC1-577F-4500-BE90-617DBC7CD45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80C4-BEBB-4E96-80E7-AE9A60315DC3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5BC1-577F-4500-BE90-617DBC7CD45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80C4-BEBB-4E96-80E7-AE9A60315DC3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5BC1-577F-4500-BE90-617DBC7CD45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80C4-BEBB-4E96-80E7-AE9A60315DC3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5BC1-577F-4500-BE90-617DBC7CD45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80C4-BEBB-4E96-80E7-AE9A60315DC3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5BC1-577F-4500-BE90-617DBC7CD45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80C4-BEBB-4E96-80E7-AE9A60315DC3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5BC1-577F-4500-BE90-617DBC7CD45A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3A35BC1-577F-4500-BE90-617DBC7CD45A}" type="slidenum">
              <a:rPr lang="hu-HU" smtClean="0"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95880C4-BEBB-4E96-80E7-AE9A60315DC3}" type="datetimeFigureOut">
              <a:rPr lang="hu-HU" smtClean="0"/>
              <a:t>2020. 04. 21.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Fogszabályozó készülékek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b="1" dirty="0"/>
              <a:t>Kivehető készülékek</a:t>
            </a:r>
          </a:p>
          <a:p>
            <a:r>
              <a:rPr lang="hu-HU" sz="3600" dirty="0"/>
              <a:t>Rögzített készülékek</a:t>
            </a:r>
          </a:p>
          <a:p>
            <a:r>
              <a:rPr lang="hu-HU" sz="3600" dirty="0" err="1"/>
              <a:t>Extraoralis</a:t>
            </a:r>
            <a:r>
              <a:rPr lang="hu-HU" sz="3600" dirty="0"/>
              <a:t> készülékek</a:t>
            </a:r>
          </a:p>
        </p:txBody>
      </p:sp>
    </p:spTree>
    <p:extLst>
      <p:ext uri="{BB962C8B-B14F-4D97-AF65-F5344CB8AC3E}">
        <p14:creationId xmlns:p14="http://schemas.microsoft.com/office/powerpoint/2010/main" val="352978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Extra elemek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000" dirty="0"/>
              <a:t>arcív </a:t>
            </a:r>
          </a:p>
          <a:p>
            <a:r>
              <a:rPr lang="hu-HU" altLang="hu-HU" sz="2000" dirty="0"/>
              <a:t>ajakrács</a:t>
            </a:r>
          </a:p>
          <a:p>
            <a:r>
              <a:rPr lang="hu-HU" altLang="hu-HU" sz="2000" dirty="0" err="1"/>
              <a:t>pelotta</a:t>
            </a:r>
            <a:endParaRPr lang="hu-HU" altLang="hu-HU" sz="2000" dirty="0"/>
          </a:p>
          <a:p>
            <a:r>
              <a:rPr lang="hu-HU" altLang="hu-HU" sz="2000" dirty="0"/>
              <a:t>pajzs</a:t>
            </a:r>
          </a:p>
          <a:p>
            <a:r>
              <a:rPr lang="hu-HU" altLang="hu-HU" sz="2000" dirty="0"/>
              <a:t>rágófelszíni támaszték</a:t>
            </a:r>
          </a:p>
          <a:p>
            <a:r>
              <a:rPr lang="hu-HU" altLang="hu-HU" sz="2000" dirty="0"/>
              <a:t>harapásvezető tüske, sín</a:t>
            </a:r>
          </a:p>
          <a:p>
            <a:endParaRPr lang="hu-HU" dirty="0"/>
          </a:p>
        </p:txBody>
      </p:sp>
      <p:pic>
        <p:nvPicPr>
          <p:cNvPr id="4" name="Picture 5" descr="k3s1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1381472"/>
            <a:ext cx="2381250" cy="1543050"/>
          </a:xfrm>
          <a:prstGeom prst="rect">
            <a:avLst/>
          </a:prstGeom>
          <a:noFill/>
        </p:spPr>
      </p:pic>
      <p:pic>
        <p:nvPicPr>
          <p:cNvPr id="5" name="Picture 8" descr="k3s1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1393" y="1381472"/>
            <a:ext cx="2381250" cy="1533525"/>
          </a:xfrm>
          <a:prstGeom prst="rect">
            <a:avLst/>
          </a:prstGeom>
          <a:noFill/>
        </p:spPr>
      </p:pic>
      <p:pic>
        <p:nvPicPr>
          <p:cNvPr id="6" name="Picture 11" descr="k3s3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37234"/>
            <a:ext cx="2381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k3s21b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93" y="3037234"/>
            <a:ext cx="2381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PICT04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93" y="4621559"/>
            <a:ext cx="2374900" cy="17827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S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21559"/>
            <a:ext cx="2376488" cy="17192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3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Felhasználási terület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hu-HU" altLang="hu-HU" sz="2400" dirty="0"/>
              <a:t>fogmozgatás (aktív elemek)</a:t>
            </a:r>
          </a:p>
          <a:p>
            <a:pPr>
              <a:lnSpc>
                <a:spcPct val="130000"/>
              </a:lnSpc>
            </a:pPr>
            <a:r>
              <a:rPr lang="hu-HU" altLang="hu-HU" sz="2400" dirty="0"/>
              <a:t>retenciós lemezek (kezelési eredmény rögzítése)</a:t>
            </a:r>
          </a:p>
          <a:p>
            <a:pPr>
              <a:lnSpc>
                <a:spcPct val="130000"/>
              </a:lnSpc>
            </a:pPr>
            <a:r>
              <a:rPr lang="hu-HU" altLang="hu-HU" sz="2400" dirty="0"/>
              <a:t>helyfenntartó lemezek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467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2785CE-8A98-6143-B2B9-70B1733E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Passzív lemezek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1C5093-AAAC-2C49-8D82-81EEE2402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z="2400" dirty="0"/>
              <a:t>alaplemez (anyaga </a:t>
            </a:r>
            <a:r>
              <a:rPr lang="hu-HU" sz="2400" dirty="0" err="1"/>
              <a:t>akrilát</a:t>
            </a:r>
            <a:r>
              <a:rPr lang="hu-HU" sz="2400" dirty="0"/>
              <a:t>)</a:t>
            </a:r>
            <a:endParaRPr lang="hu-HU" sz="2000" dirty="0"/>
          </a:p>
          <a:p>
            <a:pPr lvl="0"/>
            <a:r>
              <a:rPr lang="hu-HU" sz="2400" dirty="0"/>
              <a:t>kapcsok (rögzítenek) anyaga rozsdamentes fém </a:t>
            </a:r>
            <a:r>
              <a:rPr lang="hu-HU" sz="2400" dirty="0" err="1"/>
              <a:t>Cr</a:t>
            </a:r>
            <a:r>
              <a:rPr lang="hu-HU" sz="2400" dirty="0"/>
              <a:t>-Ni ill. </a:t>
            </a:r>
            <a:r>
              <a:rPr lang="hu-HU" sz="2400" dirty="0" err="1"/>
              <a:t>titánium</a:t>
            </a:r>
            <a:endParaRPr lang="hu-HU" sz="2000" dirty="0"/>
          </a:p>
          <a:p>
            <a:pPr lvl="0"/>
            <a:r>
              <a:rPr lang="hu-HU" sz="2400" dirty="0"/>
              <a:t>aktív elemekkel kiegészíthetők</a:t>
            </a:r>
            <a:endParaRPr lang="hu-HU" sz="2000" dirty="0"/>
          </a:p>
          <a:p>
            <a:pPr lvl="3"/>
            <a:r>
              <a:rPr lang="hu-HU" dirty="0"/>
              <a:t>segédrugók </a:t>
            </a:r>
            <a:endParaRPr lang="hu-HU" sz="1400" dirty="0"/>
          </a:p>
          <a:p>
            <a:pPr lvl="3"/>
            <a:r>
              <a:rPr lang="hu-HU" dirty="0" err="1"/>
              <a:t>labial</a:t>
            </a:r>
            <a:r>
              <a:rPr lang="hu-HU" dirty="0"/>
              <a:t> ív (kacs)</a:t>
            </a:r>
            <a:endParaRPr lang="hu-HU" sz="1400" dirty="0"/>
          </a:p>
          <a:p>
            <a:pPr lvl="3"/>
            <a:r>
              <a:rPr lang="hu-HU" dirty="0"/>
              <a:t>sáncok (harapásemelő, </a:t>
            </a:r>
            <a:r>
              <a:rPr lang="hu-HU" dirty="0" err="1"/>
              <a:t>előreharaptató</a:t>
            </a:r>
            <a:r>
              <a:rPr lang="hu-HU" dirty="0"/>
              <a:t> sánc)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09477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Passzív lemezek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Hawley-féle</a:t>
            </a:r>
            <a:r>
              <a:rPr lang="hu-HU" dirty="0"/>
              <a:t> retenciós lemez</a:t>
            </a:r>
          </a:p>
          <a:p>
            <a:r>
              <a:rPr lang="hu-HU" dirty="0"/>
              <a:t>Helyfenntartó lemez</a:t>
            </a:r>
          </a:p>
        </p:txBody>
      </p:sp>
      <p:pic>
        <p:nvPicPr>
          <p:cNvPr id="4" name="Picture 22" descr="PICT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879850"/>
            <a:ext cx="3455987" cy="2592388"/>
          </a:xfrm>
          <a:prstGeom prst="rect">
            <a:avLst/>
          </a:prstGeom>
          <a:noFill/>
        </p:spPr>
      </p:pic>
      <p:pic>
        <p:nvPicPr>
          <p:cNvPr id="5" name="Picture 24" descr="PICT0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005263"/>
            <a:ext cx="3240088" cy="2430462"/>
          </a:xfrm>
          <a:prstGeom prst="rect">
            <a:avLst/>
          </a:prstGeom>
          <a:noFill/>
        </p:spPr>
      </p:pic>
      <p:pic>
        <p:nvPicPr>
          <p:cNvPr id="6" name="Picture 26" descr="S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447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1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6D35AA-6E1E-834B-8E6F-E8095EA2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Aktív lemez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3F9696-FB26-C44E-BA72-20591F7A5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z="2400" dirty="0"/>
              <a:t>tágítócsavaros lemezek osztályozása: a tágító csavar elhelyezése szerint</a:t>
            </a:r>
            <a:endParaRPr lang="hu-HU" sz="2000" dirty="0"/>
          </a:p>
          <a:p>
            <a:pPr lvl="1"/>
            <a:r>
              <a:rPr lang="hu-HU" dirty="0"/>
              <a:t>középen szimmetrikusan: típusos </a:t>
            </a:r>
            <a:endParaRPr lang="hu-HU" sz="1800" dirty="0"/>
          </a:p>
          <a:p>
            <a:pPr lvl="1"/>
            <a:r>
              <a:rPr lang="hu-HU" dirty="0"/>
              <a:t>aszimmetrikusan: atípusos</a:t>
            </a:r>
            <a:endParaRPr lang="hu-HU" sz="1800" dirty="0"/>
          </a:p>
          <a:p>
            <a:pPr lvl="1"/>
            <a:r>
              <a:rPr lang="hu-HU" dirty="0"/>
              <a:t>több tágítócsavar is lehetséges</a:t>
            </a:r>
            <a:endParaRPr lang="hu-HU" sz="1800" dirty="0"/>
          </a:p>
          <a:p>
            <a:pPr lvl="1"/>
            <a:r>
              <a:rPr lang="hu-HU" dirty="0"/>
              <a:t>¼ fordulat 0,2 mm-</a:t>
            </a:r>
            <a:r>
              <a:rPr lang="hu-HU" dirty="0" err="1"/>
              <a:t>rel</a:t>
            </a:r>
            <a:r>
              <a:rPr lang="hu-HU" dirty="0"/>
              <a:t> tolja szét a lemez részeket</a:t>
            </a:r>
            <a:endParaRPr lang="hu-HU" sz="1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617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Aktív lemez- </a:t>
            </a:r>
            <a:r>
              <a:rPr lang="hu-HU" dirty="0" err="1"/>
              <a:t>tágítócsavaros</a:t>
            </a:r>
            <a:r>
              <a:rPr lang="hu-HU" dirty="0"/>
              <a:t> lemez (Schwarz-készülék)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Típusos változat</a:t>
            </a:r>
          </a:p>
          <a:p>
            <a:r>
              <a:rPr lang="hu-HU" dirty="0"/>
              <a:t>Atípusos változat</a:t>
            </a:r>
          </a:p>
        </p:txBody>
      </p:sp>
      <p:pic>
        <p:nvPicPr>
          <p:cNvPr id="4" name="Picture 10" descr="S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8417" y="3856630"/>
            <a:ext cx="2392103" cy="206182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12" descr="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6363" y="1700808"/>
            <a:ext cx="2304157" cy="2044231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15" descr="S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70115"/>
            <a:ext cx="2216213" cy="2057911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S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90124"/>
            <a:ext cx="2216213" cy="20637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1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2" descr="k3s15b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141663"/>
            <a:ext cx="2381250" cy="1533525"/>
          </a:xfrm>
          <a:noFill/>
        </p:spPr>
      </p:pic>
      <p:pic>
        <p:nvPicPr>
          <p:cNvPr id="38916" name="Picture 4" descr="k3s6b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557338"/>
            <a:ext cx="2381250" cy="1533525"/>
          </a:xfrm>
          <a:noFill/>
        </p:spPr>
      </p:pic>
      <p:pic>
        <p:nvPicPr>
          <p:cNvPr id="38917" name="Picture 5" descr="k3s6b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797425"/>
            <a:ext cx="2381250" cy="1533525"/>
          </a:xfrm>
          <a:noFill/>
        </p:spPr>
      </p:pic>
      <p:pic>
        <p:nvPicPr>
          <p:cNvPr id="38918" name="Picture 6" descr="k3s8b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k3s9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41663"/>
            <a:ext cx="2381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k3s10b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97425"/>
            <a:ext cx="2381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k3s11b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381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k3s14b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2381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5" descr="k3s16b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4797425"/>
            <a:ext cx="2381250" cy="1543050"/>
          </a:xfrm>
          <a:noFill/>
        </p:spPr>
      </p:pic>
      <p:sp>
        <p:nvSpPr>
          <p:cNvPr id="2" name="Cím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hu-HU" dirty="0"/>
              <a:t>Aktív lemezek</a:t>
            </a:r>
          </a:p>
        </p:txBody>
      </p:sp>
    </p:spTree>
    <p:extLst>
      <p:ext uri="{BB962C8B-B14F-4D97-AF65-F5344CB8AC3E}">
        <p14:creationId xmlns:p14="http://schemas.microsoft.com/office/powerpoint/2010/main" val="3799765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>
                <a:solidFill>
                  <a:schemeClr val="tx1"/>
                </a:solidFill>
                <a:latin typeface="Comic Sans MS" pitchFamily="66" charset="0"/>
              </a:rPr>
              <a:t>Passzív-aktív lemezek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6130925" cy="4708525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dirty="0"/>
              <a:t>mélyhúzásos technika</a:t>
            </a:r>
          </a:p>
          <a:p>
            <a:pPr lvl="1" eaLnBrk="1" hangingPunct="1"/>
            <a:r>
              <a:rPr lang="hu-HU" altLang="hu-HU" dirty="0" err="1"/>
              <a:t>positioner</a:t>
            </a:r>
            <a:r>
              <a:rPr lang="hu-HU" altLang="hu-HU" dirty="0"/>
              <a:t> (</a:t>
            </a:r>
            <a:r>
              <a:rPr lang="hu-HU" altLang="hu-HU" dirty="0" err="1"/>
              <a:t>set-up</a:t>
            </a:r>
            <a:r>
              <a:rPr lang="hu-HU" altLang="hu-HU" dirty="0"/>
              <a:t> modell alapján)</a:t>
            </a:r>
          </a:p>
          <a:p>
            <a:pPr lvl="1" eaLnBrk="1" hangingPunct="1"/>
            <a:r>
              <a:rPr lang="hu-HU" altLang="hu-HU" dirty="0" err="1"/>
              <a:t>splint</a:t>
            </a:r>
            <a:r>
              <a:rPr lang="hu-HU" altLang="hu-HU" dirty="0"/>
              <a:t> (harapásemelő sánc) – </a:t>
            </a:r>
            <a:r>
              <a:rPr lang="hu-HU" altLang="hu-HU" dirty="0" err="1"/>
              <a:t>enyhíthatő</a:t>
            </a:r>
            <a:r>
              <a:rPr lang="hu-HU" altLang="hu-HU" dirty="0"/>
              <a:t> a mélyharapás</a:t>
            </a:r>
          </a:p>
          <a:p>
            <a:pPr lvl="1" eaLnBrk="1" hangingPunct="1"/>
            <a:r>
              <a:rPr lang="hu-HU" altLang="hu-HU" dirty="0" err="1"/>
              <a:t>Invisaling</a:t>
            </a:r>
            <a:r>
              <a:rPr lang="hu-HU" altLang="hu-HU" dirty="0"/>
              <a:t>- fogak helyzete és kisebb harapási </a:t>
            </a:r>
            <a:r>
              <a:rPr lang="hu-HU" altLang="hu-HU" dirty="0" err="1"/>
              <a:t>rendellensségek</a:t>
            </a:r>
            <a:r>
              <a:rPr lang="hu-HU" altLang="hu-HU" dirty="0"/>
              <a:t> is korrigálhatók</a:t>
            </a:r>
          </a:p>
          <a:p>
            <a:r>
              <a:rPr lang="hu-HU" altLang="hu-HU" dirty="0" err="1"/>
              <a:t>Előreharaptató</a:t>
            </a:r>
            <a:r>
              <a:rPr lang="hu-HU" altLang="hu-HU" dirty="0"/>
              <a:t> sánc – </a:t>
            </a:r>
            <a:r>
              <a:rPr lang="hu-HU" altLang="hu-HU" dirty="0" err="1"/>
              <a:t>distálharapás</a:t>
            </a:r>
            <a:r>
              <a:rPr lang="hu-HU" altLang="hu-HU" dirty="0"/>
              <a:t> mértéke csökkenthető (az alsó frontfogakat előrefele vezeti)</a:t>
            </a:r>
          </a:p>
        </p:txBody>
      </p:sp>
      <p:pic>
        <p:nvPicPr>
          <p:cNvPr id="37893" name="Picture 6" descr="Osamu_Retainer_1_small.jpg (8528 Byte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1544" y="4520962"/>
            <a:ext cx="2881312" cy="1992312"/>
          </a:xfrm>
          <a:noFill/>
        </p:spPr>
      </p:pic>
      <p:pic>
        <p:nvPicPr>
          <p:cNvPr id="378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" r="8122" b="9718"/>
          <a:stretch>
            <a:fillRect/>
          </a:stretch>
        </p:blipFill>
        <p:spPr bwMode="auto">
          <a:xfrm>
            <a:off x="6675438" y="41502"/>
            <a:ext cx="20113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rtalom helye 4" descr="A képen beltéri, asztal, ülő, kicsi látható&#10;&#10;Automatikusan generált leírás">
            <a:extLst>
              <a:ext uri="{FF2B5EF4-FFF2-40B4-BE49-F238E27FC236}">
                <a16:creationId xmlns:a16="http://schemas.microsoft.com/office/drawing/2014/main" id="{8B19C1BF-4F3B-0741-9082-A42EDE3B502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3" y="4672012"/>
            <a:ext cx="3122840" cy="2185988"/>
          </a:xfrm>
        </p:spPr>
      </p:pic>
    </p:spTree>
    <p:extLst>
      <p:ext uri="{BB962C8B-B14F-4D97-AF65-F5344CB8AC3E}">
        <p14:creationId xmlns:p14="http://schemas.microsoft.com/office/powerpoint/2010/main" val="177416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Bimaxilláris</a:t>
            </a:r>
            <a:r>
              <a:rPr lang="hu-HU" dirty="0"/>
              <a:t> készülékek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064896" cy="4800600"/>
          </a:xfrm>
        </p:spPr>
        <p:txBody>
          <a:bodyPr/>
          <a:lstStyle/>
          <a:p>
            <a:r>
              <a:rPr lang="hu-HU" dirty="0"/>
              <a:t>Mindkét állcsontra hatnak</a:t>
            </a:r>
          </a:p>
          <a:p>
            <a:r>
              <a:rPr lang="hu-HU" b="1" dirty="0"/>
              <a:t>Izomerőt, lágyrészek erejét használják fel</a:t>
            </a:r>
          </a:p>
          <a:p>
            <a:r>
              <a:rPr lang="hu-HU" dirty="0"/>
              <a:t>Káros izomtevékenységek kikapcsolása</a:t>
            </a:r>
            <a:r>
              <a:rPr lang="hu-HU" dirty="0">
                <a:sym typeface="Wingdings" panose="05000000000000000000" pitchFamily="2" charset="2"/>
              </a:rPr>
              <a:t> funkció változik fogazat, állcsont forma változik</a:t>
            </a:r>
            <a:endParaRPr lang="hu-HU" dirty="0"/>
          </a:p>
          <a:p>
            <a:r>
              <a:rPr lang="hu-HU" dirty="0"/>
              <a:t>Állcsontok növekedését befolyásolják</a:t>
            </a:r>
          </a:p>
          <a:p>
            <a:r>
              <a:rPr lang="hu-HU" dirty="0"/>
              <a:t>Főképp a </a:t>
            </a:r>
            <a:r>
              <a:rPr lang="hu-HU" dirty="0" err="1"/>
              <a:t>mesiodistalis</a:t>
            </a:r>
            <a:r>
              <a:rPr lang="hu-HU" dirty="0"/>
              <a:t> (pl. </a:t>
            </a:r>
            <a:r>
              <a:rPr lang="hu-HU" dirty="0" err="1"/>
              <a:t>mandibula</a:t>
            </a:r>
            <a:r>
              <a:rPr lang="hu-HU" dirty="0"/>
              <a:t> </a:t>
            </a:r>
            <a:r>
              <a:rPr lang="hu-HU" dirty="0" err="1"/>
              <a:t>előrehozása</a:t>
            </a:r>
            <a:r>
              <a:rPr lang="hu-HU" dirty="0"/>
              <a:t>) és </a:t>
            </a:r>
            <a:r>
              <a:rPr lang="hu-HU" dirty="0" err="1"/>
              <a:t>verticalis</a:t>
            </a:r>
            <a:r>
              <a:rPr lang="hu-HU" dirty="0"/>
              <a:t> (</a:t>
            </a:r>
            <a:r>
              <a:rPr lang="hu-HU" dirty="0" err="1"/>
              <a:t>pl</a:t>
            </a:r>
            <a:r>
              <a:rPr lang="hu-HU" dirty="0"/>
              <a:t> mélyharapás) eltérések korrekcióját végzik</a:t>
            </a:r>
          </a:p>
          <a:p>
            <a:r>
              <a:rPr lang="hu-HU" dirty="0"/>
              <a:t>Elsősorban a növekedés időszakában alkalmazzuk</a:t>
            </a:r>
          </a:p>
          <a:p>
            <a:pPr marL="114300" indent="0" algn="ctr">
              <a:buNone/>
            </a:pPr>
            <a:r>
              <a:rPr lang="hu-HU" dirty="0"/>
              <a:t>Az </a:t>
            </a:r>
            <a:r>
              <a:rPr lang="hu-HU" dirty="0" err="1"/>
              <a:t>izomerők</a:t>
            </a:r>
            <a:r>
              <a:rPr lang="hu-HU" dirty="0"/>
              <a:t> hatására: az izmok mozgásakor pl. nyeléskor,  a fogszabályozó készülék a fogakhoz szorul, az </a:t>
            </a:r>
            <a:r>
              <a:rPr lang="hu-HU" dirty="0" err="1"/>
              <a:t>izomerők</a:t>
            </a:r>
            <a:r>
              <a:rPr lang="hu-HU" dirty="0"/>
              <a:t> áttevődnek a fogakra, majd az állcsontokra, csontfelszívódást okoz.	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840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8FAF0B-D4D9-EA48-B9F3-EA50837A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Bimaxilláris</a:t>
            </a:r>
            <a:r>
              <a:rPr lang="hu-HU" dirty="0"/>
              <a:t> készülékek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370EBF-B2BB-944D-87D4-8B2BA3FE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dirty="0" err="1"/>
              <a:t>Izomerők</a:t>
            </a:r>
            <a:r>
              <a:rPr lang="hu-HU" dirty="0"/>
              <a:t> gátlásakor (funkciós készülékek): a szájüreg belső nyomása megnő, húzó erők érvényesülnek, hatására csontfelépítést okozunk, tágul a </a:t>
            </a:r>
            <a:r>
              <a:rPr lang="hu-HU" dirty="0" err="1"/>
              <a:t>fogív</a:t>
            </a:r>
            <a:r>
              <a:rPr lang="hu-HU" dirty="0"/>
              <a:t>.</a:t>
            </a:r>
          </a:p>
          <a:p>
            <a:pPr marL="114300" indent="0" algn="ctr">
              <a:buNone/>
            </a:pPr>
            <a:endParaRPr lang="hu-HU" dirty="0"/>
          </a:p>
          <a:p>
            <a:pPr marL="114300" indent="0">
              <a:buNone/>
            </a:pPr>
            <a:r>
              <a:rPr lang="hu-HU" b="1" dirty="0"/>
              <a:t>A </a:t>
            </a:r>
            <a:r>
              <a:rPr lang="hu-HU" b="1" dirty="0" err="1"/>
              <a:t>bimaxilláris</a:t>
            </a:r>
            <a:r>
              <a:rPr lang="hu-HU" b="1" dirty="0"/>
              <a:t> készülékek: FUNKCIÓSZABÁLYOZÓ KÉSZÜLÉKEK</a:t>
            </a:r>
            <a:endParaRPr lang="hu-HU" dirty="0"/>
          </a:p>
          <a:p>
            <a:pPr marL="114300" indent="0">
              <a:buNone/>
            </a:pPr>
            <a:endParaRPr lang="hu-HU" b="1" dirty="0"/>
          </a:p>
          <a:p>
            <a:pPr marL="571500" indent="-457200">
              <a:buFont typeface="+mj-lt"/>
              <a:buAutoNum type="arabicPeriod"/>
            </a:pPr>
            <a:r>
              <a:rPr lang="hu-HU" dirty="0"/>
              <a:t> </a:t>
            </a:r>
            <a:r>
              <a:rPr lang="hu-HU" b="1" dirty="0"/>
              <a:t>Káros funkciót (izomnyomást, </a:t>
            </a:r>
            <a:r>
              <a:rPr lang="hu-HU" b="1" dirty="0" err="1"/>
              <a:t>izomerőket</a:t>
            </a:r>
            <a:r>
              <a:rPr lang="hu-HU" b="1" dirty="0"/>
              <a:t>) kiküszöbölő, gátló készülékek</a:t>
            </a:r>
          </a:p>
          <a:p>
            <a:pPr marL="571500" indent="-457200">
              <a:buFont typeface="+mj-lt"/>
              <a:buAutoNum type="arabicPeriod"/>
            </a:pPr>
            <a:r>
              <a:rPr lang="hu-HU" b="1" dirty="0" err="1"/>
              <a:t>Izomerőket</a:t>
            </a:r>
            <a:r>
              <a:rPr lang="hu-HU" b="1" dirty="0"/>
              <a:t> aktiváló készülékek </a:t>
            </a:r>
            <a:r>
              <a:rPr lang="hu-HU" dirty="0"/>
              <a:t>-</a:t>
            </a:r>
            <a:r>
              <a:rPr lang="hu-HU" b="1" dirty="0"/>
              <a:t>  </a:t>
            </a:r>
            <a:r>
              <a:rPr lang="hu-HU" b="1" dirty="0" err="1"/>
              <a:t>Aktivátorok</a:t>
            </a:r>
            <a:r>
              <a:rPr lang="hu-HU" b="1" dirty="0"/>
              <a:t> (Pl. </a:t>
            </a:r>
            <a:r>
              <a:rPr lang="hu-HU" dirty="0" err="1"/>
              <a:t>Andresen</a:t>
            </a:r>
            <a:r>
              <a:rPr lang="hu-HU" dirty="0"/>
              <a:t>-f</a:t>
            </a:r>
            <a:r>
              <a:rPr lang="hu-HU" b="1" dirty="0"/>
              <a:t>.)     </a:t>
            </a:r>
            <a:endParaRPr lang="hu-HU" dirty="0"/>
          </a:p>
          <a:p>
            <a:pPr marL="571500" indent="-4572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466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Kivehető fogszabályozó készülékek</a:t>
            </a:r>
          </a:p>
        </p:txBody>
      </p:sp>
    </p:spTree>
    <p:extLst>
      <p:ext uri="{BB962C8B-B14F-4D97-AF65-F5344CB8AC3E}">
        <p14:creationId xmlns:p14="http://schemas.microsoft.com/office/powerpoint/2010/main" val="357501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533876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2400" dirty="0">
                <a:latin typeface="Comic Sans MS" pitchFamily="66" charset="0"/>
              </a:rPr>
              <a:t>Konstrukciós harapásvétel</a:t>
            </a:r>
          </a:p>
          <a:p>
            <a:pPr eaLnBrk="1" hangingPunct="1"/>
            <a:r>
              <a:rPr lang="hu-HU" altLang="hu-HU" sz="2400" dirty="0">
                <a:latin typeface="Comic Sans MS" pitchFamily="66" charset="0"/>
              </a:rPr>
              <a:t>	maximális előreharapás</a:t>
            </a:r>
          </a:p>
          <a:p>
            <a:pPr eaLnBrk="1" hangingPunct="1"/>
            <a:r>
              <a:rPr lang="hu-HU" altLang="hu-HU" sz="2400" dirty="0">
                <a:latin typeface="Comic Sans MS" pitchFamily="66" charset="0"/>
              </a:rPr>
              <a:t>	harapási magasság növelése</a:t>
            </a:r>
          </a:p>
        </p:txBody>
      </p:sp>
      <p:pic>
        <p:nvPicPr>
          <p:cNvPr id="47108" name="Picture 4" descr="PICT04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3068960"/>
            <a:ext cx="4282802" cy="3212102"/>
          </a:xfrm>
          <a:noFill/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hu-HU" dirty="0" err="1"/>
              <a:t>Bimaxilláris</a:t>
            </a:r>
            <a:r>
              <a:rPr lang="hu-HU" dirty="0"/>
              <a:t> készülékek elkészítése</a:t>
            </a:r>
          </a:p>
        </p:txBody>
      </p:sp>
    </p:spTree>
    <p:extLst>
      <p:ext uri="{BB962C8B-B14F-4D97-AF65-F5344CB8AC3E}">
        <p14:creationId xmlns:p14="http://schemas.microsoft.com/office/powerpoint/2010/main" val="4280619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224" cy="676275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hu-HU" altLang="hu-HU" sz="2400" dirty="0" err="1">
                <a:latin typeface="Comic Sans MS" pitchFamily="66" charset="0"/>
              </a:rPr>
              <a:t>Aktivátor</a:t>
            </a:r>
            <a:r>
              <a:rPr lang="hu-HU" altLang="hu-HU" sz="2400" dirty="0">
                <a:latin typeface="Comic Sans MS" pitchFamily="66" charset="0"/>
              </a:rPr>
              <a:t> – </a:t>
            </a:r>
            <a:r>
              <a:rPr lang="hu-HU" altLang="hu-HU" sz="2400" dirty="0" err="1">
                <a:latin typeface="Comic Sans MS" pitchFamily="66" charset="0"/>
              </a:rPr>
              <a:t>Andresen-Häupl</a:t>
            </a:r>
            <a:r>
              <a:rPr lang="hu-HU" altLang="hu-HU" sz="2400" dirty="0">
                <a:latin typeface="Comic Sans MS" pitchFamily="66" charset="0"/>
              </a:rPr>
              <a:t>: blokkok becsiszolása</a:t>
            </a:r>
          </a:p>
        </p:txBody>
      </p:sp>
      <p:pic>
        <p:nvPicPr>
          <p:cNvPr id="39940" name="Picture 5" descr="k5s1b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2060575"/>
            <a:ext cx="2381250" cy="1524000"/>
          </a:xfrm>
          <a:noFill/>
        </p:spPr>
      </p:pic>
      <p:pic>
        <p:nvPicPr>
          <p:cNvPr id="39941" name="Picture 7" descr="PICT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060575"/>
            <a:ext cx="2052637" cy="1539875"/>
          </a:xfr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468313" y="3644900"/>
            <a:ext cx="5267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hu-HU" altLang="hu-HU" sz="2400" dirty="0">
                <a:latin typeface="Comic Sans MS" pitchFamily="66" charset="0"/>
              </a:rPr>
              <a:t>		      – van </a:t>
            </a:r>
            <a:r>
              <a:rPr lang="hu-HU" altLang="hu-HU" sz="2400" dirty="0" err="1">
                <a:latin typeface="Comic Sans MS" pitchFamily="66" charset="0"/>
              </a:rPr>
              <a:t>Beek</a:t>
            </a:r>
            <a:endParaRPr lang="hu-HU" altLang="hu-HU" sz="2400" dirty="0">
              <a:latin typeface="Comic Sans MS" pitchFamily="66" charset="0"/>
            </a:endParaRPr>
          </a:p>
        </p:txBody>
      </p:sp>
      <p:pic>
        <p:nvPicPr>
          <p:cNvPr id="39943" name="Picture 11" descr="k5s2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3" descr="Van_Beek_1_small.jpg (8286 Byte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9725"/>
            <a:ext cx="24479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5" descr="Van_Beek_2_small.jpg (8514 Byte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23717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6"/>
          <p:cNvSpPr txBox="1">
            <a:spLocks noChangeArrowheads="1"/>
          </p:cNvSpPr>
          <p:nvPr/>
        </p:nvSpPr>
        <p:spPr bwMode="auto">
          <a:xfrm>
            <a:off x="5940425" y="4076700"/>
            <a:ext cx="28082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Akrilát</a:t>
            </a:r>
            <a:r>
              <a:rPr lang="hu-HU" altLang="hu-HU" dirty="0">
                <a:latin typeface="Comic Sans MS" pitchFamily="66" charset="0"/>
              </a:rPr>
              <a:t> blokk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Labiál</a:t>
            </a:r>
            <a:r>
              <a:rPr lang="hu-HU" altLang="hu-HU" dirty="0">
                <a:latin typeface="Comic Sans MS" pitchFamily="66" charset="0"/>
              </a:rPr>
              <a:t> ív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dirty="0">
                <a:latin typeface="Comic Sans MS" pitchFamily="66" charset="0"/>
              </a:rPr>
              <a:t>Adams kapocs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Headgear</a:t>
            </a:r>
            <a:r>
              <a:rPr lang="hu-HU" altLang="hu-HU" dirty="0">
                <a:latin typeface="Comic Sans MS" pitchFamily="66" charset="0"/>
              </a:rPr>
              <a:t> beépítés</a:t>
            </a: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hu-HU" dirty="0" err="1"/>
              <a:t>Bimaxilláris</a:t>
            </a:r>
            <a:r>
              <a:rPr lang="hu-HU" dirty="0"/>
              <a:t> készülékek (példák)</a:t>
            </a:r>
          </a:p>
        </p:txBody>
      </p:sp>
    </p:spTree>
    <p:extLst>
      <p:ext uri="{BB962C8B-B14F-4D97-AF65-F5344CB8AC3E}">
        <p14:creationId xmlns:p14="http://schemas.microsoft.com/office/powerpoint/2010/main" val="784753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0F3915-2875-D64A-AF73-9769FC0F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r>
              <a:rPr lang="hu-HU" dirty="0" err="1"/>
              <a:t>Aktivátorok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B8C5A08-6298-664E-A02B-03A954FE9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787208" cy="4590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000" dirty="0"/>
              <a:t>Kivehető, </a:t>
            </a:r>
            <a:r>
              <a:rPr lang="hu-HU" sz="2000" dirty="0" err="1"/>
              <a:t>bimaxilláris</a:t>
            </a:r>
            <a:r>
              <a:rPr lang="hu-HU" sz="2000" dirty="0"/>
              <a:t> funkciós készülékek</a:t>
            </a:r>
          </a:p>
          <a:p>
            <a:pPr>
              <a:lnSpc>
                <a:spcPct val="90000"/>
              </a:lnSpc>
            </a:pPr>
            <a:r>
              <a:rPr lang="hu-HU" sz="2000" dirty="0"/>
              <a:t>Egy műanyag blokk, amelyek a fogak belső oldala és a két állcsont között helyezkednek el</a:t>
            </a:r>
          </a:p>
          <a:p>
            <a:pPr>
              <a:lnSpc>
                <a:spcPct val="90000"/>
              </a:lnSpc>
            </a:pPr>
            <a:r>
              <a:rPr lang="hu-HU" sz="2000" b="1" dirty="0"/>
              <a:t>Működésének elve: </a:t>
            </a:r>
            <a:r>
              <a:rPr lang="hu-HU" sz="2000" dirty="0"/>
              <a:t>a felső fogívre illesztett készülékbe a páciens összeharap, az alsó állcsontot csak az előre meghatározott pozícióba tudja vezetni (általában előre)</a:t>
            </a:r>
          </a:p>
          <a:p>
            <a:pPr>
              <a:lnSpc>
                <a:spcPct val="90000"/>
              </a:lnSpc>
            </a:pPr>
            <a:r>
              <a:rPr lang="hu-HU" sz="2000" dirty="0"/>
              <a:t>Ebben a kényszerhelyzetben a megfeszült izmok megpróbálnák az alsó állcsontot eredeti pozícióba visszahúzni, de az </a:t>
            </a:r>
            <a:r>
              <a:rPr lang="hu-HU" sz="2000" dirty="0" err="1"/>
              <a:t>aktivátor</a:t>
            </a:r>
            <a:r>
              <a:rPr lang="hu-HU" sz="2000" dirty="0"/>
              <a:t> ezt megakadályozza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A0B0BA8-F257-A448-B4B1-86A9ADCF5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53136"/>
            <a:ext cx="3657600" cy="1783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3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9" descr="S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00438"/>
            <a:ext cx="295275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8" descr="S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429000"/>
            <a:ext cx="28082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 err="1">
                <a:solidFill>
                  <a:schemeClr val="tx1"/>
                </a:solidFill>
                <a:latin typeface="Comic Sans MS" pitchFamily="66" charset="0"/>
              </a:rPr>
              <a:t>Aktivátorok</a:t>
            </a:r>
            <a:endParaRPr lang="hu-HU" altLang="hu-H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66018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2400" dirty="0" err="1">
                <a:latin typeface="Comic Sans MS" pitchFamily="66" charset="0"/>
              </a:rPr>
              <a:t>Szkeletált</a:t>
            </a:r>
            <a:r>
              <a:rPr lang="hu-HU" altLang="hu-HU" sz="2400" dirty="0">
                <a:latin typeface="Comic Sans MS" pitchFamily="66" charset="0"/>
              </a:rPr>
              <a:t> </a:t>
            </a:r>
            <a:r>
              <a:rPr lang="hu-HU" altLang="hu-HU" sz="2400" dirty="0" err="1">
                <a:latin typeface="Comic Sans MS" pitchFamily="66" charset="0"/>
              </a:rPr>
              <a:t>aktivátorok</a:t>
            </a:r>
            <a:endParaRPr lang="hu-HU" altLang="hu-HU" sz="2400" dirty="0">
              <a:latin typeface="Comic Sans MS" pitchFamily="66" charset="0"/>
            </a:endParaRPr>
          </a:p>
        </p:txBody>
      </p:sp>
      <p:pic>
        <p:nvPicPr>
          <p:cNvPr id="40966" name="Picture 9" descr="k5s9b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628775"/>
            <a:ext cx="2381250" cy="1524000"/>
          </a:xfrm>
          <a:noFill/>
        </p:spPr>
      </p:pic>
      <p:pic>
        <p:nvPicPr>
          <p:cNvPr id="40967" name="Picture 5" descr="k5s7b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15"/>
          <p:cNvSpPr txBox="1">
            <a:spLocks noChangeArrowheads="1"/>
          </p:cNvSpPr>
          <p:nvPr/>
        </p:nvSpPr>
        <p:spPr bwMode="auto">
          <a:xfrm>
            <a:off x="5795963" y="3213100"/>
            <a:ext cx="1655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Teuscher</a:t>
            </a:r>
            <a:endParaRPr lang="hu-HU" altLang="hu-HU" dirty="0">
              <a:latin typeface="Comic Sans MS" pitchFamily="66" charset="0"/>
            </a:endParaRPr>
          </a:p>
        </p:txBody>
      </p:sp>
      <p:pic>
        <p:nvPicPr>
          <p:cNvPr id="40969" name="Picture 17" descr="k5s22b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20" descr="k5s25b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573463"/>
            <a:ext cx="2381250" cy="1524000"/>
          </a:xfrm>
          <a:noFill/>
        </p:spPr>
      </p:pic>
      <p:sp>
        <p:nvSpPr>
          <p:cNvPr id="40971" name="Text Box 22"/>
          <p:cNvSpPr txBox="1">
            <a:spLocks noChangeArrowheads="1"/>
          </p:cNvSpPr>
          <p:nvPr/>
        </p:nvSpPr>
        <p:spPr bwMode="auto">
          <a:xfrm>
            <a:off x="179388" y="5229225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Balters-féle</a:t>
            </a:r>
            <a:r>
              <a:rPr lang="hu-HU" altLang="hu-HU" dirty="0">
                <a:latin typeface="Comic Sans MS" pitchFamily="66" charset="0"/>
              </a:rPr>
              <a:t> </a:t>
            </a:r>
            <a:r>
              <a:rPr lang="hu-HU" altLang="hu-HU" dirty="0" err="1">
                <a:latin typeface="Comic Sans MS" pitchFamily="66" charset="0"/>
              </a:rPr>
              <a:t>bionátor</a:t>
            </a:r>
            <a:endParaRPr lang="hu-HU" altLang="hu-HU" dirty="0">
              <a:latin typeface="Comic Sans MS" pitchFamily="66" charset="0"/>
            </a:endParaRPr>
          </a:p>
        </p:txBody>
      </p:sp>
      <p:sp>
        <p:nvSpPr>
          <p:cNvPr id="40972" name="Text Box 30"/>
          <p:cNvSpPr txBox="1">
            <a:spLocks noChangeArrowheads="1"/>
          </p:cNvSpPr>
          <p:nvPr/>
        </p:nvSpPr>
        <p:spPr bwMode="auto">
          <a:xfrm>
            <a:off x="323850" y="5805488"/>
            <a:ext cx="446417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Coffin-rugó</a:t>
            </a:r>
            <a:endParaRPr lang="hu-HU" altLang="hu-HU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dirty="0">
                <a:latin typeface="Comic Sans MS" pitchFamily="66" charset="0"/>
              </a:rPr>
              <a:t>Akrilpadka, </a:t>
            </a:r>
            <a:r>
              <a:rPr lang="hu-HU" altLang="hu-HU" dirty="0" err="1">
                <a:latin typeface="Comic Sans MS" pitchFamily="66" charset="0"/>
              </a:rPr>
              <a:t>labialis</a:t>
            </a:r>
            <a:r>
              <a:rPr lang="hu-HU" altLang="hu-HU" dirty="0">
                <a:latin typeface="Comic Sans MS" pitchFamily="66" charset="0"/>
              </a:rPr>
              <a:t> pánt, </a:t>
            </a:r>
            <a:r>
              <a:rPr lang="hu-HU" altLang="hu-HU" dirty="0" err="1">
                <a:latin typeface="Comic Sans MS" pitchFamily="66" charset="0"/>
              </a:rPr>
              <a:t>akrilát</a:t>
            </a:r>
            <a:r>
              <a:rPr lang="hu-HU" altLang="hu-HU" dirty="0">
                <a:latin typeface="Comic Sans MS" pitchFamily="66" charset="0"/>
              </a:rPr>
              <a:t> blokk</a:t>
            </a:r>
          </a:p>
        </p:txBody>
      </p:sp>
    </p:spTree>
    <p:extLst>
      <p:ext uri="{BB962C8B-B14F-4D97-AF65-F5344CB8AC3E}">
        <p14:creationId xmlns:p14="http://schemas.microsoft.com/office/powerpoint/2010/main" val="1256486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6202363" cy="514508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hu-HU" altLang="hu-HU" sz="2400" dirty="0" err="1">
                <a:latin typeface="Comic Sans MS" pitchFamily="66" charset="0"/>
              </a:rPr>
              <a:t>Klammt-féle</a:t>
            </a:r>
            <a:r>
              <a:rPr lang="hu-HU" altLang="hu-HU" sz="2400" dirty="0">
                <a:latin typeface="Comic Sans MS" pitchFamily="66" charset="0"/>
              </a:rPr>
              <a:t> nyitott, rugalmas </a:t>
            </a:r>
            <a:r>
              <a:rPr lang="hu-HU" altLang="hu-HU" sz="2400" dirty="0" err="1">
                <a:latin typeface="Comic Sans MS" pitchFamily="66" charset="0"/>
              </a:rPr>
              <a:t>aktivátor</a:t>
            </a:r>
            <a:endParaRPr lang="hu-HU" altLang="hu-HU" sz="2400" dirty="0">
              <a:latin typeface="Comic Sans MS" pitchFamily="66" charset="0"/>
            </a:endParaRPr>
          </a:p>
        </p:txBody>
      </p:sp>
      <p:pic>
        <p:nvPicPr>
          <p:cNvPr id="41987" name="Picture 5" descr="k5s14b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286000"/>
            <a:ext cx="2381250" cy="1524000"/>
          </a:xfrm>
          <a:noFill/>
        </p:spPr>
      </p:pic>
      <p:pic>
        <p:nvPicPr>
          <p:cNvPr id="41988" name="Picture 8" descr="k5s14b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276475"/>
            <a:ext cx="2381250" cy="1524000"/>
          </a:xfrm>
          <a:noFill/>
        </p:spPr>
      </p:pic>
      <p:pic>
        <p:nvPicPr>
          <p:cNvPr id="41989" name="Picture 11" descr="k5s15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14"/>
          <p:cNvSpPr txBox="1">
            <a:spLocks noChangeArrowheads="1"/>
          </p:cNvSpPr>
          <p:nvPr/>
        </p:nvSpPr>
        <p:spPr bwMode="auto">
          <a:xfrm>
            <a:off x="611560" y="4221088"/>
            <a:ext cx="4176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Coffin-rugó</a:t>
            </a:r>
            <a:endParaRPr lang="hu-HU" altLang="hu-HU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dirty="0">
                <a:latin typeface="Comic Sans MS" pitchFamily="66" charset="0"/>
              </a:rPr>
              <a:t>labiális pántok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Coffin</a:t>
            </a:r>
            <a:r>
              <a:rPr lang="hu-HU" altLang="hu-HU" dirty="0">
                <a:latin typeface="Comic Sans MS" pitchFamily="66" charset="0"/>
              </a:rPr>
              <a:t> rugó</a:t>
            </a:r>
          </a:p>
        </p:txBody>
      </p:sp>
      <p:pic>
        <p:nvPicPr>
          <p:cNvPr id="41991" name="Picture 15" descr="Pict10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5263"/>
            <a:ext cx="28082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679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6632"/>
            <a:ext cx="7848872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2400" b="1" dirty="0" err="1">
                <a:latin typeface="Comic Sans MS" pitchFamily="66" charset="0"/>
              </a:rPr>
              <a:t>Fränkel-féle</a:t>
            </a:r>
            <a:r>
              <a:rPr lang="hu-HU" altLang="hu-HU" sz="2400" b="1" dirty="0">
                <a:latin typeface="Comic Sans MS" pitchFamily="66" charset="0"/>
              </a:rPr>
              <a:t> funkció szabályozók </a:t>
            </a:r>
          </a:p>
          <a:p>
            <a:pPr eaLnBrk="1" hangingPunct="1">
              <a:buFontTx/>
              <a:buNone/>
            </a:pPr>
            <a:r>
              <a:rPr lang="hu-HU" altLang="hu-HU" sz="2400" dirty="0" err="1">
                <a:latin typeface="Comic Sans MS" pitchFamily="66" charset="0"/>
              </a:rPr>
              <a:t>vestibularis</a:t>
            </a:r>
            <a:r>
              <a:rPr lang="hu-HU" altLang="hu-HU" sz="2400" dirty="0">
                <a:latin typeface="Comic Sans MS" pitchFamily="66" charset="0"/>
              </a:rPr>
              <a:t> </a:t>
            </a:r>
            <a:r>
              <a:rPr lang="hu-HU" altLang="hu-HU" sz="2400" dirty="0" err="1">
                <a:latin typeface="Comic Sans MS" pitchFamily="66" charset="0"/>
              </a:rPr>
              <a:t>pelották</a:t>
            </a:r>
            <a:r>
              <a:rPr lang="hu-HU" altLang="hu-HU" sz="2400" dirty="0">
                <a:latin typeface="Comic Sans MS" pitchFamily="66" charset="0"/>
              </a:rPr>
              <a:t> </a:t>
            </a:r>
            <a:r>
              <a:rPr lang="hu-HU" altLang="hu-HU" sz="2400" dirty="0" err="1">
                <a:latin typeface="Comic Sans MS" pitchFamily="66" charset="0"/>
              </a:rPr>
              <a:t>húzásóereje</a:t>
            </a:r>
            <a:r>
              <a:rPr lang="hu-HU" altLang="hu-HU" sz="2400" dirty="0">
                <a:latin typeface="Comic Sans MS" pitchFamily="66" charset="0"/>
              </a:rPr>
              <a:t> csontfelépülést hoz létre</a:t>
            </a:r>
          </a:p>
          <a:p>
            <a:pPr eaLnBrk="1" hangingPunct="1">
              <a:buFontTx/>
              <a:buNone/>
            </a:pPr>
            <a:r>
              <a:rPr lang="hu-HU" altLang="hu-HU" sz="2400" dirty="0">
                <a:latin typeface="Comic Sans MS" pitchFamily="66" charset="0"/>
              </a:rPr>
              <a:t>Káros izomhatások kiküszöbölése</a:t>
            </a:r>
          </a:p>
        </p:txBody>
      </p:sp>
      <p:pic>
        <p:nvPicPr>
          <p:cNvPr id="43011" name="Picture 13" descr="d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349500"/>
            <a:ext cx="2016125" cy="1528763"/>
          </a:xfrm>
          <a:noFill/>
        </p:spPr>
      </p:pic>
      <p:pic>
        <p:nvPicPr>
          <p:cNvPr id="43012" name="Picture 4" descr="k5s28b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349500"/>
            <a:ext cx="2381250" cy="1524000"/>
          </a:xfrm>
          <a:noFill/>
        </p:spPr>
      </p:pic>
      <p:pic>
        <p:nvPicPr>
          <p:cNvPr id="43013" name="Picture 15" descr="dd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349500"/>
            <a:ext cx="1800225" cy="1516063"/>
          </a:xfrm>
          <a:noFill/>
        </p:spPr>
      </p:pic>
      <p:pic>
        <p:nvPicPr>
          <p:cNvPr id="43014" name="Picture 18" descr="PICT0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49725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9" descr="PICT0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204628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20" descr="Pict10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149725"/>
            <a:ext cx="2551113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21"/>
          <p:cNvSpPr txBox="1">
            <a:spLocks noChangeArrowheads="1"/>
          </p:cNvSpPr>
          <p:nvPr/>
        </p:nvSpPr>
        <p:spPr bwMode="auto">
          <a:xfrm>
            <a:off x="395288" y="4149725"/>
            <a:ext cx="27368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buccalis</a:t>
            </a:r>
            <a:r>
              <a:rPr lang="hu-HU" altLang="hu-HU" dirty="0">
                <a:latin typeface="Comic Sans MS" pitchFamily="66" charset="0"/>
              </a:rPr>
              <a:t> pajzs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ajakpelotta</a:t>
            </a:r>
            <a:endParaRPr lang="hu-HU" altLang="hu-HU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sublingualis</a:t>
            </a:r>
            <a:r>
              <a:rPr lang="hu-HU" altLang="hu-HU" dirty="0">
                <a:latin typeface="Comic Sans MS" pitchFamily="66" charset="0"/>
              </a:rPr>
              <a:t> </a:t>
            </a:r>
            <a:r>
              <a:rPr lang="hu-HU" altLang="hu-HU" dirty="0" err="1">
                <a:latin typeface="Comic Sans MS" pitchFamily="66" charset="0"/>
              </a:rPr>
              <a:t>pelotta</a:t>
            </a:r>
            <a:endParaRPr lang="hu-HU" altLang="hu-HU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labiálív</a:t>
            </a:r>
            <a:endParaRPr lang="hu-HU" altLang="hu-HU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dirty="0">
                <a:solidFill>
                  <a:schemeClr val="bg1"/>
                </a:solidFill>
                <a:latin typeface="Comic Sans MS" pitchFamily="66" charset="0"/>
              </a:rPr>
              <a:t>rágófelszíni támaszték</a:t>
            </a:r>
          </a:p>
        </p:txBody>
      </p:sp>
    </p:spTree>
    <p:extLst>
      <p:ext uri="{BB962C8B-B14F-4D97-AF65-F5344CB8AC3E}">
        <p14:creationId xmlns:p14="http://schemas.microsoft.com/office/powerpoint/2010/main" val="1060251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0E46B0-B3A9-1644-B662-FEE40EF9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b="1" dirty="0" err="1"/>
              <a:t>Fränkel</a:t>
            </a:r>
            <a:r>
              <a:rPr lang="hu-HU" sz="4800" b="1" dirty="0"/>
              <a:t>- féle</a:t>
            </a:r>
            <a:r>
              <a:rPr lang="hu-HU" sz="4800" dirty="0"/>
              <a:t> készülékek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DB6078-433D-9D40-B313-FEF1CBDF0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1600" b="1" dirty="0"/>
              <a:t>funkciószabályzó készülékek</a:t>
            </a:r>
            <a:endParaRPr lang="hu-HU" sz="1600" dirty="0"/>
          </a:p>
          <a:p>
            <a:r>
              <a:rPr lang="hu-HU" sz="1600" b="1" dirty="0"/>
              <a:t>vegyes fogazatban</a:t>
            </a:r>
            <a:r>
              <a:rPr lang="hu-HU" sz="1600" dirty="0"/>
              <a:t> alkalmazzuk</a:t>
            </a:r>
          </a:p>
          <a:p>
            <a:pPr lvl="1"/>
            <a:r>
              <a:rPr lang="hu-HU" sz="1600" dirty="0"/>
              <a:t>fogváltás, aktív növekedés fázisában ideális</a:t>
            </a:r>
          </a:p>
          <a:p>
            <a:pPr lvl="1"/>
            <a:r>
              <a:rPr lang="hu-HU" sz="1600" dirty="0"/>
              <a:t>szájpitvarban helyezkednek el</a:t>
            </a:r>
          </a:p>
          <a:p>
            <a:pPr lvl="1"/>
            <a:r>
              <a:rPr lang="hu-HU" sz="1600" dirty="0"/>
              <a:t>mindkét állcsontra egyszerre hatnak (</a:t>
            </a:r>
            <a:r>
              <a:rPr lang="hu-HU" sz="1600" dirty="0" err="1"/>
              <a:t>bimaxillaris</a:t>
            </a:r>
            <a:r>
              <a:rPr lang="hu-HU" sz="1600" dirty="0"/>
              <a:t>)</a:t>
            </a:r>
          </a:p>
          <a:p>
            <a:r>
              <a:rPr lang="hu-HU" sz="1600" dirty="0"/>
              <a:t>Működése az izomfunkció megváltoztatásán alapul.</a:t>
            </a:r>
          </a:p>
          <a:p>
            <a:r>
              <a:rPr lang="hu-HU" sz="1600" dirty="0"/>
              <a:t>A káros </a:t>
            </a:r>
            <a:r>
              <a:rPr lang="hu-HU" sz="1600" dirty="0" err="1"/>
              <a:t>izomerőket</a:t>
            </a:r>
            <a:r>
              <a:rPr lang="hu-HU" sz="1600" dirty="0"/>
              <a:t> </a:t>
            </a:r>
            <a:r>
              <a:rPr lang="hu-HU" sz="1600" u="sng" dirty="0"/>
              <a:t>gátolják, </a:t>
            </a:r>
            <a:r>
              <a:rPr lang="hu-HU" sz="1600" dirty="0"/>
              <a:t>káros nyomást kikapcsolják</a:t>
            </a:r>
            <a:r>
              <a:rPr lang="hu-HU" sz="1600" u="sng" dirty="0"/>
              <a:t>,</a:t>
            </a:r>
            <a:r>
              <a:rPr lang="hu-HU" sz="1600" dirty="0"/>
              <a:t> ezáltal </a:t>
            </a:r>
            <a:r>
              <a:rPr lang="hu-HU" sz="1600" u="sng" dirty="0"/>
              <a:t>szabályoznak.</a:t>
            </a:r>
            <a:endParaRPr lang="hu-HU" sz="1600" dirty="0"/>
          </a:p>
          <a:p>
            <a:r>
              <a:rPr lang="hu-HU" sz="1600" dirty="0"/>
              <a:t>Húzó erőket alkalmaz, </a:t>
            </a:r>
            <a:r>
              <a:rPr lang="hu-HU" sz="1600" b="1" dirty="0">
                <a:solidFill>
                  <a:srgbClr val="C00000"/>
                </a:solidFill>
              </a:rPr>
              <a:t>csontfelépítést okoz.</a:t>
            </a:r>
          </a:p>
          <a:p>
            <a:pPr lvl="1"/>
            <a:r>
              <a:rPr lang="hu-HU" sz="1600" dirty="0" err="1"/>
              <a:t>Buccalis</a:t>
            </a:r>
            <a:r>
              <a:rPr lang="hu-HU" sz="1600" dirty="0"/>
              <a:t> lemezei (pajzsok) ill. </a:t>
            </a:r>
            <a:r>
              <a:rPr lang="hu-HU" sz="1600" dirty="0" err="1"/>
              <a:t>labialis</a:t>
            </a:r>
            <a:r>
              <a:rPr lang="hu-HU" sz="1600" dirty="0"/>
              <a:t> </a:t>
            </a:r>
            <a:r>
              <a:rPr lang="hu-HU" sz="1600" dirty="0" err="1"/>
              <a:t>pelották</a:t>
            </a:r>
            <a:r>
              <a:rPr lang="hu-HU" sz="1600" dirty="0"/>
              <a:t> eltartják az orcát és az ajkakat – a külső </a:t>
            </a:r>
            <a:r>
              <a:rPr lang="hu-HU" sz="1600" dirty="0" err="1"/>
              <a:t>izomerők</a:t>
            </a:r>
            <a:r>
              <a:rPr lang="hu-HU" sz="1600" dirty="0"/>
              <a:t> gátlódnak a belső </a:t>
            </a:r>
            <a:r>
              <a:rPr lang="hu-HU" sz="1600" dirty="0" err="1"/>
              <a:t>izomerők</a:t>
            </a:r>
            <a:r>
              <a:rPr lang="hu-HU" sz="1600" dirty="0"/>
              <a:t> nyomása megnő, vagyis a </a:t>
            </a:r>
            <a:r>
              <a:rPr lang="hu-HU" sz="1600" dirty="0" err="1"/>
              <a:t>fogív</a:t>
            </a:r>
            <a:r>
              <a:rPr lang="hu-HU" sz="1600" dirty="0"/>
              <a:t> tágul. </a:t>
            </a:r>
          </a:p>
          <a:p>
            <a:pPr lvl="1"/>
            <a:r>
              <a:rPr lang="hu-HU" sz="1600" dirty="0" err="1"/>
              <a:t>labial</a:t>
            </a:r>
            <a:r>
              <a:rPr lang="hu-HU" sz="1600" dirty="0"/>
              <a:t> ív a frontfogakra aktíválható, így befelé dönthet	</a:t>
            </a:r>
          </a:p>
          <a:p>
            <a:pPr lvl="1"/>
            <a:r>
              <a:rPr lang="hu-HU" sz="1600" dirty="0"/>
              <a:t>az </a:t>
            </a:r>
            <a:r>
              <a:rPr lang="hu-HU" sz="1600" dirty="0" err="1"/>
              <a:t>akrilát</a:t>
            </a:r>
            <a:r>
              <a:rPr lang="hu-HU" sz="1600" dirty="0"/>
              <a:t> lemez- pajzs- kétoldalt az alsó és felső oldalfogakhoz nem  		      fekszik hozzá  </a:t>
            </a:r>
          </a:p>
          <a:p>
            <a:pPr lvl="1"/>
            <a:r>
              <a:rPr lang="hu-HU" sz="1600" dirty="0"/>
              <a:t>a szájpad szabad (nincs lemez) – </a:t>
            </a:r>
            <a:r>
              <a:rPr lang="hu-HU" sz="1600" dirty="0" err="1"/>
              <a:t>transpalatinalis</a:t>
            </a:r>
            <a:r>
              <a:rPr lang="hu-HU" sz="1600" dirty="0"/>
              <a:t> ív (rugó) – tágító hatás</a:t>
            </a:r>
          </a:p>
          <a:p>
            <a:pPr marL="114300" indent="0">
              <a:buNone/>
            </a:pPr>
            <a:r>
              <a:rPr lang="hu-HU" sz="1600" dirty="0"/>
              <a:t>           - nyelvlökés gátló</a:t>
            </a:r>
          </a:p>
          <a:p>
            <a:pPr marL="114300" indent="0">
              <a:buNone/>
            </a:pPr>
            <a:r>
              <a:rPr lang="hu-HU" sz="1600" dirty="0"/>
              <a:t>      - harapásemelésre is alkalmazhatjuk.</a:t>
            </a:r>
          </a:p>
          <a:p>
            <a:pPr marL="114300" indent="0">
              <a:buNone/>
            </a:pPr>
            <a:r>
              <a:rPr lang="hu-HU" sz="1600" dirty="0"/>
              <a:t>       - </a:t>
            </a:r>
            <a:r>
              <a:rPr lang="hu-HU" sz="1600" dirty="0" err="1"/>
              <a:t>Bullldogharapást</a:t>
            </a:r>
            <a:r>
              <a:rPr lang="hu-HU" sz="1600" dirty="0"/>
              <a:t> korrigálja</a:t>
            </a:r>
          </a:p>
        </p:txBody>
      </p:sp>
      <p:pic>
        <p:nvPicPr>
          <p:cNvPr id="5" name="Kép 4" descr="A képen beltéri, ülő, asztal, fehér látható&#10;&#10;Automatikusan generált leírás">
            <a:extLst>
              <a:ext uri="{FF2B5EF4-FFF2-40B4-BE49-F238E27FC236}">
                <a16:creationId xmlns:a16="http://schemas.microsoft.com/office/drawing/2014/main" id="{716026E9-DC81-454A-993C-419E56AC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4001" y="1320879"/>
            <a:ext cx="2003101" cy="17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88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388808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2400" dirty="0" err="1">
                <a:latin typeface="Comic Sans MS" pitchFamily="66" charset="0"/>
              </a:rPr>
              <a:t>Twin-Block</a:t>
            </a:r>
            <a:r>
              <a:rPr lang="hu-HU" altLang="hu-HU" sz="2400" dirty="0">
                <a:latin typeface="Comic Sans MS" pitchFamily="66" charset="0"/>
              </a:rPr>
              <a:t> készülék</a:t>
            </a:r>
          </a:p>
        </p:txBody>
      </p:sp>
      <p:pic>
        <p:nvPicPr>
          <p:cNvPr id="44035" name="Picture 5" descr="k4s9b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458650"/>
            <a:ext cx="3455988" cy="2225675"/>
          </a:xfrm>
          <a:noFill/>
        </p:spPr>
      </p:pic>
      <p:pic>
        <p:nvPicPr>
          <p:cNvPr id="44036" name="Picture 9" descr="k4s9b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1405062"/>
            <a:ext cx="3455988" cy="2239962"/>
          </a:xfrm>
          <a:noFill/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299E94A-6F78-2944-B975-8C71C2C77216}"/>
              </a:ext>
            </a:extLst>
          </p:cNvPr>
          <p:cNvSpPr txBox="1"/>
          <p:nvPr/>
        </p:nvSpPr>
        <p:spPr>
          <a:xfrm>
            <a:off x="539552" y="3645024"/>
            <a:ext cx="7777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Kivehető </a:t>
            </a:r>
            <a:r>
              <a:rPr lang="hu-HU" dirty="0" err="1"/>
              <a:t>bimaxilláris</a:t>
            </a:r>
            <a:r>
              <a:rPr lang="hu-HU" dirty="0"/>
              <a:t> funkciós készülék</a:t>
            </a:r>
          </a:p>
          <a:p>
            <a:r>
              <a:rPr lang="hu-HU" dirty="0"/>
              <a:t>Korrigálható az alsó állcsont alulfejlettsége vagy </a:t>
            </a:r>
            <a:r>
              <a:rPr lang="hu-HU" dirty="0" err="1"/>
              <a:t>hátrahelyeződése</a:t>
            </a:r>
            <a:endParaRPr lang="hu-HU" dirty="0"/>
          </a:p>
          <a:p>
            <a:r>
              <a:rPr lang="hu-HU" dirty="0"/>
              <a:t>Előnye, hogy különálló alsó és felső fogszabályozóból áll, melyek csak összeharapáskor kapcsolódnak össze, ezért ivásnál, beszédnél nem kell a fogszabit eltávolítani</a:t>
            </a:r>
          </a:p>
          <a:p>
            <a:r>
              <a:rPr lang="hu-HU" dirty="0"/>
              <a:t>Hordási ideje: 12-14 óra</a:t>
            </a:r>
          </a:p>
        </p:txBody>
      </p:sp>
      <p:pic>
        <p:nvPicPr>
          <p:cNvPr id="6" name="Kép 5" descr="A képen beltéri, asztal, ülő, kávé látható&#10;&#10;Automatikusan generált leírás">
            <a:extLst>
              <a:ext uri="{FF2B5EF4-FFF2-40B4-BE49-F238E27FC236}">
                <a16:creationId xmlns:a16="http://schemas.microsoft.com/office/drawing/2014/main" id="{650AD2B4-59AC-0A4A-8B0D-F3AD64846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14428"/>
            <a:ext cx="2009580" cy="184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68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hu-HU" altLang="hu-HU" sz="2400" dirty="0" err="1">
                <a:latin typeface="Comic Sans MS" pitchFamily="66" charset="0"/>
              </a:rPr>
              <a:t>Doppel-platte</a:t>
            </a:r>
            <a:endParaRPr lang="hu-HU" altLang="hu-HU" sz="2400" dirty="0">
              <a:latin typeface="Comic Sans MS" pitchFamily="66" charset="0"/>
            </a:endParaRPr>
          </a:p>
        </p:txBody>
      </p:sp>
      <p:pic>
        <p:nvPicPr>
          <p:cNvPr id="45059" name="Picture 5" descr="PICT0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00" y="1695451"/>
            <a:ext cx="2303462" cy="1728787"/>
          </a:xfrm>
          <a:noFill/>
        </p:spPr>
      </p:pic>
      <p:pic>
        <p:nvPicPr>
          <p:cNvPr id="45060" name="Picture 8" descr="PICT00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00213"/>
            <a:ext cx="2303463" cy="1727200"/>
          </a:xfrm>
          <a:noFill/>
        </p:spPr>
      </p:pic>
      <p:pic>
        <p:nvPicPr>
          <p:cNvPr id="45061" name="Picture 11" descr="PICT02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00213"/>
            <a:ext cx="22987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2" descr="PICT0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23034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3" descr="k3s21b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73463"/>
            <a:ext cx="26654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4" descr="k3s21b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73463"/>
            <a:ext cx="27368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Text Box 15"/>
          <p:cNvSpPr txBox="1">
            <a:spLocks noChangeArrowheads="1"/>
          </p:cNvSpPr>
          <p:nvPr/>
        </p:nvSpPr>
        <p:spPr bwMode="auto">
          <a:xfrm>
            <a:off x="755650" y="5516563"/>
            <a:ext cx="47529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dirty="0">
                <a:latin typeface="Comic Sans MS" pitchFamily="66" charset="0"/>
              </a:rPr>
              <a:t>harapásvezető rugó, sín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Headgear</a:t>
            </a:r>
            <a:r>
              <a:rPr lang="hu-HU" altLang="hu-HU" dirty="0">
                <a:latin typeface="Comic Sans MS" pitchFamily="66" charset="0"/>
              </a:rPr>
              <a:t> beépítés</a:t>
            </a:r>
          </a:p>
        </p:txBody>
      </p:sp>
    </p:spTree>
    <p:extLst>
      <p:ext uri="{BB962C8B-B14F-4D97-AF65-F5344CB8AC3E}">
        <p14:creationId xmlns:p14="http://schemas.microsoft.com/office/powerpoint/2010/main" val="198820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5699125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2400" dirty="0" err="1">
                <a:latin typeface="Comic Sans MS" pitchFamily="66" charset="0"/>
              </a:rPr>
              <a:t>Hasund-féle</a:t>
            </a:r>
            <a:r>
              <a:rPr lang="hu-HU" altLang="hu-HU" sz="2400" dirty="0">
                <a:latin typeface="Comic Sans MS" pitchFamily="66" charset="0"/>
              </a:rPr>
              <a:t> Hansa készülék</a:t>
            </a:r>
          </a:p>
        </p:txBody>
      </p:sp>
      <p:pic>
        <p:nvPicPr>
          <p:cNvPr id="46083" name="Picture 4" descr="Hansageraet_3_small.jpg (12126 Byte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1773238"/>
            <a:ext cx="2270125" cy="1601787"/>
          </a:xfrm>
          <a:noFill/>
        </p:spPr>
      </p:pic>
      <p:pic>
        <p:nvPicPr>
          <p:cNvPr id="46084" name="Picture 7" descr="PICT04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196975"/>
            <a:ext cx="1641475" cy="2187575"/>
          </a:xfrm>
          <a:noFill/>
        </p:spPr>
      </p:pic>
      <p:pic>
        <p:nvPicPr>
          <p:cNvPr id="46085" name="Picture 10" descr="PICT00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240823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1" descr="d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21605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3" descr="d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16338"/>
            <a:ext cx="1873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4" descr="dd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163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5" descr="PICT00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240823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6" descr="d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16338"/>
            <a:ext cx="183515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7" descr="d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16338"/>
            <a:ext cx="20161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Text Box 19"/>
          <p:cNvSpPr txBox="1">
            <a:spLocks noChangeArrowheads="1"/>
          </p:cNvSpPr>
          <p:nvPr/>
        </p:nvSpPr>
        <p:spPr bwMode="auto">
          <a:xfrm>
            <a:off x="468313" y="5391150"/>
            <a:ext cx="44640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dirty="0">
                <a:latin typeface="Comic Sans MS" pitchFamily="66" charset="0"/>
              </a:rPr>
              <a:t>Ajakrács, </a:t>
            </a:r>
            <a:r>
              <a:rPr lang="hu-HU" altLang="hu-HU" dirty="0" err="1">
                <a:latin typeface="Comic Sans MS" pitchFamily="66" charset="0"/>
              </a:rPr>
              <a:t>Bass</a:t>
            </a:r>
            <a:r>
              <a:rPr lang="hu-HU" altLang="hu-HU" dirty="0">
                <a:latin typeface="Comic Sans MS" pitchFamily="66" charset="0"/>
              </a:rPr>
              <a:t> kapocs, </a:t>
            </a:r>
            <a:r>
              <a:rPr lang="hu-HU" altLang="hu-HU" dirty="0" err="1">
                <a:latin typeface="Comic Sans MS" pitchFamily="66" charset="0"/>
              </a:rPr>
              <a:t>akrilát</a:t>
            </a:r>
            <a:r>
              <a:rPr lang="hu-HU" altLang="hu-HU" dirty="0">
                <a:latin typeface="Comic Sans MS" pitchFamily="66" charset="0"/>
              </a:rPr>
              <a:t> blokk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sublingualis</a:t>
            </a:r>
            <a:r>
              <a:rPr lang="hu-HU" altLang="hu-HU" dirty="0">
                <a:latin typeface="Comic Sans MS" pitchFamily="66" charset="0"/>
              </a:rPr>
              <a:t> </a:t>
            </a:r>
            <a:r>
              <a:rPr lang="hu-HU" altLang="hu-HU" dirty="0" err="1">
                <a:latin typeface="Comic Sans MS" pitchFamily="66" charset="0"/>
              </a:rPr>
              <a:t>pelotta</a:t>
            </a:r>
            <a:endParaRPr lang="hu-HU" altLang="hu-HU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dirty="0" err="1">
                <a:latin typeface="Comic Sans MS" pitchFamily="66" charset="0"/>
              </a:rPr>
              <a:t>Headgear</a:t>
            </a:r>
            <a:r>
              <a:rPr lang="hu-HU" altLang="hu-HU" dirty="0">
                <a:latin typeface="Comic Sans MS" pitchFamily="66" charset="0"/>
              </a:rPr>
              <a:t> beépítés</a:t>
            </a:r>
          </a:p>
        </p:txBody>
      </p:sp>
    </p:spTree>
    <p:extLst>
      <p:ext uri="{BB962C8B-B14F-4D97-AF65-F5344CB8AC3E}">
        <p14:creationId xmlns:p14="http://schemas.microsoft.com/office/powerpoint/2010/main" val="363811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Kivehető készülékek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hu-HU" altLang="hu-HU" sz="2800" dirty="0"/>
              <a:t>Könnyen bontható csatlakoztatással rögzítünk a fogakhoz </a:t>
            </a:r>
          </a:p>
          <a:p>
            <a:pPr marL="609600" indent="-609600">
              <a:buNone/>
            </a:pPr>
            <a:r>
              <a:rPr lang="hu-HU" altLang="hu-HU" sz="2800" dirty="0"/>
              <a:t>vagy kapcsolás nélkül, lazán ülnek a fogíveken belül vagy kívül</a:t>
            </a:r>
          </a:p>
          <a:p>
            <a:pPr marL="609600" indent="-609600">
              <a:buNone/>
            </a:pPr>
            <a:endParaRPr lang="hu-HU" altLang="hu-HU" sz="2800" dirty="0"/>
          </a:p>
          <a:p>
            <a:pPr marL="609600" indent="-609600"/>
            <a:r>
              <a:rPr lang="hu-HU" altLang="hu-HU" sz="2800" dirty="0"/>
              <a:t>egy állcsontban elhorgonyzott lemezek</a:t>
            </a:r>
          </a:p>
          <a:p>
            <a:pPr marL="906780" lvl="1" indent="-609600"/>
            <a:r>
              <a:rPr lang="hu-HU" dirty="0"/>
              <a:t>csak a felső állcsonton –(</a:t>
            </a:r>
            <a:r>
              <a:rPr lang="hu-HU" dirty="0" err="1"/>
              <a:t>intramaxillaris</a:t>
            </a:r>
            <a:r>
              <a:rPr lang="hu-HU" dirty="0"/>
              <a:t>)</a:t>
            </a:r>
          </a:p>
          <a:p>
            <a:pPr marL="906780" lvl="1" indent="-609600"/>
            <a:r>
              <a:rPr lang="hu-HU" dirty="0"/>
              <a:t>csak az alsó állcsonton –(</a:t>
            </a:r>
            <a:r>
              <a:rPr lang="hu-HU" dirty="0" err="1"/>
              <a:t>intramandibularis</a:t>
            </a:r>
            <a:r>
              <a:rPr lang="hu-HU" dirty="0"/>
              <a:t>)</a:t>
            </a:r>
            <a:endParaRPr lang="hu-HU" sz="1400" dirty="0"/>
          </a:p>
          <a:p>
            <a:r>
              <a:rPr lang="hu-HU" sz="2600" dirty="0"/>
              <a:t>mindkét állcsonton –(</a:t>
            </a:r>
            <a:r>
              <a:rPr lang="hu-HU" sz="2600" dirty="0" err="1"/>
              <a:t>intermaxillaris</a:t>
            </a:r>
            <a:r>
              <a:rPr lang="hu-HU" sz="2600" dirty="0"/>
              <a:t> vagy </a:t>
            </a:r>
            <a:r>
              <a:rPr lang="hu-HU" sz="2600" dirty="0" err="1"/>
              <a:t>bimaxillaris</a:t>
            </a:r>
            <a:r>
              <a:rPr lang="hu-HU" sz="2600" dirty="0"/>
              <a:t>)</a:t>
            </a:r>
          </a:p>
          <a:p>
            <a:pPr marL="0" indent="0">
              <a:buNone/>
            </a:pPr>
            <a:r>
              <a:rPr lang="hu-HU" altLang="hu-HU" sz="2400" dirty="0"/>
              <a:t>	fogmozgatásra az izomműködést is felhasználják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107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>
                <a:solidFill>
                  <a:schemeClr val="tx1"/>
                </a:solidFill>
                <a:latin typeface="Comic Sans MS" pitchFamily="66" charset="0"/>
              </a:rPr>
              <a:t>Egyszerű funkcionális készülékek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808"/>
            <a:ext cx="4402832" cy="1584176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hu-HU" altLang="hu-HU" sz="2400" b="1" dirty="0"/>
              <a:t>- spatula ajakerősítő </a:t>
            </a:r>
          </a:p>
          <a:p>
            <a:pPr eaLnBrk="1" hangingPunct="1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hu-HU" altLang="hu-HU" sz="2400" dirty="0"/>
              <a:t>- ferdesík</a:t>
            </a:r>
          </a:p>
          <a:p>
            <a:pPr marL="114300" indent="0" algn="just" eaLnBrk="1" hangingPunct="1">
              <a:buNone/>
            </a:pPr>
            <a:r>
              <a:rPr lang="hu-HU" altLang="hu-HU" sz="2400" dirty="0"/>
              <a:t>    - pitvarlemez</a:t>
            </a:r>
          </a:p>
          <a:p>
            <a:pPr marL="114300" indent="0" eaLnBrk="1" hangingPunct="1">
              <a:buNone/>
            </a:pPr>
            <a:endParaRPr lang="hu-HU" altLang="hu-H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3796" name="Picture 5" descr="k3s2b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8731" y="2251364"/>
            <a:ext cx="3171121" cy="2041732"/>
          </a:xfrm>
          <a:noFill/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7CBD927-4F1B-5749-BC7C-08007B12D6DE}"/>
              </a:ext>
            </a:extLst>
          </p:cNvPr>
          <p:cNvSpPr txBox="1"/>
          <p:nvPr/>
        </p:nvSpPr>
        <p:spPr>
          <a:xfrm>
            <a:off x="827584" y="450912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b="1" dirty="0" err="1"/>
              <a:t>Lippenaktivator</a:t>
            </a:r>
            <a:r>
              <a:rPr lang="hu-HU" altLang="hu-HU" b="1" dirty="0"/>
              <a:t> - ajak </a:t>
            </a:r>
            <a:r>
              <a:rPr lang="hu-HU" altLang="hu-HU" b="1" dirty="0" err="1"/>
              <a:t>aktivátor</a:t>
            </a:r>
            <a:r>
              <a:rPr lang="hu-HU" altLang="hu-HU" b="1" dirty="0"/>
              <a:t>, stimulálja</a:t>
            </a:r>
          </a:p>
          <a:p>
            <a:r>
              <a:rPr lang="hu-HU" altLang="hu-HU" b="1" dirty="0"/>
              <a:t> az ajkak bezárását, és ugyanakkor erősíti a szájgyűrű izmait.</a:t>
            </a:r>
            <a:endParaRPr lang="hu-HU" altLang="hu-HU" sz="2400" b="1" dirty="0"/>
          </a:p>
          <a:p>
            <a:endParaRPr lang="hu-HU" dirty="0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7BB810C7-42C9-8B4A-A39D-E70DEA6C1303}"/>
              </a:ext>
            </a:extLst>
          </p:cNvPr>
          <p:cNvCxnSpPr/>
          <p:nvPr/>
        </p:nvCxnSpPr>
        <p:spPr>
          <a:xfrm>
            <a:off x="3203848" y="2060848"/>
            <a:ext cx="0" cy="2228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96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>
                <a:solidFill>
                  <a:schemeClr val="tx1"/>
                </a:solidFill>
                <a:latin typeface="+mn-lt"/>
              </a:rPr>
              <a:t>Egyszerű funkcionális készülékek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3923928" cy="4546600"/>
          </a:xfrm>
        </p:spPr>
        <p:txBody>
          <a:bodyPr/>
          <a:lstStyle/>
          <a:p>
            <a:pPr algn="just" eaLnBrk="1" hangingPunct="1">
              <a:buFont typeface="Symbol" pitchFamily="18" charset="2"/>
              <a:buChar char=""/>
            </a:pPr>
            <a:r>
              <a:rPr lang="hu-HU" altLang="hu-HU" sz="2400" b="1" dirty="0"/>
              <a:t>Ferdesík</a:t>
            </a:r>
          </a:p>
          <a:p>
            <a:pPr lvl="1">
              <a:buFont typeface="Symbol" pitchFamily="18" charset="2"/>
              <a:buChar char=""/>
            </a:pPr>
            <a:r>
              <a:rPr lang="hu-HU" altLang="hu-HU" dirty="0" err="1"/>
              <a:t>Lingualis</a:t>
            </a:r>
            <a:r>
              <a:rPr lang="hu-HU" altLang="hu-HU" dirty="0"/>
              <a:t> </a:t>
            </a:r>
            <a:r>
              <a:rPr lang="hu-HU" altLang="hu-HU" dirty="0" err="1"/>
              <a:t>occlusioban</a:t>
            </a:r>
            <a:r>
              <a:rPr lang="hu-HU" altLang="hu-HU" dirty="0"/>
              <a:t> áttörő felső metszőfogak helyrevitelére használják</a:t>
            </a:r>
          </a:p>
          <a:p>
            <a:pPr lvl="1">
              <a:buFont typeface="Symbol" pitchFamily="18" charset="2"/>
              <a:buChar char=""/>
            </a:pPr>
            <a:r>
              <a:rPr lang="hu-HU" altLang="hu-HU" dirty="0"/>
              <a:t>Kivehető és beragasztott</a:t>
            </a:r>
          </a:p>
          <a:p>
            <a:pPr lvl="1">
              <a:buFont typeface="Symbol" pitchFamily="18" charset="2"/>
              <a:buChar char=""/>
            </a:pPr>
            <a:r>
              <a:rPr lang="hu-HU" altLang="hu-HU" dirty="0"/>
              <a:t>Legalább 4 maradó alsó kismetsző</a:t>
            </a:r>
          </a:p>
          <a:p>
            <a:pPr lvl="1" algn="just">
              <a:buFont typeface="Symbol" pitchFamily="18" charset="2"/>
              <a:buChar char=""/>
            </a:pPr>
            <a:r>
              <a:rPr lang="hu-HU" altLang="hu-HU" dirty="0"/>
              <a:t>Elegendő hely a fognak</a:t>
            </a:r>
          </a:p>
          <a:p>
            <a:pPr lvl="1" algn="just">
              <a:buFont typeface="Symbol" pitchFamily="18" charset="2"/>
              <a:buChar char=""/>
            </a:pPr>
            <a:r>
              <a:rPr lang="hu-HU" altLang="hu-HU" dirty="0"/>
              <a:t>Elegendő </a:t>
            </a:r>
            <a:r>
              <a:rPr lang="hu-HU" altLang="hu-HU" dirty="0" err="1"/>
              <a:t>overbite</a:t>
            </a:r>
            <a:r>
              <a:rPr lang="hu-HU" altLang="hu-HU" dirty="0"/>
              <a:t> (ne ütközzön a felső metsző az alsóba)</a:t>
            </a:r>
          </a:p>
          <a:p>
            <a:pPr lvl="1">
              <a:buFont typeface="Symbol" pitchFamily="18" charset="2"/>
              <a:buChar char=""/>
            </a:pPr>
            <a:r>
              <a:rPr lang="hu-HU" altLang="hu-HU" dirty="0"/>
              <a:t>Maximum 3 hétig alkalmazható</a:t>
            </a:r>
          </a:p>
          <a:p>
            <a:pPr eaLnBrk="1" hangingPunct="1"/>
            <a:endParaRPr lang="hu-HU" altLang="hu-H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4820" name="Picture 5" descr="k3s5b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268413"/>
            <a:ext cx="2381250" cy="1533525"/>
          </a:xfrm>
          <a:noFill/>
        </p:spPr>
      </p:pic>
      <p:pic>
        <p:nvPicPr>
          <p:cNvPr id="34821" name="Picture 6" descr="PICT0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2962"/>
            <a:ext cx="2119313" cy="158908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7" descr="PICT00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75794"/>
            <a:ext cx="2119313" cy="158908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8" descr="PICT04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2087563" cy="15652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9" descr="PICT04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2087563" cy="15652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859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>
                <a:solidFill>
                  <a:schemeClr val="tx1"/>
                </a:solidFill>
                <a:latin typeface="+mn-lt"/>
              </a:rPr>
              <a:t>Egyszerű funkcionális készülékek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076056" cy="452596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Symbol" pitchFamily="18" charset="2"/>
              <a:buChar char=""/>
            </a:pPr>
            <a:r>
              <a:rPr lang="hu-HU" altLang="hu-HU" sz="2400" b="1" dirty="0"/>
              <a:t>Pitvarlemez</a:t>
            </a:r>
          </a:p>
          <a:p>
            <a:pPr lvl="1" algn="just">
              <a:buFont typeface="Symbol" pitchFamily="18" charset="2"/>
              <a:buChar char=""/>
            </a:pPr>
            <a:r>
              <a:rPr lang="hu-HU" altLang="hu-HU" dirty="0" err="1"/>
              <a:t>Buccat</a:t>
            </a:r>
            <a:r>
              <a:rPr lang="hu-HU" altLang="hu-HU" dirty="0"/>
              <a:t>, ajkat eltartja</a:t>
            </a:r>
          </a:p>
          <a:p>
            <a:pPr lvl="1" algn="just">
              <a:buFont typeface="Symbol" pitchFamily="18" charset="2"/>
              <a:buChar char=""/>
            </a:pPr>
            <a:r>
              <a:rPr lang="hu-HU" altLang="hu-HU" dirty="0"/>
              <a:t>Káros izommunka kikapcsolása</a:t>
            </a:r>
          </a:p>
          <a:p>
            <a:r>
              <a:rPr lang="hu-HU" b="1" dirty="0"/>
              <a:t>tejfogazatban alkalmazzuk </a:t>
            </a:r>
            <a:r>
              <a:rPr lang="hu-HU" dirty="0"/>
              <a:t>(kb.3-4 éves kortól)</a:t>
            </a:r>
          </a:p>
          <a:p>
            <a:r>
              <a:rPr lang="hu-HU" dirty="0"/>
              <a:t>A szájpitvarban körbefutó </a:t>
            </a:r>
            <a:r>
              <a:rPr lang="hu-HU" dirty="0" err="1"/>
              <a:t>akrilátlemezek</a:t>
            </a:r>
            <a:r>
              <a:rPr lang="hu-HU" dirty="0"/>
              <a:t>, az ajkak és az orcák izmainak erejét </a:t>
            </a:r>
            <a:r>
              <a:rPr lang="hu-HU" b="1" dirty="0"/>
              <a:t>gátolja,</a:t>
            </a:r>
            <a:r>
              <a:rPr lang="hu-HU" dirty="0"/>
              <a:t> irányítja.</a:t>
            </a:r>
          </a:p>
          <a:p>
            <a:r>
              <a:rPr lang="hu-HU" dirty="0"/>
              <a:t>Korai </a:t>
            </a:r>
            <a:r>
              <a:rPr lang="hu-HU" b="1" dirty="0"/>
              <a:t>prevenciós</a:t>
            </a:r>
            <a:r>
              <a:rPr lang="hu-HU" dirty="0"/>
              <a:t> készülékek: veleszületett </a:t>
            </a:r>
            <a:r>
              <a:rPr lang="hu-HU" b="1" dirty="0"/>
              <a:t>nyitot</a:t>
            </a:r>
            <a:r>
              <a:rPr lang="hu-HU" dirty="0"/>
              <a:t>t harapás megelőzésére, öröklött </a:t>
            </a:r>
            <a:r>
              <a:rPr lang="hu-HU" b="1" dirty="0" err="1"/>
              <a:t>prognathia</a:t>
            </a:r>
            <a:r>
              <a:rPr lang="hu-HU" dirty="0"/>
              <a:t> esetén alkalmazzuk, egyes fogcsoportokra hat.</a:t>
            </a:r>
          </a:p>
          <a:p>
            <a:r>
              <a:rPr lang="hu-HU" dirty="0"/>
              <a:t>Ma már inkább izomtrénereket (síneket) alkalmazunk.</a:t>
            </a:r>
          </a:p>
          <a:p>
            <a:pPr eaLnBrk="1" hangingPunct="1"/>
            <a:endParaRPr lang="hu-HU" altLang="hu-H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5844" name="Picture 10" descr="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860800"/>
            <a:ext cx="1933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1" descr="S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0200"/>
            <a:ext cx="30241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065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Kivehető készülékek előnyei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283152" cy="3701007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hu-HU" altLang="hu-HU" sz="2400" dirty="0"/>
              <a:t>egész nap szájban lehet</a:t>
            </a:r>
          </a:p>
          <a:p>
            <a:pPr>
              <a:lnSpc>
                <a:spcPct val="130000"/>
              </a:lnSpc>
            </a:pPr>
            <a:r>
              <a:rPr lang="hu-HU" altLang="hu-HU" sz="2400" dirty="0"/>
              <a:t>fogváltás idején is használható</a:t>
            </a:r>
          </a:p>
          <a:p>
            <a:pPr>
              <a:lnSpc>
                <a:spcPct val="130000"/>
              </a:lnSpc>
            </a:pPr>
            <a:r>
              <a:rPr lang="hu-HU" altLang="hu-HU" sz="2400" dirty="0" err="1"/>
              <a:t>cariesre</a:t>
            </a:r>
            <a:r>
              <a:rPr lang="hu-HU" altLang="hu-HU" sz="2400" dirty="0"/>
              <a:t> hajlamosaknál is használható</a:t>
            </a:r>
          </a:p>
          <a:p>
            <a:pPr>
              <a:lnSpc>
                <a:spcPct val="130000"/>
              </a:lnSpc>
            </a:pPr>
            <a:r>
              <a:rPr lang="hu-HU" altLang="hu-HU" sz="2400" dirty="0"/>
              <a:t>higiénikus</a:t>
            </a:r>
          </a:p>
          <a:p>
            <a:pPr>
              <a:lnSpc>
                <a:spcPct val="130000"/>
              </a:lnSpc>
            </a:pPr>
            <a:r>
              <a:rPr lang="hu-HU" altLang="hu-HU" sz="2400" dirty="0" err="1"/>
              <a:t>gyökérresorptio</a:t>
            </a:r>
            <a:r>
              <a:rPr lang="hu-HU" altLang="hu-HU" sz="2400" dirty="0"/>
              <a:t> ritkább</a:t>
            </a:r>
          </a:p>
          <a:p>
            <a:pPr>
              <a:lnSpc>
                <a:spcPct val="130000"/>
              </a:lnSpc>
            </a:pPr>
            <a:r>
              <a:rPr lang="hu-HU" altLang="hu-HU" sz="2400" dirty="0"/>
              <a:t>kezelés alatt nincs fájdalom (biológiás fogszabályozás)</a:t>
            </a:r>
          </a:p>
          <a:p>
            <a:pPr>
              <a:lnSpc>
                <a:spcPct val="130000"/>
              </a:lnSpc>
            </a:pPr>
            <a:r>
              <a:rPr lang="hu-HU" altLang="hu-HU" sz="2400" dirty="0"/>
              <a:t>Minden fogra hat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326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Kivehető készülékek előnyei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hu-HU" altLang="hu-HU" sz="2400" dirty="0"/>
              <a:t>rövid ellenőrzési idő</a:t>
            </a:r>
          </a:p>
          <a:p>
            <a:pPr>
              <a:lnSpc>
                <a:spcPct val="130000"/>
              </a:lnSpc>
            </a:pPr>
            <a:r>
              <a:rPr lang="hu-HU" altLang="hu-HU" sz="2400" dirty="0"/>
              <a:t>egyszerű, olcsó</a:t>
            </a:r>
          </a:p>
          <a:p>
            <a:pPr>
              <a:lnSpc>
                <a:spcPct val="130000"/>
              </a:lnSpc>
            </a:pPr>
            <a:r>
              <a:rPr lang="hu-HU" altLang="hu-HU" sz="2400" dirty="0"/>
              <a:t>stabil, viszonylag ritkán kell javítani</a:t>
            </a:r>
          </a:p>
          <a:p>
            <a:pPr>
              <a:lnSpc>
                <a:spcPct val="130000"/>
              </a:lnSpc>
            </a:pPr>
            <a:r>
              <a:rPr lang="hu-HU" altLang="hu-HU" sz="2400" dirty="0"/>
              <a:t>túltágítás veszélye kicsi</a:t>
            </a:r>
          </a:p>
          <a:p>
            <a:pPr>
              <a:lnSpc>
                <a:spcPct val="130000"/>
              </a:lnSpc>
            </a:pPr>
            <a:r>
              <a:rPr lang="hu-HU" altLang="hu-HU" sz="2400" dirty="0"/>
              <a:t>javítható, átalakítható</a:t>
            </a:r>
          </a:p>
          <a:p>
            <a:pPr>
              <a:lnSpc>
                <a:spcPct val="130000"/>
              </a:lnSpc>
            </a:pPr>
            <a:r>
              <a:rPr lang="hu-HU" altLang="hu-HU" sz="2400" dirty="0"/>
              <a:t>kisebb </a:t>
            </a:r>
            <a:r>
              <a:rPr lang="hu-HU" altLang="hu-HU" sz="2400" dirty="0" err="1"/>
              <a:t>iatrogén</a:t>
            </a:r>
            <a:r>
              <a:rPr lang="hu-HU" altLang="hu-HU" sz="2400" dirty="0"/>
              <a:t> ártalom</a:t>
            </a:r>
          </a:p>
          <a:p>
            <a:pPr>
              <a:lnSpc>
                <a:spcPct val="130000"/>
              </a:lnSpc>
            </a:pPr>
            <a:endParaRPr lang="hu-HU" alt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1941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Kivehető készülékek hátrányai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u-HU" altLang="hu-HU" sz="2400" dirty="0"/>
              <a:t>feltétlen szükséges a kooperáció</a:t>
            </a:r>
          </a:p>
          <a:p>
            <a:pPr>
              <a:lnSpc>
                <a:spcPct val="120000"/>
              </a:lnSpc>
            </a:pPr>
            <a:r>
              <a:rPr lang="hu-HU" altLang="hu-HU" sz="2400" dirty="0"/>
              <a:t>epilepszia</a:t>
            </a:r>
          </a:p>
          <a:p>
            <a:pPr>
              <a:lnSpc>
                <a:spcPct val="120000"/>
              </a:lnSpc>
            </a:pPr>
            <a:r>
              <a:rPr lang="hu-HU" altLang="hu-HU" sz="2400" dirty="0"/>
              <a:t>testes elmozdulást nem lehet vele végrehajtani</a:t>
            </a:r>
          </a:p>
          <a:p>
            <a:pPr>
              <a:lnSpc>
                <a:spcPct val="120000"/>
              </a:lnSpc>
            </a:pPr>
            <a:r>
              <a:rPr lang="hu-HU" altLang="hu-HU" sz="2400" dirty="0"/>
              <a:t>beszédet akadályozza</a:t>
            </a:r>
          </a:p>
          <a:p>
            <a:pPr>
              <a:lnSpc>
                <a:spcPct val="120000"/>
              </a:lnSpc>
            </a:pPr>
            <a:r>
              <a:rPr lang="hu-HU" altLang="hu-HU" sz="2400" dirty="0"/>
              <a:t>hosszú kezelési idő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5423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Kivehető készülékkel végezhető feladatok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988840"/>
            <a:ext cx="7211144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hu-HU" sz="2400" dirty="0"/>
              <a:t>felső állcsont transzverzális tágítása 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egyes fogaknál transzverzális és </a:t>
            </a:r>
            <a:r>
              <a:rPr lang="hu-HU" altLang="hu-HU" sz="2400" dirty="0" err="1"/>
              <a:t>szagittális</a:t>
            </a:r>
            <a:r>
              <a:rPr lang="hu-HU" altLang="hu-HU" sz="2400" dirty="0"/>
              <a:t> tágítás</a:t>
            </a:r>
          </a:p>
          <a:p>
            <a:pPr>
              <a:lnSpc>
                <a:spcPct val="90000"/>
              </a:lnSpc>
            </a:pPr>
            <a:r>
              <a:rPr lang="hu-HU" altLang="hu-HU" sz="2400" dirty="0" err="1"/>
              <a:t>protrusio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retrusio</a:t>
            </a:r>
            <a:r>
              <a:rPr lang="hu-HU" altLang="hu-HU" sz="2400" dirty="0"/>
              <a:t> fontfogaknál segédrugóval, </a:t>
            </a:r>
            <a:r>
              <a:rPr lang="hu-HU" altLang="hu-HU" sz="2400" dirty="0" err="1"/>
              <a:t>labiál</a:t>
            </a:r>
            <a:r>
              <a:rPr lang="hu-HU" altLang="hu-HU" sz="2400" dirty="0"/>
              <a:t> ívvel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keresztharapás (front + oldalsó régióban)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csekély rotáció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harapásemelés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retenció</a:t>
            </a:r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067944" y="4509121"/>
            <a:ext cx="4038600" cy="79208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hu-HU" altLang="hu-HU" sz="2400" b="1" dirty="0"/>
              <a:t>Fogakat dönteni lehet !</a:t>
            </a:r>
          </a:p>
          <a:p>
            <a:pPr marL="114300" indent="0">
              <a:buNone/>
            </a:pPr>
            <a:r>
              <a:rPr lang="hu-HU" b="1" dirty="0">
                <a:solidFill>
                  <a:srgbClr val="C00000"/>
                </a:solidFill>
              </a:rPr>
              <a:t>DÖNTÉS JELLEGŰ ELMOZDÍTÁS</a:t>
            </a:r>
          </a:p>
        </p:txBody>
      </p:sp>
    </p:spTree>
    <p:extLst>
      <p:ext uri="{BB962C8B-B14F-4D97-AF65-F5344CB8AC3E}">
        <p14:creationId xmlns:p14="http://schemas.microsoft.com/office/powerpoint/2010/main" val="31570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18D97C-0AA7-7142-934F-6CD55EF0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424936" cy="1143000"/>
          </a:xfrm>
        </p:spPr>
        <p:txBody>
          <a:bodyPr/>
          <a:lstStyle/>
          <a:p>
            <a:pPr algn="ctr"/>
            <a:r>
              <a:rPr lang="hu-HU" sz="4000" dirty="0"/>
              <a:t>Kivehető készülékek alkalmazása: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3436FB-D69A-ED49-8F2D-985043AFA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mesiodistalis</a:t>
            </a:r>
            <a:r>
              <a:rPr lang="hu-HU" dirty="0"/>
              <a:t> eltérések korrigálása (pl. </a:t>
            </a:r>
            <a:r>
              <a:rPr lang="hu-HU" dirty="0" err="1"/>
              <a:t>distalharapás</a:t>
            </a:r>
            <a:r>
              <a:rPr lang="hu-HU" dirty="0"/>
              <a:t>)</a:t>
            </a:r>
            <a:endParaRPr lang="hu-HU" sz="2000" dirty="0"/>
          </a:p>
          <a:p>
            <a:r>
              <a:rPr lang="hu-HU" dirty="0"/>
              <a:t>vertikális eltérések (mélyharapás, harapásemelő sánccal)</a:t>
            </a:r>
            <a:endParaRPr lang="hu-HU" sz="2000" dirty="0"/>
          </a:p>
          <a:p>
            <a:r>
              <a:rPr lang="hu-HU" dirty="0"/>
              <a:t>frontfogak döntése (</a:t>
            </a:r>
            <a:r>
              <a:rPr lang="hu-HU" dirty="0" err="1"/>
              <a:t>labial</a:t>
            </a:r>
            <a:r>
              <a:rPr lang="hu-HU" dirty="0"/>
              <a:t> ívvel), a gyökércsúcs marad,</a:t>
            </a:r>
            <a:r>
              <a:rPr lang="hu-HU" sz="2000" dirty="0"/>
              <a:t> </a:t>
            </a:r>
            <a:r>
              <a:rPr lang="hu-HU" sz="2400" dirty="0"/>
              <a:t>a fog koronai része dől.</a:t>
            </a:r>
            <a:endParaRPr lang="hu-HU" sz="2000" dirty="0"/>
          </a:p>
          <a:p>
            <a:pPr marL="114300" indent="0">
              <a:buNone/>
            </a:pPr>
            <a:endParaRPr lang="hu-HU" sz="2000" dirty="0"/>
          </a:p>
          <a:p>
            <a:r>
              <a:rPr lang="hu-HU" sz="2400" dirty="0"/>
              <a:t>Leggyakoribb alkalmazása:</a:t>
            </a:r>
            <a:endParaRPr lang="hu-HU" sz="2000" dirty="0"/>
          </a:p>
          <a:p>
            <a:r>
              <a:rPr lang="hu-HU" sz="2400" dirty="0"/>
              <a:t>         pl. fogtorlódás esetén (</a:t>
            </a:r>
            <a:r>
              <a:rPr lang="hu-HU" sz="2400" dirty="0" err="1"/>
              <a:t>fogív</a:t>
            </a:r>
            <a:r>
              <a:rPr lang="hu-HU" sz="2400" dirty="0"/>
              <a:t> szűkület, gótikus szájpad)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786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Kivehető készülékek részei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Műanyag részek (alaplemez)</a:t>
            </a:r>
          </a:p>
          <a:p>
            <a:r>
              <a:rPr lang="hu-HU" dirty="0"/>
              <a:t>Passzív elemek (kapcsok)</a:t>
            </a:r>
          </a:p>
          <a:p>
            <a:r>
              <a:rPr lang="hu-HU" dirty="0"/>
              <a:t>Aktív elemek</a:t>
            </a:r>
          </a:p>
          <a:p>
            <a:r>
              <a:rPr lang="hu-HU" dirty="0"/>
              <a:t>csavarok</a:t>
            </a:r>
          </a:p>
        </p:txBody>
      </p:sp>
      <p:pic>
        <p:nvPicPr>
          <p:cNvPr id="5" name="Kép 4" descr="A képen asztal, rózsaszín, kicsi, fehér látható&#10;&#10;Automatikusan generált leírás">
            <a:extLst>
              <a:ext uri="{FF2B5EF4-FFF2-40B4-BE49-F238E27FC236}">
                <a16:creationId xmlns:a16="http://schemas.microsoft.com/office/drawing/2014/main" id="{E6A39419-D4D7-FB4C-AE9D-E4C06A36A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2982929" cy="1977256"/>
          </a:xfrm>
          <a:prstGeom prst="rect">
            <a:avLst/>
          </a:prstGeom>
        </p:spPr>
      </p:pic>
      <p:pic>
        <p:nvPicPr>
          <p:cNvPr id="7" name="Kép 6" descr="A képen fegyver látható&#10;&#10;Automatikusan generált leírás">
            <a:extLst>
              <a:ext uri="{FF2B5EF4-FFF2-40B4-BE49-F238E27FC236}">
                <a16:creationId xmlns:a16="http://schemas.microsoft.com/office/drawing/2014/main" id="{D1D7508D-5C59-E240-A011-E96020DC0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34987"/>
            <a:ext cx="2808312" cy="19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Kivehető készülékek részei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Passzív elemek (kapcsok)</a:t>
            </a:r>
          </a:p>
          <a:p>
            <a:endParaRPr lang="hu-HU" dirty="0"/>
          </a:p>
        </p:txBody>
      </p:sp>
      <p:pic>
        <p:nvPicPr>
          <p:cNvPr id="4" name="Picture 5" descr="Die Dreiecksklammer (0,7 mm fh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1700808"/>
            <a:ext cx="2093020" cy="1398138"/>
          </a:xfrm>
          <a:prstGeom prst="rect">
            <a:avLst/>
          </a:prstGeom>
          <a:noFill/>
        </p:spPr>
      </p:pic>
      <p:pic>
        <p:nvPicPr>
          <p:cNvPr id="5" name="Picture 8" descr="Die Dreiecksklammer nach Zimmer (0,7 mm f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407" y="1700808"/>
            <a:ext cx="2093020" cy="1398138"/>
          </a:xfrm>
          <a:prstGeom prst="rect">
            <a:avLst/>
          </a:prstGeom>
          <a:noFill/>
        </p:spPr>
      </p:pic>
      <p:pic>
        <p:nvPicPr>
          <p:cNvPr id="6" name="Picture 11" descr="Die Ösenklammer nach Groth (0,7 mm fh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5133"/>
            <a:ext cx="2093020" cy="13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Der Knopfanker (Fertigteil) in verschiedenen Drahtstärken erhältli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07" y="3285133"/>
            <a:ext cx="2093020" cy="13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Abstützdorne in der Front (0,6 - 07 mm fh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07" y="4867152"/>
            <a:ext cx="2093020" cy="138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Abstützdorne in der Front (0,6 - 07 mm fh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71764"/>
            <a:ext cx="2093020" cy="141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Die Adamsklammer nach C. P. Adams (0,7 mm h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3316714"/>
            <a:ext cx="2088232" cy="1400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57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Kivehető készülékek részei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Aktív-passzív elemek</a:t>
            </a:r>
          </a:p>
          <a:p>
            <a:pPr lvl="1"/>
            <a:r>
              <a:rPr lang="hu-HU" dirty="0" err="1"/>
              <a:t>Lingual</a:t>
            </a:r>
            <a:r>
              <a:rPr lang="hu-HU" dirty="0"/>
              <a:t> ív</a:t>
            </a:r>
          </a:p>
          <a:p>
            <a:pPr lvl="1"/>
            <a:r>
              <a:rPr lang="hu-HU" dirty="0" err="1"/>
              <a:t>Labial</a:t>
            </a:r>
            <a:r>
              <a:rPr lang="hu-HU" dirty="0"/>
              <a:t> ív (kacs)</a:t>
            </a:r>
          </a:p>
          <a:p>
            <a:pPr marL="411480" lvl="1" indent="0">
              <a:buNone/>
            </a:pPr>
            <a:endParaRPr lang="hu-HU" dirty="0"/>
          </a:p>
          <a:p>
            <a:pPr lvl="2"/>
            <a:r>
              <a:rPr lang="hu-HU" altLang="hu-HU" dirty="0"/>
              <a:t>aktív: front </a:t>
            </a:r>
            <a:r>
              <a:rPr lang="hu-HU" altLang="hu-HU" dirty="0" err="1"/>
              <a:t>retrudálás</a:t>
            </a:r>
            <a:endParaRPr lang="hu-HU" altLang="hu-HU" dirty="0"/>
          </a:p>
          <a:p>
            <a:pPr lvl="2"/>
            <a:r>
              <a:rPr lang="hu-HU" altLang="hu-HU" dirty="0"/>
              <a:t>passzív: retenciós lemez frontíve  </a:t>
            </a:r>
          </a:p>
          <a:p>
            <a:pPr marL="411480" lvl="1" indent="0">
              <a:buNone/>
            </a:pPr>
            <a:endParaRPr lang="hu-HU" dirty="0"/>
          </a:p>
        </p:txBody>
      </p:sp>
      <p:pic>
        <p:nvPicPr>
          <p:cNvPr id="4" name="Picture 13" descr="Labialb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1512988"/>
            <a:ext cx="2381250" cy="1581150"/>
          </a:xfrm>
          <a:prstGeom prst="rect">
            <a:avLst/>
          </a:prstGeom>
          <a:noFill/>
        </p:spPr>
      </p:pic>
      <p:pic>
        <p:nvPicPr>
          <p:cNvPr id="5" name="Picture 16" descr="Labialbo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3170338"/>
            <a:ext cx="2381250" cy="1562100"/>
          </a:xfrm>
          <a:prstGeom prst="rect">
            <a:avLst/>
          </a:prstGeom>
          <a:noFill/>
        </p:spPr>
      </p:pic>
      <p:pic>
        <p:nvPicPr>
          <p:cNvPr id="6" name="Picture 19" descr="Labialbo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26100"/>
            <a:ext cx="2381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3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Kivehető készülékek részei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Aktív elemek </a:t>
            </a:r>
          </a:p>
          <a:p>
            <a:pPr lvl="1"/>
            <a:r>
              <a:rPr lang="hu-HU" dirty="0"/>
              <a:t>Rugók</a:t>
            </a:r>
          </a:p>
        </p:txBody>
      </p:sp>
      <p:pic>
        <p:nvPicPr>
          <p:cNvPr id="4" name="Picture 16" descr="KFO_Atlas_K2_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78" y="2592785"/>
            <a:ext cx="1799531" cy="121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KFO_Atlas_K2_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4778" y="1087455"/>
            <a:ext cx="1799531" cy="1259672"/>
          </a:xfrm>
          <a:prstGeom prst="rect">
            <a:avLst/>
          </a:prstGeom>
          <a:noFill/>
        </p:spPr>
      </p:pic>
      <p:pic>
        <p:nvPicPr>
          <p:cNvPr id="6" name="Picture 13" descr="KFO_Atlas_K2_1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447" y="2593979"/>
            <a:ext cx="1928474" cy="1219997"/>
          </a:xfrm>
          <a:prstGeom prst="rect">
            <a:avLst/>
          </a:prstGeom>
          <a:noFill/>
        </p:spPr>
      </p:pic>
      <p:pic>
        <p:nvPicPr>
          <p:cNvPr id="7" name="Picture 18" descr="KFO_Atlas_K2_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78" y="1088991"/>
            <a:ext cx="1927056" cy="127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KFO_Atlas_K2_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78" y="4033211"/>
            <a:ext cx="1799531" cy="120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KFO_Atlas_K2_1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47" y="4038157"/>
            <a:ext cx="1928474" cy="124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KFO_Atlas_K2_1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16" y="5402608"/>
            <a:ext cx="1863294" cy="12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 descr="KFO_Atlas_K2_17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65" y="5401925"/>
            <a:ext cx="1799531" cy="121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4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Kivehető készülékek részei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Aktív elemek</a:t>
            </a:r>
          </a:p>
          <a:p>
            <a:pPr lvl="1"/>
            <a:r>
              <a:rPr lang="hu-HU" dirty="0"/>
              <a:t>Csavarok</a:t>
            </a:r>
          </a:p>
          <a:p>
            <a:pPr lvl="1"/>
            <a:r>
              <a:rPr lang="hu-HU" dirty="0"/>
              <a:t>Csavaró kulcs!</a:t>
            </a:r>
          </a:p>
        </p:txBody>
      </p:sp>
      <p:pic>
        <p:nvPicPr>
          <p:cNvPr id="4" name="Picture 17" descr="k3s8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1846" y="3571900"/>
            <a:ext cx="2381250" cy="1543050"/>
          </a:xfrm>
          <a:prstGeom prst="rect">
            <a:avLst/>
          </a:prstGeom>
          <a:noFill/>
        </p:spPr>
      </p:pic>
      <p:pic>
        <p:nvPicPr>
          <p:cNvPr id="5" name="Picture 28" descr="k3s16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358" y="3571900"/>
            <a:ext cx="2381250" cy="1543050"/>
          </a:xfrm>
          <a:prstGeom prst="rect">
            <a:avLst/>
          </a:prstGeom>
          <a:noFill/>
        </p:spPr>
      </p:pic>
      <p:pic>
        <p:nvPicPr>
          <p:cNvPr id="6" name="Picture 30" descr="Scan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21" y="1628800"/>
            <a:ext cx="1539875" cy="1812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1" descr="Scan0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83" y="1628800"/>
            <a:ext cx="1676400" cy="18002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 descr="Scan0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4924"/>
            <a:ext cx="1589087" cy="16557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56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uló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1051</Words>
  <Application>Microsoft Macintosh PowerPoint</Application>
  <PresentationFormat>Diavetítés a képernyőre (4:3 oldalarány)</PresentationFormat>
  <Paragraphs>209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</vt:lpstr>
      <vt:lpstr>Comic Sans MS</vt:lpstr>
      <vt:lpstr>Courier New</vt:lpstr>
      <vt:lpstr>Symbol</vt:lpstr>
      <vt:lpstr>Simuló</vt:lpstr>
      <vt:lpstr>Fogszabályozó készülékek</vt:lpstr>
      <vt:lpstr>Kivehető fogszabályozó készülékek</vt:lpstr>
      <vt:lpstr>Kivehető készülékek</vt:lpstr>
      <vt:lpstr>Kivehető készülékek alkalmazása:</vt:lpstr>
      <vt:lpstr>Kivehető készülékek részei</vt:lpstr>
      <vt:lpstr>Kivehető készülékek részei</vt:lpstr>
      <vt:lpstr>Kivehető készülékek részei</vt:lpstr>
      <vt:lpstr>Kivehető készülékek részei</vt:lpstr>
      <vt:lpstr>Kivehető készülékek részei</vt:lpstr>
      <vt:lpstr>Extra elemek</vt:lpstr>
      <vt:lpstr>Felhasználási terület</vt:lpstr>
      <vt:lpstr>Passzív lemezek</vt:lpstr>
      <vt:lpstr>Passzív lemezek</vt:lpstr>
      <vt:lpstr>Aktív lemez</vt:lpstr>
      <vt:lpstr>Aktív lemez- tágítócsavaros lemez (Schwarz-készülék)</vt:lpstr>
      <vt:lpstr>Aktív lemezek</vt:lpstr>
      <vt:lpstr>Passzív-aktív lemezek</vt:lpstr>
      <vt:lpstr>Bimaxilláris készülékek</vt:lpstr>
      <vt:lpstr>Bimaxilláris készülékek</vt:lpstr>
      <vt:lpstr>Bimaxilláris készülékek elkészítése</vt:lpstr>
      <vt:lpstr>Bimaxilláris készülékek (példák)</vt:lpstr>
      <vt:lpstr>Aktivátorok</vt:lpstr>
      <vt:lpstr>Aktivátorok</vt:lpstr>
      <vt:lpstr>PowerPoint-bemutató</vt:lpstr>
      <vt:lpstr>PowerPoint-bemutató</vt:lpstr>
      <vt:lpstr>Fränkel- féle készülékek</vt:lpstr>
      <vt:lpstr>PowerPoint-bemutató</vt:lpstr>
      <vt:lpstr>PowerPoint-bemutató</vt:lpstr>
      <vt:lpstr>PowerPoint-bemutató</vt:lpstr>
      <vt:lpstr>Egyszerű funkcionális készülékek</vt:lpstr>
      <vt:lpstr>Egyszerű funkcionális készülékek</vt:lpstr>
      <vt:lpstr>Egyszerű funkcionális készülékek</vt:lpstr>
      <vt:lpstr>Kivehető készülékek előnyei</vt:lpstr>
      <vt:lpstr>Kivehető készülékek előnyei</vt:lpstr>
      <vt:lpstr>Kivehető készülékek hátrányai</vt:lpstr>
      <vt:lpstr>Kivehető készülékkel végezhető feladatok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Fogszabályozó készülékek</dc:title>
  <dc:creator>Tímea Szabados</dc:creator>
  <cp:lastModifiedBy>Tímea Szabados</cp:lastModifiedBy>
  <cp:revision>7</cp:revision>
  <dcterms:created xsi:type="dcterms:W3CDTF">2020-04-21T08:40:27Z</dcterms:created>
  <dcterms:modified xsi:type="dcterms:W3CDTF">2020-04-21T08:56:32Z</dcterms:modified>
</cp:coreProperties>
</file>