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8" r:id="rId4"/>
    <p:sldId id="260" r:id="rId5"/>
    <p:sldId id="261" r:id="rId6"/>
    <p:sldId id="262" r:id="rId7"/>
    <p:sldId id="275" r:id="rId8"/>
    <p:sldId id="258" r:id="rId9"/>
    <p:sldId id="259" r:id="rId10"/>
    <p:sldId id="263" r:id="rId11"/>
    <p:sldId id="289" r:id="rId12"/>
    <p:sldId id="290" r:id="rId13"/>
    <p:sldId id="292" r:id="rId14"/>
    <p:sldId id="291" r:id="rId15"/>
    <p:sldId id="264" r:id="rId16"/>
    <p:sldId id="265" r:id="rId17"/>
    <p:sldId id="287" r:id="rId18"/>
    <p:sldId id="266" r:id="rId19"/>
    <p:sldId id="267" r:id="rId20"/>
    <p:sldId id="274" r:id="rId21"/>
    <p:sldId id="282" r:id="rId22"/>
    <p:sldId id="268" r:id="rId23"/>
    <p:sldId id="269" r:id="rId24"/>
    <p:sldId id="270" r:id="rId25"/>
    <p:sldId id="271" r:id="rId26"/>
    <p:sldId id="272" r:id="rId27"/>
    <p:sldId id="293" r:id="rId28"/>
    <p:sldId id="294" r:id="rId29"/>
    <p:sldId id="295" r:id="rId30"/>
    <p:sldId id="273" r:id="rId31"/>
    <p:sldId id="276" r:id="rId32"/>
    <p:sldId id="277" r:id="rId33"/>
    <p:sldId id="278" r:id="rId34"/>
    <p:sldId id="279" r:id="rId35"/>
    <p:sldId id="280" r:id="rId36"/>
    <p:sldId id="281" r:id="rId37"/>
    <p:sldId id="283" r:id="rId38"/>
    <p:sldId id="284" r:id="rId39"/>
    <p:sldId id="285" r:id="rId40"/>
    <p:sldId id="286" r:id="rId4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7" autoAdjust="0"/>
    <p:restoredTop sz="94663"/>
  </p:normalViewPr>
  <p:slideViewPr>
    <p:cSldViewPr>
      <p:cViewPr varScale="1">
        <p:scale>
          <a:sx n="117" d="100"/>
          <a:sy n="117" d="100"/>
        </p:scale>
        <p:origin x="144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áromszög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E252D00-2F34-4F74-B2AE-E63EE523347F}" type="datetimeFigureOut">
              <a:rPr lang="hu-HU" smtClean="0"/>
              <a:t>2020. 11. 13.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A3DEBE7-FF76-494D-A764-DDD7FCFDE0C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2D00-2F34-4F74-B2AE-E63EE523347F}" type="datetimeFigureOut">
              <a:rPr lang="hu-HU" smtClean="0"/>
              <a:t>2020. 11. 13.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EBE7-FF76-494D-A764-DDD7FCFDE0C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2D00-2F34-4F74-B2AE-E63EE523347F}" type="datetimeFigureOut">
              <a:rPr lang="hu-HU" smtClean="0"/>
              <a:t>2020. 11. 13.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EBE7-FF76-494D-A764-DDD7FCFDE0C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E252D00-2F34-4F74-B2AE-E63EE523347F}" type="datetimeFigureOut">
              <a:rPr lang="hu-HU" smtClean="0"/>
              <a:t>2020. 11. 13.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EBE7-FF76-494D-A764-DDD7FCFDE0C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erékszögű háromszög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Háromszög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E252D00-2F34-4F74-B2AE-E63EE523347F}" type="datetimeFigureOut">
              <a:rPr lang="hu-HU" smtClean="0"/>
              <a:t>2020. 11. 13.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A3DEBE7-FF76-494D-A764-DDD7FCFDE0C1}" type="slidenum">
              <a:rPr lang="hu-HU" smtClean="0"/>
              <a:t>‹#›</a:t>
            </a:fld>
            <a:endParaRPr lang="hu-HU"/>
          </a:p>
        </p:txBody>
      </p:sp>
      <p:cxnSp>
        <p:nvCxnSpPr>
          <p:cNvPr id="11" name="Egyenes összekötő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E252D00-2F34-4F74-B2AE-E63EE523347F}" type="datetimeFigureOut">
              <a:rPr lang="hu-HU" smtClean="0"/>
              <a:t>2020. 11. 13.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A3DEBE7-FF76-494D-A764-DDD7FCFDE0C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E252D00-2F34-4F74-B2AE-E63EE523347F}" type="datetimeFigureOut">
              <a:rPr lang="hu-HU" smtClean="0"/>
              <a:t>2020. 11. 13.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A3DEBE7-FF76-494D-A764-DDD7FCFDE0C1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2D00-2F34-4F74-B2AE-E63EE523347F}" type="datetimeFigureOut">
              <a:rPr lang="hu-HU" smtClean="0"/>
              <a:t>2020. 11. 13.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EBE7-FF76-494D-A764-DDD7FCFDE0C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E252D00-2F34-4F74-B2AE-E63EE523347F}" type="datetimeFigureOut">
              <a:rPr lang="hu-HU" smtClean="0"/>
              <a:t>2020. 11. 13.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A3DEBE7-FF76-494D-A764-DDD7FCFDE0C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E252D00-2F34-4F74-B2AE-E63EE523347F}" type="datetimeFigureOut">
              <a:rPr lang="hu-HU" smtClean="0"/>
              <a:t>2020. 11. 13.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A3DEBE7-FF76-494D-A764-DDD7FCFDE0C1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E252D00-2F34-4F74-B2AE-E63EE523347F}" type="datetimeFigureOut">
              <a:rPr lang="hu-HU" smtClean="0"/>
              <a:t>2020. 11. 13.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A3DEBE7-FF76-494D-A764-DDD7FCFDE0C1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erékszögű háromszög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E252D00-2F34-4F74-B2AE-E63EE523347F}" type="datetimeFigureOut">
              <a:rPr lang="hu-HU" smtClean="0"/>
              <a:t>2020. 11. 13.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A3DEBE7-FF76-494D-A764-DDD7FCFDE0C1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hu.wikipedia.org/wiki/Betegs%C3%A9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Gyermekfogászati ellátás, komplex prevenció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Szájhigiéné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Egyéni oktatás</a:t>
            </a:r>
          </a:p>
          <a:p>
            <a:r>
              <a:rPr lang="hu-HU" dirty="0"/>
              <a:t>Legyen rá igény! </a:t>
            </a:r>
            <a:r>
              <a:rPr lang="hu-HU" dirty="0">
                <a:sym typeface="Wingdings" pitchFamily="2" charset="2"/>
              </a:rPr>
              <a:t> motiváció</a:t>
            </a:r>
            <a:endParaRPr lang="hu-HU" dirty="0"/>
          </a:p>
          <a:p>
            <a:r>
              <a:rPr lang="hu-HU" dirty="0"/>
              <a:t>Szemléltető eszközök</a:t>
            </a:r>
          </a:p>
          <a:p>
            <a:r>
              <a:rPr lang="hu-HU" dirty="0"/>
              <a:t>12 éves korig fejlődik ki a </a:t>
            </a:r>
            <a:r>
              <a:rPr lang="hu-HU" dirty="0" err="1"/>
              <a:t>finommotorikus</a:t>
            </a:r>
            <a:r>
              <a:rPr lang="hu-HU" dirty="0"/>
              <a:t> készség, addig tanuljon meg a gyermek kézi fogkefével fogat mosni!</a:t>
            </a:r>
          </a:p>
          <a:p>
            <a:endParaRPr lang="hu-HU" dirty="0"/>
          </a:p>
          <a:p>
            <a:r>
              <a:rPr lang="hu-HU" dirty="0"/>
              <a:t>Kommunikációs csatornák: </a:t>
            </a:r>
          </a:p>
          <a:p>
            <a:pPr>
              <a:buNone/>
            </a:pPr>
            <a:r>
              <a:rPr lang="hu-HU" dirty="0"/>
              <a:t>	Tv, </a:t>
            </a:r>
            <a:r>
              <a:rPr lang="hu-HU" dirty="0" err="1"/>
              <a:t>apps</a:t>
            </a:r>
            <a:r>
              <a:rPr lang="hu-HU" dirty="0"/>
              <a:t>, újság, szórólap (nyomtatott anyagok)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Szájhigiéné</a:t>
            </a:r>
            <a:r>
              <a:rPr lang="hu-HU" dirty="0"/>
              <a:t> - </a:t>
            </a:r>
            <a:r>
              <a:rPr lang="hu-HU" dirty="0" err="1"/>
              <a:t>plakkfestés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Tabletta/ folyadék</a:t>
            </a:r>
          </a:p>
          <a:p>
            <a:r>
              <a:rPr lang="hu-HU" dirty="0"/>
              <a:t>Rendelői/otthoni</a:t>
            </a:r>
          </a:p>
          <a:p>
            <a:r>
              <a:rPr lang="hu-HU" dirty="0"/>
              <a:t>Láttatni: jó vizuális kontroll</a:t>
            </a:r>
          </a:p>
          <a:p>
            <a:r>
              <a:rPr lang="hu-HU" dirty="0"/>
              <a:t>Jódérzékenység esetén</a:t>
            </a:r>
          </a:p>
          <a:p>
            <a:pPr>
              <a:buNone/>
            </a:pPr>
            <a:r>
              <a:rPr lang="hu-HU" dirty="0"/>
              <a:t>			 tilos használni</a:t>
            </a:r>
          </a:p>
        </p:txBody>
      </p:sp>
      <p:pic>
        <p:nvPicPr>
          <p:cNvPr id="4" name="Kép 3" descr="tab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5000636"/>
            <a:ext cx="3571900" cy="1455219"/>
          </a:xfrm>
          <a:prstGeom prst="rect">
            <a:avLst/>
          </a:prstGeom>
        </p:spPr>
      </p:pic>
      <p:pic>
        <p:nvPicPr>
          <p:cNvPr id="5" name="Kép 4" descr="fol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1568548"/>
            <a:ext cx="2071702" cy="52894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Képek\Fog\plakk\DSC_0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06" y="379333"/>
            <a:ext cx="9072494" cy="6050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Képek\Fog\plakk\DSC_06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Képek\Fog\plakk\DSC_06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0620"/>
            <a:ext cx="9144000" cy="6095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Szájhigiéné</a:t>
            </a:r>
            <a:r>
              <a:rPr lang="hu-HU" dirty="0"/>
              <a:t>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Milyen a jó fogkefe?</a:t>
            </a:r>
          </a:p>
          <a:p>
            <a:pPr lvl="1"/>
            <a:r>
              <a:rPr lang="hu-HU" dirty="0"/>
              <a:t>Kis fejű, életkornak megfelelő</a:t>
            </a:r>
          </a:p>
          <a:p>
            <a:pPr lvl="1"/>
            <a:r>
              <a:rPr lang="hu-HU" dirty="0"/>
              <a:t>Szára könnyen fogható</a:t>
            </a:r>
          </a:p>
          <a:p>
            <a:pPr lvl="1"/>
            <a:r>
              <a:rPr lang="hu-HU" dirty="0"/>
              <a:t>Sűrű, műanyag (</a:t>
            </a:r>
            <a:r>
              <a:rPr lang="hu-HU" dirty="0" err="1"/>
              <a:t>spec</a:t>
            </a:r>
            <a:r>
              <a:rPr lang="hu-HU" dirty="0"/>
              <a:t>. Polietilén), lekerekített végű sörték</a:t>
            </a:r>
          </a:p>
          <a:p>
            <a:pPr lvl="1"/>
            <a:r>
              <a:rPr lang="hu-HU" dirty="0" err="1"/>
              <a:t>Atraumatikus</a:t>
            </a:r>
            <a:endParaRPr lang="hu-HU" dirty="0"/>
          </a:p>
          <a:p>
            <a:pPr lvl="1"/>
            <a:endParaRPr lang="hu-HU" dirty="0"/>
          </a:p>
          <a:p>
            <a:pPr lvl="1">
              <a:buNone/>
            </a:pPr>
            <a:r>
              <a:rPr lang="hu-HU" dirty="0"/>
              <a:t>Minél korábban vezetjük be a kisgyermek életébe, annál inkább a napi rutin része lesz</a:t>
            </a:r>
          </a:p>
          <a:p>
            <a:pPr lvl="1">
              <a:buNone/>
            </a:pPr>
            <a:r>
              <a:rPr lang="hu-HU" dirty="0"/>
              <a:t>Szülői kontroll!</a:t>
            </a:r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Szájhigiéné</a:t>
            </a:r>
            <a:r>
              <a:rPr lang="hu-HU" dirty="0"/>
              <a:t>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Fogkrém használata: </a:t>
            </a:r>
          </a:p>
          <a:p>
            <a:pPr lvl="1"/>
            <a:r>
              <a:rPr lang="hu-HU" dirty="0"/>
              <a:t>Ha öblíteni tud</a:t>
            </a:r>
          </a:p>
          <a:p>
            <a:pPr lvl="1"/>
            <a:r>
              <a:rPr lang="hu-HU" dirty="0"/>
              <a:t>Gyermekfogkrémek alkalmazása </a:t>
            </a:r>
            <a:r>
              <a:rPr lang="hu-HU" i="1" dirty="0"/>
              <a:t>(preferált az </a:t>
            </a:r>
            <a:r>
              <a:rPr lang="hu-HU" i="1" dirty="0" err="1"/>
              <a:t>Elmex</a:t>
            </a:r>
            <a:r>
              <a:rPr lang="hu-HU" i="1" dirty="0"/>
              <a:t>, </a:t>
            </a:r>
            <a:r>
              <a:rPr lang="hu-HU" i="1" dirty="0" err="1"/>
              <a:t>Lacalut</a:t>
            </a:r>
            <a:r>
              <a:rPr lang="hu-HU" i="1" dirty="0"/>
              <a:t>)</a:t>
            </a:r>
          </a:p>
          <a:p>
            <a:pPr lvl="1"/>
            <a:r>
              <a:rPr lang="hu-HU" dirty="0"/>
              <a:t>Kis, borsónyi / lencsényi mennyiséggel</a:t>
            </a:r>
          </a:p>
          <a:p>
            <a:pPr lvl="1"/>
            <a:endParaRPr lang="hu-HU" dirty="0"/>
          </a:p>
          <a:p>
            <a:pPr lvl="1">
              <a:buNone/>
            </a:pPr>
            <a:endParaRPr lang="hu-HU" dirty="0"/>
          </a:p>
          <a:p>
            <a:pPr lvl="1">
              <a:buNone/>
            </a:pPr>
            <a:r>
              <a:rPr lang="hu-HU" dirty="0"/>
              <a:t>Speciális igények esetén kibővíthető más gélekkel, lakkokkal.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29617" cy="553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Helyes táplálkozás: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Ételek minőségi összetétele:</a:t>
            </a:r>
          </a:p>
          <a:p>
            <a:pPr>
              <a:buNone/>
            </a:pPr>
            <a:r>
              <a:rPr lang="hu-HU" dirty="0"/>
              <a:t>Megfelelő mennyiségű és minőségű</a:t>
            </a:r>
          </a:p>
          <a:p>
            <a:pPr lvl="1"/>
            <a:r>
              <a:rPr lang="hu-HU" dirty="0"/>
              <a:t> fehérje</a:t>
            </a:r>
          </a:p>
          <a:p>
            <a:pPr lvl="1"/>
            <a:r>
              <a:rPr lang="hu-HU" dirty="0"/>
              <a:t>ásványi anyagok</a:t>
            </a:r>
          </a:p>
          <a:p>
            <a:pPr lvl="1"/>
            <a:r>
              <a:rPr lang="hu-HU" dirty="0"/>
              <a:t>vitaminok</a:t>
            </a:r>
          </a:p>
          <a:p>
            <a:pPr lvl="1"/>
            <a:r>
              <a:rPr lang="hu-HU" dirty="0"/>
              <a:t>Nyomelemek</a:t>
            </a:r>
          </a:p>
          <a:p>
            <a:pPr lvl="1">
              <a:buNone/>
            </a:pPr>
            <a:endParaRPr lang="hu-HU" dirty="0"/>
          </a:p>
          <a:p>
            <a:pPr lvl="1">
              <a:buNone/>
            </a:pPr>
            <a:r>
              <a:rPr lang="hu-HU" dirty="0"/>
              <a:t>Rágás fontossága </a:t>
            </a:r>
            <a:r>
              <a:rPr lang="hu-HU" dirty="0">
                <a:sym typeface="Wingdings" pitchFamily="2" charset="2"/>
              </a:rPr>
              <a:t> fogazat, állcsontok fejlődése</a:t>
            </a:r>
            <a:endParaRPr lang="hu-H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Helyes táplálkozás: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Ugyanúgy oktatni szükséges:</a:t>
            </a:r>
          </a:p>
          <a:p>
            <a:pPr lvl="1"/>
            <a:r>
              <a:rPr lang="hu-HU" dirty="0"/>
              <a:t>Korosztálynak megfelelően </a:t>
            </a:r>
          </a:p>
          <a:p>
            <a:pPr lvl="1"/>
            <a:r>
              <a:rPr lang="hu-HU" dirty="0"/>
              <a:t>Édességek kérdése</a:t>
            </a:r>
          </a:p>
          <a:p>
            <a:pPr lvl="1"/>
            <a:r>
              <a:rPr lang="hu-HU" dirty="0"/>
              <a:t>„fogbarát/nem fogbarát ételek”</a:t>
            </a:r>
          </a:p>
          <a:p>
            <a:pPr lvl="1"/>
            <a:r>
              <a:rPr lang="hu-HU" dirty="0"/>
              <a:t>konzisztencia</a:t>
            </a:r>
          </a:p>
        </p:txBody>
      </p:sp>
      <p:pic>
        <p:nvPicPr>
          <p:cNvPr id="4" name="Kép 3" descr="ujpiram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930" y="2786058"/>
            <a:ext cx="4071942" cy="40719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Gyermekfogászati prevenció= komplex orvosi feladat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82808"/>
            <a:ext cx="5429256" cy="457200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Prevenció</a:t>
            </a:r>
          </a:p>
          <a:p>
            <a:pPr>
              <a:buNone/>
            </a:pPr>
            <a:r>
              <a:rPr lang="hu-HU" dirty="0">
                <a:sym typeface="Wingdings" pitchFamily="2" charset="2"/>
              </a:rPr>
              <a:t>	</a:t>
            </a:r>
            <a:r>
              <a:rPr lang="hu-HU" dirty="0" err="1">
                <a:sym typeface="Wingdings" pitchFamily="2" charset="2"/>
              </a:rPr>
              <a:t>caries</a:t>
            </a:r>
            <a:endParaRPr lang="hu-HU" dirty="0">
              <a:sym typeface="Wingdings" pitchFamily="2" charset="2"/>
            </a:endParaRPr>
          </a:p>
          <a:p>
            <a:pPr>
              <a:buNone/>
            </a:pPr>
            <a:r>
              <a:rPr lang="hu-HU" dirty="0">
                <a:sym typeface="Wingdings" pitchFamily="2" charset="2"/>
              </a:rPr>
              <a:t>	fog- és szájbetegségek</a:t>
            </a:r>
          </a:p>
          <a:p>
            <a:pPr>
              <a:buNone/>
            </a:pPr>
            <a:r>
              <a:rPr lang="hu-HU" dirty="0">
                <a:sym typeface="Wingdings" pitchFamily="2" charset="2"/>
              </a:rPr>
              <a:t>	fogazati rendellenességek</a:t>
            </a:r>
          </a:p>
          <a:p>
            <a:endParaRPr lang="hu-HU" dirty="0">
              <a:sym typeface="Wingdings" pitchFamily="2" charset="2"/>
            </a:endParaRPr>
          </a:p>
          <a:p>
            <a:pPr>
              <a:buNone/>
            </a:pPr>
            <a:r>
              <a:rPr lang="hu-HU" dirty="0">
                <a:sym typeface="Wingdings" pitchFamily="2" charset="2"/>
              </a:rPr>
              <a:t>	= gyermek fogazati 	egészségének 	megtartása</a:t>
            </a:r>
            <a:endParaRPr lang="hu-HU" dirty="0"/>
          </a:p>
        </p:txBody>
      </p:sp>
      <p:pic>
        <p:nvPicPr>
          <p:cNvPr id="4" name="Kép 3" descr="fogszabi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03" y="3714752"/>
            <a:ext cx="4067997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Profilaxis/megelőzés: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8940774" cy="384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hu-HU" dirty="0"/>
          </a:p>
          <a:p>
            <a:pPr>
              <a:buNone/>
            </a:pPr>
            <a:r>
              <a:rPr lang="hu-HU" b="1" i="1" dirty="0"/>
              <a:t>POSTRESORPTÍV: </a:t>
            </a:r>
          </a:p>
          <a:p>
            <a:r>
              <a:rPr lang="hu-HU" dirty="0"/>
              <a:t>• </a:t>
            </a:r>
            <a:r>
              <a:rPr lang="hu-HU" i="1" dirty="0"/>
              <a:t>a fogak áttörését követően; </a:t>
            </a:r>
          </a:p>
          <a:p>
            <a:r>
              <a:rPr lang="hu-HU" dirty="0"/>
              <a:t>• </a:t>
            </a:r>
            <a:r>
              <a:rPr lang="hu-HU" i="1" dirty="0"/>
              <a:t>fehérjék, vitaminok (A, B, C, D), ásványi anyagok (</a:t>
            </a:r>
            <a:r>
              <a:rPr lang="hu-HU" i="1" dirty="0" err="1"/>
              <a:t>Ca</a:t>
            </a:r>
            <a:r>
              <a:rPr lang="hu-HU" i="1" dirty="0"/>
              <a:t>, P, Mg), nyomelemek (F, </a:t>
            </a:r>
            <a:r>
              <a:rPr lang="hu-HU" i="1" dirty="0" err="1"/>
              <a:t>Mo</a:t>
            </a:r>
            <a:r>
              <a:rPr lang="hu-HU" i="1" dirty="0"/>
              <a:t>, V); </a:t>
            </a:r>
          </a:p>
          <a:p>
            <a:r>
              <a:rPr lang="hu-HU" dirty="0"/>
              <a:t>• </a:t>
            </a:r>
            <a:r>
              <a:rPr lang="hu-HU" i="1" dirty="0"/>
              <a:t>mennyiségek és arányok;  </a:t>
            </a:r>
            <a:r>
              <a:rPr lang="hu-HU" b="1" i="1" dirty="0">
                <a:sym typeface="Wingdings" pitchFamily="2" charset="2"/>
              </a:rPr>
              <a:t>diszpozíciós profilaxis</a:t>
            </a:r>
            <a:endParaRPr lang="hu-HU" b="1" i="1" dirty="0"/>
          </a:p>
          <a:p>
            <a:pPr>
              <a:buNone/>
            </a:pPr>
            <a:r>
              <a:rPr lang="hu-HU" b="1" i="1" dirty="0"/>
              <a:t>PRERESORPTÍV: </a:t>
            </a:r>
          </a:p>
          <a:p>
            <a:r>
              <a:rPr lang="hu-HU" dirty="0"/>
              <a:t>• </a:t>
            </a:r>
            <a:r>
              <a:rPr lang="hu-HU" i="1" dirty="0"/>
              <a:t>lokális hatás: mennyiség, minőség, gyakoriság. </a:t>
            </a:r>
            <a:r>
              <a:rPr lang="hu-HU" b="1" i="1" dirty="0">
                <a:sym typeface="Wingdings" pitchFamily="2" charset="2"/>
              </a:rPr>
              <a:t> expozíciós profilaxis</a:t>
            </a:r>
            <a:endParaRPr lang="hu-HU" b="1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Fluoridok alkalmazása: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„a fogzománcba </a:t>
            </a:r>
            <a:r>
              <a:rPr lang="hu-HU" dirty="0" err="1"/>
              <a:t>fluorapatit</a:t>
            </a:r>
            <a:r>
              <a:rPr lang="hu-HU" dirty="0"/>
              <a:t> formájában beépült fluorid </a:t>
            </a:r>
            <a:r>
              <a:rPr lang="hu-HU" dirty="0" err="1"/>
              <a:t>dokozza</a:t>
            </a:r>
            <a:r>
              <a:rPr lang="hu-HU" dirty="0"/>
              <a:t> a zománc ellenállását a cukorlebontás során a fogfelszínen keletkező savakkal szemben”</a:t>
            </a:r>
          </a:p>
          <a:p>
            <a:endParaRPr lang="hu-HU" dirty="0"/>
          </a:p>
          <a:p>
            <a:r>
              <a:rPr lang="hu-HU" dirty="0"/>
              <a:t>Fluorid kis koncentrációban is </a:t>
            </a:r>
            <a:r>
              <a:rPr lang="hu-HU" dirty="0" err="1"/>
              <a:t>bakteriosztatikus</a:t>
            </a:r>
            <a:endParaRPr lang="hu-HU" dirty="0"/>
          </a:p>
          <a:p>
            <a:endParaRPr lang="hu-HU" dirty="0"/>
          </a:p>
          <a:p>
            <a:r>
              <a:rPr lang="hu-HU" dirty="0"/>
              <a:t>de- (kioldódás), és </a:t>
            </a:r>
            <a:r>
              <a:rPr lang="hu-HU" dirty="0" err="1"/>
              <a:t>remineralizációs</a:t>
            </a:r>
            <a:r>
              <a:rPr lang="hu-HU" dirty="0"/>
              <a:t> ásványi anyagok, ionok felvétele) folyamatok egyensúlya </a:t>
            </a:r>
          </a:p>
          <a:p>
            <a:pPr>
              <a:buNone/>
            </a:pPr>
            <a:r>
              <a:rPr lang="hu-HU" dirty="0"/>
              <a:t>		</a:t>
            </a:r>
            <a:r>
              <a:rPr lang="hu-HU" dirty="0">
                <a:sym typeface="Wingdings" pitchFamily="2" charset="2"/>
              </a:rPr>
              <a:t> fluoridok segítik a </a:t>
            </a:r>
            <a:r>
              <a:rPr lang="hu-HU" dirty="0" err="1">
                <a:sym typeface="Wingdings" pitchFamily="2" charset="2"/>
              </a:rPr>
              <a:t>remineralizációs</a:t>
            </a:r>
            <a:r>
              <a:rPr lang="hu-HU" dirty="0">
                <a:sym typeface="Wingdings" pitchFamily="2" charset="2"/>
              </a:rPr>
              <a:t> folyamatokat</a:t>
            </a:r>
          </a:p>
          <a:p>
            <a:pPr>
              <a:buNone/>
            </a:pPr>
            <a:endParaRPr lang="hu-HU" dirty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Fluoridok alkalmazása: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/>
              <a:t>Endogén alkalmazás:</a:t>
            </a:r>
          </a:p>
          <a:p>
            <a:r>
              <a:rPr lang="hu-HU" dirty="0"/>
              <a:t>Ivóvíz dúsítása</a:t>
            </a:r>
          </a:p>
          <a:p>
            <a:r>
              <a:rPr lang="hu-HU" dirty="0"/>
              <a:t>Konyhasó dúsítása </a:t>
            </a:r>
          </a:p>
          <a:p>
            <a:r>
              <a:rPr lang="hu-HU" dirty="0"/>
              <a:t>Tej dúsítása</a:t>
            </a:r>
          </a:p>
          <a:p>
            <a:r>
              <a:rPr lang="hu-HU" dirty="0"/>
              <a:t>Tabletta formájában </a:t>
            </a:r>
            <a:r>
              <a:rPr lang="hu-HU" i="1" dirty="0"/>
              <a:t>(</a:t>
            </a:r>
            <a:r>
              <a:rPr lang="hu-HU" i="1" dirty="0" err="1"/>
              <a:t>Dentocar</a:t>
            </a:r>
            <a:r>
              <a:rPr lang="hu-HU" i="1" dirty="0"/>
              <a:t>, </a:t>
            </a:r>
            <a:r>
              <a:rPr lang="hu-HU" i="1" dirty="0" err="1"/>
              <a:t>Zymaflour</a:t>
            </a:r>
            <a:r>
              <a:rPr lang="hu-HU" i="1" dirty="0"/>
              <a:t>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Fluoridok alkalmazása: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err="1"/>
              <a:t>Exogén</a:t>
            </a:r>
            <a:r>
              <a:rPr lang="hu-HU" dirty="0"/>
              <a:t> alkalmazás (lokális):</a:t>
            </a:r>
          </a:p>
          <a:p>
            <a:r>
              <a:rPr lang="hu-HU" dirty="0"/>
              <a:t>Fluoridos fogkrémek</a:t>
            </a:r>
          </a:p>
          <a:p>
            <a:r>
              <a:rPr lang="hu-HU" dirty="0"/>
              <a:t>Fluorid zselék</a:t>
            </a:r>
          </a:p>
          <a:p>
            <a:r>
              <a:rPr lang="hu-HU" dirty="0"/>
              <a:t>Fluorid lakkok</a:t>
            </a:r>
          </a:p>
          <a:p>
            <a:r>
              <a:rPr lang="hu-HU" dirty="0"/>
              <a:t>Fluoridos ecsetelők</a:t>
            </a:r>
          </a:p>
          <a:p>
            <a:r>
              <a:rPr lang="hu-HU" dirty="0"/>
              <a:t>Fluoridoldatos szájöblítők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Fluoridok alkalmazása: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Fluorid méreg? Média?</a:t>
            </a:r>
          </a:p>
          <a:p>
            <a:endParaRPr lang="hu-HU" dirty="0"/>
          </a:p>
          <a:p>
            <a:r>
              <a:rPr lang="hu-HU" dirty="0"/>
              <a:t>Hosszú ideig, fokozott fluoridbevitel </a:t>
            </a:r>
            <a:r>
              <a:rPr lang="hu-HU" dirty="0">
                <a:sym typeface="Wingdings" pitchFamily="2" charset="2"/>
              </a:rPr>
              <a:t> csontelváltozások, </a:t>
            </a:r>
            <a:r>
              <a:rPr lang="hu-HU" b="1" dirty="0" err="1">
                <a:sym typeface="Wingdings" pitchFamily="2" charset="2"/>
              </a:rPr>
              <a:t>fluorosis</a:t>
            </a:r>
            <a:endParaRPr lang="hu-HU" b="1" dirty="0">
              <a:sym typeface="Wingdings" pitchFamily="2" charset="2"/>
            </a:endParaRPr>
          </a:p>
          <a:p>
            <a:pPr lvl="1"/>
            <a:r>
              <a:rPr lang="hu-HU" dirty="0">
                <a:sym typeface="Wingdings" pitchFamily="2" charset="2"/>
              </a:rPr>
              <a:t>„foltos zománc”</a:t>
            </a:r>
          </a:p>
          <a:p>
            <a:pPr lvl="1"/>
            <a:r>
              <a:rPr lang="hu-HU" dirty="0">
                <a:sym typeface="Wingdings" pitchFamily="2" charset="2"/>
              </a:rPr>
              <a:t>fehér </a:t>
            </a:r>
            <a:r>
              <a:rPr lang="hu-HU" dirty="0" err="1">
                <a:sym typeface="Wingdings" pitchFamily="2" charset="2"/>
              </a:rPr>
              <a:t>zománchypoplasiatól</a:t>
            </a:r>
            <a:r>
              <a:rPr lang="hu-HU" dirty="0">
                <a:sym typeface="Wingdings" pitchFamily="2" charset="2"/>
              </a:rPr>
              <a:t> a súlyos barnás, egyenetlen felszínű elváltozásokig</a:t>
            </a:r>
            <a:endParaRPr lang="hu-H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/>
          <a:lstStyle/>
          <a:p>
            <a:r>
              <a:rPr lang="hu-HU" dirty="0" err="1"/>
              <a:t>Fluorosis</a:t>
            </a:r>
            <a:r>
              <a:rPr lang="hu-HU" dirty="0"/>
              <a:t>:</a:t>
            </a:r>
          </a:p>
        </p:txBody>
      </p:sp>
      <p:pic>
        <p:nvPicPr>
          <p:cNvPr id="4" name="Tartalom helye 3" descr="Fluoros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146397"/>
            <a:ext cx="7358113" cy="5660087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fl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857"/>
            <a:ext cx="9144000" cy="587828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flo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flu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5" y="1142984"/>
            <a:ext cx="9043029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Egészség?</a:t>
            </a:r>
          </a:p>
        </p:txBody>
      </p:sp>
      <p:pic>
        <p:nvPicPr>
          <p:cNvPr id="8" name="Tartalom helye 7" descr="roszz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07657" y="3500438"/>
            <a:ext cx="5036343" cy="3357562"/>
          </a:xfrm>
        </p:spPr>
      </p:pic>
      <p:pic>
        <p:nvPicPr>
          <p:cNvPr id="7" name="Tartalom helye 6" descr="egész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720" y="1357298"/>
            <a:ext cx="4786346" cy="3285094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Korai kezelés, gyermekfogászati gondozás: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Minimum 6 havonkénti kontroll (rizikópácienseknél 3 hó)</a:t>
            </a:r>
          </a:p>
          <a:p>
            <a:r>
              <a:rPr lang="hu-HU" dirty="0"/>
              <a:t>Preventív tevékenység, egészségnevelés, egészségfejlesztés </a:t>
            </a:r>
            <a:r>
              <a:rPr lang="hu-HU" dirty="0">
                <a:sym typeface="Wingdings" pitchFamily="2" charset="2"/>
              </a:rPr>
              <a:t> táplálkozási, életmódbeli tanácsok, </a:t>
            </a:r>
            <a:r>
              <a:rPr lang="hu-HU" dirty="0" err="1">
                <a:sym typeface="Wingdings" pitchFamily="2" charset="2"/>
              </a:rPr>
              <a:t>szájhigiénés</a:t>
            </a:r>
            <a:r>
              <a:rPr lang="hu-HU" dirty="0">
                <a:sym typeface="Wingdings" pitchFamily="2" charset="2"/>
              </a:rPr>
              <a:t> motiváció</a:t>
            </a:r>
            <a:endParaRPr lang="hu-HU" dirty="0"/>
          </a:p>
          <a:p>
            <a:r>
              <a:rPr lang="hu-HU" dirty="0"/>
              <a:t>Kezdeti stádiumban történő kezelés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Újszülött, csecsemő: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hu-HU" dirty="0"/>
          </a:p>
          <a:p>
            <a:endParaRPr lang="hu-HU" dirty="0"/>
          </a:p>
          <a:p>
            <a:r>
              <a:rPr lang="hu-HU" dirty="0"/>
              <a:t>Testhossz, magasság: születéskor: 45-55 cm, 12 hó: 70-80 cm </a:t>
            </a:r>
          </a:p>
          <a:p>
            <a:r>
              <a:rPr lang="hu-HU" dirty="0"/>
              <a:t>Születési súly: 3-4 kg, 12 hó: 8,5-11 kg; </a:t>
            </a:r>
          </a:p>
          <a:p>
            <a:endParaRPr lang="hu-HU" dirty="0"/>
          </a:p>
          <a:p>
            <a:pPr>
              <a:buNone/>
            </a:pPr>
            <a:r>
              <a:rPr lang="hu-HU" dirty="0" err="1"/>
              <a:t>Oralis</a:t>
            </a:r>
            <a:r>
              <a:rPr lang="hu-HU" dirty="0"/>
              <a:t> fejlődés: 6.-8. hó: az első tejfogacskák áttörése!!! </a:t>
            </a:r>
          </a:p>
          <a:p>
            <a:r>
              <a:rPr lang="hu-HU" dirty="0"/>
              <a:t>Növekedés; </a:t>
            </a:r>
          </a:p>
          <a:p>
            <a:r>
              <a:rPr lang="hu-HU" dirty="0"/>
              <a:t>Táplálkozás; </a:t>
            </a:r>
          </a:p>
          <a:p>
            <a:r>
              <a:rPr lang="hu-HU" dirty="0"/>
              <a:t> Környezet; </a:t>
            </a:r>
          </a:p>
          <a:p>
            <a:r>
              <a:rPr lang="hu-HU" dirty="0"/>
              <a:t> Légzés; </a:t>
            </a:r>
          </a:p>
          <a:p>
            <a:r>
              <a:rPr lang="hu-HU" dirty="0"/>
              <a:t> Hangképzés.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Kisgyermekkor: 1-3 éves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hu-HU" dirty="0"/>
          </a:p>
          <a:p>
            <a:endParaRPr lang="hu-HU" dirty="0"/>
          </a:p>
          <a:p>
            <a:r>
              <a:rPr lang="hu-HU" dirty="0"/>
              <a:t>Magasság: 12 hó: 70-80 cm, 3 éves: 90-102 cm; </a:t>
            </a:r>
          </a:p>
          <a:p>
            <a:r>
              <a:rPr lang="hu-HU" dirty="0"/>
              <a:t>Testsúly: 12 hó: 8,5-11 kg, 3 éves 12,5-17 kg. </a:t>
            </a:r>
          </a:p>
          <a:p>
            <a:endParaRPr lang="hu-HU" dirty="0"/>
          </a:p>
          <a:p>
            <a:pPr>
              <a:buNone/>
            </a:pPr>
            <a:r>
              <a:rPr lang="hu-HU" dirty="0" err="1"/>
              <a:t>Oralis</a:t>
            </a:r>
            <a:r>
              <a:rPr lang="hu-HU" dirty="0"/>
              <a:t> fejlődés: 6.-8. hó: a tejfogak áttörése, az </a:t>
            </a:r>
            <a:r>
              <a:rPr lang="hu-HU" dirty="0" err="1"/>
              <a:t>occlusio</a:t>
            </a:r>
            <a:r>
              <a:rPr lang="hu-HU" dirty="0"/>
              <a:t> kialakulása </a:t>
            </a:r>
          </a:p>
          <a:p>
            <a:r>
              <a:rPr lang="hu-HU" dirty="0"/>
              <a:t> Növekedés; </a:t>
            </a:r>
          </a:p>
          <a:p>
            <a:r>
              <a:rPr lang="hu-HU" dirty="0"/>
              <a:t> Táplálkozás; </a:t>
            </a:r>
          </a:p>
          <a:p>
            <a:r>
              <a:rPr lang="hu-HU" dirty="0"/>
              <a:t> Környezet; </a:t>
            </a:r>
          </a:p>
          <a:p>
            <a:r>
              <a:rPr lang="hu-HU" dirty="0"/>
              <a:t> Légzés; </a:t>
            </a:r>
          </a:p>
          <a:p>
            <a:r>
              <a:rPr lang="hu-HU" dirty="0"/>
              <a:t> Hangképzés.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Óvódás korosztály: 3-6 év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Tejfogak anatómiája</a:t>
            </a:r>
          </a:p>
          <a:p>
            <a:r>
              <a:rPr lang="hu-HU" dirty="0"/>
              <a:t>Állcsontok fejlődése</a:t>
            </a:r>
          </a:p>
          <a:p>
            <a:r>
              <a:rPr lang="hu-HU" dirty="0" err="1"/>
              <a:t>Interceptív</a:t>
            </a:r>
            <a:r>
              <a:rPr lang="hu-HU" dirty="0"/>
              <a:t> </a:t>
            </a:r>
            <a:r>
              <a:rPr lang="hu-HU" dirty="0" err="1"/>
              <a:t>orthodoncia</a:t>
            </a:r>
            <a:endParaRPr lang="hu-HU" dirty="0"/>
          </a:p>
          <a:p>
            <a:pPr marL="64008" indent="0">
              <a:buNone/>
            </a:pPr>
            <a:r>
              <a:rPr lang="hu-HU" dirty="0"/>
              <a:t>(elváltozások </a:t>
            </a:r>
          </a:p>
          <a:p>
            <a:pPr marL="64008" indent="0">
              <a:buNone/>
            </a:pPr>
            <a:r>
              <a:rPr lang="hu-HU" dirty="0"/>
              <a:t>kialakulásának megelőzése -</a:t>
            </a:r>
          </a:p>
          <a:p>
            <a:pPr marL="64008" indent="0">
              <a:buNone/>
            </a:pPr>
            <a:r>
              <a:rPr lang="hu-HU" dirty="0"/>
              <a:t>Kedvező irányba segítik a</a:t>
            </a:r>
          </a:p>
          <a:p>
            <a:pPr marL="64008" indent="0">
              <a:buNone/>
            </a:pPr>
            <a:r>
              <a:rPr lang="hu-HU"/>
              <a:t>fejlődést)</a:t>
            </a:r>
            <a:endParaRPr lang="hu-HU" dirty="0"/>
          </a:p>
        </p:txBody>
      </p:sp>
      <p:pic>
        <p:nvPicPr>
          <p:cNvPr id="4" name="Kép 3" descr="óvo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543486"/>
            <a:ext cx="3500430" cy="525064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Iskolás korosztály: 6-12 év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>
                <a:solidFill>
                  <a:schemeClr val="tx1">
                    <a:lumMod val="95000"/>
                  </a:schemeClr>
                </a:solidFill>
                <a:sym typeface="Symbol" pitchFamily="18" charset="2"/>
              </a:rPr>
              <a:t>Fogváltás – vegyes fogazat</a:t>
            </a:r>
          </a:p>
          <a:p>
            <a:r>
              <a:rPr lang="hu-HU" dirty="0" err="1">
                <a:solidFill>
                  <a:schemeClr val="tx1">
                    <a:lumMod val="95000"/>
                  </a:schemeClr>
                </a:solidFill>
                <a:sym typeface="Symbol" pitchFamily="18" charset="2"/>
              </a:rPr>
              <a:t>ortodonciai</a:t>
            </a:r>
            <a:r>
              <a:rPr lang="hu-HU" dirty="0">
                <a:solidFill>
                  <a:schemeClr val="tx1">
                    <a:lumMod val="95000"/>
                  </a:schemeClr>
                </a:solidFill>
                <a:sym typeface="Symbol" pitchFamily="18" charset="2"/>
              </a:rPr>
              <a:t>, esztétikai</a:t>
            </a:r>
            <a:br>
              <a:rPr lang="hu-HU" dirty="0">
                <a:solidFill>
                  <a:schemeClr val="tx1">
                    <a:lumMod val="95000"/>
                  </a:schemeClr>
                </a:solidFill>
                <a:sym typeface="Symbol" pitchFamily="18" charset="2"/>
              </a:rPr>
            </a:br>
            <a:r>
              <a:rPr lang="hu-HU" dirty="0">
                <a:solidFill>
                  <a:schemeClr val="tx1">
                    <a:lumMod val="95000"/>
                  </a:schemeClr>
                </a:solidFill>
                <a:sym typeface="Symbol" pitchFamily="18" charset="2"/>
              </a:rPr>
              <a:t>         igények </a:t>
            </a:r>
          </a:p>
          <a:p>
            <a:r>
              <a:rPr lang="hu-HU" dirty="0" err="1">
                <a:solidFill>
                  <a:schemeClr val="tx1">
                    <a:lumMod val="95000"/>
                  </a:schemeClr>
                </a:solidFill>
                <a:sym typeface="Symbol" pitchFamily="18" charset="2"/>
              </a:rPr>
              <a:t>szájhigiéne</a:t>
            </a:r>
            <a:endParaRPr lang="hu-HU" dirty="0">
              <a:solidFill>
                <a:schemeClr val="tx1">
                  <a:lumMod val="95000"/>
                </a:schemeClr>
              </a:solidFill>
            </a:endParaRP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Magasság: 6 éves: 110-127cm, 12 éves: átlagosan 140 cm; </a:t>
            </a:r>
          </a:p>
          <a:p>
            <a:r>
              <a:rPr lang="hu-HU" dirty="0"/>
              <a:t> Testsúly: 6 éves 16-28 kg. </a:t>
            </a:r>
          </a:p>
          <a:p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Fiatal és serdülő korosztály: 12-18 év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solidFill>
                  <a:schemeClr val="tx1">
                    <a:lumMod val="95000"/>
                  </a:schemeClr>
                </a:solidFill>
              </a:rPr>
              <a:t>esztétikai igények</a:t>
            </a:r>
            <a:r>
              <a:rPr lang="en-GB" dirty="0">
                <a:solidFill>
                  <a:schemeClr val="tx1">
                    <a:lumMod val="95000"/>
                  </a:schemeClr>
                </a:solidFill>
              </a:rPr>
              <a:t>  </a:t>
            </a:r>
            <a:endParaRPr lang="hu-HU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hu-HU" dirty="0" err="1">
                <a:solidFill>
                  <a:schemeClr val="tx1">
                    <a:lumMod val="95000"/>
                  </a:schemeClr>
                </a:solidFill>
              </a:rPr>
              <a:t>parodontális</a:t>
            </a:r>
            <a:r>
              <a:rPr lang="hu-HU" dirty="0">
                <a:solidFill>
                  <a:schemeClr val="tx1">
                    <a:lumMod val="95000"/>
                  </a:schemeClr>
                </a:solidFill>
              </a:rPr>
              <a:t> betegségek</a:t>
            </a:r>
          </a:p>
          <a:p>
            <a:endParaRPr lang="hu-HU" dirty="0">
              <a:solidFill>
                <a:schemeClr val="tx1">
                  <a:lumMod val="95000"/>
                </a:schemeClr>
              </a:solidFill>
            </a:endParaRP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Magasság: 12 éves ~140 cm, 18 éves 150-175 cm, 160-190 cm; </a:t>
            </a:r>
          </a:p>
          <a:p>
            <a:r>
              <a:rPr lang="hu-HU" dirty="0"/>
              <a:t> Testsúly: ?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Barázdazárás: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673400" y="1722438"/>
            <a:ext cx="360619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6864" y="1722438"/>
            <a:ext cx="35412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52799" y="1722438"/>
            <a:ext cx="284740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620595"/>
            <a:ext cx="4038600" cy="272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4009" y="1722438"/>
            <a:ext cx="336498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5519" y="1722438"/>
            <a:ext cx="3183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Barázdazárás – </a:t>
            </a:r>
            <a:br>
              <a:rPr lang="hu-HU" dirty="0"/>
            </a:br>
            <a:r>
              <a:rPr lang="hu-HU" dirty="0"/>
              <a:t>	módszertani levél:</a:t>
            </a: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hu-HU" dirty="0"/>
          </a:p>
          <a:p>
            <a:pPr>
              <a:buNone/>
            </a:pPr>
            <a:r>
              <a:rPr lang="hu-HU" b="1" dirty="0"/>
              <a:t>KLINIKAI KIVITELEZÉS: </a:t>
            </a:r>
          </a:p>
          <a:p>
            <a:r>
              <a:rPr lang="hu-HU" dirty="0"/>
              <a:t>gondos izolálás, a lezárandó felületek mechanikus tisztítása, mosása, szárítása, szükség esetén a barázdák kiszélesítése (ilyenkor kiterjesztett barázdazárásról beszélünk) </a:t>
            </a:r>
          </a:p>
          <a:p>
            <a:r>
              <a:rPr lang="hu-HU" dirty="0"/>
              <a:t>kondicionálás, mosás, szárítás, izolálás, majd vizuális kontroll (kellően matt-e a kezelt felület); </a:t>
            </a:r>
          </a:p>
          <a:p>
            <a:r>
              <a:rPr lang="hu-HU" dirty="0"/>
              <a:t>a barázdazáró anyag gondos applikálása; </a:t>
            </a:r>
          </a:p>
          <a:p>
            <a:r>
              <a:rPr lang="hu-HU" dirty="0"/>
              <a:t>az anyag megkeményítése </a:t>
            </a:r>
            <a:r>
              <a:rPr lang="hu-HU" dirty="0" err="1"/>
              <a:t>fotópolimerizáció</a:t>
            </a:r>
            <a:r>
              <a:rPr lang="hu-HU" dirty="0"/>
              <a:t> segítségével. </a:t>
            </a:r>
          </a:p>
          <a:p>
            <a:r>
              <a:rPr lang="hu-HU" dirty="0"/>
              <a:t>Okklúziós kontroll</a:t>
            </a:r>
          </a:p>
          <a:p>
            <a:pPr>
              <a:buNone/>
            </a:pPr>
            <a:r>
              <a:rPr lang="hu-HU" b="1" dirty="0"/>
              <a:t>EREDMÉNY: </a:t>
            </a:r>
          </a:p>
          <a:p>
            <a:r>
              <a:rPr lang="hu-HU" dirty="0"/>
              <a:t>• gondos és sikeres kivitelezés esetén a kezelt fogfelületek </a:t>
            </a:r>
            <a:r>
              <a:rPr lang="hu-HU" dirty="0" err="1"/>
              <a:t>káriesz</a:t>
            </a:r>
            <a:r>
              <a:rPr lang="hu-HU" dirty="0"/>
              <a:t> </a:t>
            </a:r>
            <a:r>
              <a:rPr lang="hu-HU" dirty="0" err="1"/>
              <a:t>rezistensek</a:t>
            </a:r>
            <a:r>
              <a:rPr lang="hu-HU" dirty="0"/>
              <a:t> lesznek; </a:t>
            </a:r>
          </a:p>
          <a:p>
            <a:r>
              <a:rPr lang="hu-HU" dirty="0"/>
              <a:t>• a barázdazárás intaktságát vizuálisan és tapintással hat hónaponként ellenőrizni kell, s amennyiben szükséges újrazárást kell elvégezni.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Prevenció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Egészség megőrzése</a:t>
            </a:r>
          </a:p>
          <a:p>
            <a:r>
              <a:rPr lang="hu-HU" dirty="0"/>
              <a:t>Betegségek elkerülése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i="1" dirty="0"/>
              <a:t>A modern fogorvostudomány legfőbb feladata az ép, egészséges fogazat megőrzése. </a:t>
            </a:r>
          </a:p>
          <a:p>
            <a:r>
              <a:rPr lang="hu-HU" dirty="0"/>
              <a:t> </a:t>
            </a:r>
            <a:r>
              <a:rPr lang="hu-HU" i="1" dirty="0"/>
              <a:t>Akár a legcsekélyebb kemény fogszövet veszteség is súlyos sérülésnek tekintendő.</a:t>
            </a:r>
          </a:p>
          <a:p>
            <a:pPr>
              <a:buNone/>
            </a:pPr>
            <a:r>
              <a:rPr lang="hu-HU" i="1" dirty="0"/>
              <a:t>						 </a:t>
            </a:r>
            <a:r>
              <a:rPr lang="hu-HU" sz="1500" i="1" dirty="0"/>
              <a:t>M. </a:t>
            </a:r>
            <a:r>
              <a:rPr lang="hu-HU" sz="1500" i="1" dirty="0" err="1"/>
              <a:t>Markley</a:t>
            </a:r>
            <a:r>
              <a:rPr lang="hu-HU" sz="1500" i="1" dirty="0"/>
              <a:t>, 1951 </a:t>
            </a:r>
          </a:p>
          <a:p>
            <a:endParaRPr lang="hu-HU" dirty="0"/>
          </a:p>
        </p:txBody>
      </p:sp>
      <p:pic>
        <p:nvPicPr>
          <p:cNvPr id="4" name="Kép 3" descr="c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714356"/>
            <a:ext cx="3939230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Barázdazárás – konklúzió: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hu-HU" dirty="0"/>
          </a:p>
          <a:p>
            <a:endParaRPr lang="hu-HU" dirty="0"/>
          </a:p>
          <a:p>
            <a:r>
              <a:rPr lang="hu-HU" dirty="0"/>
              <a:t>A barázdazárás bevált eleme az </a:t>
            </a:r>
            <a:r>
              <a:rPr lang="hu-HU" dirty="0" err="1"/>
              <a:t>alapprofilaxisnak</a:t>
            </a:r>
            <a:r>
              <a:rPr lang="hu-HU" dirty="0"/>
              <a:t>. Jelenlegi ismereteink alapján gyermekkorban csak az összes prevenciós intézkedés kombinációja képezhet hatékony </a:t>
            </a:r>
            <a:r>
              <a:rPr lang="hu-HU" dirty="0" err="1"/>
              <a:t>cariesmegelőzést</a:t>
            </a:r>
            <a:r>
              <a:rPr lang="hu-HU" dirty="0"/>
              <a:t>. </a:t>
            </a:r>
          </a:p>
          <a:p>
            <a:r>
              <a:rPr lang="hu-HU" dirty="0"/>
              <a:t>Egyénileg könnyen alkalmazható, a gyermek csekély megterhelése miatt ideális „belépő kezelés”. Mivel fájdalommentes, egy bizalom teli orvos-beteg kapcsolat felépítéséhez kiválóan alkalmas. </a:t>
            </a:r>
          </a:p>
          <a:p>
            <a:r>
              <a:rPr lang="hu-HU" dirty="0"/>
              <a:t>Egészségügyi prevenciós programok vagy, szervezett, iskolafogászati vagy más csoportos gyermekfogászati ellátás keretében is jó eredménnyel használható. </a:t>
            </a:r>
          </a:p>
          <a:p>
            <a:r>
              <a:rPr lang="hu-HU" i="1" dirty="0"/>
              <a:t>Alkalmazását </a:t>
            </a:r>
            <a:r>
              <a:rPr lang="hu-HU" i="1" dirty="0" err="1"/>
              <a:t>dentálhigiénés</a:t>
            </a:r>
            <a:r>
              <a:rPr lang="hu-HU" i="1" dirty="0"/>
              <a:t> asszisztens is elsajátíthatja.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Egészség?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„Az </a:t>
            </a:r>
            <a:r>
              <a:rPr lang="hu-HU" b="1" dirty="0"/>
              <a:t>egészség</a:t>
            </a:r>
            <a:r>
              <a:rPr lang="hu-HU" dirty="0"/>
              <a:t> a teljes </a:t>
            </a:r>
          </a:p>
          <a:p>
            <a:endParaRPr lang="hu-HU" dirty="0"/>
          </a:p>
          <a:p>
            <a:pPr>
              <a:buNone/>
            </a:pPr>
            <a:r>
              <a:rPr lang="hu-HU" dirty="0"/>
              <a:t>			testi, </a:t>
            </a:r>
          </a:p>
          <a:p>
            <a:pPr>
              <a:buNone/>
            </a:pPr>
            <a:r>
              <a:rPr lang="hu-HU" dirty="0"/>
              <a:t>			lelki és </a:t>
            </a:r>
          </a:p>
          <a:p>
            <a:pPr>
              <a:buNone/>
            </a:pPr>
            <a:r>
              <a:rPr lang="hu-HU" dirty="0"/>
              <a:t>			szociális jólét 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/>
              <a:t>	állapota, és nem csupán 	a </a:t>
            </a:r>
            <a:r>
              <a:rPr lang="hu-HU" dirty="0">
                <a:hlinkClick r:id="rId2" tooltip="Betegség"/>
              </a:rPr>
              <a:t>betegség</a:t>
            </a:r>
            <a:r>
              <a:rPr lang="hu-HU" dirty="0"/>
              <a:t> hiánya”</a:t>
            </a:r>
          </a:p>
          <a:p>
            <a:pPr lvl="8"/>
            <a:r>
              <a:rPr lang="hu-HU" dirty="0"/>
              <a:t>(WHO)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prevenció szintjei: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u="sng" dirty="0"/>
              <a:t>Elsődleges (primer): </a:t>
            </a:r>
            <a:r>
              <a:rPr lang="hu-HU" dirty="0"/>
              <a:t>Célja, hogy egy adott népességen belül mérséklődjenek bizonyos betegségek, balesetek. </a:t>
            </a:r>
          </a:p>
          <a:p>
            <a:pPr>
              <a:buNone/>
            </a:pPr>
            <a:r>
              <a:rPr lang="hu-HU" u="sng" dirty="0"/>
              <a:t>Másodlagos (szekunder): </a:t>
            </a:r>
            <a:r>
              <a:rPr lang="hu-HU" dirty="0"/>
              <a:t>Célja a korai stádiumban lévő esetek gyors, hatékony megoldása, amikor még nem rögzült az állapot.</a:t>
            </a:r>
          </a:p>
          <a:p>
            <a:pPr>
              <a:buNone/>
            </a:pPr>
            <a:r>
              <a:rPr lang="hu-HU" u="sng" dirty="0"/>
              <a:t>Harmadlagos (tercier): </a:t>
            </a:r>
            <a:r>
              <a:rPr lang="hu-HU" dirty="0"/>
              <a:t>A károsító hatások, következmények kiküszöbölése, ártalomcsökkentés. Rehabilitáció,rekonstrukció útján valósulhat meg.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037" y="0"/>
            <a:ext cx="8318053" cy="682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Gyermekfogászati prevenció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u="sng" dirty="0"/>
              <a:t>4 alappillére van:</a:t>
            </a:r>
          </a:p>
          <a:p>
            <a:pPr>
              <a:buNone/>
            </a:pPr>
            <a:endParaRPr lang="hu-HU" u="sng" dirty="0"/>
          </a:p>
          <a:p>
            <a:r>
              <a:rPr lang="hu-HU" dirty="0"/>
              <a:t>Megfelelő </a:t>
            </a:r>
            <a:r>
              <a:rPr lang="hu-HU" dirty="0" err="1"/>
              <a:t>szájhigiéné</a:t>
            </a:r>
            <a:endParaRPr lang="hu-HU" dirty="0"/>
          </a:p>
          <a:p>
            <a:r>
              <a:rPr lang="hu-HU" dirty="0"/>
              <a:t>Helyes táplálkozás</a:t>
            </a:r>
          </a:p>
          <a:p>
            <a:r>
              <a:rPr lang="hu-HU" dirty="0"/>
              <a:t>Fluoridok alkalmazása</a:t>
            </a:r>
          </a:p>
          <a:p>
            <a:r>
              <a:rPr lang="hu-HU" dirty="0"/>
              <a:t>Gondozás, korai kezelés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Szájhigiéné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474886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Családi befolyás, szülői példa (ki a főnök?)</a:t>
            </a:r>
          </a:p>
          <a:p>
            <a:r>
              <a:rPr lang="hu-HU" dirty="0"/>
              <a:t>Óvónők, pedagógusok szerepe</a:t>
            </a:r>
          </a:p>
          <a:p>
            <a:r>
              <a:rPr lang="hu-HU" dirty="0"/>
              <a:t>Fogászati team, asszisztens, </a:t>
            </a:r>
            <a:r>
              <a:rPr lang="hu-HU" dirty="0" err="1"/>
              <a:t>dentálhigiénikus</a:t>
            </a:r>
            <a:r>
              <a:rPr lang="hu-HU" dirty="0"/>
              <a:t>, fogorvos szerepe</a:t>
            </a:r>
          </a:p>
          <a:p>
            <a:r>
              <a:rPr lang="hu-HU" dirty="0"/>
              <a:t>Védőnők szerepe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 descr="fami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704" y="4214818"/>
            <a:ext cx="5903106" cy="264318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ndület">
  <a:themeElements>
    <a:clrScheme name="Lendüle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Lendüle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1223</TotalTime>
  <Words>1008</Words>
  <Application>Microsoft Macintosh PowerPoint</Application>
  <PresentationFormat>Diavetítés a képernyőre (4:3 oldalarány)</PresentationFormat>
  <Paragraphs>195</Paragraphs>
  <Slides>40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40</vt:i4>
      </vt:variant>
    </vt:vector>
  </HeadingPairs>
  <TitlesOfParts>
    <vt:vector size="44" baseType="lpstr">
      <vt:lpstr>Century Gothic</vt:lpstr>
      <vt:lpstr>Verdana</vt:lpstr>
      <vt:lpstr>Wingdings 2</vt:lpstr>
      <vt:lpstr>Lendület</vt:lpstr>
      <vt:lpstr>Gyermekfogászati ellátás, komplex prevenció</vt:lpstr>
      <vt:lpstr>Gyermekfogászati prevenció= komplex orvosi feladat</vt:lpstr>
      <vt:lpstr>Egészség?</vt:lpstr>
      <vt:lpstr>Prevenció</vt:lpstr>
      <vt:lpstr>Egészség?</vt:lpstr>
      <vt:lpstr>A prevenció szintjei:</vt:lpstr>
      <vt:lpstr>PowerPoint-bemutató</vt:lpstr>
      <vt:lpstr>Gyermekfogászati prevenció</vt:lpstr>
      <vt:lpstr>Szájhigiéné</vt:lpstr>
      <vt:lpstr>Szájhigiéné</vt:lpstr>
      <vt:lpstr>Szájhigiéné - plakkfestés</vt:lpstr>
      <vt:lpstr>PowerPoint-bemutató</vt:lpstr>
      <vt:lpstr>PowerPoint-bemutató</vt:lpstr>
      <vt:lpstr>PowerPoint-bemutató</vt:lpstr>
      <vt:lpstr>Szájhigiéné:</vt:lpstr>
      <vt:lpstr>Szájhigiéné:</vt:lpstr>
      <vt:lpstr>PowerPoint-bemutató</vt:lpstr>
      <vt:lpstr>Helyes táplálkozás:</vt:lpstr>
      <vt:lpstr>Helyes táplálkozás:</vt:lpstr>
      <vt:lpstr>Profilaxis/megelőzés:</vt:lpstr>
      <vt:lpstr>PowerPoint-bemutató</vt:lpstr>
      <vt:lpstr>Fluoridok alkalmazása:</vt:lpstr>
      <vt:lpstr>Fluoridok alkalmazása:</vt:lpstr>
      <vt:lpstr>Fluoridok alkalmazása:</vt:lpstr>
      <vt:lpstr>Fluoridok alkalmazása:</vt:lpstr>
      <vt:lpstr>Fluorosis:</vt:lpstr>
      <vt:lpstr>PowerPoint-bemutató</vt:lpstr>
      <vt:lpstr>PowerPoint-bemutató</vt:lpstr>
      <vt:lpstr>PowerPoint-bemutató</vt:lpstr>
      <vt:lpstr>Korai kezelés, gyermekfogászati gondozás:</vt:lpstr>
      <vt:lpstr>Újszülött, csecsemő:</vt:lpstr>
      <vt:lpstr>Kisgyermekkor: 1-3 éves</vt:lpstr>
      <vt:lpstr>Óvódás korosztály: 3-6 év</vt:lpstr>
      <vt:lpstr>Iskolás korosztály: 6-12 év</vt:lpstr>
      <vt:lpstr>Fiatal és serdülő korosztály: 12-18 év</vt:lpstr>
      <vt:lpstr>Barázdazárás:</vt:lpstr>
      <vt:lpstr>PowerPoint-bemutató</vt:lpstr>
      <vt:lpstr>PowerPoint-bemutató</vt:lpstr>
      <vt:lpstr>Barázdazárás –   módszertani levél:</vt:lpstr>
      <vt:lpstr>Barázdazárás – konklúzió: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Gyermekfogászati ellátás, komplex prevenció</dc:title>
  <dc:creator>Dóri</dc:creator>
  <cp:lastModifiedBy>Tímea Szabados</cp:lastModifiedBy>
  <cp:revision>63</cp:revision>
  <dcterms:created xsi:type="dcterms:W3CDTF">2018-02-12T17:59:15Z</dcterms:created>
  <dcterms:modified xsi:type="dcterms:W3CDTF">2020-11-13T20:51:17Z</dcterms:modified>
</cp:coreProperties>
</file>