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1" r:id="rId8"/>
    <p:sldId id="278" r:id="rId9"/>
    <p:sldId id="261" r:id="rId10"/>
    <p:sldId id="263" r:id="rId11"/>
    <p:sldId id="264" r:id="rId12"/>
    <p:sldId id="265" r:id="rId13"/>
    <p:sldId id="266" r:id="rId14"/>
    <p:sldId id="272" r:id="rId15"/>
    <p:sldId id="267" r:id="rId16"/>
    <p:sldId id="268" r:id="rId17"/>
    <p:sldId id="269" r:id="rId18"/>
    <p:sldId id="270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5" autoAdjust="0"/>
    <p:restoredTop sz="94663"/>
  </p:normalViewPr>
  <p:slideViewPr>
    <p:cSldViewPr>
      <p:cViewPr varScale="1">
        <p:scale>
          <a:sx n="117" d="100"/>
          <a:sy n="117" d="100"/>
        </p:scale>
        <p:origin x="148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Téglalap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CC32-B3D7-41EA-B7C5-6E6A470C852C}" type="datetimeFigureOut">
              <a:rPr lang="hu-HU" smtClean="0"/>
              <a:pPr/>
              <a:t>2020. 11. 13.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églalap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zis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B0C3DB-569A-489F-9D61-37245B723D9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CC32-B3D7-41EA-B7C5-6E6A470C852C}" type="datetimeFigureOut">
              <a:rPr lang="hu-HU" smtClean="0"/>
              <a:pPr/>
              <a:t>2020. 11. 13.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C3DB-569A-489F-9D61-37245B723D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églalap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Téglalap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Téglalap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zis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7B0C3DB-569A-489F-9D61-37245B723D9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CC32-B3D7-41EA-B7C5-6E6A470C852C}" type="datetimeFigureOut">
              <a:rPr lang="hu-HU" smtClean="0"/>
              <a:pPr/>
              <a:t>2020. 11. 13.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CC32-B3D7-41EA-B7C5-6E6A470C852C}" type="datetimeFigureOut">
              <a:rPr lang="hu-HU" smtClean="0"/>
              <a:pPr/>
              <a:t>2020. 11. 13.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7B0C3DB-569A-489F-9D61-37245B723D9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Téglalap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Téglalap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13" name="Téglalap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Téglalap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CC32-B3D7-41EA-B7C5-6E6A470C852C}" type="datetimeFigureOut">
              <a:rPr lang="hu-HU" smtClean="0"/>
              <a:pPr/>
              <a:t>2020. 11. 13.</a:t>
            </a:fld>
            <a:endParaRPr lang="hu-HU"/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zis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zis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B0C3DB-569A-489F-9D61-37245B723D9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EF4CC32-B3D7-41EA-B7C5-6E6A470C852C}" type="datetimeFigureOut">
              <a:rPr lang="hu-HU" smtClean="0"/>
              <a:pPr/>
              <a:t>2020. 11. 13.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C3DB-569A-489F-9D61-37245B723D9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artalom helye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2" name="Tartalom helye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Téglalap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Téglalap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Téglalap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églalap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CC32-B3D7-41EA-B7C5-6E6A470C852C}" type="datetimeFigureOut">
              <a:rPr lang="hu-HU" smtClean="0"/>
              <a:pPr/>
              <a:t>2020. 11. 13.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u-HU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Tartalom helye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26" name="Tartalom helye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25" name="Ellipszis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zis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7B0C3DB-569A-489F-9D61-37245B723D9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3" name="Cím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CC32-B3D7-41EA-B7C5-6E6A470C852C}" type="datetimeFigureOut">
              <a:rPr lang="hu-HU" smtClean="0"/>
              <a:pPr/>
              <a:t>2020. 11. 13.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7B0C3DB-569A-489F-9D61-37245B723D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églalap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Téglalap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CC32-B3D7-41EA-B7C5-6E6A470C852C}" type="datetimeFigureOut">
              <a:rPr lang="hu-HU" smtClean="0"/>
              <a:pPr/>
              <a:t>2020. 11. 13.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B0C3DB-569A-489F-9D61-37245B723D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églalap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Téglalap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Téglalap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Téglalap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Tartalom helye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0" name="Ellipszis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zis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B0C3DB-569A-489F-9D61-37245B723D9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1" name="Téglalap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CC32-B3D7-41EA-B7C5-6E6A470C852C}" type="datetimeFigureOut">
              <a:rPr lang="hu-HU" smtClean="0"/>
              <a:pPr/>
              <a:t>2020. 11. 13.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gyenes összekötő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Téglalap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Téglalap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Téglalap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zis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7B0C3DB-569A-489F-9D61-37245B723D9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22" name="Téglalap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EF4CC32-B3D7-41EA-B7C5-6E6A470C852C}" type="datetimeFigureOut">
              <a:rPr lang="hu-HU" smtClean="0"/>
              <a:pPr/>
              <a:t>2020. 11. 13.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EF4CC32-B3D7-41EA-B7C5-6E6A470C852C}" type="datetimeFigureOut">
              <a:rPr lang="hu-HU" smtClean="0"/>
              <a:pPr/>
              <a:t>2020. 11. 13.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zis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B0C3DB-569A-489F-9D61-37245B723D9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3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Maradó fogak </a:t>
            </a:r>
            <a:r>
              <a:rPr lang="hu-HU" sz="4400" dirty="0"/>
              <a:t>szuvasodása, ellátása, következményes betegségei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Barázdazárás formái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30910"/>
          </a:xfrm>
        </p:spPr>
        <p:txBody>
          <a:bodyPr>
            <a:normAutofit fontScale="92500"/>
          </a:bodyPr>
          <a:lstStyle/>
          <a:p>
            <a:r>
              <a:rPr lang="hu-HU" dirty="0"/>
              <a:t>Konvencionális barázdazárás:</a:t>
            </a:r>
          </a:p>
          <a:p>
            <a:pPr lvl="1"/>
            <a:r>
              <a:rPr lang="hu-HU" dirty="0"/>
              <a:t>Barázdarendszert nem tárja fel, csak tisztítás történik</a:t>
            </a:r>
          </a:p>
          <a:p>
            <a:pPr lvl="1"/>
            <a:r>
              <a:rPr lang="hu-HU" dirty="0"/>
              <a:t>Ideálisan maximum a fog áttörése után 6 hónappal</a:t>
            </a:r>
          </a:p>
          <a:p>
            <a:pPr lvl="1"/>
            <a:r>
              <a:rPr lang="hu-HU" dirty="0"/>
              <a:t>Barázdazáró anyagok</a:t>
            </a:r>
          </a:p>
          <a:p>
            <a:r>
              <a:rPr lang="hu-HU" dirty="0"/>
              <a:t>Kiterjesztett barázdazárás: </a:t>
            </a:r>
          </a:p>
          <a:p>
            <a:pPr lvl="1"/>
            <a:r>
              <a:rPr lang="hu-HU" dirty="0"/>
              <a:t>Mélyebb, elszíneződött, már </a:t>
            </a:r>
            <a:r>
              <a:rPr lang="hu-HU" dirty="0" err="1"/>
              <a:t>caries</a:t>
            </a:r>
            <a:r>
              <a:rPr lang="hu-HU" dirty="0"/>
              <a:t> gyanús barázdarendszer esetén</a:t>
            </a:r>
          </a:p>
          <a:p>
            <a:pPr lvl="1"/>
            <a:r>
              <a:rPr lang="hu-HU" dirty="0"/>
              <a:t>Barázda feltárása vékony </a:t>
            </a:r>
            <a:r>
              <a:rPr lang="hu-HU" dirty="0" err="1"/>
              <a:t>fissurafúróval</a:t>
            </a:r>
            <a:r>
              <a:rPr lang="hu-HU" dirty="0"/>
              <a:t> történik</a:t>
            </a:r>
          </a:p>
          <a:p>
            <a:pPr lvl="1"/>
            <a:r>
              <a:rPr lang="hu-HU" dirty="0"/>
              <a:t>Flow </a:t>
            </a:r>
            <a:r>
              <a:rPr lang="hu-HU" dirty="0" err="1"/>
              <a:t>kompozitok</a:t>
            </a:r>
            <a:endParaRPr lang="hu-HU" dirty="0"/>
          </a:p>
          <a:p>
            <a:r>
              <a:rPr lang="hu-HU" dirty="0" err="1"/>
              <a:t>Fisszura</a:t>
            </a:r>
            <a:r>
              <a:rPr lang="hu-HU" dirty="0"/>
              <a:t> plasztika/ Zománcplasztika:</a:t>
            </a:r>
          </a:p>
          <a:p>
            <a:pPr lvl="1"/>
            <a:r>
              <a:rPr lang="hu-HU" dirty="0"/>
              <a:t>Konvencionális barázdazárással kombinálva</a:t>
            </a:r>
          </a:p>
          <a:p>
            <a:pPr lvl="1"/>
            <a:r>
              <a:rPr lang="hu-HU" dirty="0"/>
              <a:t>Barázda feltárása speciális láng alakú </a:t>
            </a:r>
            <a:r>
              <a:rPr lang="hu-HU" dirty="0" err="1"/>
              <a:t>carbid</a:t>
            </a:r>
            <a:r>
              <a:rPr lang="hu-HU" dirty="0"/>
              <a:t> fúróval történik</a:t>
            </a:r>
          </a:p>
          <a:p>
            <a:pPr lvl="1"/>
            <a:r>
              <a:rPr lang="hu-HU" dirty="0"/>
              <a:t>Barázdazáró anyagok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Barázdazárás lépései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309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dirty="0"/>
              <a:t>1. Tisztítás (fluorid- és olajmentes paszta,levegőabráziós rendszerek, CO2 lézer, ózon)</a:t>
            </a:r>
          </a:p>
          <a:p>
            <a:pPr>
              <a:buNone/>
            </a:pPr>
            <a:r>
              <a:rPr lang="hu-HU" dirty="0"/>
              <a:t>2. Mosás</a:t>
            </a:r>
          </a:p>
          <a:p>
            <a:pPr>
              <a:buNone/>
            </a:pPr>
            <a:r>
              <a:rPr lang="hu-HU" dirty="0"/>
              <a:t>3. Izolálás (abszolút/ relatív)</a:t>
            </a:r>
          </a:p>
          <a:p>
            <a:pPr>
              <a:buNone/>
            </a:pPr>
            <a:r>
              <a:rPr lang="hu-HU" dirty="0"/>
              <a:t>4. </a:t>
            </a:r>
            <a:r>
              <a:rPr lang="hu-HU" dirty="0" err="1"/>
              <a:t>Kondícionálás</a:t>
            </a:r>
            <a:endParaRPr lang="hu-HU" dirty="0"/>
          </a:p>
          <a:p>
            <a:pPr>
              <a:buNone/>
            </a:pPr>
            <a:r>
              <a:rPr lang="hu-HU" dirty="0"/>
              <a:t>5. Mosás, szárítás,  újra izolálás</a:t>
            </a:r>
          </a:p>
          <a:p>
            <a:pPr>
              <a:buNone/>
            </a:pPr>
            <a:r>
              <a:rPr lang="hu-HU" dirty="0"/>
              <a:t>6. Barázdazáró applikálása (buborékmentesség!)</a:t>
            </a:r>
          </a:p>
          <a:p>
            <a:pPr>
              <a:buNone/>
            </a:pPr>
            <a:r>
              <a:rPr lang="hu-HU" dirty="0"/>
              <a:t>7. </a:t>
            </a:r>
            <a:r>
              <a:rPr lang="hu-HU" dirty="0" err="1"/>
              <a:t>Fotopolimerizáció</a:t>
            </a:r>
            <a:endParaRPr lang="hu-HU" dirty="0"/>
          </a:p>
          <a:p>
            <a:pPr>
              <a:buNone/>
            </a:pPr>
            <a:r>
              <a:rPr lang="hu-HU" dirty="0"/>
              <a:t>8. Ellenőrzés, okklúziós kontroll, polírozás</a:t>
            </a:r>
          </a:p>
          <a:p>
            <a:pPr>
              <a:buNone/>
            </a:pPr>
            <a:r>
              <a:rPr lang="hu-HU" dirty="0"/>
              <a:t>9. Lokális </a:t>
            </a:r>
            <a:r>
              <a:rPr lang="hu-HU" dirty="0" err="1"/>
              <a:t>fluoridálás</a:t>
            </a:r>
            <a:endParaRPr lang="hu-HU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Barázdazáró anyagok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59472"/>
          </a:xfrm>
        </p:spPr>
        <p:txBody>
          <a:bodyPr/>
          <a:lstStyle/>
          <a:p>
            <a:r>
              <a:rPr lang="hu-HU" dirty="0"/>
              <a:t>Kompozit alapú:</a:t>
            </a:r>
          </a:p>
          <a:p>
            <a:pPr lvl="1"/>
            <a:r>
              <a:rPr lang="hu-HU" dirty="0" err="1"/>
              <a:t>Dimethakrilát</a:t>
            </a:r>
            <a:r>
              <a:rPr lang="hu-HU" dirty="0"/>
              <a:t> bázisú, 25-28% anorganikus töltőanyag</a:t>
            </a:r>
          </a:p>
          <a:p>
            <a:pPr lvl="1"/>
            <a:r>
              <a:rPr lang="hu-HU" dirty="0"/>
              <a:t>Könnyen adaptálható (folyékony), de megfelelő </a:t>
            </a:r>
            <a:r>
              <a:rPr lang="hu-HU" dirty="0" err="1"/>
              <a:t>abrazivitás</a:t>
            </a:r>
            <a:r>
              <a:rPr lang="hu-HU" dirty="0"/>
              <a:t>, kopásállóság</a:t>
            </a:r>
          </a:p>
          <a:p>
            <a:pPr lvl="1"/>
            <a:r>
              <a:rPr lang="hu-HU" dirty="0"/>
              <a:t>Általában fehér/áttetsző</a:t>
            </a:r>
          </a:p>
          <a:p>
            <a:r>
              <a:rPr lang="hu-HU" dirty="0" err="1"/>
              <a:t>Üvegionomer</a:t>
            </a:r>
            <a:r>
              <a:rPr lang="hu-HU" dirty="0"/>
              <a:t> alapú:</a:t>
            </a:r>
          </a:p>
          <a:p>
            <a:pPr lvl="1"/>
            <a:r>
              <a:rPr lang="hu-HU" dirty="0"/>
              <a:t>Még nem teljesen előtört, 100%osan nem izolálható fogak esetén rizikópácienseknél ideiglenes barázdazárásként, vagy allergia esetén</a:t>
            </a:r>
          </a:p>
          <a:p>
            <a:pPr lvl="1"/>
            <a:r>
              <a:rPr lang="hu-HU" dirty="0"/>
              <a:t>Nagyon gyorsan kopnak (előnytelen </a:t>
            </a:r>
            <a:r>
              <a:rPr lang="hu-HU" dirty="0" err="1"/>
              <a:t>abrazivitás</a:t>
            </a:r>
            <a:r>
              <a:rPr lang="hu-HU" dirty="0"/>
              <a:t>)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4714876" cy="634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flipH="1">
            <a:off x="4671250" y="0"/>
            <a:ext cx="447275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8" descr="balmol-kii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4643438" cy="6152331"/>
          </a:xfrm>
          <a:prstGeom prst="rect">
            <a:avLst/>
          </a:prstGeom>
        </p:spPr>
      </p:pic>
      <p:pic>
        <p:nvPicPr>
          <p:cNvPr id="3" name="Tartalom helye 9" descr="balmol-vég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-1"/>
            <a:ext cx="4572001" cy="61609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hu-HU" dirty="0"/>
              <a:t>Maradó fogak szuvasodásának következményes betegségei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u-HU" u="sng" dirty="0"/>
              <a:t>Klinikai kórformák:</a:t>
            </a:r>
          </a:p>
          <a:p>
            <a:r>
              <a:rPr lang="hu-HU" dirty="0" err="1"/>
              <a:t>Pulpitis</a:t>
            </a:r>
            <a:r>
              <a:rPr lang="hu-HU" dirty="0"/>
              <a:t> – reverzibilis / irreverzibilis</a:t>
            </a:r>
          </a:p>
          <a:p>
            <a:r>
              <a:rPr lang="hu-HU" dirty="0" err="1"/>
              <a:t>Periodontitis</a:t>
            </a:r>
            <a:endParaRPr lang="hu-HU" dirty="0"/>
          </a:p>
          <a:p>
            <a:r>
              <a:rPr lang="hu-HU" dirty="0" err="1"/>
              <a:t>Periostitis</a:t>
            </a:r>
            <a:endParaRPr lang="hu-HU" dirty="0"/>
          </a:p>
          <a:p>
            <a:r>
              <a:rPr lang="hu-HU" dirty="0" err="1"/>
              <a:t>Gangraena</a:t>
            </a:r>
            <a:endParaRPr lang="hu-HU" dirty="0"/>
          </a:p>
          <a:p>
            <a:r>
              <a:rPr lang="hu-HU" dirty="0" err="1"/>
              <a:t>Osteomyelitis</a:t>
            </a:r>
            <a:r>
              <a:rPr lang="hu-HU" dirty="0"/>
              <a:t> </a:t>
            </a:r>
          </a:p>
          <a:p>
            <a:r>
              <a:rPr lang="hu-HU" dirty="0" err="1"/>
              <a:t>Phlegmone</a:t>
            </a:r>
            <a:endParaRPr lang="hu-HU" dirty="0"/>
          </a:p>
          <a:p>
            <a:endParaRPr lang="hu-HU" dirty="0"/>
          </a:p>
        </p:txBody>
      </p:sp>
      <p:pic>
        <p:nvPicPr>
          <p:cNvPr id="4" name="Tartalom helye 6" descr="45 kiind rt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2500306"/>
            <a:ext cx="2978289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Kezelési lehetőségek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841884" cy="4572000"/>
          </a:xfrm>
        </p:spPr>
        <p:txBody>
          <a:bodyPr>
            <a:normAutofit lnSpcReduction="10000"/>
          </a:bodyPr>
          <a:lstStyle/>
          <a:p>
            <a:r>
              <a:rPr lang="hu-HU" dirty="0"/>
              <a:t>Indirekt/direkt </a:t>
            </a:r>
            <a:r>
              <a:rPr lang="hu-HU" dirty="0" err="1"/>
              <a:t>pulpasapkázás</a:t>
            </a:r>
            <a:endParaRPr lang="hu-HU" dirty="0"/>
          </a:p>
          <a:p>
            <a:r>
              <a:rPr lang="hu-HU" dirty="0" err="1"/>
              <a:t>Pulpotómia</a:t>
            </a:r>
            <a:r>
              <a:rPr lang="hu-HU" dirty="0"/>
              <a:t> – </a:t>
            </a:r>
          </a:p>
          <a:p>
            <a:pPr>
              <a:buNone/>
            </a:pPr>
            <a:r>
              <a:rPr lang="hu-HU" dirty="0"/>
              <a:t>	gyulladt </a:t>
            </a:r>
            <a:r>
              <a:rPr lang="hu-HU" dirty="0" err="1"/>
              <a:t>pulparész</a:t>
            </a:r>
            <a:r>
              <a:rPr lang="hu-HU" dirty="0"/>
              <a:t> eltávolítása</a:t>
            </a:r>
          </a:p>
          <a:p>
            <a:r>
              <a:rPr lang="hu-HU" dirty="0" err="1"/>
              <a:t>Pulpektómia</a:t>
            </a:r>
            <a:endParaRPr lang="hu-HU" dirty="0"/>
          </a:p>
          <a:p>
            <a:r>
              <a:rPr lang="hu-HU" dirty="0"/>
              <a:t>Gyökérkezelés</a:t>
            </a:r>
          </a:p>
          <a:p>
            <a:r>
              <a:rPr lang="hu-HU" dirty="0" err="1"/>
              <a:t>Extrakció</a:t>
            </a:r>
            <a:endParaRPr lang="hu-HU" dirty="0"/>
          </a:p>
          <a:p>
            <a:endParaRPr lang="hu-HU" dirty="0"/>
          </a:p>
          <a:p>
            <a:r>
              <a:rPr lang="hu-HU" dirty="0"/>
              <a:t>Figyelembe kell venni </a:t>
            </a:r>
          </a:p>
          <a:p>
            <a:pPr>
              <a:buNone/>
            </a:pPr>
            <a:r>
              <a:rPr lang="hu-HU" dirty="0"/>
              <a:t>	a fiatal </a:t>
            </a:r>
            <a:r>
              <a:rPr lang="hu-HU" dirty="0" err="1"/>
              <a:t>maradófogak</a:t>
            </a:r>
            <a:r>
              <a:rPr lang="hu-HU" dirty="0"/>
              <a:t> </a:t>
            </a:r>
          </a:p>
          <a:p>
            <a:pPr>
              <a:buNone/>
            </a:pPr>
            <a:r>
              <a:rPr lang="hu-HU" dirty="0"/>
              <a:t>	    gyökérfejlődését</a:t>
            </a:r>
          </a:p>
          <a:p>
            <a:endParaRPr lang="hu-HU" dirty="0"/>
          </a:p>
        </p:txBody>
      </p:sp>
      <p:pic>
        <p:nvPicPr>
          <p:cNvPr id="4" name="Kép 3" descr="KILIC ERTUNGA 10-08-17 64,65,26 ZS 1802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43" y="3214686"/>
            <a:ext cx="4770557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Képtalálat a következőre: „cvek pulpotomy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8421" y="1571612"/>
            <a:ext cx="3205579" cy="1323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Képtalálat a következőre: „cvek pulpotomy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50" y="1500174"/>
            <a:ext cx="912895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Pulpotómia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Fiatal maradó fogak gyökérkezelése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Tünetmentesen is elhalhat a </a:t>
            </a:r>
            <a:r>
              <a:rPr lang="hu-HU" dirty="0" err="1"/>
              <a:t>pulpa</a:t>
            </a:r>
            <a:r>
              <a:rPr lang="hu-HU" dirty="0"/>
              <a:t> -  </a:t>
            </a:r>
            <a:r>
              <a:rPr lang="hu-HU" dirty="0" err="1"/>
              <a:t>gangraena</a:t>
            </a:r>
            <a:endParaRPr lang="hu-HU" dirty="0"/>
          </a:p>
          <a:p>
            <a:endParaRPr lang="hu-HU" dirty="0"/>
          </a:p>
          <a:p>
            <a:r>
              <a:rPr lang="hu-HU" dirty="0"/>
              <a:t>Kezelést befolyásolja az </a:t>
            </a:r>
            <a:r>
              <a:rPr lang="hu-HU" dirty="0" err="1"/>
              <a:t>apex</a:t>
            </a:r>
            <a:r>
              <a:rPr lang="hu-HU" dirty="0"/>
              <a:t> nyitottsága:</a:t>
            </a:r>
          </a:p>
          <a:p>
            <a:pPr>
              <a:buNone/>
            </a:pPr>
            <a:r>
              <a:rPr lang="hu-HU" u="sng" dirty="0"/>
              <a:t>Ha zárt az </a:t>
            </a:r>
            <a:r>
              <a:rPr lang="hu-HU" u="sng" dirty="0" err="1"/>
              <a:t>apex</a:t>
            </a:r>
            <a:r>
              <a:rPr lang="hu-HU" u="sng" dirty="0"/>
              <a:t>:</a:t>
            </a:r>
            <a:r>
              <a:rPr lang="hu-HU" dirty="0"/>
              <a:t> (ua. konzerváló fogászatban, csak vastagabb tűket használ)</a:t>
            </a:r>
          </a:p>
          <a:p>
            <a:pPr lvl="1"/>
            <a:r>
              <a:rPr lang="hu-HU" dirty="0"/>
              <a:t>Gyökércsatorna feltárása</a:t>
            </a:r>
          </a:p>
          <a:p>
            <a:pPr lvl="1"/>
            <a:r>
              <a:rPr lang="hu-HU" dirty="0" err="1"/>
              <a:t>Kemomechanikai</a:t>
            </a:r>
            <a:r>
              <a:rPr lang="hu-HU" dirty="0"/>
              <a:t> tisztítás</a:t>
            </a:r>
          </a:p>
          <a:p>
            <a:pPr lvl="1"/>
            <a:r>
              <a:rPr lang="hu-HU" dirty="0"/>
              <a:t>Szárítás</a:t>
            </a:r>
          </a:p>
          <a:p>
            <a:pPr lvl="1"/>
            <a:r>
              <a:rPr lang="hu-HU" dirty="0"/>
              <a:t>Ideiglenes gyógyszeres zárás</a:t>
            </a:r>
          </a:p>
          <a:p>
            <a:pPr lvl="1"/>
            <a:r>
              <a:rPr lang="hu-HU" dirty="0"/>
              <a:t>Végleges gyökértömés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15" descr="VÖRÖS^RICHÁRD_JÁNOS_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8411"/>
            <a:ext cx="2357422" cy="3539590"/>
          </a:xfrm>
          <a:prstGeom prst="rect">
            <a:avLst/>
          </a:prstGeom>
        </p:spPr>
      </p:pic>
      <p:pic>
        <p:nvPicPr>
          <p:cNvPr id="5" name="Kép 4" descr="VÖRÖS RICHÁRD 2015.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3318362"/>
            <a:ext cx="2357454" cy="3539638"/>
          </a:xfrm>
          <a:prstGeom prst="rect">
            <a:avLst/>
          </a:prstGeom>
        </p:spPr>
      </p:pic>
      <p:pic>
        <p:nvPicPr>
          <p:cNvPr id="6" name="Kép 5" descr="VÖRÖS RICHÁRD 2015.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318363"/>
            <a:ext cx="2357454" cy="3539638"/>
          </a:xfrm>
          <a:prstGeom prst="rect">
            <a:avLst/>
          </a:prstGeom>
        </p:spPr>
      </p:pic>
      <p:pic>
        <p:nvPicPr>
          <p:cNvPr id="7" name="Tartalom helye 6" descr="45 kiind rt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8447" y="0"/>
            <a:ext cx="2573135" cy="3357538"/>
          </a:xfrm>
          <a:prstGeom prst="rect">
            <a:avLst/>
          </a:prstGeom>
        </p:spPr>
      </p:pic>
      <p:pic>
        <p:nvPicPr>
          <p:cNvPr id="8" name="Tartalom helye 4" descr="VÖRÖS RICHÁRD 97-11-1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6" y="34752"/>
            <a:ext cx="2214578" cy="3325115"/>
          </a:xfrm>
          <a:prstGeom prst="rect">
            <a:avLst/>
          </a:prstGeom>
        </p:spPr>
      </p:pic>
      <p:pic>
        <p:nvPicPr>
          <p:cNvPr id="9" name="Tartalom helye 5" descr="VÖRÖS RICHÁRD 97-11-28 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454" y="0"/>
            <a:ext cx="2214546" cy="33250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Maradó fogak anatómiája 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 descr="Képtalálat a következőre: „fogak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93540"/>
            <a:ext cx="9144000" cy="4983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8" descr="UDVORI^SZILVIA_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01307" cy="3305188"/>
          </a:xfrm>
          <a:prstGeom prst="rect">
            <a:avLst/>
          </a:prstGeom>
        </p:spPr>
      </p:pic>
      <p:pic>
        <p:nvPicPr>
          <p:cNvPr id="3" name="Tartalom helye 9" descr="UDVORI SZILVIA 2015.09.08 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0"/>
            <a:ext cx="2188626" cy="3286148"/>
          </a:xfrm>
          <a:prstGeom prst="rect">
            <a:avLst/>
          </a:prstGeom>
        </p:spPr>
      </p:pic>
      <p:pic>
        <p:nvPicPr>
          <p:cNvPr id="4" name="Kép 3" descr="UDVORI SZILVIA 2015.10.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0"/>
            <a:ext cx="2212330" cy="3321739"/>
          </a:xfrm>
          <a:prstGeom prst="rect">
            <a:avLst/>
          </a:prstGeom>
        </p:spPr>
      </p:pic>
      <p:pic>
        <p:nvPicPr>
          <p:cNvPr id="5" name="Kép 4" descr="UDVORI SZILVIA 2016.01.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40" y="0"/>
            <a:ext cx="2188610" cy="3286124"/>
          </a:xfrm>
          <a:prstGeom prst="rect">
            <a:avLst/>
          </a:prstGeom>
        </p:spPr>
      </p:pic>
      <p:pic>
        <p:nvPicPr>
          <p:cNvPr id="6" name="Tartalom helye 5" descr="kész3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85934" y="3286124"/>
            <a:ext cx="4058066" cy="3571876"/>
          </a:xfrm>
          <a:prstGeom prst="rect">
            <a:avLst/>
          </a:prstGeom>
        </p:spPr>
      </p:pic>
      <p:pic>
        <p:nvPicPr>
          <p:cNvPr id="7" name="Tartalom helye 5" descr="ki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241860"/>
            <a:ext cx="3643306" cy="36161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Fiatal maradó fogak gyökérkezelése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023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u="sng" dirty="0"/>
              <a:t>Ha az </a:t>
            </a:r>
            <a:r>
              <a:rPr lang="hu-HU" u="sng" dirty="0" err="1"/>
              <a:t>apex</a:t>
            </a:r>
            <a:r>
              <a:rPr lang="hu-HU" u="sng" dirty="0"/>
              <a:t> nyitott:</a:t>
            </a:r>
          </a:p>
          <a:p>
            <a:pPr lvl="1"/>
            <a:r>
              <a:rPr lang="hu-HU" dirty="0"/>
              <a:t>Gyökércsatorna feltárása</a:t>
            </a:r>
          </a:p>
          <a:p>
            <a:pPr lvl="1"/>
            <a:r>
              <a:rPr lang="hu-HU" dirty="0" err="1"/>
              <a:t>Kemomechanikai</a:t>
            </a:r>
            <a:r>
              <a:rPr lang="hu-HU" dirty="0"/>
              <a:t> tisztítás – öblítés fiziológiás sóoldattal</a:t>
            </a:r>
          </a:p>
          <a:p>
            <a:pPr lvl="1"/>
            <a:r>
              <a:rPr lang="hu-HU" dirty="0"/>
              <a:t>Szárítás</a:t>
            </a:r>
          </a:p>
          <a:p>
            <a:pPr lvl="1"/>
            <a:r>
              <a:rPr lang="hu-HU" dirty="0"/>
              <a:t>Ideiglenes gyógyszeres zárás – </a:t>
            </a:r>
            <a:r>
              <a:rPr lang="hu-HU" dirty="0" err="1"/>
              <a:t>Ca</a:t>
            </a:r>
            <a:r>
              <a:rPr lang="hu-HU" dirty="0"/>
              <a:t>(OH)</a:t>
            </a:r>
            <a:r>
              <a:rPr lang="hu-HU" baseline="-25000" dirty="0"/>
              <a:t>2 </a:t>
            </a:r>
          </a:p>
          <a:p>
            <a:pPr lvl="1">
              <a:buNone/>
            </a:pPr>
            <a:r>
              <a:rPr lang="hu-HU" dirty="0"/>
              <a:t>	akár 1,5 – 2 éven keresztül , 2-3 </a:t>
            </a:r>
            <a:r>
              <a:rPr lang="hu-HU" dirty="0" err="1"/>
              <a:t>hónaponta</a:t>
            </a:r>
            <a:r>
              <a:rPr lang="hu-HU" dirty="0"/>
              <a:t> cserélve </a:t>
            </a:r>
          </a:p>
          <a:p>
            <a:pPr lvl="1">
              <a:buNone/>
            </a:pPr>
            <a:r>
              <a:rPr lang="hu-HU" dirty="0">
                <a:sym typeface="Wingdings" pitchFamily="2" charset="2"/>
              </a:rPr>
              <a:t>	 záródó </a:t>
            </a:r>
            <a:r>
              <a:rPr lang="hu-HU" dirty="0" err="1">
                <a:sym typeface="Wingdings" pitchFamily="2" charset="2"/>
              </a:rPr>
              <a:t>apex</a:t>
            </a:r>
            <a:r>
              <a:rPr lang="hu-HU" dirty="0">
                <a:sym typeface="Wingdings" pitchFamily="2" charset="2"/>
              </a:rPr>
              <a:t>: </a:t>
            </a:r>
          </a:p>
          <a:p>
            <a:pPr lvl="1">
              <a:buNone/>
            </a:pPr>
            <a:r>
              <a:rPr lang="hu-HU" dirty="0">
                <a:sym typeface="Wingdings" pitchFamily="2" charset="2"/>
              </a:rPr>
              <a:t>					APEXIFIKÁCIÓ</a:t>
            </a:r>
            <a:endParaRPr lang="hu-HU" dirty="0"/>
          </a:p>
          <a:p>
            <a:pPr lvl="1"/>
            <a:r>
              <a:rPr lang="hu-HU" dirty="0"/>
              <a:t>Végleges gyökértömés – félig melegített </a:t>
            </a:r>
            <a:r>
              <a:rPr lang="hu-HU" dirty="0" err="1"/>
              <a:t>guttapercha</a:t>
            </a:r>
            <a:r>
              <a:rPr lang="hu-HU" dirty="0"/>
              <a:t> technika</a:t>
            </a:r>
          </a:p>
          <a:p>
            <a:pPr lvl="1"/>
            <a:endParaRPr lang="hu-HU" dirty="0"/>
          </a:p>
          <a:p>
            <a:pPr lvl="1"/>
            <a:r>
              <a:rPr lang="hu-HU" u="sng" dirty="0"/>
              <a:t>MTA (</a:t>
            </a:r>
            <a:r>
              <a:rPr lang="hu-HU" u="sng" dirty="0" err="1"/>
              <a:t>Minerál-trioxid</a:t>
            </a:r>
            <a:r>
              <a:rPr lang="hu-HU" u="sng" dirty="0"/>
              <a:t> aggregát) zárás</a:t>
            </a:r>
            <a:r>
              <a:rPr lang="hu-HU" dirty="0"/>
              <a:t>: kihagyható a hosszú kezelés, MTA mint „</a:t>
            </a:r>
            <a:r>
              <a:rPr lang="hu-HU" dirty="0" err="1"/>
              <a:t>apikális</a:t>
            </a:r>
            <a:r>
              <a:rPr lang="hu-HU" dirty="0"/>
              <a:t> dugó” szerepel, 4-6 óra múlva a végleges gyökértömés elkészíthető</a:t>
            </a:r>
          </a:p>
          <a:p>
            <a:pPr>
              <a:buNone/>
            </a:pPr>
            <a:endParaRPr lang="hu-HU" u="sng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Képtalálat a következőre: „apexification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11616"/>
            <a:ext cx="9144000" cy="4541520"/>
          </a:xfrm>
          <a:prstGeom prst="rect">
            <a:avLst/>
          </a:prstGeom>
          <a:noFill/>
        </p:spPr>
      </p:pic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Apexifikáció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MTA zárás 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7106" name="Picture 2" descr="Képtalálat a következőre: „apexification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2326903"/>
          </a:xfrm>
          <a:prstGeom prst="rect">
            <a:avLst/>
          </a:prstGeom>
          <a:noFill/>
        </p:spPr>
      </p:pic>
      <p:pic>
        <p:nvPicPr>
          <p:cNvPr id="47108" name="Picture 4" descr="Képtalálat a következőre: „apexification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857628"/>
            <a:ext cx="5267325" cy="279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Maradó fogak szuvasodása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Előtörés után néhány hónappal már szuvasodhatnak</a:t>
            </a:r>
          </a:p>
          <a:p>
            <a:r>
              <a:rPr lang="hu-HU" dirty="0"/>
              <a:t>Tág </a:t>
            </a:r>
            <a:r>
              <a:rPr lang="hu-HU" dirty="0" err="1"/>
              <a:t>pulpakamra</a:t>
            </a:r>
            <a:endParaRPr lang="hu-HU" dirty="0"/>
          </a:p>
          <a:p>
            <a:r>
              <a:rPr lang="hu-HU" dirty="0"/>
              <a:t>Vékony </a:t>
            </a:r>
            <a:r>
              <a:rPr lang="hu-HU" dirty="0" err="1"/>
              <a:t>dentinréteg</a:t>
            </a:r>
            <a:endParaRPr lang="hu-HU" dirty="0"/>
          </a:p>
          <a:p>
            <a:r>
              <a:rPr lang="hu-HU" dirty="0"/>
              <a:t>Fejlődésben lévő gyökér</a:t>
            </a:r>
          </a:p>
          <a:p>
            <a:pPr>
              <a:buNone/>
            </a:pPr>
            <a:r>
              <a:rPr lang="hu-HU" dirty="0">
                <a:sym typeface="Wingdings" pitchFamily="2" charset="2"/>
              </a:rPr>
              <a:t>		 módosított konzervatív ellátás:</a:t>
            </a:r>
          </a:p>
          <a:p>
            <a:pPr algn="ctr">
              <a:buNone/>
            </a:pPr>
            <a:r>
              <a:rPr lang="hu-HU" dirty="0">
                <a:sym typeface="Wingdings" pitchFamily="2" charset="2"/>
              </a:rPr>
              <a:t> </a:t>
            </a:r>
            <a:r>
              <a:rPr lang="hu-HU" dirty="0">
                <a:solidFill>
                  <a:schemeClr val="tx2"/>
                </a:solidFill>
                <a:sym typeface="Wingdings" pitchFamily="2" charset="2"/>
              </a:rPr>
              <a:t>A fog vitalitásának megőrzése a legfőbb szempont, valamint a minimál </a:t>
            </a:r>
            <a:r>
              <a:rPr lang="hu-HU" dirty="0" err="1">
                <a:solidFill>
                  <a:schemeClr val="tx2"/>
                </a:solidFill>
                <a:sym typeface="Wingdings" pitchFamily="2" charset="2"/>
              </a:rPr>
              <a:t>invazivitás</a:t>
            </a:r>
            <a:r>
              <a:rPr lang="hu-HU" dirty="0">
                <a:solidFill>
                  <a:schemeClr val="tx2"/>
                </a:solidFill>
                <a:sym typeface="Wingdings" pitchFamily="2" charset="2"/>
              </a:rPr>
              <a:t>.</a:t>
            </a:r>
          </a:p>
          <a:p>
            <a:pPr algn="ctr">
              <a:buNone/>
            </a:pPr>
            <a:endParaRPr lang="hu-HU" dirty="0">
              <a:solidFill>
                <a:schemeClr val="tx2"/>
              </a:solidFill>
              <a:sym typeface="Wingdings" pitchFamily="2" charset="2"/>
            </a:endParaRPr>
          </a:p>
          <a:p>
            <a:r>
              <a:rPr lang="hu-HU" dirty="0" err="1">
                <a:sym typeface="Wingdings" pitchFamily="2" charset="2"/>
              </a:rPr>
              <a:t>Predilekciós</a:t>
            </a:r>
            <a:r>
              <a:rPr lang="hu-HU" dirty="0">
                <a:sym typeface="Wingdings" pitchFamily="2" charset="2"/>
              </a:rPr>
              <a:t> hely: hatosok </a:t>
            </a:r>
            <a:r>
              <a:rPr lang="hu-HU" dirty="0" err="1">
                <a:sym typeface="Wingdings" pitchFamily="2" charset="2"/>
              </a:rPr>
              <a:t>occlusalis</a:t>
            </a:r>
            <a:r>
              <a:rPr lang="hu-HU" dirty="0">
                <a:sym typeface="Wingdings" pitchFamily="2" charset="2"/>
              </a:rPr>
              <a:t> és </a:t>
            </a:r>
            <a:r>
              <a:rPr lang="hu-HU" dirty="0" err="1">
                <a:sym typeface="Wingdings" pitchFamily="2" charset="2"/>
              </a:rPr>
              <a:t>approximális</a:t>
            </a:r>
            <a:r>
              <a:rPr lang="hu-HU" dirty="0">
                <a:sym typeface="Wingdings" pitchFamily="2" charset="2"/>
              </a:rPr>
              <a:t> felszíne, </a:t>
            </a:r>
            <a:r>
              <a:rPr lang="hu-HU" dirty="0" err="1">
                <a:sym typeface="Wingdings" pitchFamily="2" charset="2"/>
              </a:rPr>
              <a:t>premolárisok</a:t>
            </a:r>
            <a:r>
              <a:rPr lang="hu-HU" dirty="0">
                <a:sym typeface="Wingdings" pitchFamily="2" charset="2"/>
              </a:rPr>
              <a:t> </a:t>
            </a:r>
            <a:r>
              <a:rPr lang="hu-HU" dirty="0" err="1">
                <a:sym typeface="Wingdings" pitchFamily="2" charset="2"/>
              </a:rPr>
              <a:t>approximális</a:t>
            </a:r>
            <a:r>
              <a:rPr lang="hu-HU" dirty="0">
                <a:sym typeface="Wingdings" pitchFamily="2" charset="2"/>
              </a:rPr>
              <a:t> felszínei</a:t>
            </a:r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Maradó frontfogak szuvasodása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45224"/>
          </a:xfrm>
        </p:spPr>
        <p:txBody>
          <a:bodyPr>
            <a:normAutofit fontScale="77500" lnSpcReduction="20000"/>
          </a:bodyPr>
          <a:lstStyle/>
          <a:p>
            <a:r>
              <a:rPr lang="hu-HU" dirty="0" err="1"/>
              <a:t>Approximális</a:t>
            </a:r>
            <a:r>
              <a:rPr lang="hu-HU" dirty="0"/>
              <a:t> </a:t>
            </a:r>
            <a:r>
              <a:rPr lang="hu-HU" dirty="0" err="1"/>
              <a:t>caries</a:t>
            </a:r>
            <a:r>
              <a:rPr lang="hu-HU" dirty="0"/>
              <a:t> </a:t>
            </a:r>
            <a:r>
              <a:rPr lang="hu-HU" dirty="0">
                <a:sym typeface="Wingdings" pitchFamily="2" charset="2"/>
              </a:rPr>
              <a:t> torlódás, elégtelen </a:t>
            </a:r>
            <a:r>
              <a:rPr lang="hu-HU" dirty="0" err="1">
                <a:sym typeface="Wingdings" pitchFamily="2" charset="2"/>
              </a:rPr>
              <a:t>szájhigéné</a:t>
            </a:r>
            <a:endParaRPr lang="hu-HU" dirty="0">
              <a:sym typeface="Wingdings" pitchFamily="2" charset="2"/>
            </a:endParaRPr>
          </a:p>
          <a:p>
            <a:r>
              <a:rPr lang="hu-HU" dirty="0">
                <a:sym typeface="Wingdings" pitchFamily="2" charset="2"/>
              </a:rPr>
              <a:t>Tág </a:t>
            </a:r>
            <a:r>
              <a:rPr lang="hu-HU" dirty="0" err="1">
                <a:sym typeface="Wingdings" pitchFamily="2" charset="2"/>
              </a:rPr>
              <a:t>pulpakamra</a:t>
            </a:r>
            <a:r>
              <a:rPr lang="hu-HU" dirty="0">
                <a:sym typeface="Wingdings" pitchFamily="2" charset="2"/>
              </a:rPr>
              <a:t>  </a:t>
            </a:r>
            <a:r>
              <a:rPr lang="hu-HU" dirty="0" err="1">
                <a:sym typeface="Wingdings" pitchFamily="2" charset="2"/>
              </a:rPr>
              <a:t>pulpavédelem</a:t>
            </a:r>
            <a:r>
              <a:rPr lang="hu-HU" dirty="0">
                <a:sym typeface="Wingdings" pitchFamily="2" charset="2"/>
              </a:rPr>
              <a:t>!</a:t>
            </a:r>
          </a:p>
          <a:p>
            <a:endParaRPr lang="hu-HU" dirty="0">
              <a:sym typeface="Wingdings" pitchFamily="2" charset="2"/>
            </a:endParaRPr>
          </a:p>
          <a:p>
            <a:pPr>
              <a:buNone/>
            </a:pPr>
            <a:r>
              <a:rPr lang="hu-HU" u="sng" dirty="0">
                <a:sym typeface="Wingdings" pitchFamily="2" charset="2"/>
              </a:rPr>
              <a:t>Tömés: </a:t>
            </a:r>
            <a:r>
              <a:rPr lang="hu-HU" dirty="0">
                <a:sym typeface="Wingdings" pitchFamily="2" charset="2"/>
              </a:rPr>
              <a:t>	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(tankönyv szerint)</a:t>
            </a:r>
          </a:p>
          <a:p>
            <a:pPr>
              <a:buFont typeface="Wingdings" pitchFamily="2" charset="2"/>
              <a:buChar char="§"/>
            </a:pPr>
            <a:r>
              <a:rPr lang="hu-HU" dirty="0">
                <a:sym typeface="Wingdings" pitchFamily="2" charset="2"/>
              </a:rPr>
              <a:t>	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12 éves kor alatt </a:t>
            </a:r>
            <a:r>
              <a:rPr lang="hu-HU" dirty="0" err="1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üvegionomer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/</a:t>
            </a:r>
            <a:r>
              <a:rPr lang="hu-HU" dirty="0" err="1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kompomer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hu-HU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	</a:t>
            </a:r>
            <a:r>
              <a:rPr lang="hu-HU" dirty="0" err="1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caries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hu-HU" dirty="0" err="1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profunda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 esetén alábélelés mindig</a:t>
            </a:r>
          </a:p>
          <a:p>
            <a:pPr>
              <a:buFont typeface="Wingdings" pitchFamily="2" charset="2"/>
              <a:buChar char="§"/>
            </a:pPr>
            <a:r>
              <a:rPr lang="hu-HU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	12 éves kor felett kompozit</a:t>
            </a:r>
          </a:p>
          <a:p>
            <a:pPr>
              <a:buFont typeface="Wingdings" pitchFamily="2" charset="2"/>
              <a:buChar char="§"/>
            </a:pPr>
            <a:r>
              <a:rPr lang="hu-HU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	</a:t>
            </a:r>
            <a:r>
              <a:rPr lang="hu-HU" dirty="0" err="1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Fractura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 (baleset): 12 éves kor alatt védőkötés + </a:t>
            </a:r>
            <a:r>
              <a:rPr lang="hu-HU" dirty="0" err="1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gyógykorona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 (</a:t>
            </a:r>
            <a:r>
              <a:rPr lang="hu-HU" dirty="0" err="1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ingerdentin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 képződés miatt), majd 12 éves kor felett kompozíciós </a:t>
            </a:r>
            <a:r>
              <a:rPr lang="hu-HU" dirty="0" err="1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élpótlás</a:t>
            </a:r>
            <a:endParaRPr lang="hu-HU" dirty="0">
              <a:solidFill>
                <a:schemeClr val="accent6">
                  <a:lumMod val="50000"/>
                </a:schemeClr>
              </a:solidFill>
              <a:sym typeface="Wingdings" pitchFamily="2" charset="2"/>
            </a:endParaRPr>
          </a:p>
          <a:p>
            <a:pPr>
              <a:buNone/>
            </a:pPr>
            <a:endParaRPr lang="hu-HU" dirty="0">
              <a:solidFill>
                <a:schemeClr val="accent6">
                  <a:lumMod val="50000"/>
                </a:schemeClr>
              </a:solidFill>
              <a:sym typeface="Wingdings" pitchFamily="2" charset="2"/>
            </a:endParaRPr>
          </a:p>
          <a:p>
            <a:pPr>
              <a:buNone/>
            </a:pPr>
            <a:r>
              <a:rPr lang="hu-HU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 			(újabb szakmai álláspont)</a:t>
            </a:r>
          </a:p>
          <a:p>
            <a:pPr>
              <a:buFont typeface="Wingdings" pitchFamily="2" charset="2"/>
              <a:buChar char="ü"/>
            </a:pPr>
            <a:r>
              <a:rPr lang="hu-HU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Magas </a:t>
            </a:r>
            <a:r>
              <a:rPr lang="hu-HU" dirty="0" err="1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cariesfrekvencia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, elégtelen </a:t>
            </a:r>
            <a:r>
              <a:rPr lang="hu-HU" dirty="0" err="1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szájhigiéné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 esetén </a:t>
            </a:r>
            <a:r>
              <a:rPr lang="hu-HU" dirty="0" err="1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üvegionomer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 tömés, mint </a:t>
            </a:r>
            <a:r>
              <a:rPr lang="hu-HU" dirty="0" err="1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hosszútávú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 ideiglenes</a:t>
            </a:r>
          </a:p>
          <a:p>
            <a:pPr>
              <a:buFont typeface="Wingdings" pitchFamily="2" charset="2"/>
              <a:buChar char="ü"/>
            </a:pPr>
            <a:r>
              <a:rPr lang="hu-HU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Kompozit tömés alkalmazható, ha a dentin alábélelő anyaggal lefedésre kerül, és szelektív zománc savazás történik</a:t>
            </a:r>
            <a:endParaRPr lang="hu-H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front-vég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2226" y="3286124"/>
            <a:ext cx="4861774" cy="3571876"/>
          </a:xfrm>
          <a:prstGeom prst="rect">
            <a:avLst/>
          </a:prstGeom>
        </p:spPr>
      </p:pic>
      <p:pic>
        <p:nvPicPr>
          <p:cNvPr id="4" name="Tartalom helye 12" descr="afront-kii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4580849" cy="3429000"/>
          </a:xfrm>
          <a:prstGeom prst="rect">
            <a:avLst/>
          </a:prstGeom>
        </p:spPr>
      </p:pic>
      <p:pic>
        <p:nvPicPr>
          <p:cNvPr id="5" name="Tartalom helye 13" descr="afront-üre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6954" y="0"/>
            <a:ext cx="4587047" cy="3357562"/>
          </a:xfrm>
          <a:prstGeom prst="rect">
            <a:avLst/>
          </a:prstGeom>
        </p:spPr>
      </p:pic>
      <p:pic>
        <p:nvPicPr>
          <p:cNvPr id="6" name="Tartalom helye 14" descr="afront-üreg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326720"/>
            <a:ext cx="4429124" cy="3531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357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4643439" cy="35718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2"/>
            <a:ext cx="4714876" cy="3500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571876"/>
            <a:ext cx="4429124" cy="32861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rtalom helye 6" descr="elő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-1"/>
            <a:ext cx="4500563" cy="3387171"/>
          </a:xfrm>
          <a:prstGeom prst="rect">
            <a:avLst/>
          </a:prstGeom>
        </p:spPr>
      </p:pic>
      <p:pic>
        <p:nvPicPr>
          <p:cNvPr id="5" name="Tartalom helye 6" descr="szárí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4044" y="3357563"/>
            <a:ext cx="4919956" cy="3500438"/>
          </a:xfrm>
          <a:prstGeom prst="rect">
            <a:avLst/>
          </a:prstGeom>
        </p:spPr>
      </p:pic>
      <p:pic>
        <p:nvPicPr>
          <p:cNvPr id="4" name="Tartalom helye 7" descr="sa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77705"/>
            <a:ext cx="4429124" cy="3680295"/>
          </a:xfrm>
          <a:prstGeom prst="rect">
            <a:avLst/>
          </a:prstGeom>
        </p:spPr>
      </p:pic>
      <p:pic>
        <p:nvPicPr>
          <p:cNvPr id="2" name="Tartalom helye 8" descr="kii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740866" cy="35004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7" descr="köz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4572000" cy="3831210"/>
          </a:xfrm>
          <a:prstGeom prst="rect">
            <a:avLst/>
          </a:prstGeom>
        </p:spPr>
      </p:pic>
      <p:pic>
        <p:nvPicPr>
          <p:cNvPr id="3" name="Tartalom helye 5" descr="közb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3527394"/>
          </a:xfrm>
          <a:prstGeom prst="rect">
            <a:avLst/>
          </a:prstGeom>
        </p:spPr>
      </p:pic>
      <p:pic>
        <p:nvPicPr>
          <p:cNvPr id="4" name="Tartalom helye 6" descr="vég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2642" y="3357562"/>
            <a:ext cx="4441358" cy="3500439"/>
          </a:xfrm>
          <a:prstGeom prst="rect">
            <a:avLst/>
          </a:prstGeom>
        </p:spPr>
      </p:pic>
      <p:pic>
        <p:nvPicPr>
          <p:cNvPr id="5" name="Tartalom helye 8" descr="kii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376752"/>
            <a:ext cx="4714876" cy="34812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Pre-</a:t>
            </a:r>
            <a:r>
              <a:rPr lang="hu-HU" dirty="0"/>
              <a:t> és moláris fogak szuvasodása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Legkorábban az első moláris fogak szuvasodnak – 				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okok? </a:t>
            </a:r>
          </a:p>
          <a:p>
            <a:pPr lvl="1"/>
            <a:r>
              <a:rPr lang="hu-HU" dirty="0"/>
              <a:t>Barázdazárás</a:t>
            </a:r>
          </a:p>
          <a:p>
            <a:pPr lvl="1"/>
            <a:r>
              <a:rPr lang="hu-HU" dirty="0"/>
              <a:t>Kiterjesztett barázdazárás </a:t>
            </a:r>
            <a:r>
              <a:rPr lang="hu-HU" sz="1600" dirty="0"/>
              <a:t>/kezdődő szuvasodás esetén/</a:t>
            </a:r>
          </a:p>
          <a:p>
            <a:pPr lvl="1"/>
            <a:r>
              <a:rPr lang="hu-HU" dirty="0"/>
              <a:t>Tömés: kompozit / (amalgám) / </a:t>
            </a:r>
            <a:r>
              <a:rPr lang="hu-HU" dirty="0" err="1"/>
              <a:t>üvegionomer</a:t>
            </a:r>
            <a:r>
              <a:rPr lang="hu-HU" dirty="0"/>
              <a:t>  </a:t>
            </a:r>
            <a:r>
              <a:rPr lang="hu-HU" sz="1200" dirty="0"/>
              <a:t>(</a:t>
            </a:r>
            <a:r>
              <a:rPr lang="hu-HU" sz="1200" dirty="0" err="1"/>
              <a:t>hosszútávú</a:t>
            </a:r>
            <a:r>
              <a:rPr lang="hu-HU" sz="1200" dirty="0"/>
              <a:t> ideiglenesként)</a:t>
            </a:r>
          </a:p>
          <a:p>
            <a:pPr algn="ctr">
              <a:buNone/>
            </a:pPr>
            <a:r>
              <a:rPr lang="hu-HU" dirty="0"/>
              <a:t>		</a:t>
            </a:r>
            <a:r>
              <a:rPr lang="hu-HU" sz="2000" dirty="0" err="1">
                <a:solidFill>
                  <a:schemeClr val="bg2">
                    <a:lumMod val="50000"/>
                  </a:schemeClr>
                </a:solidFill>
              </a:rPr>
              <a:t>caries</a:t>
            </a:r>
            <a:r>
              <a:rPr lang="hu-H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bg2">
                    <a:lumMod val="50000"/>
                  </a:schemeClr>
                </a:solidFill>
              </a:rPr>
              <a:t>media</a:t>
            </a:r>
            <a:r>
              <a:rPr lang="hu-HU" sz="2000" dirty="0">
                <a:solidFill>
                  <a:schemeClr val="bg2">
                    <a:lumMod val="50000"/>
                  </a:schemeClr>
                </a:solidFill>
              </a:rPr>
              <a:t>, és </a:t>
            </a:r>
            <a:r>
              <a:rPr lang="hu-HU" sz="2000" dirty="0" err="1">
                <a:solidFill>
                  <a:schemeClr val="bg2">
                    <a:lumMod val="50000"/>
                  </a:schemeClr>
                </a:solidFill>
              </a:rPr>
              <a:t>profunda</a:t>
            </a:r>
            <a:r>
              <a:rPr lang="hu-HU" sz="2000" dirty="0">
                <a:solidFill>
                  <a:schemeClr val="bg2">
                    <a:lumMod val="50000"/>
                  </a:schemeClr>
                </a:solidFill>
              </a:rPr>
              <a:t> esetén mindig szükséges alábélelés!!</a:t>
            </a:r>
          </a:p>
          <a:p>
            <a:pPr>
              <a:buNone/>
            </a:pPr>
            <a:endParaRPr lang="hu-HU" dirty="0"/>
          </a:p>
          <a:p>
            <a:r>
              <a:rPr lang="hu-HU" dirty="0" err="1"/>
              <a:t>Approximális</a:t>
            </a:r>
            <a:r>
              <a:rPr lang="hu-HU" dirty="0"/>
              <a:t> tömések nehezebben kivitelezhetőek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lgári">
  <a:themeElements>
    <a:clrScheme name="Polgár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Polgár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lgár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309</TotalTime>
  <Words>570</Words>
  <Application>Microsoft Macintosh PowerPoint</Application>
  <PresentationFormat>Diavetítés a képernyőre (4:3 oldalarány)</PresentationFormat>
  <Paragraphs>107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7" baseType="lpstr">
      <vt:lpstr>Georgia</vt:lpstr>
      <vt:lpstr>Wingdings</vt:lpstr>
      <vt:lpstr>Wingdings 2</vt:lpstr>
      <vt:lpstr>Polgári</vt:lpstr>
      <vt:lpstr>Maradó fogak szuvasodása, ellátása, következményes betegségei</vt:lpstr>
      <vt:lpstr>Maradó fogak anatómiája </vt:lpstr>
      <vt:lpstr>Maradó fogak szuvasodása</vt:lpstr>
      <vt:lpstr>Maradó frontfogak szuvasodása</vt:lpstr>
      <vt:lpstr>PowerPoint-bemutató</vt:lpstr>
      <vt:lpstr>PowerPoint-bemutató</vt:lpstr>
      <vt:lpstr>PowerPoint-bemutató</vt:lpstr>
      <vt:lpstr>PowerPoint-bemutató</vt:lpstr>
      <vt:lpstr>Pre- és moláris fogak szuvasodása</vt:lpstr>
      <vt:lpstr>Barázdazárás formái</vt:lpstr>
      <vt:lpstr>Barázdazárás lépései</vt:lpstr>
      <vt:lpstr>Barázdazáró anyagok</vt:lpstr>
      <vt:lpstr>PowerPoint-bemutató</vt:lpstr>
      <vt:lpstr>PowerPoint-bemutató</vt:lpstr>
      <vt:lpstr>Maradó fogak szuvasodásának következményes betegségei</vt:lpstr>
      <vt:lpstr>Kezelési lehetőségek</vt:lpstr>
      <vt:lpstr>Pulpotómia</vt:lpstr>
      <vt:lpstr>Fiatal maradó fogak gyökérkezelése</vt:lpstr>
      <vt:lpstr>PowerPoint-bemutató</vt:lpstr>
      <vt:lpstr>PowerPoint-bemutató</vt:lpstr>
      <vt:lpstr>Fiatal maradó fogak gyökérkezelése</vt:lpstr>
      <vt:lpstr>Apexifikáció</vt:lpstr>
      <vt:lpstr>MTA zárás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Maradó fogak szuvasodása, ellátása, következményes betegségei</dc:title>
  <dc:creator>Dóri</dc:creator>
  <cp:lastModifiedBy>Tímea Szabados</cp:lastModifiedBy>
  <cp:revision>34</cp:revision>
  <dcterms:created xsi:type="dcterms:W3CDTF">2018-03-04T17:22:16Z</dcterms:created>
  <dcterms:modified xsi:type="dcterms:W3CDTF">2020-11-13T21:23:50Z</dcterms:modified>
</cp:coreProperties>
</file>