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300" r:id="rId14"/>
    <p:sldId id="308" r:id="rId15"/>
    <p:sldId id="301" r:id="rId16"/>
    <p:sldId id="309" r:id="rId17"/>
    <p:sldId id="302" r:id="rId18"/>
    <p:sldId id="310" r:id="rId19"/>
    <p:sldId id="291" r:id="rId20"/>
    <p:sldId id="292" r:id="rId21"/>
    <p:sldId id="295" r:id="rId22"/>
    <p:sldId id="296" r:id="rId23"/>
    <p:sldId id="298" r:id="rId24"/>
    <p:sldId id="297" r:id="rId25"/>
    <p:sldId id="299" r:id="rId26"/>
    <p:sldId id="318" r:id="rId27"/>
    <p:sldId id="311" r:id="rId28"/>
    <p:sldId id="312" r:id="rId29"/>
    <p:sldId id="314" r:id="rId30"/>
    <p:sldId id="315" r:id="rId31"/>
    <p:sldId id="274" r:id="rId32"/>
    <p:sldId id="275" r:id="rId33"/>
    <p:sldId id="316" r:id="rId34"/>
    <p:sldId id="317" r:id="rId35"/>
    <p:sldId id="319" r:id="rId36"/>
    <p:sldId id="320" r:id="rId37"/>
    <p:sldId id="321" r:id="rId38"/>
    <p:sldId id="322" r:id="rId39"/>
    <p:sldId id="323" r:id="rId40"/>
    <p:sldId id="325" r:id="rId41"/>
    <p:sldId id="289" r:id="rId42"/>
    <p:sldId id="267" r:id="rId43"/>
    <p:sldId id="268" r:id="rId44"/>
    <p:sldId id="276" r:id="rId45"/>
    <p:sldId id="278" r:id="rId46"/>
    <p:sldId id="277" r:id="rId47"/>
    <p:sldId id="279" r:id="rId48"/>
    <p:sldId id="269" r:id="rId49"/>
    <p:sldId id="280" r:id="rId50"/>
    <p:sldId id="281" r:id="rId51"/>
    <p:sldId id="282" r:id="rId52"/>
    <p:sldId id="270" r:id="rId53"/>
    <p:sldId id="283" r:id="rId54"/>
    <p:sldId id="284" r:id="rId55"/>
    <p:sldId id="285" r:id="rId56"/>
    <p:sldId id="271" r:id="rId57"/>
    <p:sldId id="288" r:id="rId58"/>
  </p:sldIdLst>
  <p:sldSz cx="9144000" cy="6858000" type="screen4x3"/>
  <p:notesSz cx="6858000" cy="9144000"/>
  <p:defaultTextStyle>
    <a:defPPr>
      <a:defRPr lang="hu-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66"/>
    <p:restoredTop sz="94650"/>
  </p:normalViewPr>
  <p:slideViewPr>
    <p:cSldViewPr snapToObjects="1">
      <p:cViewPr varScale="1">
        <p:scale>
          <a:sx n="82" d="100"/>
          <a:sy n="82" d="100"/>
        </p:scale>
        <p:origin x="7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6BA65-D129-9242-86E8-5BCC24A80F2D}" type="datetimeFigureOut">
              <a:rPr lang="hu-HU" smtClean="0"/>
              <a:pPr/>
              <a:t>2020. 11. 20.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18C6-72D9-404E-BDE9-7105DBE65F7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z="6000" b="1" dirty="0">
                <a:solidFill>
                  <a:srgbClr val="660066"/>
                </a:solidFill>
              </a:rPr>
              <a:t>Fertőző gyermekbetegségek és szájüregi tüneteik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2040" y="5157192"/>
            <a:ext cx="2459360" cy="710208"/>
          </a:xfrm>
        </p:spPr>
        <p:txBody>
          <a:bodyPr>
            <a:normAutofit fontScale="85000" lnSpcReduction="10000"/>
          </a:bodyPr>
          <a:lstStyle/>
          <a:p>
            <a:r>
              <a:rPr lang="hu-HU" dirty="0">
                <a:solidFill>
                  <a:schemeClr val="bg1"/>
                </a:solidFill>
              </a:rPr>
              <a:t>Szabados Tímea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>
                <a:solidFill>
                  <a:srgbClr val="660066"/>
                </a:solidFill>
              </a:rPr>
              <a:t>Varicella (bárányhimlő)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dirty="0"/>
              <a:t>Oka: </a:t>
            </a:r>
          </a:p>
          <a:p>
            <a:pPr>
              <a:buNone/>
            </a:pPr>
            <a:r>
              <a:rPr lang="hu-HU" dirty="0"/>
              <a:t>		 Varicella zoster</a:t>
            </a:r>
          </a:p>
          <a:p>
            <a:pPr>
              <a:buNone/>
            </a:pPr>
            <a:endParaRPr lang="hu-HU" dirty="0"/>
          </a:p>
          <a:p>
            <a:pPr algn="ctr">
              <a:buNone/>
            </a:pPr>
            <a:r>
              <a:rPr lang="hu-HU" b="1" dirty="0">
                <a:solidFill>
                  <a:srgbClr val="800000"/>
                </a:solidFill>
              </a:rPr>
              <a:t>Csepfertőzéssel terjed</a:t>
            </a:r>
          </a:p>
          <a:p>
            <a:pPr algn="ctr">
              <a:buNone/>
            </a:pPr>
            <a:endParaRPr lang="hu-HU" dirty="0"/>
          </a:p>
          <a:p>
            <a:pPr algn="ctr">
              <a:buNone/>
            </a:pPr>
            <a:r>
              <a:rPr lang="hu-HU" dirty="0"/>
              <a:t>Incubatios idő: 14-21 nap</a:t>
            </a:r>
          </a:p>
          <a:p>
            <a:pPr algn="ctr">
              <a:buNone/>
            </a:pPr>
            <a:endParaRPr lang="hu-HU" dirty="0"/>
          </a:p>
          <a:p>
            <a:pPr algn="ctr">
              <a:buNone/>
            </a:pPr>
            <a:r>
              <a:rPr lang="hu-HU" dirty="0"/>
              <a:t>Betegség lefolyása: kb 2 hét</a:t>
            </a:r>
          </a:p>
        </p:txBody>
      </p:sp>
      <p:pic>
        <p:nvPicPr>
          <p:cNvPr id="4" name="Picture 3" descr="bh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1752599" cy="1447800"/>
          </a:xfrm>
          <a:prstGeom prst="rect">
            <a:avLst/>
          </a:prstGeom>
        </p:spPr>
      </p:pic>
      <p:pic>
        <p:nvPicPr>
          <p:cNvPr id="5" name="Picture 4" descr="Képtalálat a következőre: „varicela oral”">
            <a:extLst>
              <a:ext uri="{FF2B5EF4-FFF2-40B4-BE49-F238E27FC236}">
                <a16:creationId xmlns:a16="http://schemas.microsoft.com/office/drawing/2014/main" id="{42235841-CEE2-914B-88EE-6197EBF4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989" b="14096"/>
          <a:stretch>
            <a:fillRect/>
          </a:stretch>
        </p:blipFill>
        <p:spPr bwMode="auto">
          <a:xfrm>
            <a:off x="6630675" y="1417638"/>
            <a:ext cx="2062720" cy="13407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800000"/>
                </a:solidFill>
              </a:rPr>
              <a:t>A </a:t>
            </a:r>
            <a:r>
              <a:rPr lang="en-US" u="sng" dirty="0" err="1">
                <a:solidFill>
                  <a:srgbClr val="800000"/>
                </a:solidFill>
              </a:rPr>
              <a:t>kiütések</a:t>
            </a:r>
            <a:r>
              <a:rPr lang="en-US" u="sng" dirty="0">
                <a:solidFill>
                  <a:srgbClr val="800000"/>
                </a:solidFill>
              </a:rPr>
              <a:t> </a:t>
            </a:r>
            <a:r>
              <a:rPr lang="en-US" u="sng" dirty="0" err="1">
                <a:solidFill>
                  <a:srgbClr val="800000"/>
                </a:solidFill>
              </a:rPr>
              <a:t>jellegzetesek</a:t>
            </a:r>
            <a:r>
              <a:rPr lang="en-US" dirty="0"/>
              <a:t>: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892480" cy="54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Először</a:t>
            </a:r>
            <a:r>
              <a:rPr lang="en-US" dirty="0"/>
              <a:t>  </a:t>
            </a:r>
            <a:r>
              <a:rPr lang="en-US" dirty="0" err="1"/>
              <a:t>gombostűfejnyi</a:t>
            </a:r>
            <a:r>
              <a:rPr lang="en-US" dirty="0"/>
              <a:t> </a:t>
            </a:r>
            <a:r>
              <a:rPr lang="en-US" dirty="0" err="1"/>
              <a:t>foltok</a:t>
            </a:r>
            <a:r>
              <a:rPr lang="en-US" dirty="0"/>
              <a:t> (</a:t>
            </a:r>
            <a:r>
              <a:rPr lang="en-US" dirty="0" err="1"/>
              <a:t>makulák</a:t>
            </a:r>
            <a:r>
              <a:rPr lang="en-US" dirty="0"/>
              <a:t>),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göbcsék</a:t>
            </a:r>
            <a:r>
              <a:rPr lang="en-US" dirty="0"/>
              <a:t> (</a:t>
            </a:r>
            <a:r>
              <a:rPr lang="en-US" dirty="0" err="1"/>
              <a:t>papulák</a:t>
            </a:r>
            <a:r>
              <a:rPr lang="en-US" dirty="0"/>
              <a:t>), </a:t>
            </a:r>
            <a:r>
              <a:rPr lang="en-US" dirty="0" err="1"/>
              <a:t>egy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kialakulnak</a:t>
            </a:r>
            <a:r>
              <a:rPr lang="en-US" dirty="0"/>
              <a:t> a </a:t>
            </a:r>
            <a:r>
              <a:rPr lang="en-US" dirty="0" err="1"/>
              <a:t>harmatcseppre</a:t>
            </a:r>
            <a:r>
              <a:rPr lang="en-US" dirty="0"/>
              <a:t> </a:t>
            </a:r>
            <a:r>
              <a:rPr lang="en-US" dirty="0" err="1"/>
              <a:t>emlékeztető</a:t>
            </a:r>
            <a:r>
              <a:rPr lang="en-US" dirty="0"/>
              <a:t> </a:t>
            </a:r>
            <a:r>
              <a:rPr lang="en-US" dirty="0" err="1"/>
              <a:t>hólyagok</a:t>
            </a:r>
            <a:r>
              <a:rPr lang="en-US" dirty="0"/>
              <a:t> (</a:t>
            </a:r>
            <a:r>
              <a:rPr lang="en-US" dirty="0" err="1"/>
              <a:t>vezikulák</a:t>
            </a:r>
            <a:r>
              <a:rPr lang="en-US" dirty="0"/>
              <a:t>). </a:t>
            </a:r>
          </a:p>
          <a:p>
            <a:r>
              <a:rPr lang="en-US" dirty="0"/>
              <a:t>A </a:t>
            </a:r>
            <a:r>
              <a:rPr lang="en-US" dirty="0" err="1"/>
              <a:t>hólyagok</a:t>
            </a:r>
            <a:r>
              <a:rPr lang="en-US" dirty="0"/>
              <a:t> </a:t>
            </a:r>
            <a:r>
              <a:rPr lang="en-US" dirty="0" err="1"/>
              <a:t>testszerte</a:t>
            </a:r>
            <a:r>
              <a:rPr lang="en-US" dirty="0"/>
              <a:t> </a:t>
            </a:r>
            <a:r>
              <a:rPr lang="en-US" dirty="0" err="1"/>
              <a:t>mindenütt</a:t>
            </a:r>
            <a:r>
              <a:rPr lang="en-US" dirty="0"/>
              <a:t>, a </a:t>
            </a:r>
            <a:r>
              <a:rPr lang="en-US" dirty="0" err="1"/>
              <a:t>hajas</a:t>
            </a:r>
            <a:r>
              <a:rPr lang="en-US" dirty="0"/>
              <a:t> </a:t>
            </a:r>
            <a:r>
              <a:rPr lang="en-US" dirty="0" err="1"/>
              <a:t>fejbőrön</a:t>
            </a:r>
            <a:r>
              <a:rPr lang="en-US" dirty="0"/>
              <a:t>, a </a:t>
            </a:r>
            <a:r>
              <a:rPr lang="en-US" dirty="0" err="1"/>
              <a:t>törzsön</a:t>
            </a:r>
            <a:r>
              <a:rPr lang="en-US" dirty="0"/>
              <a:t>, a </a:t>
            </a:r>
            <a:r>
              <a:rPr lang="en-US" dirty="0" err="1"/>
              <a:t>tenyéren</a:t>
            </a:r>
            <a:r>
              <a:rPr lang="en-US" dirty="0"/>
              <a:t>, a </a:t>
            </a:r>
            <a:r>
              <a:rPr lang="en-US" dirty="0" err="1"/>
              <a:t>talpon</a:t>
            </a:r>
            <a:r>
              <a:rPr lang="en-US" dirty="0"/>
              <a:t>, </a:t>
            </a:r>
            <a:r>
              <a:rPr lang="en-US" dirty="0" err="1"/>
              <a:t>sőt</a:t>
            </a:r>
            <a:r>
              <a:rPr lang="en-US" dirty="0"/>
              <a:t>, </a:t>
            </a:r>
            <a:r>
              <a:rPr lang="en-US" dirty="0" err="1"/>
              <a:t>nyálkahártyákon</a:t>
            </a:r>
            <a:r>
              <a:rPr lang="en-US" dirty="0"/>
              <a:t>, a </a:t>
            </a:r>
            <a:r>
              <a:rPr lang="en-US" b="1" dirty="0" err="1">
                <a:solidFill>
                  <a:srgbClr val="FF0000"/>
                </a:solidFill>
              </a:rPr>
              <a:t>szájban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is </a:t>
            </a:r>
            <a:r>
              <a:rPr lang="en-US" dirty="0" err="1"/>
              <a:t>megjelenhetnek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vezikulák</a:t>
            </a:r>
            <a:r>
              <a:rPr lang="en-US" dirty="0"/>
              <a:t> </a:t>
            </a:r>
            <a:r>
              <a:rPr lang="en-US" dirty="0" err="1"/>
              <a:t>belseje</a:t>
            </a:r>
            <a:r>
              <a:rPr lang="en-US" dirty="0"/>
              <a:t> </a:t>
            </a:r>
            <a:r>
              <a:rPr lang="en-US" dirty="0" err="1"/>
              <a:t>két-három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megzavarosodik</a:t>
            </a:r>
            <a:r>
              <a:rPr lang="en-US" dirty="0"/>
              <a:t>, </a:t>
            </a:r>
            <a:r>
              <a:rPr lang="en-US" dirty="0" err="1"/>
              <a:t>gennyessé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 (</a:t>
            </a:r>
            <a:r>
              <a:rPr lang="en-US" dirty="0" err="1"/>
              <a:t>pusztula</a:t>
            </a:r>
            <a:r>
              <a:rPr lang="en-US" dirty="0"/>
              <a:t>), </a:t>
            </a:r>
            <a:r>
              <a:rPr lang="en-US" dirty="0" err="1"/>
              <a:t>közepe</a:t>
            </a:r>
            <a:r>
              <a:rPr lang="en-US" dirty="0"/>
              <a:t> </a:t>
            </a:r>
            <a:r>
              <a:rPr lang="en-US" dirty="0" err="1"/>
              <a:t>behúzódik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pörkké</a:t>
            </a:r>
            <a:r>
              <a:rPr lang="en-US" dirty="0"/>
              <a:t> </a:t>
            </a:r>
            <a:r>
              <a:rPr lang="en-US" dirty="0" err="1"/>
              <a:t>szárad</a:t>
            </a:r>
            <a:r>
              <a:rPr lang="en-US" dirty="0"/>
              <a:t>.</a:t>
            </a:r>
          </a:p>
          <a:p>
            <a:r>
              <a:rPr lang="en-US" dirty="0"/>
              <a:t> A </a:t>
            </a:r>
            <a:r>
              <a:rPr lang="en-US" dirty="0" err="1"/>
              <a:t>gyógyulást</a:t>
            </a:r>
            <a:r>
              <a:rPr lang="en-US" dirty="0"/>
              <a:t> </a:t>
            </a:r>
            <a:r>
              <a:rPr lang="en-US" dirty="0" err="1"/>
              <a:t>kimondani</a:t>
            </a:r>
            <a:r>
              <a:rPr lang="en-US" dirty="0"/>
              <a:t> a </a:t>
            </a:r>
            <a:r>
              <a:rPr lang="en-US" dirty="0" err="1"/>
              <a:t>pörkök</a:t>
            </a:r>
            <a:r>
              <a:rPr lang="en-US" dirty="0"/>
              <a:t> </a:t>
            </a:r>
            <a:r>
              <a:rPr lang="en-US" dirty="0" err="1"/>
              <a:t>leválása</a:t>
            </a:r>
            <a:r>
              <a:rPr lang="en-US" dirty="0"/>
              <a:t> </a:t>
            </a:r>
            <a:r>
              <a:rPr lang="en-US" dirty="0" err="1"/>
              <a:t>után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, de </a:t>
            </a:r>
            <a:r>
              <a:rPr lang="en-US" dirty="0" err="1"/>
              <a:t>maguk</a:t>
            </a:r>
            <a:r>
              <a:rPr lang="en-US" dirty="0"/>
              <a:t> a </a:t>
            </a:r>
            <a:r>
              <a:rPr lang="en-US" dirty="0" err="1"/>
              <a:t>pörkök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élő</a:t>
            </a:r>
            <a:r>
              <a:rPr lang="en-US" dirty="0"/>
              <a:t> </a:t>
            </a:r>
            <a:r>
              <a:rPr lang="en-US" dirty="0" err="1"/>
              <a:t>kórokozót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tartalmaznak</a:t>
            </a:r>
            <a:r>
              <a:rPr lang="en-US" dirty="0"/>
              <a:t>. </a:t>
            </a: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>
                <a:solidFill>
                  <a:srgbClr val="800000"/>
                </a:solidFill>
              </a:rPr>
              <a:t>Szájtünetek: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/>
              <a:t>Gyakran megelőzik a bőrtüneteket.</a:t>
            </a:r>
          </a:p>
          <a:p>
            <a:pPr algn="ctr">
              <a:buNone/>
            </a:pPr>
            <a:endParaRPr lang="hu-HU" dirty="0"/>
          </a:p>
          <a:p>
            <a:pPr algn="ctr">
              <a:buNone/>
            </a:pPr>
            <a:r>
              <a:rPr lang="hu-HU" dirty="0"/>
              <a:t>Erythemas udvarral körülvett vesiculák alakulnak ki, melyek felrepednek és sárga felszínű fekélyekké változnak, majd heg nélkül gyógyulnak.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016769"/>
            <a:ext cx="2188840" cy="1611229"/>
          </a:xfrm>
          <a:prstGeom prst="rect">
            <a:avLst/>
          </a:prstGeom>
        </p:spPr>
      </p:pic>
      <p:pic>
        <p:nvPicPr>
          <p:cNvPr id="5" name="Picture 4" descr="varicella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66" y="4582026"/>
            <a:ext cx="2273302" cy="2045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Herpes zoster (</a:t>
            </a:r>
            <a:r>
              <a:rPr lang="en-US" b="1" u="sng" dirty="0" err="1"/>
              <a:t>övsömör</a:t>
            </a:r>
            <a:r>
              <a:rPr lang="en-US" b="1" u="sng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Neuralgiával</a:t>
            </a:r>
            <a:r>
              <a:rPr lang="en-US" dirty="0"/>
              <a:t> </a:t>
            </a:r>
            <a:r>
              <a:rPr lang="en-US" dirty="0" err="1"/>
              <a:t>járó</a:t>
            </a:r>
            <a:r>
              <a:rPr lang="en-US" dirty="0"/>
              <a:t> </a:t>
            </a:r>
            <a:r>
              <a:rPr lang="en-US" dirty="0" err="1"/>
              <a:t>vírusbetegség</a:t>
            </a:r>
            <a:endParaRPr lang="en-US" dirty="0"/>
          </a:p>
          <a:p>
            <a:r>
              <a:rPr lang="en-US" dirty="0" err="1"/>
              <a:t>Fájdalom</a:t>
            </a:r>
            <a:r>
              <a:rPr lang="en-US" dirty="0"/>
              <a:t> 1-2 </a:t>
            </a:r>
            <a:r>
              <a:rPr lang="en-US" dirty="0" err="1"/>
              <a:t>nappal</a:t>
            </a:r>
            <a:r>
              <a:rPr lang="en-US" dirty="0"/>
              <a:t> </a:t>
            </a:r>
            <a:r>
              <a:rPr lang="en-US" dirty="0" err="1"/>
              <a:t>megelőzi</a:t>
            </a:r>
            <a:r>
              <a:rPr lang="en-US" dirty="0"/>
              <a:t> a </a:t>
            </a:r>
            <a:r>
              <a:rPr lang="en-US" dirty="0" err="1"/>
              <a:t>klinikai</a:t>
            </a:r>
            <a:r>
              <a:rPr lang="en-US" dirty="0"/>
              <a:t> </a:t>
            </a:r>
            <a:r>
              <a:rPr lang="en-US" dirty="0" err="1"/>
              <a:t>tüneteket</a:t>
            </a:r>
            <a:endParaRPr lang="en-US" dirty="0"/>
          </a:p>
          <a:p>
            <a:r>
              <a:rPr lang="en-US" dirty="0"/>
              <a:t>Oka: </a:t>
            </a:r>
            <a:r>
              <a:rPr lang="hu-HU" dirty="0"/>
              <a:t>Varicella zoster</a:t>
            </a:r>
            <a:endParaRPr lang="en-US" dirty="0"/>
          </a:p>
          <a:p>
            <a:r>
              <a:rPr lang="en-US" dirty="0" err="1"/>
              <a:t>Incubatios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: 7-18 nap</a:t>
            </a:r>
          </a:p>
          <a:p>
            <a:r>
              <a:rPr lang="en-US" dirty="0" err="1"/>
              <a:t>Valamely</a:t>
            </a:r>
            <a:r>
              <a:rPr lang="en-US" dirty="0"/>
              <a:t> </a:t>
            </a:r>
            <a:r>
              <a:rPr lang="en-US" dirty="0" err="1"/>
              <a:t>idegtörzs</a:t>
            </a:r>
            <a:r>
              <a:rPr lang="en-US" dirty="0"/>
              <a:t> </a:t>
            </a:r>
            <a:r>
              <a:rPr lang="en-US" dirty="0" err="1"/>
              <a:t>mentén</a:t>
            </a:r>
            <a:r>
              <a:rPr lang="en-US" dirty="0"/>
              <a:t> – </a:t>
            </a:r>
            <a:r>
              <a:rPr lang="en-US" dirty="0" err="1"/>
              <a:t>oralisnál</a:t>
            </a:r>
            <a:r>
              <a:rPr lang="en-US" dirty="0"/>
              <a:t>: </a:t>
            </a:r>
            <a:r>
              <a:rPr lang="en-US" dirty="0" err="1"/>
              <a:t>nervus</a:t>
            </a:r>
            <a:r>
              <a:rPr lang="en-US" dirty="0"/>
              <a:t> </a:t>
            </a:r>
            <a:r>
              <a:rPr lang="en-US" dirty="0" err="1"/>
              <a:t>trigeminus</a:t>
            </a:r>
            <a:r>
              <a:rPr lang="en-US" dirty="0"/>
              <a:t> </a:t>
            </a:r>
            <a:r>
              <a:rPr lang="en-US" dirty="0" err="1"/>
              <a:t>első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ág</a:t>
            </a:r>
            <a:r>
              <a:rPr lang="en-US" dirty="0"/>
              <a:t> </a:t>
            </a:r>
            <a:r>
              <a:rPr lang="en-US" dirty="0" err="1"/>
              <a:t>beidegzési</a:t>
            </a:r>
            <a:r>
              <a:rPr lang="en-US" dirty="0"/>
              <a:t> </a:t>
            </a:r>
            <a:r>
              <a:rPr lang="en-US" dirty="0" err="1"/>
              <a:t>területének</a:t>
            </a:r>
            <a:r>
              <a:rPr lang="en-US" dirty="0"/>
              <a:t> </a:t>
            </a:r>
            <a:r>
              <a:rPr lang="en-US" dirty="0" err="1"/>
              <a:t>megfelelően</a:t>
            </a:r>
            <a:r>
              <a:rPr lang="en-US" dirty="0"/>
              <a:t> </a:t>
            </a:r>
            <a:r>
              <a:rPr lang="en-US" dirty="0" err="1"/>
              <a:t>jelentkezik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23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705a1f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2" b="21292"/>
          <a:stretch>
            <a:fillRect/>
          </a:stretch>
        </p:blipFill>
        <p:spPr>
          <a:xfrm>
            <a:off x="457200" y="764704"/>
            <a:ext cx="8229600" cy="53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Herpes zoster (</a:t>
            </a:r>
            <a:r>
              <a:rPr lang="en-US" b="1" u="sng" dirty="0" err="1"/>
              <a:t>övsömör</a:t>
            </a:r>
            <a:r>
              <a:rPr lang="en-US" b="1" u="sng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hólyag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hólyagcsoport</a:t>
            </a:r>
            <a:r>
              <a:rPr lang="en-US" dirty="0"/>
              <a:t> </a:t>
            </a:r>
            <a:r>
              <a:rPr lang="en-US" dirty="0" err="1"/>
              <a:t>keletkezik</a:t>
            </a:r>
            <a:r>
              <a:rPr lang="en-US" dirty="0"/>
              <a:t>, </a:t>
            </a:r>
            <a:r>
              <a:rPr lang="en-US" dirty="0" err="1"/>
              <a:t>vörös</a:t>
            </a:r>
            <a:r>
              <a:rPr lang="en-US" dirty="0"/>
              <a:t> </a:t>
            </a:r>
            <a:r>
              <a:rPr lang="en-US" dirty="0" err="1"/>
              <a:t>udvarral</a:t>
            </a:r>
            <a:r>
              <a:rPr lang="en-US" dirty="0"/>
              <a:t> </a:t>
            </a:r>
            <a:r>
              <a:rPr lang="en-US" dirty="0" err="1"/>
              <a:t>körülvéve</a:t>
            </a:r>
            <a:endParaRPr lang="en-US" dirty="0"/>
          </a:p>
          <a:p>
            <a:r>
              <a:rPr lang="en-US" dirty="0" err="1"/>
              <a:t>Regionális</a:t>
            </a:r>
            <a:r>
              <a:rPr lang="en-US" dirty="0"/>
              <a:t> </a:t>
            </a:r>
            <a:r>
              <a:rPr lang="en-US" dirty="0" err="1"/>
              <a:t>nyirokcsomók</a:t>
            </a:r>
            <a:r>
              <a:rPr lang="en-US" dirty="0"/>
              <a:t> </a:t>
            </a:r>
            <a:r>
              <a:rPr lang="en-US" dirty="0" err="1"/>
              <a:t>duzzadtak</a:t>
            </a:r>
            <a:r>
              <a:rPr lang="en-US" dirty="0"/>
              <a:t>, </a:t>
            </a:r>
            <a:r>
              <a:rPr lang="en-US" dirty="0" err="1"/>
              <a:t>nyomásérzékenyek</a:t>
            </a:r>
            <a:endParaRPr lang="en-US" dirty="0"/>
          </a:p>
          <a:p>
            <a:r>
              <a:rPr lang="en-US" dirty="0" err="1"/>
              <a:t>Lefolyása</a:t>
            </a:r>
            <a:r>
              <a:rPr lang="en-US" dirty="0"/>
              <a:t> 2-3 </a:t>
            </a:r>
            <a:r>
              <a:rPr lang="en-US" dirty="0" err="1"/>
              <a:t>hét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Herpes zoster (</a:t>
            </a:r>
            <a:r>
              <a:rPr lang="en-US" b="1" u="sng" dirty="0" err="1"/>
              <a:t>övsömör</a:t>
            </a:r>
            <a:r>
              <a:rPr lang="en-US" b="1" u="sng" dirty="0"/>
              <a:t>)</a:t>
            </a:r>
            <a:endParaRPr lang="en-US" dirty="0"/>
          </a:p>
        </p:txBody>
      </p:sp>
      <p:pic>
        <p:nvPicPr>
          <p:cNvPr id="4" name="Content Placeholder 3" descr="lingual-herpes-zoste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0" b="18320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6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fig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6" b="9566"/>
          <a:stretch>
            <a:fillRect/>
          </a:stretch>
        </p:blipFill>
        <p:spPr>
          <a:xfrm>
            <a:off x="457200" y="620688"/>
            <a:ext cx="8229600" cy="5400600"/>
          </a:xfrm>
        </p:spPr>
      </p:pic>
    </p:spTree>
    <p:extLst>
      <p:ext uri="{BB962C8B-B14F-4D97-AF65-F5344CB8AC3E}">
        <p14:creationId xmlns:p14="http://schemas.microsoft.com/office/powerpoint/2010/main" val="307580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erpes-zoster-face-pictures-i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2"/>
            <a:ext cx="6026727" cy="4156364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872" y="2099757"/>
            <a:ext cx="3565128" cy="474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Rubeola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1402"/>
            <a:ext cx="8507288" cy="5191934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Oka: Rubella </a:t>
            </a:r>
            <a:r>
              <a:rPr lang="en-US" dirty="0" err="1"/>
              <a:t>vírus</a:t>
            </a:r>
            <a:endParaRPr lang="en-US" dirty="0"/>
          </a:p>
          <a:p>
            <a:r>
              <a:rPr lang="en-US" dirty="0" err="1"/>
              <a:t>Lappangási</a:t>
            </a:r>
            <a:r>
              <a:rPr lang="en-US" dirty="0"/>
              <a:t> </a:t>
            </a:r>
            <a:r>
              <a:rPr lang="en-US" dirty="0" err="1"/>
              <a:t>idő</a:t>
            </a:r>
            <a:r>
              <a:rPr lang="en-US" dirty="0"/>
              <a:t> 2-3 </a:t>
            </a:r>
            <a:r>
              <a:rPr lang="en-US" dirty="0" err="1"/>
              <a:t>hét</a:t>
            </a:r>
            <a:r>
              <a:rPr lang="en-US" dirty="0"/>
              <a:t>, de a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megjelenése</a:t>
            </a:r>
            <a:r>
              <a:rPr lang="en-US" dirty="0"/>
              <a:t> </a:t>
            </a:r>
            <a:r>
              <a:rPr lang="en-US" dirty="0" err="1"/>
              <a:t>előtt</a:t>
            </a:r>
            <a:r>
              <a:rPr lang="en-US" dirty="0"/>
              <a:t> 2-3 </a:t>
            </a:r>
            <a:r>
              <a:rPr lang="en-US" dirty="0" err="1"/>
              <a:t>nappal</a:t>
            </a:r>
            <a:r>
              <a:rPr lang="en-US" dirty="0"/>
              <a:t> </a:t>
            </a:r>
            <a:r>
              <a:rPr lang="en-US" dirty="0" err="1"/>
              <a:t>már</a:t>
            </a:r>
            <a:r>
              <a:rPr lang="en-US" dirty="0"/>
              <a:t> </a:t>
            </a:r>
            <a:r>
              <a:rPr lang="en-US" dirty="0" err="1"/>
              <a:t>fertőzhet</a:t>
            </a:r>
            <a:r>
              <a:rPr lang="en-US" dirty="0"/>
              <a:t> a </a:t>
            </a:r>
            <a:r>
              <a:rPr lang="en-US" dirty="0" err="1"/>
              <a:t>gyermek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Tünetei</a:t>
            </a:r>
            <a:r>
              <a:rPr lang="en-US" dirty="0"/>
              <a:t>   :-</a:t>
            </a:r>
            <a:r>
              <a:rPr lang="en-US" dirty="0" err="1"/>
              <a:t>láz</a:t>
            </a:r>
            <a:endParaRPr lang="en-US" dirty="0"/>
          </a:p>
          <a:p>
            <a:r>
              <a:rPr lang="hu-HU" dirty="0"/>
              <a:t>                 -fejfájás</a:t>
            </a:r>
          </a:p>
          <a:p>
            <a:r>
              <a:rPr lang="hu-HU" dirty="0"/>
              <a:t>                 -vörös szemek</a:t>
            </a:r>
          </a:p>
          <a:p>
            <a:r>
              <a:rPr lang="hu-HU" dirty="0"/>
              <a:t>                 -torokfájás</a:t>
            </a:r>
          </a:p>
          <a:p>
            <a:r>
              <a:rPr lang="hu-HU" dirty="0"/>
              <a:t>                 -izületi fájdalom</a:t>
            </a:r>
          </a:p>
          <a:p>
            <a:r>
              <a:rPr lang="en-US" dirty="0"/>
              <a:t>                 -</a:t>
            </a:r>
            <a:r>
              <a:rPr lang="en-US" dirty="0" err="1"/>
              <a:t>nyirokcsomó-duzzanat</a:t>
            </a:r>
            <a:r>
              <a:rPr lang="en-US" dirty="0"/>
              <a:t> a </a:t>
            </a:r>
            <a:r>
              <a:rPr lang="en-US" dirty="0" err="1"/>
              <a:t>fül</a:t>
            </a:r>
            <a:r>
              <a:rPr lang="en-US" dirty="0"/>
              <a:t> </a:t>
            </a:r>
            <a:r>
              <a:rPr lang="en-US" dirty="0" err="1"/>
              <a:t>mögött</a:t>
            </a:r>
            <a:r>
              <a:rPr lang="en-US" dirty="0"/>
              <a:t> </a:t>
            </a:r>
            <a:r>
              <a:rPr lang="en-US" dirty="0" err="1"/>
              <a:t>illetve</a:t>
            </a:r>
            <a:r>
              <a:rPr lang="en-US" dirty="0"/>
              <a:t> a </a:t>
            </a:r>
            <a:r>
              <a:rPr lang="en-US" dirty="0" err="1"/>
              <a:t>tarkón</a:t>
            </a:r>
            <a:r>
              <a:rPr lang="en-US" dirty="0"/>
              <a:t> </a:t>
            </a:r>
            <a:r>
              <a:rPr lang="en-US" dirty="0" err="1"/>
              <a:t>kialakulhat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láz</a:t>
            </a:r>
            <a:r>
              <a:rPr lang="en-US" dirty="0"/>
              <a:t> </a:t>
            </a:r>
            <a:r>
              <a:rPr lang="en-US" dirty="0" err="1"/>
              <a:t>csökkenésekor</a:t>
            </a:r>
            <a:r>
              <a:rPr lang="en-US" dirty="0"/>
              <a:t> </a:t>
            </a:r>
            <a:r>
              <a:rPr lang="en-US" dirty="0" err="1"/>
              <a:t>jelennek</a:t>
            </a:r>
            <a:r>
              <a:rPr lang="en-US" dirty="0"/>
              <a:t> meg a </a:t>
            </a:r>
            <a:r>
              <a:rPr lang="en-US" dirty="0" err="1"/>
              <a:t>kiütések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kb. </a:t>
            </a:r>
            <a:r>
              <a:rPr lang="en-US" dirty="0" err="1"/>
              <a:t>gombostűfejnyi</a:t>
            </a:r>
            <a:r>
              <a:rPr lang="en-US" dirty="0"/>
              <a:t> </a:t>
            </a:r>
            <a:r>
              <a:rPr lang="en-US" dirty="0" err="1"/>
              <a:t>nagyságú</a:t>
            </a:r>
            <a:r>
              <a:rPr lang="en-US" dirty="0"/>
              <a:t>, </a:t>
            </a:r>
            <a:r>
              <a:rPr lang="en-US" dirty="0" err="1"/>
              <a:t>rózsaszínű</a:t>
            </a:r>
            <a:r>
              <a:rPr lang="en-US" dirty="0"/>
              <a:t> </a:t>
            </a:r>
            <a:r>
              <a:rPr lang="en-US" dirty="0" err="1"/>
              <a:t>kiütések</a:t>
            </a:r>
            <a:r>
              <a:rPr lang="en-US" dirty="0"/>
              <a:t>. A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arcon</a:t>
            </a:r>
            <a:r>
              <a:rPr lang="en-US" dirty="0"/>
              <a:t> </a:t>
            </a:r>
            <a:r>
              <a:rPr lang="en-US" dirty="0" err="1"/>
              <a:t>kezdődnek</a:t>
            </a:r>
            <a:r>
              <a:rPr lang="en-US" dirty="0"/>
              <a:t>, </a:t>
            </a:r>
            <a:r>
              <a:rPr lang="en-US" dirty="0" err="1"/>
              <a:t>innen</a:t>
            </a:r>
            <a:r>
              <a:rPr lang="en-US" dirty="0"/>
              <a:t> </a:t>
            </a:r>
            <a:r>
              <a:rPr lang="en-US" dirty="0" err="1"/>
              <a:t>terjednek</a:t>
            </a:r>
            <a:r>
              <a:rPr lang="en-US" dirty="0"/>
              <a:t> a </a:t>
            </a:r>
            <a:r>
              <a:rPr lang="en-US" dirty="0" err="1"/>
              <a:t>törzsre</a:t>
            </a:r>
            <a:r>
              <a:rPr lang="en-US" dirty="0"/>
              <a:t>, </a:t>
            </a:r>
            <a:r>
              <a:rPr lang="en-US" dirty="0" err="1"/>
              <a:t>végtagokra</a:t>
            </a:r>
            <a:r>
              <a:rPr lang="en-US" dirty="0"/>
              <a:t>. </a:t>
            </a:r>
            <a:r>
              <a:rPr lang="en-US" dirty="0" err="1"/>
              <a:t>Rövid</a:t>
            </a:r>
            <a:r>
              <a:rPr lang="en-US" dirty="0"/>
              <a:t> </a:t>
            </a:r>
            <a:r>
              <a:rPr lang="en-US" dirty="0" err="1"/>
              <a:t>időn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elmúlnak</a:t>
            </a:r>
            <a:r>
              <a:rPr lang="en-US" dirty="0"/>
              <a:t> (3-5 nap). </a:t>
            </a:r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060848"/>
            <a:ext cx="1656184" cy="235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4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Morbilli</a:t>
            </a:r>
            <a:r>
              <a:rPr lang="en-US" dirty="0"/>
              <a:t> (</a:t>
            </a:r>
            <a:r>
              <a:rPr lang="en-US" dirty="0" err="1"/>
              <a:t>kanyaró</a:t>
            </a:r>
            <a:r>
              <a:rPr lang="en-US" dirty="0"/>
              <a:t>)</a:t>
            </a:r>
          </a:p>
          <a:p>
            <a:r>
              <a:rPr lang="en-US" dirty="0" err="1"/>
              <a:t>Parotitis</a:t>
            </a:r>
            <a:r>
              <a:rPr lang="en-US" dirty="0"/>
              <a:t> </a:t>
            </a:r>
            <a:r>
              <a:rPr lang="en-US" dirty="0" err="1"/>
              <a:t>epidemica</a:t>
            </a:r>
            <a:r>
              <a:rPr lang="en-US" dirty="0"/>
              <a:t>/</a:t>
            </a:r>
            <a:r>
              <a:rPr lang="en-US" dirty="0" err="1"/>
              <a:t>Mumpsz</a:t>
            </a:r>
            <a:r>
              <a:rPr lang="en-US" dirty="0"/>
              <a:t> (</a:t>
            </a:r>
            <a:r>
              <a:rPr lang="en-US" dirty="0" err="1"/>
              <a:t>járványos</a:t>
            </a:r>
            <a:r>
              <a:rPr lang="en-US" dirty="0"/>
              <a:t> </a:t>
            </a:r>
            <a:r>
              <a:rPr lang="en-US" dirty="0" err="1"/>
              <a:t>fültőmirigy</a:t>
            </a:r>
            <a:r>
              <a:rPr lang="en-US" dirty="0"/>
              <a:t> </a:t>
            </a:r>
            <a:r>
              <a:rPr lang="en-US" dirty="0" err="1"/>
              <a:t>gyulladás</a:t>
            </a:r>
            <a:r>
              <a:rPr lang="en-US" dirty="0"/>
              <a:t>)</a:t>
            </a:r>
          </a:p>
          <a:p>
            <a:r>
              <a:rPr lang="en-US" dirty="0"/>
              <a:t>Varicella (</a:t>
            </a:r>
            <a:r>
              <a:rPr lang="en-US" dirty="0" err="1"/>
              <a:t>bárányhimlő</a:t>
            </a:r>
            <a:r>
              <a:rPr lang="en-US" dirty="0"/>
              <a:t>)</a:t>
            </a:r>
          </a:p>
          <a:p>
            <a:r>
              <a:rPr lang="en-US" dirty="0" err="1"/>
              <a:t>Rubeola</a:t>
            </a:r>
            <a:r>
              <a:rPr lang="en-US" dirty="0"/>
              <a:t> (</a:t>
            </a:r>
            <a:r>
              <a:rPr lang="en-US" dirty="0" err="1"/>
              <a:t>rózsahimlő</a:t>
            </a:r>
            <a:r>
              <a:rPr lang="en-US" dirty="0"/>
              <a:t>)</a:t>
            </a:r>
          </a:p>
          <a:p>
            <a:r>
              <a:rPr lang="en-US" dirty="0" err="1"/>
              <a:t>Scarlatina</a:t>
            </a:r>
            <a:r>
              <a:rPr lang="en-US" dirty="0"/>
              <a:t> (</a:t>
            </a:r>
            <a:r>
              <a:rPr lang="en-US" dirty="0" err="1"/>
              <a:t>vörheny</a:t>
            </a:r>
            <a:r>
              <a:rPr lang="en-US" dirty="0"/>
              <a:t>)</a:t>
            </a:r>
          </a:p>
          <a:p>
            <a:r>
              <a:rPr lang="en-US" dirty="0" err="1"/>
              <a:t>Diftéria</a:t>
            </a:r>
            <a:r>
              <a:rPr lang="en-US" dirty="0"/>
              <a:t> (</a:t>
            </a:r>
            <a:r>
              <a:rPr lang="en-US" dirty="0" err="1"/>
              <a:t>torokgyík</a:t>
            </a:r>
            <a:r>
              <a:rPr lang="en-US" dirty="0"/>
              <a:t>)</a:t>
            </a:r>
          </a:p>
          <a:p>
            <a:r>
              <a:rPr lang="en-US" dirty="0"/>
              <a:t>Pertussis</a:t>
            </a:r>
          </a:p>
          <a:p>
            <a:r>
              <a:rPr lang="en-US" dirty="0" err="1"/>
              <a:t>Kéz</a:t>
            </a:r>
            <a:r>
              <a:rPr lang="en-US" dirty="0"/>
              <a:t>-, </a:t>
            </a:r>
            <a:r>
              <a:rPr lang="en-US" dirty="0" err="1"/>
              <a:t>láb</a:t>
            </a:r>
            <a:r>
              <a:rPr lang="en-US" dirty="0"/>
              <a:t>-, </a:t>
            </a:r>
            <a:r>
              <a:rPr lang="en-US" dirty="0" err="1"/>
              <a:t>szájbetegség</a:t>
            </a:r>
            <a:endParaRPr lang="en-US" dirty="0"/>
          </a:p>
          <a:p>
            <a:r>
              <a:rPr lang="en-US" dirty="0"/>
              <a:t>Tuberculosis</a:t>
            </a:r>
          </a:p>
          <a:p>
            <a:r>
              <a:rPr lang="en-US" dirty="0"/>
              <a:t>Tonsillitis</a:t>
            </a:r>
          </a:p>
          <a:p>
            <a:r>
              <a:rPr lang="hu-HU" dirty="0" err="1"/>
              <a:t>Mononucleosis</a:t>
            </a:r>
            <a:r>
              <a:rPr lang="hu-HU" dirty="0"/>
              <a:t>  </a:t>
            </a:r>
            <a:r>
              <a:rPr lang="hu-HU" dirty="0" err="1"/>
              <a:t>infectiosa</a:t>
            </a:r>
            <a:endParaRPr lang="hu-HU" dirty="0"/>
          </a:p>
          <a:p>
            <a:r>
              <a:rPr lang="hu-HU" dirty="0"/>
              <a:t>Kis nyálmirigyek gyulladása</a:t>
            </a:r>
          </a:p>
          <a:p>
            <a:r>
              <a:rPr lang="hu-HU" dirty="0" err="1"/>
              <a:t>Virális</a:t>
            </a:r>
            <a:r>
              <a:rPr lang="hu-HU" dirty="0"/>
              <a:t> </a:t>
            </a:r>
            <a:r>
              <a:rPr lang="hu-HU" dirty="0" err="1"/>
              <a:t>sialoadenitis</a:t>
            </a:r>
            <a:r>
              <a:rPr lang="hu-HU" dirty="0"/>
              <a:t> (nyálmirigygyulladás)</a:t>
            </a:r>
          </a:p>
          <a:p>
            <a:r>
              <a:rPr lang="hu-HU" dirty="0" err="1"/>
              <a:t>Herpes</a:t>
            </a:r>
            <a:r>
              <a:rPr lang="hu-HU" dirty="0"/>
              <a:t> </a:t>
            </a:r>
            <a:r>
              <a:rPr lang="hu-HU" dirty="0" err="1"/>
              <a:t>simplex</a:t>
            </a:r>
            <a:r>
              <a:rPr lang="hu-HU" dirty="0"/>
              <a:t> – </a:t>
            </a:r>
            <a:r>
              <a:rPr lang="hu-HU" dirty="0" err="1"/>
              <a:t>Gingivostomatitis</a:t>
            </a:r>
            <a:r>
              <a:rPr lang="hu-HU" dirty="0"/>
              <a:t> </a:t>
            </a:r>
            <a:r>
              <a:rPr lang="hu-HU" dirty="0" err="1"/>
              <a:t>herpetica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9781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800000"/>
                </a:solidFill>
              </a:rPr>
              <a:t>Szájtünetei</a:t>
            </a:r>
            <a:r>
              <a:rPr lang="en-US" b="1" i="1" dirty="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err="1"/>
              <a:t>Főleg</a:t>
            </a:r>
            <a:r>
              <a:rPr lang="en-US" dirty="0"/>
              <a:t> a </a:t>
            </a:r>
            <a:r>
              <a:rPr lang="en-US" dirty="0" err="1"/>
              <a:t>lágyszájpadon</a:t>
            </a:r>
            <a:r>
              <a:rPr lang="en-US" dirty="0"/>
              <a:t> </a:t>
            </a:r>
            <a:r>
              <a:rPr lang="en-US" dirty="0" err="1"/>
              <a:t>jelennek</a:t>
            </a:r>
            <a:r>
              <a:rPr lang="en-US" dirty="0"/>
              <a:t> meg </a:t>
            </a:r>
            <a:r>
              <a:rPr lang="en-US" dirty="0" err="1"/>
              <a:t>apró</a:t>
            </a:r>
            <a:r>
              <a:rPr lang="en-US" dirty="0"/>
              <a:t> </a:t>
            </a:r>
            <a:r>
              <a:rPr lang="en-US" dirty="0" err="1"/>
              <a:t>pontszerű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 </a:t>
            </a:r>
            <a:r>
              <a:rPr lang="en-US" dirty="0" err="1"/>
              <a:t>foltok</a:t>
            </a:r>
            <a:r>
              <a:rPr lang="en-US" dirty="0"/>
              <a:t>, de </a:t>
            </a:r>
            <a:r>
              <a:rPr lang="en-US" dirty="0" err="1"/>
              <a:t>ezek</a:t>
            </a:r>
            <a:r>
              <a:rPr lang="en-US" dirty="0"/>
              <a:t> </a:t>
            </a:r>
            <a:r>
              <a:rPr lang="en-US" dirty="0" err="1"/>
              <a:t>általában</a:t>
            </a:r>
            <a:r>
              <a:rPr lang="en-US" dirty="0"/>
              <a:t> 3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elmúlnak</a:t>
            </a:r>
            <a:r>
              <a:rPr lang="en-US" dirty="0"/>
              <a:t>. </a:t>
            </a:r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56992"/>
            <a:ext cx="3168352" cy="3168352"/>
          </a:xfrm>
          <a:prstGeom prst="rect">
            <a:avLst/>
          </a:prstGeom>
        </p:spPr>
      </p:pic>
      <p:pic>
        <p:nvPicPr>
          <p:cNvPr id="5" name="Picture 4" descr="rubeola-o-que-e-sintomas-trat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95663"/>
            <a:ext cx="36195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4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/>
              <a:t>Scarlatina</a:t>
            </a:r>
            <a:r>
              <a:rPr lang="en-US" b="1" dirty="0"/>
              <a:t> (</a:t>
            </a:r>
            <a:r>
              <a:rPr lang="en-US" b="1" dirty="0" err="1"/>
              <a:t>vörheny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/>
              <a:t>Főleg</a:t>
            </a:r>
            <a:r>
              <a:rPr lang="en-US" sz="3600" dirty="0"/>
              <a:t> a </a:t>
            </a:r>
            <a:r>
              <a:rPr lang="en-US" sz="3600" dirty="0" err="1"/>
              <a:t>téli</a:t>
            </a:r>
            <a:r>
              <a:rPr lang="en-US" sz="3600" dirty="0"/>
              <a:t> </a:t>
            </a:r>
            <a:r>
              <a:rPr lang="en-US" sz="3600" dirty="0" err="1"/>
              <a:t>hónapokban</a:t>
            </a:r>
            <a:r>
              <a:rPr lang="en-US" sz="3600" dirty="0"/>
              <a:t> </a:t>
            </a:r>
            <a:r>
              <a:rPr lang="en-US" sz="3600" dirty="0" err="1"/>
              <a:t>jelentkező</a:t>
            </a:r>
            <a:r>
              <a:rPr lang="en-US" sz="3600" dirty="0"/>
              <a:t> </a:t>
            </a:r>
            <a:r>
              <a:rPr lang="en-US" sz="3600" dirty="0" err="1"/>
              <a:t>tömegesen</a:t>
            </a:r>
            <a:r>
              <a:rPr lang="en-US" sz="3600" dirty="0"/>
              <a:t> </a:t>
            </a:r>
            <a:r>
              <a:rPr lang="en-US" sz="3600" dirty="0" err="1"/>
              <a:t>előforduló</a:t>
            </a:r>
            <a:r>
              <a:rPr lang="en-US" sz="3600" dirty="0"/>
              <a:t> </a:t>
            </a:r>
            <a:r>
              <a:rPr lang="en-US" sz="3600" dirty="0" err="1"/>
              <a:t>fertőző</a:t>
            </a:r>
            <a:r>
              <a:rPr lang="en-US" sz="3600" dirty="0"/>
              <a:t> </a:t>
            </a:r>
            <a:r>
              <a:rPr lang="en-US" sz="3600" dirty="0" err="1"/>
              <a:t>gyermekbetegség</a:t>
            </a:r>
            <a:endParaRPr lang="en-US" sz="3600" dirty="0"/>
          </a:p>
          <a:p>
            <a:r>
              <a:rPr lang="en-US" sz="3600" dirty="0"/>
              <a:t>Oka: Streptococcus </a:t>
            </a:r>
            <a:r>
              <a:rPr lang="en-US" sz="3600" dirty="0" err="1"/>
              <a:t>haemoliticus</a:t>
            </a:r>
            <a:r>
              <a:rPr lang="en-US" sz="3600" dirty="0"/>
              <a:t> (</a:t>
            </a:r>
            <a:r>
              <a:rPr lang="en-US" sz="3600" dirty="0" err="1"/>
              <a:t>toxinja</a:t>
            </a:r>
            <a:r>
              <a:rPr lang="en-US" sz="3600" dirty="0"/>
              <a:t> </a:t>
            </a:r>
            <a:r>
              <a:rPr lang="en-US" sz="3600" dirty="0" err="1"/>
              <a:t>idézi</a:t>
            </a:r>
            <a:r>
              <a:rPr lang="en-US" sz="3600" dirty="0"/>
              <a:t> </a:t>
            </a:r>
            <a:r>
              <a:rPr lang="en-US" sz="3600" dirty="0" err="1"/>
              <a:t>elő</a:t>
            </a:r>
            <a:r>
              <a:rPr lang="en-US" sz="3600" dirty="0"/>
              <a:t> </a:t>
            </a:r>
            <a:r>
              <a:rPr lang="en-US" sz="3600" dirty="0" err="1"/>
              <a:t>az</a:t>
            </a:r>
            <a:r>
              <a:rPr lang="en-US" sz="3600" dirty="0"/>
              <a:t> </a:t>
            </a:r>
            <a:r>
              <a:rPr lang="en-US" sz="3600" dirty="0" err="1"/>
              <a:t>általános</a:t>
            </a:r>
            <a:r>
              <a:rPr lang="en-US" sz="3600" dirty="0"/>
              <a:t> </a:t>
            </a:r>
            <a:r>
              <a:rPr lang="en-US" sz="3600" dirty="0" err="1"/>
              <a:t>tüneteket</a:t>
            </a:r>
            <a:r>
              <a:rPr lang="en-US" sz="3600" dirty="0"/>
              <a:t> </a:t>
            </a:r>
            <a:r>
              <a:rPr lang="en-US" sz="3600" dirty="0" err="1"/>
              <a:t>és</a:t>
            </a:r>
            <a:r>
              <a:rPr lang="en-US" sz="3600" dirty="0"/>
              <a:t> a </a:t>
            </a:r>
            <a:r>
              <a:rPr lang="en-US" sz="3600" dirty="0" err="1"/>
              <a:t>kiütést</a:t>
            </a:r>
            <a:r>
              <a:rPr lang="en-US" sz="3600" dirty="0"/>
              <a:t>)</a:t>
            </a:r>
          </a:p>
          <a:p>
            <a:r>
              <a:rPr lang="en-US" sz="3600" dirty="0"/>
              <a:t> </a:t>
            </a:r>
            <a:r>
              <a:rPr lang="en-US" sz="3600" dirty="0" err="1"/>
              <a:t>Lappangási</a:t>
            </a:r>
            <a:r>
              <a:rPr lang="en-US" sz="3600" dirty="0"/>
              <a:t> </a:t>
            </a:r>
            <a:r>
              <a:rPr lang="en-US" sz="3600" dirty="0" err="1"/>
              <a:t>ideje</a:t>
            </a:r>
            <a:r>
              <a:rPr lang="en-US" sz="3600" dirty="0"/>
              <a:t> kb. 1 </a:t>
            </a:r>
            <a:r>
              <a:rPr lang="en-US" sz="3600" dirty="0" err="1"/>
              <a:t>hét</a:t>
            </a:r>
            <a:r>
              <a:rPr lang="en-US" dirty="0"/>
              <a:t>  (2-7 nap) </a:t>
            </a:r>
          </a:p>
        </p:txBody>
      </p:sp>
      <p:pic>
        <p:nvPicPr>
          <p:cNvPr id="4" name="Picture 3" descr="rujeola_poj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8032"/>
            <a:ext cx="2145213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4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Általános</a:t>
            </a:r>
            <a:r>
              <a:rPr lang="en-US" dirty="0"/>
              <a:t> </a:t>
            </a:r>
            <a:r>
              <a:rPr lang="en-US" dirty="0" err="1"/>
              <a:t>tünetek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lázzal</a:t>
            </a:r>
            <a:r>
              <a:rPr lang="en-US" dirty="0"/>
              <a:t>, </a:t>
            </a:r>
            <a:r>
              <a:rPr lang="en-US" dirty="0" err="1"/>
              <a:t>torokfájással</a:t>
            </a:r>
            <a:r>
              <a:rPr lang="en-US" dirty="0"/>
              <a:t> </a:t>
            </a:r>
            <a:r>
              <a:rPr lang="en-US" dirty="0" err="1"/>
              <a:t>kezdődik</a:t>
            </a:r>
            <a:r>
              <a:rPr lang="en-US" dirty="0"/>
              <a:t>,</a:t>
            </a:r>
          </a:p>
          <a:p>
            <a:r>
              <a:rPr lang="en-US" dirty="0"/>
              <a:t> a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napon</a:t>
            </a:r>
            <a:r>
              <a:rPr lang="en-US" dirty="0"/>
              <a:t> </a:t>
            </a:r>
            <a:r>
              <a:rPr lang="en-US" dirty="0" err="1"/>
              <a:t>jelennek</a:t>
            </a:r>
            <a:r>
              <a:rPr lang="en-US" dirty="0"/>
              <a:t> meg, </a:t>
            </a:r>
            <a:r>
              <a:rPr lang="en-US" dirty="0" err="1"/>
              <a:t>melyek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apró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vörös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foltokként</a:t>
            </a:r>
            <a:r>
              <a:rPr lang="en-US" dirty="0"/>
              <a:t>, </a:t>
            </a:r>
            <a:r>
              <a:rPr lang="en-US" dirty="0" err="1"/>
              <a:t>először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arcon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a </a:t>
            </a:r>
            <a:r>
              <a:rPr lang="en-US" dirty="0" err="1"/>
              <a:t>végtagokon</a:t>
            </a:r>
            <a:r>
              <a:rPr lang="en-US" dirty="0"/>
              <a:t>, </a:t>
            </a:r>
            <a:r>
              <a:rPr lang="en-US" dirty="0" err="1"/>
              <a:t>végül</a:t>
            </a:r>
            <a:r>
              <a:rPr lang="en-US" dirty="0"/>
              <a:t> </a:t>
            </a:r>
            <a:r>
              <a:rPr lang="en-US" dirty="0" err="1"/>
              <a:t>testszerte</a:t>
            </a:r>
            <a:r>
              <a:rPr lang="en-US" dirty="0"/>
              <a:t> </a:t>
            </a:r>
            <a:r>
              <a:rPr lang="en-US" dirty="0" err="1"/>
              <a:t>találhatók</a:t>
            </a:r>
            <a:endParaRPr lang="en-US" dirty="0"/>
          </a:p>
          <a:p>
            <a:r>
              <a:rPr lang="en-US" dirty="0"/>
              <a:t> a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sűrűn</a:t>
            </a:r>
            <a:r>
              <a:rPr lang="en-US" dirty="0"/>
              <a:t> </a:t>
            </a:r>
            <a:r>
              <a:rPr lang="en-US" dirty="0" err="1"/>
              <a:t>állnak</a:t>
            </a:r>
            <a:r>
              <a:rPr lang="en-US" dirty="0"/>
              <a:t> </a:t>
            </a:r>
            <a:r>
              <a:rPr lang="en-US" dirty="0" err="1"/>
              <a:t>egymás</a:t>
            </a:r>
            <a:r>
              <a:rPr lang="en-US" dirty="0"/>
              <a:t> </a:t>
            </a:r>
            <a:r>
              <a:rPr lang="en-US" dirty="0" err="1"/>
              <a:t>mellett</a:t>
            </a:r>
            <a:r>
              <a:rPr lang="en-US" dirty="0"/>
              <a:t>, </a:t>
            </a:r>
            <a:r>
              <a:rPr lang="en-US" dirty="0" err="1"/>
              <a:t>messziről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látszik</a:t>
            </a:r>
            <a:r>
              <a:rPr lang="en-US" dirty="0"/>
              <a:t>, </a:t>
            </a:r>
            <a:r>
              <a:rPr lang="en-US" dirty="0" err="1"/>
              <a:t>hogy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egész</a:t>
            </a:r>
            <a:r>
              <a:rPr lang="en-US" dirty="0"/>
              <a:t> </a:t>
            </a:r>
            <a:r>
              <a:rPr lang="en-US" dirty="0" err="1"/>
              <a:t>bőr</a:t>
            </a:r>
            <a:r>
              <a:rPr lang="en-US" dirty="0"/>
              <a:t> </a:t>
            </a:r>
            <a:r>
              <a:rPr lang="en-US" dirty="0" err="1"/>
              <a:t>összefüggően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. </a:t>
            </a:r>
          </a:p>
          <a:p>
            <a:r>
              <a:rPr lang="en-US" dirty="0" err="1"/>
              <a:t>Sok</a:t>
            </a:r>
            <a:r>
              <a:rPr lang="en-US" dirty="0"/>
              <a:t> </a:t>
            </a:r>
            <a:r>
              <a:rPr lang="en-US" dirty="0" err="1"/>
              <a:t>kiütés</a:t>
            </a:r>
            <a:r>
              <a:rPr lang="en-US" dirty="0"/>
              <a:t> van a </a:t>
            </a:r>
            <a:r>
              <a:rPr lang="en-US" dirty="0" err="1"/>
              <a:t>hajlatokban</a:t>
            </a:r>
            <a:endParaRPr lang="en-US" dirty="0"/>
          </a:p>
          <a:p>
            <a:r>
              <a:rPr lang="en-US" dirty="0"/>
              <a:t> a </a:t>
            </a:r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héten</a:t>
            </a:r>
            <a:r>
              <a:rPr lang="en-US" dirty="0"/>
              <a:t> </a:t>
            </a:r>
            <a:r>
              <a:rPr lang="en-US" dirty="0" err="1"/>
              <a:t>indul</a:t>
            </a:r>
            <a:r>
              <a:rPr lang="en-US" dirty="0"/>
              <a:t> meg a </a:t>
            </a:r>
            <a:r>
              <a:rPr lang="en-US" dirty="0" err="1"/>
              <a:t>testen</a:t>
            </a:r>
            <a:r>
              <a:rPr lang="en-US" dirty="0"/>
              <a:t> </a:t>
            </a:r>
            <a:r>
              <a:rPr lang="en-US" dirty="0" err="1"/>
              <a:t>lévő</a:t>
            </a:r>
            <a:r>
              <a:rPr lang="en-US" dirty="0"/>
              <a:t> </a:t>
            </a:r>
            <a:r>
              <a:rPr lang="en-US" dirty="0" err="1"/>
              <a:t>kiütések</a:t>
            </a:r>
            <a:r>
              <a:rPr lang="en-US" dirty="0"/>
              <a:t> </a:t>
            </a:r>
            <a:r>
              <a:rPr lang="en-US" dirty="0" err="1"/>
              <a:t>hámlása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0" y="5178462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Nagyon</a:t>
            </a:r>
            <a:r>
              <a:rPr lang="en-US" dirty="0"/>
              <a:t> </a:t>
            </a:r>
            <a:r>
              <a:rPr lang="en-US" dirty="0" err="1"/>
              <a:t>jellemző</a:t>
            </a:r>
            <a:r>
              <a:rPr lang="en-US" dirty="0"/>
              <a:t> a </a:t>
            </a:r>
            <a:r>
              <a:rPr lang="en-US" b="1" dirty="0" err="1"/>
              <a:t>száj</a:t>
            </a:r>
            <a:r>
              <a:rPr lang="en-US" b="1" dirty="0"/>
              <a:t> </a:t>
            </a:r>
            <a:r>
              <a:rPr lang="en-US" b="1" dirty="0" err="1"/>
              <a:t>körüli</a:t>
            </a:r>
            <a:r>
              <a:rPr lang="en-US" b="1" dirty="0"/>
              <a:t> </a:t>
            </a:r>
            <a:r>
              <a:rPr lang="en-US" b="1" dirty="0" err="1"/>
              <a:t>vörös</a:t>
            </a:r>
            <a:r>
              <a:rPr lang="en-US" b="1" dirty="0"/>
              <a:t>, </a:t>
            </a:r>
            <a:r>
              <a:rPr lang="en-US" b="1" dirty="0" err="1"/>
              <a:t>majd</a:t>
            </a:r>
            <a:r>
              <a:rPr lang="en-US" b="1" dirty="0"/>
              <a:t> </a:t>
            </a:r>
            <a:r>
              <a:rPr lang="en-US" b="1" dirty="0" err="1"/>
              <a:t>elhalványodó</a:t>
            </a:r>
            <a:r>
              <a:rPr lang="en-US" b="1" dirty="0"/>
              <a:t> </a:t>
            </a:r>
            <a:r>
              <a:rPr lang="en-US" b="1" dirty="0" err="1"/>
              <a:t>háromszög</a:t>
            </a:r>
            <a:r>
              <a:rPr lang="en-US" b="1" dirty="0"/>
              <a:t> </a:t>
            </a:r>
            <a:r>
              <a:rPr lang="en-US" b="1" dirty="0" err="1"/>
              <a:t>alakú</a:t>
            </a:r>
            <a:r>
              <a:rPr lang="en-US" b="1" dirty="0"/>
              <a:t> "</a:t>
            </a:r>
            <a:r>
              <a:rPr lang="en-US" b="1" dirty="0" err="1"/>
              <a:t>folt</a:t>
            </a:r>
            <a:r>
              <a:rPr lang="en-US" b="1" dirty="0"/>
              <a:t>",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un. </a:t>
            </a:r>
            <a:r>
              <a:rPr lang="en-US" b="1" u="sng" dirty="0" err="1">
                <a:solidFill>
                  <a:srgbClr val="543466"/>
                </a:solidFill>
              </a:rPr>
              <a:t>perioralis</a:t>
            </a:r>
            <a:r>
              <a:rPr lang="en-US" b="1" u="sng" dirty="0">
                <a:solidFill>
                  <a:srgbClr val="543466"/>
                </a:solidFill>
              </a:rPr>
              <a:t> </a:t>
            </a:r>
            <a:r>
              <a:rPr lang="en-US" b="1" u="sng" dirty="0" err="1">
                <a:solidFill>
                  <a:srgbClr val="543466"/>
                </a:solidFill>
              </a:rPr>
              <a:t>háromszög</a:t>
            </a:r>
            <a:r>
              <a:rPr lang="en-US" dirty="0"/>
              <a:t>, </a:t>
            </a:r>
            <a:r>
              <a:rPr lang="en-US" dirty="0" err="1"/>
              <a:t>vagyis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arc </a:t>
            </a:r>
            <a:r>
              <a:rPr lang="en-US" dirty="0" err="1"/>
              <a:t>általában</a:t>
            </a:r>
            <a:r>
              <a:rPr lang="en-US" dirty="0"/>
              <a:t> </a:t>
            </a:r>
            <a:r>
              <a:rPr lang="en-US" dirty="0" err="1"/>
              <a:t>piros</a:t>
            </a:r>
            <a:r>
              <a:rPr lang="en-US" dirty="0"/>
              <a:t>, de a </a:t>
            </a:r>
            <a:r>
              <a:rPr lang="en-US" dirty="0" err="1"/>
              <a:t>száj</a:t>
            </a:r>
            <a:r>
              <a:rPr lang="en-US" dirty="0"/>
              <a:t> </a:t>
            </a:r>
            <a:r>
              <a:rPr lang="en-US" dirty="0" err="1"/>
              <a:t>körül</a:t>
            </a:r>
            <a:r>
              <a:rPr lang="en-US" dirty="0"/>
              <a:t> </a:t>
            </a:r>
            <a:r>
              <a:rPr lang="en-US" dirty="0" err="1"/>
              <a:t>feltűnően</a:t>
            </a:r>
            <a:r>
              <a:rPr lang="en-US" dirty="0"/>
              <a:t> </a:t>
            </a:r>
            <a:r>
              <a:rPr lang="en-US" dirty="0" err="1"/>
              <a:t>sápadt</a:t>
            </a:r>
            <a:endParaRPr lang="en-US" dirty="0"/>
          </a:p>
        </p:txBody>
      </p:sp>
      <p:pic>
        <p:nvPicPr>
          <p:cNvPr id="4" name="Picture 3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405" y="3318612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0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b="1" i="1" dirty="0" err="1">
                <a:solidFill>
                  <a:srgbClr val="800000"/>
                </a:solidFill>
              </a:rPr>
              <a:t>Szájtünete</a:t>
            </a:r>
            <a:r>
              <a:rPr lang="en-US" b="1" i="1" dirty="0">
                <a:solidFill>
                  <a:srgbClr val="80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betegség</a:t>
            </a:r>
            <a:r>
              <a:rPr lang="en-US" dirty="0"/>
              <a:t> </a:t>
            </a:r>
            <a:r>
              <a:rPr lang="en-US" dirty="0" err="1"/>
              <a:t>legjellemzőbb</a:t>
            </a:r>
            <a:r>
              <a:rPr lang="en-US" dirty="0"/>
              <a:t> </a:t>
            </a:r>
            <a:r>
              <a:rPr lang="en-US" dirty="0" err="1"/>
              <a:t>szájtünete</a:t>
            </a:r>
            <a:r>
              <a:rPr lang="en-US" dirty="0"/>
              <a:t> a </a:t>
            </a:r>
            <a:r>
              <a:rPr lang="en-US" b="1" dirty="0" err="1"/>
              <a:t>fehér</a:t>
            </a:r>
            <a:r>
              <a:rPr lang="en-US" b="1" dirty="0"/>
              <a:t>, </a:t>
            </a:r>
            <a:r>
              <a:rPr lang="en-US" b="1" dirty="0" err="1"/>
              <a:t>majd</a:t>
            </a:r>
            <a:r>
              <a:rPr lang="en-US" b="1" dirty="0"/>
              <a:t> </a:t>
            </a:r>
            <a:r>
              <a:rPr lang="en-US" b="1" dirty="0" err="1"/>
              <a:t>vörös</a:t>
            </a:r>
            <a:r>
              <a:rPr lang="en-US" b="1" dirty="0"/>
              <a:t> </a:t>
            </a:r>
            <a:r>
              <a:rPr lang="en-US" b="1" dirty="0" err="1"/>
              <a:t>málnanyelv</a:t>
            </a:r>
            <a:r>
              <a:rPr lang="en-US" b="1" dirty="0"/>
              <a:t>: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nyelvet</a:t>
            </a:r>
            <a:r>
              <a:rPr lang="en-US" dirty="0"/>
              <a:t> </a:t>
            </a:r>
            <a:r>
              <a:rPr lang="en-US" dirty="0" err="1"/>
              <a:t>fehér</a:t>
            </a:r>
            <a:r>
              <a:rPr lang="en-US" dirty="0"/>
              <a:t> </a:t>
            </a:r>
            <a:r>
              <a:rPr lang="en-US" dirty="0" err="1"/>
              <a:t>lepedék</a:t>
            </a:r>
            <a:r>
              <a:rPr lang="en-US" dirty="0"/>
              <a:t> </a:t>
            </a:r>
            <a:r>
              <a:rPr lang="en-US" dirty="0" err="1"/>
              <a:t>borítja</a:t>
            </a:r>
            <a:r>
              <a:rPr lang="en-US" dirty="0"/>
              <a:t>, </a:t>
            </a:r>
            <a:r>
              <a:rPr lang="en-US" dirty="0" err="1"/>
              <a:t>melyen</a:t>
            </a:r>
            <a:r>
              <a:rPr lang="en-US" dirty="0"/>
              <a:t> </a:t>
            </a:r>
            <a:r>
              <a:rPr lang="en-US" dirty="0" err="1"/>
              <a:t>áttünnek</a:t>
            </a:r>
            <a:r>
              <a:rPr lang="en-US" dirty="0"/>
              <a:t> a </a:t>
            </a:r>
            <a:r>
              <a:rPr lang="en-US" dirty="0" err="1"/>
              <a:t>piros</a:t>
            </a:r>
            <a:r>
              <a:rPr lang="en-US" dirty="0"/>
              <a:t> </a:t>
            </a:r>
            <a:r>
              <a:rPr lang="en-US" dirty="0" err="1"/>
              <a:t>nyelvpapillák</a:t>
            </a:r>
            <a:r>
              <a:rPr lang="en-US" dirty="0"/>
              <a:t>, </a:t>
            </a:r>
            <a:r>
              <a:rPr lang="en-US" dirty="0" err="1"/>
              <a:t>úgy</a:t>
            </a:r>
            <a:r>
              <a:rPr lang="en-US" dirty="0"/>
              <a:t> </a:t>
            </a:r>
            <a:r>
              <a:rPr lang="en-US" dirty="0" err="1"/>
              <a:t>néz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, mint a </a:t>
            </a:r>
            <a:r>
              <a:rPr lang="en-US" dirty="0" err="1"/>
              <a:t>fehérrel</a:t>
            </a:r>
            <a:r>
              <a:rPr lang="en-US" dirty="0"/>
              <a:t> </a:t>
            </a:r>
            <a:r>
              <a:rPr lang="en-US" dirty="0" err="1"/>
              <a:t>bevont</a:t>
            </a:r>
            <a:r>
              <a:rPr lang="en-US" dirty="0"/>
              <a:t> </a:t>
            </a:r>
            <a:r>
              <a:rPr lang="en-US" dirty="0" err="1"/>
              <a:t>málna</a:t>
            </a:r>
            <a:r>
              <a:rPr lang="en-US" dirty="0"/>
              <a:t>, </a:t>
            </a:r>
            <a:r>
              <a:rPr lang="en-US" dirty="0" err="1"/>
              <a:t>innen</a:t>
            </a:r>
            <a:r>
              <a:rPr lang="en-US" dirty="0"/>
              <a:t> van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elnevezés</a:t>
            </a:r>
            <a:r>
              <a:rPr lang="en-US" dirty="0"/>
              <a:t> is.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a </a:t>
            </a:r>
            <a:r>
              <a:rPr lang="en-US" dirty="0" err="1"/>
              <a:t>fehér</a:t>
            </a:r>
            <a:r>
              <a:rPr lang="en-US" dirty="0"/>
              <a:t> </a:t>
            </a:r>
            <a:r>
              <a:rPr lang="en-US" dirty="0" err="1"/>
              <a:t>lepedék</a:t>
            </a:r>
            <a:r>
              <a:rPr lang="en-US" dirty="0"/>
              <a:t> </a:t>
            </a:r>
            <a:r>
              <a:rPr lang="en-US" dirty="0" err="1"/>
              <a:t>leválik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csak</a:t>
            </a:r>
            <a:r>
              <a:rPr lang="en-US" dirty="0"/>
              <a:t> a </a:t>
            </a:r>
            <a:r>
              <a:rPr lang="en-US" dirty="0" err="1"/>
              <a:t>duzzadt</a:t>
            </a:r>
            <a:r>
              <a:rPr lang="en-US" dirty="0"/>
              <a:t>, </a:t>
            </a:r>
            <a:r>
              <a:rPr lang="en-US" dirty="0" err="1"/>
              <a:t>gyulladt</a:t>
            </a:r>
            <a:r>
              <a:rPr lang="en-US" dirty="0"/>
              <a:t> </a:t>
            </a:r>
            <a:r>
              <a:rPr lang="en-US" dirty="0" err="1"/>
              <a:t>élénkvörös</a:t>
            </a:r>
            <a:r>
              <a:rPr lang="en-US" dirty="0"/>
              <a:t> </a:t>
            </a:r>
            <a:r>
              <a:rPr lang="en-US" dirty="0" err="1"/>
              <a:t>nyelvpapillák</a:t>
            </a:r>
            <a:r>
              <a:rPr lang="en-US" dirty="0"/>
              <a:t> </a:t>
            </a:r>
            <a:r>
              <a:rPr lang="en-US" dirty="0" err="1"/>
              <a:t>látszanak</a:t>
            </a:r>
            <a:r>
              <a:rPr lang="en-US" dirty="0"/>
              <a:t>(</a:t>
            </a:r>
            <a:r>
              <a:rPr lang="en-US" dirty="0" err="1"/>
              <a:t>vörös</a:t>
            </a:r>
            <a:r>
              <a:rPr lang="en-US" dirty="0"/>
              <a:t> </a:t>
            </a:r>
            <a:r>
              <a:rPr lang="en-US" dirty="0" err="1"/>
              <a:t>málnanyelv</a:t>
            </a:r>
            <a:r>
              <a:rPr lang="en-US" dirty="0"/>
              <a:t>). </a:t>
            </a:r>
          </a:p>
        </p:txBody>
      </p:sp>
      <p:pic>
        <p:nvPicPr>
          <p:cNvPr id="4" name="Picture 3" descr="scarl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3987800" cy="2204864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4653136"/>
            <a:ext cx="3289300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err="1">
                <a:solidFill>
                  <a:srgbClr val="800000"/>
                </a:solidFill>
              </a:rPr>
              <a:t>Diftéria</a:t>
            </a:r>
            <a:r>
              <a:rPr lang="en-US" b="1" dirty="0">
                <a:solidFill>
                  <a:srgbClr val="800000"/>
                </a:solidFill>
              </a:rPr>
              <a:t> (</a:t>
            </a:r>
            <a:r>
              <a:rPr lang="en-US" b="1" dirty="0" err="1">
                <a:solidFill>
                  <a:srgbClr val="800000"/>
                </a:solidFill>
              </a:rPr>
              <a:t>torokgyík</a:t>
            </a:r>
            <a:r>
              <a:rPr lang="en-US" b="1" dirty="0">
                <a:solidFill>
                  <a:srgbClr val="80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8694"/>
            <a:ext cx="8229600" cy="469865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Nyálkahártya</a:t>
            </a:r>
            <a:r>
              <a:rPr lang="en-US" dirty="0"/>
              <a:t> </a:t>
            </a:r>
            <a:r>
              <a:rPr lang="en-US" dirty="0" err="1"/>
              <a:t>álhártyás</a:t>
            </a:r>
            <a:r>
              <a:rPr lang="en-US" dirty="0"/>
              <a:t> </a:t>
            </a:r>
            <a:r>
              <a:rPr lang="en-US" dirty="0" err="1"/>
              <a:t>gyulladása</a:t>
            </a:r>
            <a:endParaRPr lang="en-US" dirty="0"/>
          </a:p>
          <a:p>
            <a:r>
              <a:rPr lang="en-US" dirty="0"/>
              <a:t>Oka: </a:t>
            </a:r>
            <a:r>
              <a:rPr lang="en-US" i="1" dirty="0" err="1"/>
              <a:t>Corynebacterium</a:t>
            </a:r>
            <a:r>
              <a:rPr lang="en-US" i="1" dirty="0"/>
              <a:t> </a:t>
            </a:r>
            <a:r>
              <a:rPr lang="en-US" i="1" dirty="0" err="1"/>
              <a:t>diphtheriae</a:t>
            </a:r>
            <a:endParaRPr lang="en-US" i="1" dirty="0"/>
          </a:p>
          <a:p>
            <a:r>
              <a:rPr lang="en-US" dirty="0" err="1"/>
              <a:t>Cseppfertőzéssel</a:t>
            </a:r>
            <a:r>
              <a:rPr lang="en-US" dirty="0"/>
              <a:t>, </a:t>
            </a:r>
            <a:r>
              <a:rPr lang="en-US" dirty="0" err="1"/>
              <a:t>közvetlen</a:t>
            </a:r>
            <a:r>
              <a:rPr lang="en-US" dirty="0"/>
              <a:t> </a:t>
            </a:r>
            <a:r>
              <a:rPr lang="en-US" dirty="0" err="1"/>
              <a:t>kontaktussal</a:t>
            </a:r>
            <a:r>
              <a:rPr lang="en-US" dirty="0"/>
              <a:t> </a:t>
            </a:r>
            <a:r>
              <a:rPr lang="en-US" dirty="0" err="1"/>
              <a:t>terjed</a:t>
            </a:r>
            <a:endParaRPr lang="en-US" dirty="0"/>
          </a:p>
          <a:p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Diftériás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angina </a:t>
            </a:r>
            <a:r>
              <a:rPr lang="en-US" dirty="0" err="1"/>
              <a:t>alakul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: lobos </a:t>
            </a:r>
            <a:r>
              <a:rPr lang="en-US" dirty="0" err="1"/>
              <a:t>tonsillákon</a:t>
            </a:r>
            <a:r>
              <a:rPr lang="en-US" dirty="0"/>
              <a:t> </a:t>
            </a:r>
            <a:r>
              <a:rPr lang="en-US" dirty="0" err="1"/>
              <a:t>sárgásfehér</a:t>
            </a:r>
            <a:r>
              <a:rPr lang="en-US" dirty="0"/>
              <a:t> </a:t>
            </a:r>
            <a:r>
              <a:rPr lang="en-US" dirty="0" err="1"/>
              <a:t>felrakódások</a:t>
            </a:r>
            <a:r>
              <a:rPr lang="en-US" dirty="0"/>
              <a:t>, </a:t>
            </a:r>
            <a:r>
              <a:rPr lang="en-US" dirty="0" err="1"/>
              <a:t>amelyek</a:t>
            </a:r>
            <a:r>
              <a:rPr lang="en-US" dirty="0"/>
              <a:t> </a:t>
            </a:r>
            <a:r>
              <a:rPr lang="en-US" dirty="0" err="1"/>
              <a:t>később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uvulán</a:t>
            </a:r>
            <a:r>
              <a:rPr lang="en-US" dirty="0"/>
              <a:t>, a </a:t>
            </a:r>
            <a:r>
              <a:rPr lang="en-US" dirty="0" err="1"/>
              <a:t>lágyszájpadon</a:t>
            </a:r>
            <a:r>
              <a:rPr lang="en-US" dirty="0"/>
              <a:t>, a </a:t>
            </a:r>
            <a:r>
              <a:rPr lang="en-US" dirty="0" err="1"/>
              <a:t>gingiván</a:t>
            </a:r>
            <a:r>
              <a:rPr lang="en-US" dirty="0"/>
              <a:t> is </a:t>
            </a:r>
            <a:r>
              <a:rPr lang="en-US" dirty="0" err="1"/>
              <a:t>megjelennek</a:t>
            </a:r>
            <a:endParaRPr lang="en-US" dirty="0"/>
          </a:p>
          <a:p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lázzal</a:t>
            </a:r>
            <a:r>
              <a:rPr lang="en-US" dirty="0"/>
              <a:t> </a:t>
            </a:r>
            <a:r>
              <a:rPr lang="en-US" dirty="0" err="1"/>
              <a:t>jár</a:t>
            </a:r>
            <a:endParaRPr lang="en-US" dirty="0"/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4" name="Picture 3" descr="difteria-e13484695351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27" y="0"/>
            <a:ext cx="3390525" cy="189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2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Diphtheria</a:t>
            </a:r>
            <a:r>
              <a:rPr lang="hu-HU" dirty="0"/>
              <a:t> (torokgyík):</a:t>
            </a:r>
          </a:p>
        </p:txBody>
      </p:sp>
      <p:pic>
        <p:nvPicPr>
          <p:cNvPr id="21508" name="Picture 4" descr="Képtalálat a következőre: „diphtheria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25" y="2905124"/>
            <a:ext cx="2619375" cy="3952876"/>
          </a:xfrm>
          <a:prstGeom prst="rect">
            <a:avLst/>
          </a:prstGeom>
          <a:noFill/>
        </p:spPr>
      </p:pic>
      <p:pic>
        <p:nvPicPr>
          <p:cNvPr id="21506" name="Picture 2" descr="Képtalálat a következőre: „diphtheria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6500857" cy="4018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2574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D8F1D4-9387-E040-80F4-33F7A20E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Pertussis</a:t>
            </a:r>
            <a:r>
              <a:rPr lang="hu-HU" dirty="0"/>
              <a:t> (szamárköhögés):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48CBBB-2890-004E-BF41-6B75848A2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Bordetella</a:t>
            </a:r>
            <a:r>
              <a:rPr lang="hu-HU" dirty="0"/>
              <a:t> </a:t>
            </a:r>
            <a:r>
              <a:rPr lang="hu-HU" dirty="0" err="1"/>
              <a:t>pertussis</a:t>
            </a:r>
            <a:r>
              <a:rPr lang="hu-HU" dirty="0"/>
              <a:t> (</a:t>
            </a:r>
            <a:r>
              <a:rPr lang="hu-HU" dirty="0" err="1"/>
              <a:t>Gram</a:t>
            </a:r>
            <a:r>
              <a:rPr lang="hu-HU" dirty="0"/>
              <a:t>- </a:t>
            </a:r>
            <a:r>
              <a:rPr lang="hu-HU" dirty="0" err="1"/>
              <a:t>coccobacillus</a:t>
            </a:r>
            <a:r>
              <a:rPr lang="hu-HU" dirty="0"/>
              <a:t>)</a:t>
            </a:r>
          </a:p>
          <a:p>
            <a:r>
              <a:rPr lang="hu-HU" dirty="0"/>
              <a:t>Rohamszerű, </a:t>
            </a:r>
            <a:r>
              <a:rPr lang="hu-HU" dirty="0" err="1"/>
              <a:t>fuldokló</a:t>
            </a:r>
            <a:r>
              <a:rPr lang="hu-HU" dirty="0"/>
              <a:t> köhögés</a:t>
            </a:r>
          </a:p>
          <a:p>
            <a:r>
              <a:rPr lang="hu-HU" dirty="0"/>
              <a:t>Belégzés sípolásszerű</a:t>
            </a:r>
          </a:p>
          <a:p>
            <a:r>
              <a:rPr lang="hu-HU" dirty="0"/>
              <a:t>Nyelvféken fekély keletkezik (mechanikai irritáció)</a:t>
            </a:r>
          </a:p>
          <a:p>
            <a:r>
              <a:rPr lang="hu-HU" dirty="0"/>
              <a:t>Ritka </a:t>
            </a:r>
            <a:r>
              <a:rPr lang="hu-HU" dirty="0">
                <a:sym typeface="Wingdings" pitchFamily="2" charset="2"/>
              </a:rPr>
              <a:t> védőoltás miatt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1432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Pertussis</a:t>
            </a:r>
            <a:r>
              <a:rPr lang="hu-HU" dirty="0"/>
              <a:t> (szamárköhögés):</a:t>
            </a:r>
          </a:p>
        </p:txBody>
      </p:sp>
      <p:sp>
        <p:nvSpPr>
          <p:cNvPr id="17410" name="AutoShape 2" descr="Képtalálat a következőre: „pertussi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7412" name="AutoShape 4" descr="Képtalálat a következőre: „pertussi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7416" name="Picture 8" descr="Képtalálat a következőre: „pertussi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5931" y="4786322"/>
            <a:ext cx="2668070" cy="2071678"/>
          </a:xfrm>
          <a:prstGeom prst="rect">
            <a:avLst/>
          </a:prstGeom>
          <a:noFill/>
        </p:spPr>
      </p:pic>
      <p:pic>
        <p:nvPicPr>
          <p:cNvPr id="17418" name="Picture 10" descr="Képtalálat a következőre: „pertussis tongue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81449"/>
            <a:ext cx="3429000" cy="2876551"/>
          </a:xfrm>
          <a:prstGeom prst="rect">
            <a:avLst/>
          </a:prstGeom>
          <a:noFill/>
        </p:spPr>
      </p:pic>
      <p:pic>
        <p:nvPicPr>
          <p:cNvPr id="17414" name="Picture 6" descr="Képtalálat a következőre: „pertussis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7" y="1071546"/>
            <a:ext cx="6215074" cy="3628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845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kéz- , láb-, szájbetegség: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Coxackie-vírus</a:t>
            </a:r>
            <a:endParaRPr lang="hu-HU" dirty="0"/>
          </a:p>
          <a:p>
            <a:r>
              <a:rPr lang="hu-HU" dirty="0"/>
              <a:t>Hólyagos elváltozás </a:t>
            </a:r>
          </a:p>
          <a:p>
            <a:r>
              <a:rPr lang="hu-HU" dirty="0"/>
              <a:t>Általában kisgyermekkorban, nyáron</a:t>
            </a:r>
          </a:p>
          <a:p>
            <a:r>
              <a:rPr lang="hu-HU" dirty="0" err="1"/>
              <a:t>Subfertilitás</a:t>
            </a:r>
            <a:r>
              <a:rPr lang="hu-HU" dirty="0"/>
              <a:t>, náthás tünetek, étvágytalanság</a:t>
            </a:r>
          </a:p>
          <a:p>
            <a:r>
              <a:rPr lang="hu-HU" dirty="0"/>
              <a:t>A gyulladásos udvarral körülvett hólyagok mindig egyesével helyezkednek el </a:t>
            </a:r>
            <a:r>
              <a:rPr lang="hu-HU" dirty="0">
                <a:sym typeface="Wingdings" pitchFamily="2" charset="2"/>
              </a:rPr>
              <a:t> DD.: herpesznél csoportosan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962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>
                <a:solidFill>
                  <a:srgbClr val="660066"/>
                </a:solidFill>
              </a:rPr>
              <a:t>Morbilli (kanyaró)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/>
              <a:t>Oka:</a:t>
            </a:r>
          </a:p>
          <a:p>
            <a:pPr>
              <a:buNone/>
            </a:pPr>
            <a:r>
              <a:rPr lang="hu-HU" dirty="0"/>
              <a:t>   </a:t>
            </a:r>
            <a:r>
              <a:rPr lang="hu-HU" sz="3600" dirty="0"/>
              <a:t>paramyxovírus</a:t>
            </a:r>
          </a:p>
          <a:p>
            <a:pPr>
              <a:buNone/>
            </a:pPr>
            <a:endParaRPr lang="hu-HU" sz="3600" dirty="0"/>
          </a:p>
          <a:p>
            <a:pPr>
              <a:buNone/>
            </a:pPr>
            <a:r>
              <a:rPr lang="hu-HU" sz="3600" dirty="0"/>
              <a:t>Behatolási kapu:</a:t>
            </a:r>
          </a:p>
          <a:p>
            <a:pPr>
              <a:buNone/>
            </a:pPr>
            <a:r>
              <a:rPr lang="en-US" sz="3600" dirty="0"/>
              <a:t>L</a:t>
            </a:r>
            <a:r>
              <a:rPr lang="hu-HU" sz="3600" dirty="0"/>
              <a:t>égutak </a:t>
            </a:r>
          </a:p>
          <a:p>
            <a:pPr>
              <a:buNone/>
            </a:pPr>
            <a:r>
              <a:rPr lang="hu-HU" sz="3600" dirty="0"/>
              <a:t>nyálkahártyája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0" y="1600200"/>
            <a:ext cx="4603750" cy="419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kéz- , láb-, szájbetegség:</a:t>
            </a:r>
          </a:p>
        </p:txBody>
      </p:sp>
      <p:sp>
        <p:nvSpPr>
          <p:cNvPr id="9218" name="AutoShape 2" descr="Képtalálat a következőre: „kéz láb száj betegség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20" name="AutoShape 4" descr="Képtalálat a következőre: „kéz láb száj betegség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22" name="AutoShape 6" descr="Képtalálat a következőre: „kéz láb száj betegség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9224" name="AutoShape 8" descr="Képtalálat a következőre: „kéz láb száj betegség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228" name="Picture 12" descr="Képtalálat a következőre: „kéz láb száj betegség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56" y="785794"/>
            <a:ext cx="2714644" cy="4078340"/>
          </a:xfrm>
          <a:prstGeom prst="rect">
            <a:avLst/>
          </a:prstGeom>
          <a:noFill/>
        </p:spPr>
      </p:pic>
      <p:pic>
        <p:nvPicPr>
          <p:cNvPr id="9230" name="Picture 14" descr="Képtalálat a következőre: „kéz láb száj betegség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5715000" cy="3810000"/>
          </a:xfrm>
          <a:prstGeom prst="rect">
            <a:avLst/>
          </a:prstGeom>
          <a:noFill/>
        </p:spPr>
      </p:pic>
      <p:pic>
        <p:nvPicPr>
          <p:cNvPr id="9226" name="Picture 10" descr="Képtalálat a következőre: „kéz láb száj betegség”"/>
          <p:cNvPicPr>
            <a:picLocks noChangeAspect="1" noChangeArrowheads="1"/>
          </p:cNvPicPr>
          <p:nvPr/>
        </p:nvPicPr>
        <p:blipFill>
          <a:blip r:embed="rId4"/>
          <a:srcRect l="1980" b="10559"/>
          <a:stretch>
            <a:fillRect/>
          </a:stretch>
        </p:blipFill>
        <p:spPr bwMode="auto">
          <a:xfrm>
            <a:off x="4071934" y="4286256"/>
            <a:ext cx="3536839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5876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Tuberculosis</a:t>
            </a:r>
            <a:r>
              <a:rPr lang="hu-HU" dirty="0"/>
              <a:t>: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Mycobacterium</a:t>
            </a:r>
            <a:r>
              <a:rPr lang="hu-HU" dirty="0"/>
              <a:t> </a:t>
            </a:r>
            <a:r>
              <a:rPr lang="hu-HU" dirty="0" err="1"/>
              <a:t>tuberculosis</a:t>
            </a:r>
            <a:endParaRPr lang="hu-HU" dirty="0"/>
          </a:p>
          <a:p>
            <a:r>
              <a:rPr lang="hu-HU" dirty="0"/>
              <a:t>Nyaki nyirokcsomók is gyulladtak</a:t>
            </a:r>
          </a:p>
          <a:p>
            <a:r>
              <a:rPr lang="hu-HU" dirty="0"/>
              <a:t>DD.: fog eredetű </a:t>
            </a:r>
            <a:r>
              <a:rPr lang="hu-HU" dirty="0" err="1"/>
              <a:t>perostitis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8438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Tuberculosis</a:t>
            </a:r>
            <a:r>
              <a:rPr lang="hu-HU" dirty="0"/>
              <a:t>:</a:t>
            </a:r>
          </a:p>
        </p:txBody>
      </p:sp>
      <p:pic>
        <p:nvPicPr>
          <p:cNvPr id="11266" name="Picture 2" descr="Képtalálat a következőre: „cervical tuberculosi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810000" cy="4438651"/>
          </a:xfrm>
          <a:prstGeom prst="rect">
            <a:avLst/>
          </a:prstGeom>
          <a:noFill/>
        </p:spPr>
      </p:pic>
      <p:pic>
        <p:nvPicPr>
          <p:cNvPr id="11268" name="Picture 4" descr="Képtalálat a következőre: „tuberculosis oral manifestation”"/>
          <p:cNvPicPr>
            <a:picLocks noChangeAspect="1" noChangeArrowheads="1"/>
          </p:cNvPicPr>
          <p:nvPr/>
        </p:nvPicPr>
        <p:blipFill>
          <a:blip r:embed="rId3"/>
          <a:srcRect l="21918" t="40480"/>
          <a:stretch>
            <a:fillRect/>
          </a:stretch>
        </p:blipFill>
        <p:spPr bwMode="auto">
          <a:xfrm>
            <a:off x="3929059" y="1285860"/>
            <a:ext cx="5214942" cy="3074038"/>
          </a:xfrm>
          <a:prstGeom prst="rect">
            <a:avLst/>
          </a:prstGeom>
          <a:noFill/>
        </p:spPr>
      </p:pic>
      <p:pic>
        <p:nvPicPr>
          <p:cNvPr id="11270" name="Picture 6" descr="Képtalálat a következőre: „tuberculosis oral manifestation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5384" y="4429132"/>
            <a:ext cx="2968616" cy="2428868"/>
          </a:xfrm>
          <a:prstGeom prst="rect">
            <a:avLst/>
          </a:prstGeom>
          <a:noFill/>
        </p:spPr>
      </p:pic>
      <p:pic>
        <p:nvPicPr>
          <p:cNvPr id="11272" name="Picture 8" descr="Képtalálat a következőre: „tuberculosis oral manifestation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0333" y="4429133"/>
            <a:ext cx="3692939" cy="24288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8321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Tonsillitis</a:t>
            </a:r>
            <a:r>
              <a:rPr lang="hu-HU" dirty="0"/>
              <a:t>: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Streptococcus</a:t>
            </a:r>
            <a:r>
              <a:rPr lang="hu-HU" dirty="0"/>
              <a:t> </a:t>
            </a:r>
            <a:r>
              <a:rPr lang="hu-HU" dirty="0" err="1"/>
              <a:t>spec</a:t>
            </a:r>
            <a:r>
              <a:rPr lang="hu-HU" dirty="0"/>
              <a:t>.</a:t>
            </a:r>
          </a:p>
          <a:p>
            <a:r>
              <a:rPr lang="hu-HU" dirty="0"/>
              <a:t>Garatmandulák, szájnyálkahártya, </a:t>
            </a:r>
            <a:r>
              <a:rPr lang="hu-HU" dirty="0" err="1"/>
              <a:t>gingiva</a:t>
            </a:r>
            <a:r>
              <a:rPr lang="hu-HU" dirty="0"/>
              <a:t>, nyaki nyirokcsomók gyulladása</a:t>
            </a:r>
          </a:p>
          <a:p>
            <a:r>
              <a:rPr lang="hu-HU" dirty="0"/>
              <a:t>Láz, rossz közérzet</a:t>
            </a:r>
          </a:p>
          <a:p>
            <a:r>
              <a:rPr lang="hu-HU" dirty="0"/>
              <a:t>DD.: fog eredetű </a:t>
            </a:r>
            <a:r>
              <a:rPr lang="hu-HU" dirty="0" err="1"/>
              <a:t>periostitis</a:t>
            </a:r>
            <a:endParaRPr lang="hu-HU" dirty="0"/>
          </a:p>
          <a:p>
            <a:r>
              <a:rPr lang="hu-HU" dirty="0"/>
              <a:t>Th.: AB (gyermekorvos)</a:t>
            </a:r>
          </a:p>
        </p:txBody>
      </p:sp>
    </p:spTree>
    <p:extLst>
      <p:ext uri="{BB962C8B-B14F-4D97-AF65-F5344CB8AC3E}">
        <p14:creationId xmlns:p14="http://schemas.microsoft.com/office/powerpoint/2010/main" val="2019501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Tonsillitis</a:t>
            </a:r>
            <a:r>
              <a:rPr lang="hu-HU" dirty="0"/>
              <a:t>:</a:t>
            </a:r>
          </a:p>
        </p:txBody>
      </p:sp>
      <p:pic>
        <p:nvPicPr>
          <p:cNvPr id="25604" name="Picture 4" descr="Képtalálat a következőre: „tonsillitis adenoids”"/>
          <p:cNvPicPr>
            <a:picLocks noChangeAspect="1" noChangeArrowheads="1"/>
          </p:cNvPicPr>
          <p:nvPr/>
        </p:nvPicPr>
        <p:blipFill>
          <a:blip r:embed="rId2"/>
          <a:srcRect l="33215" t="2325"/>
          <a:stretch>
            <a:fillRect/>
          </a:stretch>
        </p:blipFill>
        <p:spPr bwMode="auto">
          <a:xfrm>
            <a:off x="4691078" y="2857496"/>
            <a:ext cx="4452922" cy="4000504"/>
          </a:xfrm>
          <a:prstGeom prst="rect">
            <a:avLst/>
          </a:prstGeom>
          <a:noFill/>
        </p:spPr>
      </p:pic>
      <p:pic>
        <p:nvPicPr>
          <p:cNvPr id="25602" name="Picture 2" descr="Képtalálat a következőre: „tonsilliti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722650" cy="3143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9950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Mononucleosis</a:t>
            </a:r>
            <a:r>
              <a:rPr lang="hu-HU" dirty="0"/>
              <a:t> </a:t>
            </a:r>
            <a:r>
              <a:rPr lang="hu-HU" dirty="0" err="1"/>
              <a:t>infectiosa</a:t>
            </a:r>
            <a:r>
              <a:rPr lang="hu-HU" dirty="0"/>
              <a:t>: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„csók betegség”/ Pfeiffer-féle mirigyláz</a:t>
            </a:r>
          </a:p>
          <a:p>
            <a:r>
              <a:rPr lang="hu-HU" dirty="0" err="1"/>
              <a:t>Ebstein-Barr-vírus</a:t>
            </a:r>
            <a:endParaRPr lang="hu-HU" dirty="0"/>
          </a:p>
          <a:p>
            <a:r>
              <a:rPr lang="hu-HU" dirty="0"/>
              <a:t>Hosszú lappangás </a:t>
            </a:r>
          </a:p>
          <a:p>
            <a:r>
              <a:rPr lang="hu-HU" dirty="0"/>
              <a:t>Láz, sápadtság</a:t>
            </a:r>
          </a:p>
          <a:p>
            <a:r>
              <a:rPr lang="hu-HU" dirty="0"/>
              <a:t>Torokfájás</a:t>
            </a:r>
          </a:p>
          <a:p>
            <a:r>
              <a:rPr lang="hu-HU" dirty="0"/>
              <a:t>Gyulladt nyirokcsomók</a:t>
            </a:r>
          </a:p>
          <a:p>
            <a:r>
              <a:rPr lang="hu-HU" dirty="0"/>
              <a:t>lép-, és májnagyobbodás</a:t>
            </a:r>
          </a:p>
        </p:txBody>
      </p:sp>
    </p:spTree>
    <p:extLst>
      <p:ext uri="{BB962C8B-B14F-4D97-AF65-F5344CB8AC3E}">
        <p14:creationId xmlns:p14="http://schemas.microsoft.com/office/powerpoint/2010/main" val="34653786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Mononucleosis</a:t>
            </a:r>
            <a:r>
              <a:rPr lang="hu-HU" dirty="0"/>
              <a:t> </a:t>
            </a:r>
            <a:r>
              <a:rPr lang="hu-HU" dirty="0" err="1"/>
              <a:t>infectiosa</a:t>
            </a:r>
            <a:r>
              <a:rPr lang="hu-HU" dirty="0"/>
              <a:t>:</a:t>
            </a:r>
          </a:p>
        </p:txBody>
      </p:sp>
      <p:pic>
        <p:nvPicPr>
          <p:cNvPr id="7170" name="Picture 2" descr="Képtalálat a következőre: „mononucleosi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953000" cy="3219451"/>
          </a:xfrm>
          <a:prstGeom prst="rect">
            <a:avLst/>
          </a:prstGeom>
          <a:noFill/>
        </p:spPr>
      </p:pic>
      <p:pic>
        <p:nvPicPr>
          <p:cNvPr id="7172" name="Picture 4" descr="Képtalálat a következőre: „mononucleosis swollen glands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038579"/>
            <a:ext cx="5286412" cy="281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143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Virális</a:t>
            </a:r>
            <a:r>
              <a:rPr lang="hu-HU" dirty="0"/>
              <a:t> </a:t>
            </a:r>
            <a:r>
              <a:rPr lang="hu-HU" dirty="0" err="1"/>
              <a:t>sialoadenitis</a:t>
            </a:r>
            <a:r>
              <a:rPr lang="hu-HU" dirty="0"/>
              <a:t>: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Duzzanat az érintett nyálmirigyeknek megfelelően</a:t>
            </a:r>
          </a:p>
          <a:p>
            <a:r>
              <a:rPr lang="hu-HU" dirty="0"/>
              <a:t>DD.: fog eredetű gyulladások</a:t>
            </a:r>
          </a:p>
          <a:p>
            <a:r>
              <a:rPr lang="hu-HU" dirty="0"/>
              <a:t>Láz, elesettség</a:t>
            </a:r>
          </a:p>
          <a:p>
            <a:r>
              <a:rPr lang="hu-HU" dirty="0"/>
              <a:t>Csökkent nyáltermelés</a:t>
            </a:r>
          </a:p>
          <a:p>
            <a:r>
              <a:rPr lang="hu-HU" dirty="0"/>
              <a:t>Th.: fokozott folyadékbevitel, </a:t>
            </a:r>
            <a:r>
              <a:rPr lang="hu-HU" dirty="0" err="1"/>
              <a:t>NoSpa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35057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vIrális</a:t>
            </a:r>
            <a:r>
              <a:rPr lang="hu-HU" dirty="0"/>
              <a:t> </a:t>
            </a:r>
            <a:r>
              <a:rPr lang="hu-HU" dirty="0" err="1"/>
              <a:t>sialoadenitis</a:t>
            </a:r>
            <a:r>
              <a:rPr lang="hu-HU" dirty="0"/>
              <a:t>:</a:t>
            </a:r>
          </a:p>
        </p:txBody>
      </p:sp>
      <p:pic>
        <p:nvPicPr>
          <p:cNvPr id="5122" name="Picture 2" descr="Képtalálat a következőre: „sialoadenitis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4517401" cy="3071834"/>
          </a:xfrm>
          <a:prstGeom prst="rect">
            <a:avLst/>
          </a:prstGeom>
          <a:noFill/>
        </p:spPr>
      </p:pic>
      <p:pic>
        <p:nvPicPr>
          <p:cNvPr id="5124" name="Picture 4" descr="Képtalálat a következőre: „sialoadenitis viral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5126" name="Picture 6" descr="Képtalálat a következőre: „sialoadenitis viral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18"/>
            <a:ext cx="4680867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87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Herpes</a:t>
            </a:r>
            <a:r>
              <a:rPr lang="hu-HU" dirty="0"/>
              <a:t> </a:t>
            </a:r>
            <a:r>
              <a:rPr lang="hu-HU" dirty="0" err="1"/>
              <a:t>simplex</a:t>
            </a:r>
            <a:r>
              <a:rPr lang="hu-HU" dirty="0"/>
              <a:t>: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Herpes</a:t>
            </a:r>
            <a:r>
              <a:rPr lang="hu-HU" dirty="0"/>
              <a:t> </a:t>
            </a:r>
            <a:r>
              <a:rPr lang="hu-HU" dirty="0" err="1"/>
              <a:t>simplex</a:t>
            </a:r>
            <a:r>
              <a:rPr lang="hu-HU" dirty="0"/>
              <a:t> 1 fertőzés</a:t>
            </a:r>
          </a:p>
          <a:p>
            <a:r>
              <a:rPr lang="hu-HU" dirty="0"/>
              <a:t>Primer kontamináció: </a:t>
            </a:r>
            <a:r>
              <a:rPr lang="hu-HU" dirty="0" err="1"/>
              <a:t>gingivostomatitis</a:t>
            </a:r>
            <a:r>
              <a:rPr lang="hu-HU" dirty="0"/>
              <a:t> </a:t>
            </a:r>
            <a:r>
              <a:rPr lang="hu-HU" dirty="0" err="1"/>
              <a:t>herpetica</a:t>
            </a:r>
            <a:r>
              <a:rPr lang="hu-HU" dirty="0"/>
              <a:t> et </a:t>
            </a:r>
            <a:r>
              <a:rPr lang="hu-HU" dirty="0" err="1"/>
              <a:t>ulcerosa</a:t>
            </a:r>
            <a:endParaRPr lang="hu-HU" dirty="0"/>
          </a:p>
          <a:p>
            <a:r>
              <a:rPr lang="hu-HU" dirty="0"/>
              <a:t>a vírus az idegpályák mentén nyugvó fázisban marad</a:t>
            </a:r>
          </a:p>
          <a:p>
            <a:r>
              <a:rPr lang="hu-HU" dirty="0"/>
              <a:t>Behatásra szekunder fekélyek alakulnak ki</a:t>
            </a:r>
          </a:p>
          <a:p>
            <a:r>
              <a:rPr lang="hu-HU" dirty="0"/>
              <a:t>Kezelése?</a:t>
            </a:r>
          </a:p>
        </p:txBody>
      </p:sp>
    </p:spTree>
    <p:extLst>
      <p:ext uri="{BB962C8B-B14F-4D97-AF65-F5344CB8AC3E}">
        <p14:creationId xmlns:p14="http://schemas.microsoft.com/office/powerpoint/2010/main" val="210952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u-HU" dirty="0"/>
              <a:t>A vírus az ember testváladékaival ürül.</a:t>
            </a:r>
          </a:p>
          <a:p>
            <a:pPr algn="ctr">
              <a:buNone/>
            </a:pPr>
            <a:r>
              <a:rPr lang="hu-HU" dirty="0">
                <a:solidFill>
                  <a:srgbClr val="FF0000"/>
                </a:solidFill>
              </a:rPr>
              <a:t>Cseppfertőzésként terjed</a:t>
            </a:r>
          </a:p>
          <a:p>
            <a:pPr algn="ctr">
              <a:buNone/>
            </a:pPr>
            <a:r>
              <a:rPr lang="hu-HU" dirty="0"/>
              <a:t>Incubatios idő: 9-12 nap</a:t>
            </a:r>
          </a:p>
          <a:p>
            <a:pPr algn="ctr">
              <a:buNone/>
            </a:pPr>
            <a:endParaRPr lang="hu-HU" dirty="0"/>
          </a:p>
          <a:p>
            <a:pPr algn="ctr">
              <a:buNone/>
            </a:pPr>
            <a:r>
              <a:rPr lang="hu-HU" b="1" u="sng" dirty="0"/>
              <a:t>Tünetek:</a:t>
            </a:r>
          </a:p>
          <a:p>
            <a:pPr algn="ctr">
              <a:buNone/>
            </a:pPr>
            <a:r>
              <a:rPr lang="en-US" dirty="0"/>
              <a:t>H</a:t>
            </a:r>
            <a:r>
              <a:rPr lang="hu-HU" dirty="0"/>
              <a:t>irtelen fellépő nátha, magas láz, köhögés, kötőhártya-gyulladás, nyirokcsomó duzzanat</a:t>
            </a:r>
          </a:p>
          <a:p>
            <a:pPr algn="ctr">
              <a:buNone/>
            </a:pPr>
            <a:r>
              <a:rPr lang="en-US" dirty="0"/>
              <a:t>N</a:t>
            </a:r>
            <a:r>
              <a:rPr lang="hu-HU" dirty="0"/>
              <a:t>yálkahártyán </a:t>
            </a:r>
            <a:r>
              <a:rPr lang="hu-HU" b="1" dirty="0">
                <a:solidFill>
                  <a:srgbClr val="FF0000"/>
                </a:solidFill>
              </a:rPr>
              <a:t>koplik-foltok </a:t>
            </a:r>
            <a:r>
              <a:rPr lang="hu-HU" dirty="0"/>
              <a:t>jelennek meg</a:t>
            </a:r>
          </a:p>
          <a:p>
            <a:pPr algn="ctr">
              <a:buNone/>
            </a:pPr>
            <a:r>
              <a:rPr lang="en-US" dirty="0"/>
              <a:t>K</a:t>
            </a:r>
            <a:r>
              <a:rPr lang="hu-HU" dirty="0"/>
              <a:t>ésőbb kiütések jelennek meg a bőrön, majd a láz csökken.</a:t>
            </a:r>
          </a:p>
        </p:txBody>
      </p:sp>
    </p:spTree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Képtalálat a következőre: „herpes simplex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1" y="4970016"/>
            <a:ext cx="2786050" cy="1887984"/>
          </a:xfrm>
          <a:prstGeom prst="rect">
            <a:avLst/>
          </a:prstGeom>
          <a:noFill/>
        </p:spPr>
      </p:pic>
      <p:pic>
        <p:nvPicPr>
          <p:cNvPr id="3080" name="Picture 8" descr="Képtalálat a következőre: „herpes simplex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85728"/>
            <a:ext cx="4762500" cy="3181350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Herpes</a:t>
            </a:r>
            <a:r>
              <a:rPr lang="hu-HU" dirty="0"/>
              <a:t> </a:t>
            </a:r>
            <a:r>
              <a:rPr lang="hu-HU" dirty="0" err="1"/>
              <a:t>simplex</a:t>
            </a:r>
            <a:r>
              <a:rPr lang="hu-HU" dirty="0"/>
              <a:t>:</a:t>
            </a:r>
          </a:p>
        </p:txBody>
      </p:sp>
      <p:pic>
        <p:nvPicPr>
          <p:cNvPr id="3074" name="Picture 2" descr="Képtalálat a következőre: „gingivostomatitis herpetica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95774"/>
            <a:ext cx="3810000" cy="2562226"/>
          </a:xfrm>
          <a:prstGeom prst="rect">
            <a:avLst/>
          </a:prstGeom>
          <a:noFill/>
        </p:spPr>
      </p:pic>
      <p:pic>
        <p:nvPicPr>
          <p:cNvPr id="3076" name="Picture 4" descr="Képtalálat a következőre: „gingivostomatitis herpetica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2984"/>
            <a:ext cx="3939878" cy="2600320"/>
          </a:xfrm>
          <a:prstGeom prst="rect">
            <a:avLst/>
          </a:prstGeom>
          <a:noFill/>
        </p:spPr>
      </p:pic>
      <p:pic>
        <p:nvPicPr>
          <p:cNvPr id="3078" name="Picture 6" descr="Képtalálat a következőre: „gingivostomatitis herpetica”"/>
          <p:cNvPicPr>
            <a:picLocks noChangeAspect="1" noChangeArrowheads="1"/>
          </p:cNvPicPr>
          <p:nvPr/>
        </p:nvPicPr>
        <p:blipFill>
          <a:blip r:embed="rId6"/>
          <a:srcRect l="3363" t="22670" r="784" b="16876"/>
          <a:stretch>
            <a:fillRect/>
          </a:stretch>
        </p:blipFill>
        <p:spPr bwMode="auto">
          <a:xfrm>
            <a:off x="3143240" y="2857496"/>
            <a:ext cx="407196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52511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Általános kezelési irányelvek fertőző betegség esetén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Halasztható beavatkozásokat a teljes gyógyulás után végezzük el</a:t>
            </a:r>
          </a:p>
          <a:p>
            <a:r>
              <a:rPr lang="hu-HU" dirty="0"/>
              <a:t>A legtöbb gyermekbetegség cseppfertőzéssel terjed </a:t>
            </a:r>
            <a:r>
              <a:rPr lang="hu-HU" dirty="0">
                <a:sym typeface="Wingdings" pitchFamily="2" charset="2"/>
              </a:rPr>
              <a:t> ne tegyük ki veszélynek a személyzetet, és a soron következő pácienseket (aeroszol képződés)</a:t>
            </a:r>
          </a:p>
          <a:p>
            <a:r>
              <a:rPr lang="hu-HU" dirty="0">
                <a:sym typeface="Wingdings" pitchFamily="2" charset="2"/>
              </a:rPr>
              <a:t>Fokozott infekciókontroll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1933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2209800"/>
          </a:xfrm>
        </p:spPr>
        <p:txBody>
          <a:bodyPr>
            <a:noAutofit/>
          </a:bodyPr>
          <a:lstStyle/>
          <a:p>
            <a:r>
              <a:rPr lang="hu-HU" sz="5400" b="1" i="1" dirty="0">
                <a:solidFill>
                  <a:srgbClr val="800000"/>
                </a:solidFill>
              </a:rPr>
              <a:t>Endocrin betegségek hatásai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Picture 4" descr="Hypothalamus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90600"/>
            <a:ext cx="7629525" cy="582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>
                <a:solidFill>
                  <a:srgbClr val="800000"/>
                </a:solidFill>
              </a:rPr>
              <a:t>Acromegalia (Gigantismus)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u="sng" dirty="0"/>
              <a:t>Oka: </a:t>
            </a:r>
          </a:p>
          <a:p>
            <a:pPr>
              <a:buNone/>
            </a:pPr>
            <a:endParaRPr lang="hu-HU" u="sng" dirty="0"/>
          </a:p>
          <a:p>
            <a:pPr>
              <a:buNone/>
            </a:pPr>
            <a:r>
              <a:rPr lang="hu-HU" dirty="0"/>
              <a:t>		A </a:t>
            </a:r>
            <a:r>
              <a:rPr lang="hu-HU" b="1" dirty="0">
                <a:solidFill>
                  <a:srgbClr val="800000"/>
                </a:solidFill>
              </a:rPr>
              <a:t>hypophysis daganat </a:t>
            </a:r>
            <a:r>
              <a:rPr lang="hu-HU" dirty="0"/>
              <a:t>miatt kialakuló fokozott növekedési hormon termelés (STH-somatotrop hormon)</a:t>
            </a:r>
          </a:p>
          <a:p>
            <a:endParaRPr lang="hu-HU" dirty="0"/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sz="5400" b="1" u="sng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u-HU" sz="5400" b="1" u="sng" dirty="0">
                <a:solidFill>
                  <a:schemeClr val="accent4">
                    <a:lumMod val="75000"/>
                  </a:schemeClr>
                </a:solidFill>
              </a:rPr>
              <a:t>Tünetek</a:t>
            </a:r>
            <a:br>
              <a:rPr lang="hu-HU" sz="5400" b="1" u="sng" dirty="0">
                <a:solidFill>
                  <a:schemeClr val="accent4">
                    <a:lumMod val="75000"/>
                  </a:schemeClr>
                </a:solidFill>
              </a:rPr>
            </a:br>
            <a:endParaRPr lang="hu-H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</a:t>
            </a:r>
            <a:r>
              <a:rPr lang="hu-HU" sz="2400" dirty="0"/>
              <a:t>estmagasság növekedése</a:t>
            </a:r>
          </a:p>
          <a:p>
            <a:r>
              <a:rPr lang="hu-HU" sz="2400" dirty="0"/>
              <a:t>A csontvégek  megnövekedése, kéz ujjai, láb ujjai, orr, állkapocs növekszik ezzel párhuzamosan a lágyrészek is megnagyobbodnak:</a:t>
            </a:r>
            <a:r>
              <a:rPr lang="hu-HU" sz="1600" dirty="0"/>
              <a:t> </a:t>
            </a:r>
            <a:r>
              <a:rPr lang="hu-HU" sz="2000" dirty="0"/>
              <a:t>macrocheilia (az ajak túltengése), macroglossia (nagy nyelv</a:t>
            </a:r>
            <a:r>
              <a:rPr lang="hu-HU" sz="1600" dirty="0"/>
              <a:t>)</a:t>
            </a:r>
          </a:p>
          <a:p>
            <a:r>
              <a:rPr lang="en-US" sz="2400" dirty="0"/>
              <a:t>E</a:t>
            </a:r>
            <a:r>
              <a:rPr lang="hu-HU" sz="2400" dirty="0"/>
              <a:t>rős izzadás, kellemetlen testszag</a:t>
            </a:r>
          </a:p>
          <a:p>
            <a:r>
              <a:rPr lang="en-US" sz="2400" dirty="0"/>
              <a:t>F</a:t>
            </a:r>
            <a:r>
              <a:rPr lang="hu-HU" sz="2400" dirty="0"/>
              <a:t>elnőtteknél az arcvonások eldurvulnak</a:t>
            </a:r>
          </a:p>
          <a:p>
            <a:r>
              <a:rPr lang="en-US" sz="2400" dirty="0"/>
              <a:t>L</a:t>
            </a:r>
            <a:r>
              <a:rPr lang="hu-HU" sz="2400" dirty="0"/>
              <a:t>ila foltok a hónaljnál, mellkason</a:t>
            </a:r>
          </a:p>
          <a:p>
            <a:r>
              <a:rPr lang="en-US" sz="2400" dirty="0"/>
              <a:t>A</a:t>
            </a:r>
            <a:r>
              <a:rPr lang="hu-HU" sz="2400" dirty="0"/>
              <a:t>z állkapocscsont növekedésével az állkapocscsont előreugorhat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nagy_orr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175" r="-27175"/>
          <a:stretch>
            <a:fillRect/>
          </a:stretch>
        </p:blipFill>
        <p:spPr>
          <a:xfrm>
            <a:off x="152400" y="533400"/>
            <a:ext cx="9296400" cy="5592763"/>
          </a:xfrm>
        </p:spPr>
      </p:pic>
    </p:spTree>
  </p:cSld>
  <p:clrMapOvr>
    <a:masterClrMapping/>
  </p:clrMapOvr>
  <p:transition spd="slow"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/>
          </a:bodyPr>
          <a:lstStyle/>
          <a:p>
            <a:r>
              <a:rPr lang="en-US" dirty="0"/>
              <a:t>M</a:t>
            </a:r>
            <a:r>
              <a:rPr lang="hu-HU" dirty="0"/>
              <a:t>egvastagodhatnak a gégeporcok</a:t>
            </a:r>
          </a:p>
          <a:p>
            <a:r>
              <a:rPr lang="en-US" dirty="0"/>
              <a:t>N</a:t>
            </a:r>
            <a:r>
              <a:rPr lang="hu-HU" dirty="0"/>
              <a:t>őhet a nyelv, tágabbak lehetnek a fogközök</a:t>
            </a:r>
          </a:p>
          <a:p>
            <a:r>
              <a:rPr lang="en-US" dirty="0"/>
              <a:t>E</a:t>
            </a:r>
            <a:r>
              <a:rPr lang="hu-HU" dirty="0"/>
              <a:t>lőreállóbbak a fogak</a:t>
            </a:r>
          </a:p>
          <a:p>
            <a:r>
              <a:rPr lang="hu-HU" dirty="0"/>
              <a:t>ínyhyperplasia fejlődhet ki</a:t>
            </a:r>
          </a:p>
          <a:p>
            <a:r>
              <a:rPr lang="hu-HU" dirty="0"/>
              <a:t>A fogak koronája és gyökere is megnőhet</a:t>
            </a:r>
          </a:p>
          <a:p>
            <a:r>
              <a:rPr lang="en-US" dirty="0"/>
              <a:t>A</a:t>
            </a:r>
            <a:r>
              <a:rPr lang="hu-HU" dirty="0"/>
              <a:t> mellkas hordóalakú formát vehet fel</a:t>
            </a:r>
          </a:p>
          <a:p>
            <a:r>
              <a:rPr lang="en-US" dirty="0"/>
              <a:t>I</a:t>
            </a:r>
            <a:r>
              <a:rPr lang="hu-HU" dirty="0"/>
              <a:t>zomgyengeség, gyakori zsibbadás a végtagokon</a:t>
            </a:r>
          </a:p>
          <a:p>
            <a:r>
              <a:rPr lang="en-US" dirty="0"/>
              <a:t>Á</a:t>
            </a:r>
            <a:r>
              <a:rPr lang="hu-HU" dirty="0"/>
              <a:t>lmatlanság, fáradékonyág, látásromlás</a:t>
            </a:r>
          </a:p>
          <a:p>
            <a:r>
              <a:rPr lang="en-US" dirty="0"/>
              <a:t>N</a:t>
            </a:r>
            <a:r>
              <a:rPr lang="hu-HU" dirty="0"/>
              <a:t>őknél vérzészavarok, meddőség</a:t>
            </a:r>
          </a:p>
          <a:p>
            <a:r>
              <a:rPr lang="en-US" dirty="0"/>
              <a:t>F</a:t>
            </a:r>
            <a:r>
              <a:rPr lang="hu-HU" dirty="0"/>
              <a:t>érfiaknál erekciós zavarok, impotencia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kalapacs_ujj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175" r="-27175"/>
          <a:stretch>
            <a:fillRect/>
          </a:stretch>
        </p:blipFill>
        <p:spPr>
          <a:xfrm>
            <a:off x="0" y="533400"/>
            <a:ext cx="9372600" cy="559276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b="1" u="sng" dirty="0">
                <a:solidFill>
                  <a:schemeClr val="accent6">
                    <a:lumMod val="50000"/>
                  </a:schemeClr>
                </a:solidFill>
              </a:rPr>
              <a:t>Cushing-kór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hu-HU" dirty="0"/>
              <a:t>ellékvesekéreg túlműködése</a:t>
            </a:r>
          </a:p>
          <a:p>
            <a:pPr lvl="2">
              <a:buNone/>
            </a:pPr>
            <a:r>
              <a:rPr lang="hu-HU" dirty="0"/>
              <a:t>fokozott szteroid termelése</a:t>
            </a:r>
          </a:p>
          <a:p>
            <a:pPr>
              <a:buNone/>
            </a:pPr>
            <a:r>
              <a:rPr lang="hu-HU" b="1" u="sng" dirty="0"/>
              <a:t>Oka:</a:t>
            </a:r>
          </a:p>
          <a:p>
            <a:pPr>
              <a:buFontTx/>
              <a:buChar char="-"/>
            </a:pPr>
            <a:r>
              <a:rPr lang="en-US" dirty="0"/>
              <a:t>M</a:t>
            </a:r>
            <a:r>
              <a:rPr lang="hu-HU" dirty="0"/>
              <a:t>ellékvese daganat</a:t>
            </a:r>
          </a:p>
          <a:p>
            <a:pPr>
              <a:buFontTx/>
              <a:buChar char="-"/>
            </a:pPr>
            <a:r>
              <a:rPr lang="hu-HU" dirty="0"/>
              <a:t>Hipofízis adenom (ACTH termelés fokozódik)</a:t>
            </a:r>
          </a:p>
          <a:p>
            <a:pPr>
              <a:buFontTx/>
              <a:buChar char="-"/>
            </a:pPr>
            <a:r>
              <a:rPr lang="en-US" dirty="0"/>
              <a:t>G</a:t>
            </a:r>
            <a:r>
              <a:rPr lang="hu-HU" dirty="0"/>
              <a:t>yógyszerhatás (túlzott steroid bevitel)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hu-HU" b="1" dirty="0">
                <a:solidFill>
                  <a:srgbClr val="800000"/>
                </a:solidFill>
              </a:rPr>
              <a:t>Tünetek: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hu-HU" dirty="0"/>
              <a:t>Fokozott zsírlerakódás</a:t>
            </a:r>
          </a:p>
          <a:p>
            <a:pPr>
              <a:buFontTx/>
              <a:buChar char="-"/>
            </a:pPr>
            <a:r>
              <a:rPr lang="en-US" b="1" dirty="0"/>
              <a:t>K</a:t>
            </a:r>
            <a:r>
              <a:rPr lang="hu-HU" b="1" dirty="0"/>
              <a:t>iekrekedett arc, nagy tokával (holdvilágarc, bivalynyak), piros bőrszínnel</a:t>
            </a:r>
          </a:p>
          <a:p>
            <a:pPr>
              <a:buFontTx/>
              <a:buChar char="-"/>
            </a:pPr>
            <a:r>
              <a:rPr lang="en-US" dirty="0"/>
              <a:t>H</a:t>
            </a:r>
            <a:r>
              <a:rPr lang="hu-HU" dirty="0"/>
              <a:t>irtelen drasztius méretű hízás</a:t>
            </a:r>
          </a:p>
          <a:p>
            <a:pPr>
              <a:buFontTx/>
              <a:buChar char="-"/>
            </a:pPr>
            <a:r>
              <a:rPr lang="en-US" dirty="0"/>
              <a:t>L</a:t>
            </a:r>
            <a:r>
              <a:rPr lang="hu-HU" dirty="0"/>
              <a:t>ecsüngő nagy has, vékony végtagok, zsírpúp (bölénypúp) háton, lapockák között</a:t>
            </a:r>
          </a:p>
          <a:p>
            <a:pPr>
              <a:buFontTx/>
              <a:buChar char="-"/>
            </a:pPr>
            <a:r>
              <a:rPr lang="en-US" dirty="0"/>
              <a:t>S</a:t>
            </a:r>
            <a:r>
              <a:rPr lang="hu-HU" dirty="0"/>
              <a:t>triák, lila csíkok testszerte</a:t>
            </a:r>
          </a:p>
          <a:p>
            <a:pPr>
              <a:buFontTx/>
              <a:buChar char="-"/>
            </a:pPr>
            <a:r>
              <a:rPr lang="en-US" dirty="0"/>
              <a:t>F</a:t>
            </a:r>
            <a:r>
              <a:rPr lang="hu-HU" dirty="0"/>
              <a:t>okozott vízvisszatartás, oedema</a:t>
            </a:r>
          </a:p>
          <a:p>
            <a:pPr>
              <a:buFontTx/>
              <a:buChar char="-"/>
            </a:pPr>
            <a:r>
              <a:rPr lang="en-US" dirty="0"/>
              <a:t>O</a:t>
            </a:r>
            <a:r>
              <a:rPr lang="hu-HU" dirty="0"/>
              <a:t>steoporosis</a:t>
            </a:r>
          </a:p>
          <a:p>
            <a:pPr>
              <a:buFontTx/>
              <a:buChar char="-"/>
            </a:pPr>
            <a:r>
              <a:rPr lang="en-US" dirty="0"/>
              <a:t>E</a:t>
            </a:r>
            <a:r>
              <a:rPr lang="hu-HU" dirty="0"/>
              <a:t>llenállóképeség csökken - fertőzések</a:t>
            </a:r>
          </a:p>
          <a:p>
            <a:pPr>
              <a:buFontTx/>
              <a:buChar char="-"/>
            </a:pP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az állcsontok osteoporosisát okozza és ezáltal fogágybetegséget,</a:t>
            </a:r>
          </a:p>
          <a:p>
            <a:pPr>
              <a:buFontTx/>
              <a:buChar char="-"/>
            </a:pPr>
            <a:r>
              <a:rPr lang="hu-HU" dirty="0"/>
              <a:t>candidiosisra, bakteriális fertőzésre hajlamosít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6000" dirty="0">
                <a:solidFill>
                  <a:srgbClr val="FF0000"/>
                </a:solidFill>
              </a:rPr>
              <a:t>Koplik-foltok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ctr">
              <a:buNone/>
            </a:pPr>
            <a:r>
              <a:rPr lang="hu-HU" dirty="0"/>
              <a:t>A 2.-3. napon jelennek meg az ajkakon, főleg az orcai nyálkahártyán (buccan), az őrlőfogakkal szemben. 1-3 mm átmérőjű, szabálytalan alakú grízszerű kékesfehér foltok az erythemás nyálkahártyán, sohasem folynak össze.</a:t>
            </a:r>
          </a:p>
        </p:txBody>
      </p:sp>
      <p:pic>
        <p:nvPicPr>
          <p:cNvPr id="9" name="Picture 8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508" y="4429049"/>
            <a:ext cx="4114800" cy="18161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cushing_szindrom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6289" r="-16289"/>
          <a:stretch>
            <a:fillRect/>
          </a:stretch>
        </p:blipFill>
        <p:spPr>
          <a:xfrm>
            <a:off x="0" y="533400"/>
            <a:ext cx="9601200" cy="55927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cushing_szindroma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6508" r="-26508"/>
          <a:stretch>
            <a:fillRect/>
          </a:stretch>
        </p:blipFill>
        <p:spPr>
          <a:xfrm>
            <a:off x="-228600" y="685800"/>
            <a:ext cx="9982200" cy="544036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u="sng" dirty="0">
                <a:solidFill>
                  <a:schemeClr val="accent6">
                    <a:lumMod val="50000"/>
                  </a:schemeClr>
                </a:solidFill>
              </a:rPr>
              <a:t>Addison-kór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2999"/>
          </a:xfrm>
        </p:spPr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hu-HU" dirty="0"/>
              <a:t>ellékvesekéreg csökkent működése</a:t>
            </a:r>
          </a:p>
          <a:p>
            <a:r>
              <a:rPr lang="en-US" dirty="0"/>
              <a:t>A</a:t>
            </a:r>
            <a:r>
              <a:rPr lang="hu-HU" dirty="0"/>
              <a:t> mellékvesék nem termelnek elegendő mennyiségű kéreghormont.</a:t>
            </a:r>
          </a:p>
          <a:p>
            <a:pPr>
              <a:buNone/>
            </a:pPr>
            <a:r>
              <a:rPr lang="hu-HU" dirty="0"/>
              <a:t>Oka:</a:t>
            </a:r>
          </a:p>
          <a:p>
            <a:pPr>
              <a:buFont typeface="Courier New"/>
              <a:buChar char="o"/>
            </a:pPr>
            <a:r>
              <a:rPr lang="hu-HU" dirty="0"/>
              <a:t>	</a:t>
            </a:r>
            <a:r>
              <a:rPr lang="hu-HU" sz="2800" dirty="0"/>
              <a:t>autoimmun, öröklődés</a:t>
            </a:r>
          </a:p>
          <a:p>
            <a:pPr>
              <a:buFont typeface="Courier New"/>
              <a:buChar char="o"/>
            </a:pPr>
            <a:r>
              <a:rPr lang="hu-HU" sz="2800" dirty="0"/>
              <a:t>Tbc, egyéb fertőzések</a:t>
            </a:r>
          </a:p>
          <a:p>
            <a:pPr>
              <a:buFont typeface="Courier New"/>
              <a:buChar char="o"/>
            </a:pPr>
            <a:r>
              <a:rPr lang="en-US" sz="2800" dirty="0"/>
              <a:t>D</a:t>
            </a:r>
            <a:r>
              <a:rPr lang="hu-HU" sz="2800" dirty="0"/>
              <a:t>aganat</a:t>
            </a:r>
          </a:p>
          <a:p>
            <a:pPr>
              <a:buFont typeface="Courier New"/>
              <a:buChar char="o"/>
            </a:pPr>
            <a:r>
              <a:rPr lang="hu-HU" sz="2800" dirty="0"/>
              <a:t>AIDS</a:t>
            </a:r>
          </a:p>
          <a:p>
            <a:pPr>
              <a:buFont typeface="Courier New"/>
              <a:buChar char="o"/>
            </a:pPr>
            <a:r>
              <a:rPr lang="en-US" sz="2800" dirty="0"/>
              <a:t>M</a:t>
            </a:r>
            <a:r>
              <a:rPr lang="hu-HU" sz="2800" dirty="0"/>
              <a:t>ellékvese bevérzée, eltávolítása</a:t>
            </a:r>
          </a:p>
          <a:p>
            <a:pPr>
              <a:buFont typeface="Courier New"/>
              <a:buChar char="o"/>
            </a:pPr>
            <a:endParaRPr lang="hu-HU" dirty="0"/>
          </a:p>
          <a:p>
            <a:pPr>
              <a:buFont typeface="Courier New"/>
              <a:buChar char="o"/>
            </a:pPr>
            <a:endParaRPr lang="hu-HU" dirty="0"/>
          </a:p>
        </p:txBody>
      </p:sp>
      <p:pic>
        <p:nvPicPr>
          <p:cNvPr id="4" name="Picture 3" descr="mellekve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0"/>
            <a:ext cx="5029200" cy="1905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800000"/>
                </a:solidFill>
              </a:rPr>
              <a:t>Tünetek: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hu-HU" dirty="0"/>
              <a:t>áradékonyság, fogyás</a:t>
            </a:r>
          </a:p>
          <a:p>
            <a:r>
              <a:rPr lang="en-US" dirty="0"/>
              <a:t>F</a:t>
            </a:r>
            <a:r>
              <a:rPr lang="hu-HU" dirty="0"/>
              <a:t>okozott barnás bőrelszíneződés (hyperpigmentáció)</a:t>
            </a:r>
          </a:p>
          <a:p>
            <a:r>
              <a:rPr lang="hu-HU" b="1" dirty="0">
                <a:solidFill>
                  <a:srgbClr val="543466"/>
                </a:solidFill>
              </a:rPr>
              <a:t>bőr és a nyálkahártyák szintjéből ki nem emelkedő barnás, barnás-fekete pigmentáció</a:t>
            </a:r>
          </a:p>
          <a:p>
            <a:r>
              <a:rPr lang="en-US" b="1" dirty="0">
                <a:solidFill>
                  <a:srgbClr val="543466"/>
                </a:solidFill>
              </a:rPr>
              <a:t>A</a:t>
            </a:r>
            <a:r>
              <a:rPr lang="hu-HU" b="1" dirty="0">
                <a:solidFill>
                  <a:srgbClr val="543466"/>
                </a:solidFill>
              </a:rPr>
              <a:t> szájban a bucca nyálkahártyáján alakul ki leginkább</a:t>
            </a:r>
          </a:p>
          <a:p>
            <a:r>
              <a:rPr lang="en-US" dirty="0"/>
              <a:t>H</a:t>
            </a:r>
            <a:r>
              <a:rPr lang="hu-HU" dirty="0"/>
              <a:t>ányinger, hányás, hasi fájdalom</a:t>
            </a:r>
          </a:p>
          <a:p>
            <a:r>
              <a:rPr lang="en-US" dirty="0"/>
              <a:t>A</a:t>
            </a:r>
            <a:r>
              <a:rPr lang="hu-HU" dirty="0"/>
              <a:t>lacsony RR, alacsony VC</a:t>
            </a:r>
          </a:p>
          <a:p>
            <a:r>
              <a:rPr lang="en-US" dirty="0"/>
              <a:t>P</a:t>
            </a:r>
            <a:r>
              <a:rPr lang="hu-HU" dirty="0"/>
              <a:t>szichés változások, depresszió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Content Placeholder 3" descr="Addison-kor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336" b="-4336"/>
          <a:stretch>
            <a:fillRect/>
          </a:stretch>
        </p:blipFill>
        <p:spPr>
          <a:xfrm>
            <a:off x="0" y="274638"/>
            <a:ext cx="9144000" cy="65833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u="sng" dirty="0">
                <a:solidFill>
                  <a:schemeClr val="accent6">
                    <a:lumMod val="50000"/>
                  </a:schemeClr>
                </a:solidFill>
              </a:rPr>
              <a:t>Diabetes mellitus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anchor="t" anchorCtr="0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anyagcseréjének</a:t>
            </a:r>
            <a:r>
              <a:rPr lang="en-US" dirty="0"/>
              <a:t> </a:t>
            </a:r>
            <a:r>
              <a:rPr lang="en-US" dirty="0" err="1"/>
              <a:t>krónikus</a:t>
            </a:r>
            <a:r>
              <a:rPr lang="en-US" dirty="0"/>
              <a:t> </a:t>
            </a:r>
            <a:r>
              <a:rPr lang="en-US" dirty="0" err="1"/>
              <a:t>megbetegedése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Oka:</a:t>
            </a:r>
          </a:p>
          <a:p>
            <a:pPr algn="ctr"/>
            <a:r>
              <a:rPr lang="en-US" dirty="0"/>
              <a:t> a </a:t>
            </a:r>
            <a:r>
              <a:rPr lang="en-US" dirty="0" err="1"/>
              <a:t>hasnyálmirigy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termelt</a:t>
            </a:r>
            <a:r>
              <a:rPr lang="en-US" dirty="0"/>
              <a:t> </a:t>
            </a:r>
            <a:r>
              <a:rPr lang="en-US" dirty="0" err="1"/>
              <a:t>inzulin</a:t>
            </a:r>
            <a:r>
              <a:rPr lang="en-US" dirty="0"/>
              <a:t> </a:t>
            </a:r>
            <a:r>
              <a:rPr lang="en-US" dirty="0" err="1"/>
              <a:t>hiánya</a:t>
            </a:r>
            <a:r>
              <a:rPr lang="en-US" dirty="0"/>
              <a:t>,</a:t>
            </a:r>
          </a:p>
          <a:p>
            <a:pPr algn="ctr"/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a </a:t>
            </a:r>
            <a:r>
              <a:rPr lang="en-US" dirty="0" err="1"/>
              <a:t>szervezet</a:t>
            </a:r>
            <a:r>
              <a:rPr lang="en-US" dirty="0"/>
              <a:t> </a:t>
            </a:r>
            <a:r>
              <a:rPr lang="en-US" dirty="0" err="1"/>
              <a:t>inzulinnal</a:t>
            </a:r>
            <a:r>
              <a:rPr lang="en-US" dirty="0"/>
              <a:t> </a:t>
            </a:r>
            <a:r>
              <a:rPr lang="en-US" dirty="0" err="1"/>
              <a:t>szembeni</a:t>
            </a:r>
            <a:r>
              <a:rPr lang="en-US" dirty="0"/>
              <a:t> </a:t>
            </a:r>
            <a:r>
              <a:rPr lang="en-US" dirty="0" err="1"/>
              <a:t>érzéketlensége</a:t>
            </a:r>
            <a:r>
              <a:rPr lang="en-US" dirty="0"/>
              <a:t> (</a:t>
            </a:r>
            <a:r>
              <a:rPr lang="en-US" dirty="0" err="1"/>
              <a:t>inzulinrezisztencia</a:t>
            </a:r>
            <a:r>
              <a:rPr lang="en-US" dirty="0"/>
              <a:t>, </a:t>
            </a:r>
            <a:r>
              <a:rPr lang="en-US" dirty="0" err="1"/>
              <a:t>relatív</a:t>
            </a:r>
            <a:r>
              <a:rPr lang="en-US" dirty="0"/>
              <a:t> </a:t>
            </a:r>
            <a:r>
              <a:rPr lang="en-US" dirty="0" err="1"/>
              <a:t>inzulinhiány</a:t>
            </a:r>
            <a:r>
              <a:rPr lang="en-US" dirty="0"/>
              <a:t>) </a:t>
            </a:r>
          </a:p>
          <a:p>
            <a:pPr algn="ctr"/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mindkettő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abszolút</a:t>
            </a:r>
            <a:r>
              <a:rPr lang="en-US" dirty="0"/>
              <a:t>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relatív</a:t>
            </a:r>
            <a:r>
              <a:rPr lang="en-US" dirty="0"/>
              <a:t> </a:t>
            </a:r>
            <a:r>
              <a:rPr lang="en-US" dirty="0" err="1"/>
              <a:t>inzulinhiány</a:t>
            </a:r>
            <a:r>
              <a:rPr lang="en-US" dirty="0"/>
              <a:t> </a:t>
            </a:r>
            <a:r>
              <a:rPr lang="en-US" dirty="0" err="1"/>
              <a:t>következtében</a:t>
            </a:r>
            <a:r>
              <a:rPr lang="en-US" dirty="0"/>
              <a:t>, </a:t>
            </a:r>
            <a:r>
              <a:rPr lang="en-US" dirty="0" err="1"/>
              <a:t>mivel</a:t>
            </a:r>
            <a:r>
              <a:rPr lang="en-US" dirty="0"/>
              <a:t> a </a:t>
            </a:r>
            <a:r>
              <a:rPr lang="en-US" dirty="0" err="1"/>
              <a:t>sejtek</a:t>
            </a:r>
            <a:r>
              <a:rPr lang="en-US" dirty="0"/>
              <a:t> </a:t>
            </a:r>
            <a:r>
              <a:rPr lang="en-US" dirty="0" err="1"/>
              <a:t>inzulin</a:t>
            </a:r>
            <a:r>
              <a:rPr lang="en-US" dirty="0"/>
              <a:t> </a:t>
            </a:r>
            <a:r>
              <a:rPr lang="en-US" dirty="0" err="1"/>
              <a:t>hiányában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képesek</a:t>
            </a:r>
            <a:r>
              <a:rPr lang="en-US" dirty="0"/>
              <a:t> a </a:t>
            </a:r>
            <a:r>
              <a:rPr lang="en-US" dirty="0" err="1"/>
              <a:t>glükóz</a:t>
            </a:r>
            <a:r>
              <a:rPr lang="en-US" dirty="0"/>
              <a:t> </a:t>
            </a:r>
            <a:r>
              <a:rPr lang="en-US" dirty="0" err="1"/>
              <a:t>felvételére</a:t>
            </a:r>
            <a:r>
              <a:rPr lang="en-US" dirty="0"/>
              <a:t>, a </a:t>
            </a:r>
            <a:r>
              <a:rPr lang="en-US" dirty="0" err="1"/>
              <a:t>vércukorszint</a:t>
            </a:r>
            <a:r>
              <a:rPr lang="en-US" dirty="0"/>
              <a:t> </a:t>
            </a:r>
            <a:r>
              <a:rPr lang="en-US" dirty="0" err="1"/>
              <a:t>megemelkedik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ez</a:t>
            </a:r>
            <a:r>
              <a:rPr lang="en-US" dirty="0"/>
              <a:t> </a:t>
            </a:r>
            <a:r>
              <a:rPr lang="en-US" dirty="0" err="1"/>
              <a:t>okozza</a:t>
            </a:r>
            <a:r>
              <a:rPr lang="en-US" dirty="0"/>
              <a:t> a </a:t>
            </a:r>
            <a:r>
              <a:rPr lang="en-US" dirty="0" err="1"/>
              <a:t>betegség</a:t>
            </a:r>
            <a:r>
              <a:rPr lang="en-US" dirty="0"/>
              <a:t> </a:t>
            </a:r>
            <a:r>
              <a:rPr lang="en-US" dirty="0" err="1"/>
              <a:t>fő</a:t>
            </a:r>
            <a:r>
              <a:rPr lang="en-US" dirty="0"/>
              <a:t> </a:t>
            </a:r>
            <a:r>
              <a:rPr lang="en-US" dirty="0" err="1"/>
              <a:t>tüneteit</a:t>
            </a:r>
            <a:r>
              <a:rPr lang="en-US" dirty="0"/>
              <a:t>.</a:t>
            </a:r>
          </a:p>
          <a:p>
            <a:pPr>
              <a:buSzPct val="98000"/>
            </a:pPr>
            <a:endParaRPr lang="hu-HU" kern="0" dirty="0"/>
          </a:p>
        </p:txBody>
      </p:sp>
      <p:pic>
        <p:nvPicPr>
          <p:cNvPr id="4" name="Picture 3" descr="200px-Langerhanssche_Ins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713" y="92076"/>
            <a:ext cx="1828800" cy="13255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800000"/>
                </a:solidFill>
              </a:rPr>
              <a:t>Szájtünetek: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</a:t>
            </a:r>
            <a:r>
              <a:rPr lang="hu-HU" dirty="0"/>
              <a:t>ubjektív panasz:</a:t>
            </a:r>
          </a:p>
          <a:p>
            <a:pPr lvl="1"/>
            <a:r>
              <a:rPr lang="en-US" dirty="0"/>
              <a:t>S</a:t>
            </a:r>
            <a:r>
              <a:rPr lang="hu-HU" dirty="0"/>
              <a:t>záj szárazság</a:t>
            </a:r>
          </a:p>
          <a:p>
            <a:pPr lvl="1"/>
            <a:r>
              <a:rPr lang="en-US" dirty="0"/>
              <a:t>É</a:t>
            </a:r>
            <a:r>
              <a:rPr lang="hu-HU" dirty="0"/>
              <a:t>des íz érzése</a:t>
            </a:r>
          </a:p>
          <a:p>
            <a:pPr lvl="1"/>
            <a:r>
              <a:rPr lang="en-US" dirty="0"/>
              <a:t>I</a:t>
            </a:r>
            <a:r>
              <a:rPr lang="hu-HU" dirty="0"/>
              <a:t>nyviszketés</a:t>
            </a:r>
          </a:p>
          <a:p>
            <a:pPr lvl="1"/>
            <a:r>
              <a:rPr lang="en-US" dirty="0"/>
              <a:t>A</a:t>
            </a:r>
            <a:r>
              <a:rPr lang="hu-HU" dirty="0"/>
              <a:t> nyelvben fájdalmas égő érzés</a:t>
            </a:r>
          </a:p>
          <a:p>
            <a:r>
              <a:rPr lang="en-US" sz="3427" dirty="0"/>
              <a:t>G</a:t>
            </a:r>
            <a:r>
              <a:rPr lang="hu-HU" sz="3427" dirty="0"/>
              <a:t>yakori az erythema a nyelven, mely gyakran megnagyobbodott és szélén a fogak benyomatai láthatók</a:t>
            </a:r>
          </a:p>
          <a:p>
            <a:r>
              <a:rPr lang="en-US" dirty="0"/>
              <a:t>A</a:t>
            </a:r>
            <a:r>
              <a:rPr lang="hu-HU" dirty="0"/>
              <a:t>z íny duzzadt, cianotikus, különösen az interdentális papillák lobosak és könnyen véreznek</a:t>
            </a:r>
          </a:p>
          <a:p>
            <a:r>
              <a:rPr lang="en-US" dirty="0"/>
              <a:t>A</a:t>
            </a:r>
            <a:r>
              <a:rPr lang="hu-HU" dirty="0"/>
              <a:t> fogak meglazulnak, fogágybetegség alakul ki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Diabetes mellitus:</a:t>
            </a:r>
          </a:p>
        </p:txBody>
      </p:sp>
      <p:pic>
        <p:nvPicPr>
          <p:cNvPr id="46082" name="Picture 2" descr="https://image.slidesharecdn.com/oralmanifestationsofnutritionaldeficiencies-150309231411-conversion-gate01/95/oral-manifestations-of-nutritional-deficiencies-13-638.jpg?cb=1425943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94550"/>
            <a:ext cx="7143800" cy="536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645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20358"/>
            <a:ext cx="8458200" cy="580580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A</a:t>
            </a:r>
            <a:r>
              <a:rPr lang="hu-HU" dirty="0"/>
              <a:t> bőrkiütés általában a 14. napon jelenik meg.</a:t>
            </a:r>
          </a:p>
          <a:p>
            <a:pPr>
              <a:buNone/>
            </a:pPr>
            <a:r>
              <a:rPr lang="hu-HU" dirty="0"/>
              <a:t>Először a fül mögött és a halántékon kezdődik, majd az arcon lencsényi </a:t>
            </a:r>
            <a:r>
              <a:rPr lang="en-US" dirty="0"/>
              <a:t>–</a:t>
            </a:r>
            <a:r>
              <a:rPr lang="hu-HU" dirty="0"/>
              <a:t> gombosűfejnyi vörös árnyalatú bőrjelenségek, a duzzadt bőrből kissé kiemelkednek.</a:t>
            </a:r>
          </a:p>
          <a:p>
            <a:pPr>
              <a:buNone/>
            </a:pPr>
            <a:r>
              <a:rPr lang="hu-HU" dirty="0"/>
              <a:t>2-3 nap múlva lefele terjed</a:t>
            </a:r>
          </a:p>
          <a:p>
            <a:pPr>
              <a:buNone/>
            </a:pPr>
            <a:r>
              <a:rPr lang="hu-HU" dirty="0"/>
              <a:t> az egész testre.</a:t>
            </a:r>
          </a:p>
          <a:p>
            <a:pPr>
              <a:buNone/>
            </a:pPr>
            <a:r>
              <a:rPr lang="en-US" dirty="0"/>
              <a:t>A</a:t>
            </a:r>
            <a:r>
              <a:rPr lang="hu-HU" dirty="0"/>
              <a:t> kiütések időnként összefolynak,</a:t>
            </a:r>
          </a:p>
          <a:p>
            <a:pPr>
              <a:buNone/>
            </a:pPr>
            <a:r>
              <a:rPr lang="hu-HU" dirty="0"/>
              <a:t> de ép bőrszigeteket is hagynak.</a:t>
            </a:r>
          </a:p>
          <a:p>
            <a:pPr>
              <a:buNone/>
            </a:pPr>
            <a:r>
              <a:rPr lang="hu-HU" dirty="0"/>
              <a:t>A bőrelváltozás nem viszket, ujjnyomásra eltűnik,</a:t>
            </a:r>
          </a:p>
          <a:p>
            <a:pPr>
              <a:buNone/>
            </a:pPr>
            <a:r>
              <a:rPr lang="hu-HU" dirty="0"/>
              <a:t>4-5 nap múlva barnásan elszíneződik, majd eltűnik.</a:t>
            </a:r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250" y="2622550"/>
            <a:ext cx="1479550" cy="172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u="sng" dirty="0">
                <a:solidFill>
                  <a:srgbClr val="660066"/>
                </a:solidFill>
              </a:rPr>
              <a:t>Parotitis epidemica (mumpsz)</a:t>
            </a:r>
            <a:br>
              <a:rPr lang="hu-HU" b="1" u="sng" dirty="0">
                <a:solidFill>
                  <a:srgbClr val="660066"/>
                </a:solidFill>
              </a:rPr>
            </a:br>
            <a:r>
              <a:rPr lang="hu-HU" b="1" u="sng" dirty="0">
                <a:solidFill>
                  <a:srgbClr val="660066"/>
                </a:solidFill>
              </a:rPr>
              <a:t>Járványos fültőmirigy gyulladás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Oka:</a:t>
            </a:r>
          </a:p>
          <a:p>
            <a:pPr>
              <a:buNone/>
            </a:pPr>
            <a:r>
              <a:rPr lang="en-US" dirty="0"/>
              <a:t>				P</a:t>
            </a:r>
            <a:r>
              <a:rPr lang="hu-HU" dirty="0"/>
              <a:t>aramyxovírus parotitidis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Csepfertőzéssel (fertőzött nyállal) terjed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Incubatios idő: 18-21 nap</a:t>
            </a:r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64" y="4373984"/>
            <a:ext cx="3289300" cy="2463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199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err="1">
                <a:solidFill>
                  <a:srgbClr val="008000"/>
                </a:solidFill>
              </a:rPr>
              <a:t>Tünetei</a:t>
            </a:r>
            <a:r>
              <a:rPr lang="en-US" b="1" u="sng" dirty="0">
                <a:solidFill>
                  <a:srgbClr val="008000"/>
                </a:solidFill>
              </a:rPr>
              <a:t> :</a:t>
            </a:r>
          </a:p>
          <a:p>
            <a:r>
              <a:rPr lang="en-US" dirty="0" err="1"/>
              <a:t>Lázzal</a:t>
            </a:r>
            <a:r>
              <a:rPr lang="en-US" dirty="0"/>
              <a:t> </a:t>
            </a:r>
            <a:r>
              <a:rPr lang="en-US" dirty="0" err="1"/>
              <a:t>kezdődik</a:t>
            </a:r>
            <a:endParaRPr lang="en-US" dirty="0"/>
          </a:p>
          <a:p>
            <a:r>
              <a:rPr lang="en-US" dirty="0" err="1"/>
              <a:t>fültő</a:t>
            </a:r>
            <a:r>
              <a:rPr lang="en-US" dirty="0"/>
              <a:t> </a:t>
            </a:r>
            <a:r>
              <a:rPr lang="en-US" dirty="0" err="1"/>
              <a:t>körüli</a:t>
            </a:r>
            <a:r>
              <a:rPr lang="en-US" dirty="0"/>
              <a:t> </a:t>
            </a:r>
            <a:r>
              <a:rPr lang="en-US" dirty="0" err="1"/>
              <a:t>fájdalom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duzzanat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fültőmirigy</a:t>
            </a:r>
            <a:r>
              <a:rPr lang="en-US" dirty="0"/>
              <a:t>, </a:t>
            </a:r>
            <a:r>
              <a:rPr lang="en-US" dirty="0" err="1"/>
              <a:t>majd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nyálmirigyek</a:t>
            </a:r>
            <a:r>
              <a:rPr lang="en-US" dirty="0"/>
              <a:t> (</a:t>
            </a:r>
            <a:r>
              <a:rPr lang="en-US" dirty="0" err="1"/>
              <a:t>nyelv</a:t>
            </a:r>
            <a:r>
              <a:rPr lang="en-US" dirty="0"/>
              <a:t> </a:t>
            </a:r>
            <a:r>
              <a:rPr lang="en-US" dirty="0" err="1"/>
              <a:t>alatti</a:t>
            </a:r>
            <a:r>
              <a:rPr lang="en-US" dirty="0"/>
              <a:t> </a:t>
            </a:r>
            <a:r>
              <a:rPr lang="en-US" dirty="0" err="1"/>
              <a:t>mirigyek</a:t>
            </a:r>
            <a:r>
              <a:rPr lang="en-US" dirty="0"/>
              <a:t>, </a:t>
            </a:r>
            <a:r>
              <a:rPr lang="en-US" dirty="0" err="1"/>
              <a:t>állkapocs</a:t>
            </a:r>
            <a:r>
              <a:rPr lang="en-US" dirty="0"/>
              <a:t> </a:t>
            </a:r>
            <a:r>
              <a:rPr lang="en-US" dirty="0" err="1"/>
              <a:t>alatti</a:t>
            </a:r>
            <a:r>
              <a:rPr lang="en-US" dirty="0"/>
              <a:t> </a:t>
            </a:r>
            <a:r>
              <a:rPr lang="en-US" dirty="0" err="1"/>
              <a:t>mirigyek</a:t>
            </a:r>
            <a:r>
              <a:rPr lang="en-US" dirty="0"/>
              <a:t>) is </a:t>
            </a:r>
            <a:r>
              <a:rPr lang="en-US" dirty="0" err="1"/>
              <a:t>duzzadtak</a:t>
            </a:r>
            <a:r>
              <a:rPr lang="en-US" dirty="0"/>
              <a:t>, </a:t>
            </a:r>
            <a:r>
              <a:rPr lang="en-US" dirty="0" err="1"/>
              <a:t>nyomásra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spontán</a:t>
            </a:r>
            <a:r>
              <a:rPr lang="en-US" dirty="0"/>
              <a:t> is </a:t>
            </a:r>
            <a:r>
              <a:rPr lang="en-US" dirty="0" err="1"/>
              <a:t>fájdalmasak</a:t>
            </a:r>
            <a:endParaRPr lang="en-US" dirty="0"/>
          </a:p>
          <a:p>
            <a:r>
              <a:rPr lang="en-US" dirty="0"/>
              <a:t> a </a:t>
            </a:r>
            <a:r>
              <a:rPr lang="en-US" dirty="0" err="1"/>
              <a:t>duzzanat</a:t>
            </a:r>
            <a:r>
              <a:rPr lang="en-US" dirty="0"/>
              <a:t> </a:t>
            </a:r>
            <a:r>
              <a:rPr lang="en-US" dirty="0" err="1"/>
              <a:t>jól</a:t>
            </a:r>
            <a:r>
              <a:rPr lang="en-US" dirty="0"/>
              <a:t> </a:t>
            </a:r>
            <a:r>
              <a:rPr lang="en-US" dirty="0" err="1"/>
              <a:t>látható</a:t>
            </a:r>
            <a:r>
              <a:rPr lang="en-US" dirty="0"/>
              <a:t>, a </a:t>
            </a:r>
            <a:r>
              <a:rPr lang="en-US" dirty="0" err="1"/>
              <a:t>beteg</a:t>
            </a:r>
            <a:r>
              <a:rPr lang="en-US" dirty="0"/>
              <a:t> </a:t>
            </a:r>
            <a:r>
              <a:rPr lang="en-US" dirty="0" err="1"/>
              <a:t>gyermek</a:t>
            </a:r>
            <a:r>
              <a:rPr lang="en-US" dirty="0"/>
              <a:t> </a:t>
            </a:r>
            <a:r>
              <a:rPr lang="en-US" dirty="0" err="1"/>
              <a:t>arca</a:t>
            </a:r>
            <a:r>
              <a:rPr lang="en-US" dirty="0"/>
              <a:t> </a:t>
            </a:r>
            <a:r>
              <a:rPr lang="en-US" dirty="0" err="1"/>
              <a:t>jellegzetesen</a:t>
            </a:r>
            <a:r>
              <a:rPr lang="en-US" dirty="0"/>
              <a:t> </a:t>
            </a:r>
            <a:r>
              <a:rPr lang="en-US" dirty="0" err="1"/>
              <a:t>telt</a:t>
            </a:r>
            <a:r>
              <a:rPr lang="en-US" dirty="0"/>
              <a:t>, </a:t>
            </a:r>
            <a:r>
              <a:rPr lang="en-US" dirty="0" err="1"/>
              <a:t>gömbölyű</a:t>
            </a:r>
            <a:r>
              <a:rPr lang="en-US" dirty="0"/>
              <a:t> </a:t>
            </a:r>
            <a:r>
              <a:rPr lang="en-US" dirty="0" err="1"/>
              <a:t>formát</a:t>
            </a:r>
            <a:r>
              <a:rPr lang="en-US" dirty="0"/>
              <a:t> </a:t>
            </a:r>
            <a:r>
              <a:rPr lang="en-US" dirty="0" err="1"/>
              <a:t>vesz</a:t>
            </a:r>
            <a:r>
              <a:rPr lang="en-US" dirty="0"/>
              <a:t> </a:t>
            </a:r>
            <a:r>
              <a:rPr lang="en-US" dirty="0" err="1"/>
              <a:t>fel</a:t>
            </a:r>
            <a:endParaRPr lang="en-US" dirty="0"/>
          </a:p>
          <a:p>
            <a:r>
              <a:rPr lang="en-US" dirty="0" err="1"/>
              <a:t>fejfájás</a:t>
            </a:r>
            <a:r>
              <a:rPr lang="en-US" dirty="0"/>
              <a:t>, </a:t>
            </a:r>
            <a:r>
              <a:rPr lang="en-US" dirty="0" err="1"/>
              <a:t>torokfájás</a:t>
            </a:r>
            <a:r>
              <a:rPr lang="en-US" dirty="0"/>
              <a:t>, </a:t>
            </a:r>
            <a:r>
              <a:rPr lang="en-US" dirty="0" err="1"/>
              <a:t>gyengeség</a:t>
            </a:r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betegség</a:t>
            </a:r>
            <a:r>
              <a:rPr lang="en-US" dirty="0"/>
              <a:t> 1-2 </a:t>
            </a:r>
            <a:r>
              <a:rPr lang="en-US" dirty="0" err="1"/>
              <a:t>hét</a:t>
            </a:r>
            <a:r>
              <a:rPr lang="en-US" dirty="0"/>
              <a:t> </a:t>
            </a:r>
            <a:r>
              <a:rPr lang="en-US" dirty="0" err="1"/>
              <a:t>alatt</a:t>
            </a:r>
            <a:r>
              <a:rPr lang="en-US" dirty="0"/>
              <a:t> </a:t>
            </a:r>
            <a:r>
              <a:rPr lang="en-US" dirty="0" err="1"/>
              <a:t>spontán</a:t>
            </a:r>
            <a:r>
              <a:rPr lang="en-US" dirty="0"/>
              <a:t> </a:t>
            </a:r>
            <a:r>
              <a:rPr lang="en-US" dirty="0" err="1"/>
              <a:t>lezajlik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  <a:r>
              <a:rPr lang="en-US" b="1" dirty="0" err="1">
                <a:solidFill>
                  <a:srgbClr val="008000"/>
                </a:solidFill>
              </a:rPr>
              <a:t>ritka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err="1">
                <a:solidFill>
                  <a:srgbClr val="008000"/>
                </a:solidFill>
              </a:rPr>
              <a:t>szövődménye</a:t>
            </a:r>
            <a:r>
              <a:rPr lang="en-US" b="1" dirty="0">
                <a:solidFill>
                  <a:srgbClr val="008000"/>
                </a:solidFill>
              </a:rPr>
              <a:t>: </a:t>
            </a:r>
            <a:r>
              <a:rPr lang="en-US" dirty="0"/>
              <a:t>a </a:t>
            </a:r>
            <a:r>
              <a:rPr lang="en-US" dirty="0" err="1"/>
              <a:t>pubertáskoron</a:t>
            </a:r>
            <a:r>
              <a:rPr lang="en-US" dirty="0"/>
              <a:t> </a:t>
            </a:r>
            <a:r>
              <a:rPr lang="en-US" dirty="0" err="1"/>
              <a:t>túli</a:t>
            </a:r>
            <a:r>
              <a:rPr lang="en-US" dirty="0"/>
              <a:t> </a:t>
            </a:r>
            <a:r>
              <a:rPr lang="en-US" dirty="0" err="1"/>
              <a:t>férfiaknál</a:t>
            </a:r>
            <a:r>
              <a:rPr lang="en-US" dirty="0"/>
              <a:t> </a:t>
            </a:r>
            <a:r>
              <a:rPr lang="en-US" dirty="0" err="1"/>
              <a:t>egy</a:t>
            </a:r>
            <a:r>
              <a:rPr lang="en-US" dirty="0"/>
              <a:t>- </a:t>
            </a:r>
            <a:r>
              <a:rPr lang="en-US" dirty="0" err="1"/>
              <a:t>vagy</a:t>
            </a:r>
            <a:r>
              <a:rPr lang="en-US" dirty="0"/>
              <a:t> </a:t>
            </a:r>
            <a:r>
              <a:rPr lang="en-US" dirty="0" err="1"/>
              <a:t>kétoldali</a:t>
            </a:r>
            <a:r>
              <a:rPr lang="en-US" dirty="0"/>
              <a:t> </a:t>
            </a:r>
            <a:r>
              <a:rPr lang="en-US" dirty="0" err="1"/>
              <a:t>heregyulladás</a:t>
            </a:r>
            <a:r>
              <a:rPr lang="en-US" dirty="0"/>
              <a:t> (</a:t>
            </a:r>
            <a:r>
              <a:rPr lang="en-US" dirty="0" err="1"/>
              <a:t>orchitis</a:t>
            </a:r>
            <a:r>
              <a:rPr lang="en-US" dirty="0"/>
              <a:t>), </a:t>
            </a:r>
            <a:r>
              <a:rPr lang="en-US" dirty="0" err="1"/>
              <a:t>mely</a:t>
            </a:r>
            <a:r>
              <a:rPr lang="en-US" dirty="0"/>
              <a:t> </a:t>
            </a:r>
            <a:r>
              <a:rPr lang="en-US" dirty="0" err="1"/>
              <a:t>nemzőképtelenséget</a:t>
            </a:r>
            <a:r>
              <a:rPr lang="en-US" dirty="0"/>
              <a:t> </a:t>
            </a:r>
            <a:r>
              <a:rPr lang="en-US" dirty="0" err="1"/>
              <a:t>okozhat</a:t>
            </a:r>
            <a:endParaRPr lang="hu-HU" dirty="0"/>
          </a:p>
        </p:txBody>
      </p:sp>
    </p:spTree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>
                <a:solidFill>
                  <a:srgbClr val="800000"/>
                </a:solidFill>
              </a:rPr>
              <a:t>Szájtünetek: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hu-HU" dirty="0"/>
              <a:t> parotis kivezetőcsövének szájadéka vörösen megdúzzad,</a:t>
            </a:r>
          </a:p>
          <a:p>
            <a:r>
              <a:rPr lang="en-US" dirty="0"/>
              <a:t>A</a:t>
            </a:r>
            <a:r>
              <a:rPr lang="hu-HU" dirty="0"/>
              <a:t> nyelv bevonttá válik,</a:t>
            </a:r>
          </a:p>
          <a:p>
            <a:r>
              <a:rPr lang="en-US" dirty="0"/>
              <a:t>C</a:t>
            </a:r>
            <a:r>
              <a:rPr lang="hu-HU" dirty="0"/>
              <a:t>sökkent nyáltermelés,</a:t>
            </a:r>
          </a:p>
          <a:p>
            <a:pPr>
              <a:buNone/>
            </a:pPr>
            <a:r>
              <a:rPr lang="hu-HU" dirty="0"/>
              <a:t>						</a:t>
            </a:r>
          </a:p>
          <a:p>
            <a:pPr>
              <a:buNone/>
            </a:pPr>
            <a:r>
              <a:rPr lang="en-US" dirty="0"/>
              <a:t>E</a:t>
            </a:r>
            <a:r>
              <a:rPr lang="hu-HU" dirty="0"/>
              <a:t>rythema, stomatitis, ulcus kialakulhat</a:t>
            </a:r>
          </a:p>
        </p:txBody>
      </p:sp>
      <p:sp>
        <p:nvSpPr>
          <p:cNvPr id="4" name="Down Arrow 3"/>
          <p:cNvSpPr/>
          <p:nvPr/>
        </p:nvSpPr>
        <p:spPr>
          <a:xfrm>
            <a:off x="2590800" y="3962400"/>
            <a:ext cx="228600" cy="3810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</TotalTime>
  <Words>1704</Words>
  <Application>Microsoft Macintosh PowerPoint</Application>
  <PresentationFormat>Diavetítés a képernyőre (4:3 oldalarány)</PresentationFormat>
  <Paragraphs>254</Paragraphs>
  <Slides>57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57</vt:i4>
      </vt:variant>
    </vt:vector>
  </HeadingPairs>
  <TitlesOfParts>
    <vt:vector size="61" baseType="lpstr">
      <vt:lpstr>Arial</vt:lpstr>
      <vt:lpstr>Calibri</vt:lpstr>
      <vt:lpstr>Courier New</vt:lpstr>
      <vt:lpstr>Office Theme</vt:lpstr>
      <vt:lpstr>Fertőző gyermekbetegségek és szájüregi tüneteik</vt:lpstr>
      <vt:lpstr>PowerPoint-bemutató</vt:lpstr>
      <vt:lpstr>Morbilli (kanyaró)</vt:lpstr>
      <vt:lpstr>PowerPoint-bemutató</vt:lpstr>
      <vt:lpstr>Koplik-foltok</vt:lpstr>
      <vt:lpstr>PowerPoint-bemutató</vt:lpstr>
      <vt:lpstr>Parotitis epidemica (mumpsz) Járványos fültőmirigy gyulladás</vt:lpstr>
      <vt:lpstr>PowerPoint-bemutató</vt:lpstr>
      <vt:lpstr>Szájtünetek:</vt:lpstr>
      <vt:lpstr>Varicella (bárányhimlő)</vt:lpstr>
      <vt:lpstr>A kiütések jellegzetesek:</vt:lpstr>
      <vt:lpstr>Szájtünetek:</vt:lpstr>
      <vt:lpstr>Herpes zoster (övsömör)</vt:lpstr>
      <vt:lpstr>PowerPoint-bemutató</vt:lpstr>
      <vt:lpstr>Herpes zoster (övsömör)</vt:lpstr>
      <vt:lpstr>Herpes zoster (övsömör)</vt:lpstr>
      <vt:lpstr>PowerPoint-bemutató</vt:lpstr>
      <vt:lpstr>PowerPoint-bemutató</vt:lpstr>
      <vt:lpstr>Rubeola</vt:lpstr>
      <vt:lpstr>Szájtünetei:</vt:lpstr>
      <vt:lpstr>Scarlatina (vörheny)</vt:lpstr>
      <vt:lpstr>Általános tünetek:</vt:lpstr>
      <vt:lpstr>PowerPoint-bemutató</vt:lpstr>
      <vt:lpstr>Szájtünete:</vt:lpstr>
      <vt:lpstr>Diftéria (torokgyík)</vt:lpstr>
      <vt:lpstr>Diphtheria (torokgyík):</vt:lpstr>
      <vt:lpstr>Pertussis (szamárköhögés):</vt:lpstr>
      <vt:lpstr>Pertussis (szamárköhögés):</vt:lpstr>
      <vt:lpstr>kéz- , láb-, szájbetegség:</vt:lpstr>
      <vt:lpstr>kéz- , láb-, szájbetegség:</vt:lpstr>
      <vt:lpstr>Tuberculosis:</vt:lpstr>
      <vt:lpstr>Tuberculosis:</vt:lpstr>
      <vt:lpstr>Tonsillitis:</vt:lpstr>
      <vt:lpstr>Tonsillitis:</vt:lpstr>
      <vt:lpstr>Mononucleosis infectiosa:</vt:lpstr>
      <vt:lpstr>Mononucleosis infectiosa:</vt:lpstr>
      <vt:lpstr>Virális sialoadenitis:</vt:lpstr>
      <vt:lpstr>vIrális sialoadenitis:</vt:lpstr>
      <vt:lpstr>Herpes simplex:</vt:lpstr>
      <vt:lpstr>Herpes simplex:</vt:lpstr>
      <vt:lpstr>Általános kezelési irányelvek fertőző betegség esetén</vt:lpstr>
      <vt:lpstr>Endocrin betegségek hatásai</vt:lpstr>
      <vt:lpstr>Acromegalia (Gigantismus)</vt:lpstr>
      <vt:lpstr> Tünetek </vt:lpstr>
      <vt:lpstr>PowerPoint-bemutató</vt:lpstr>
      <vt:lpstr>PowerPoint-bemutató</vt:lpstr>
      <vt:lpstr>PowerPoint-bemutató</vt:lpstr>
      <vt:lpstr>Cushing-kór</vt:lpstr>
      <vt:lpstr>Tünetek:</vt:lpstr>
      <vt:lpstr>PowerPoint-bemutató</vt:lpstr>
      <vt:lpstr>PowerPoint-bemutató</vt:lpstr>
      <vt:lpstr>Addison-kór</vt:lpstr>
      <vt:lpstr>Tünetek:</vt:lpstr>
      <vt:lpstr>PowerPoint-bemutató</vt:lpstr>
      <vt:lpstr>Diabetes mellitus</vt:lpstr>
      <vt:lpstr>Szájtünetek:</vt:lpstr>
      <vt:lpstr>Diabetes mellitus:</vt:lpstr>
    </vt:vector>
  </TitlesOfParts>
  <Company>Apple IMC Hungary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Fertőző gyermekbetegségek</dc:title>
  <dc:creator>Szabados Tímea</dc:creator>
  <cp:lastModifiedBy>Tímea Szabados</cp:lastModifiedBy>
  <cp:revision>48</cp:revision>
  <dcterms:created xsi:type="dcterms:W3CDTF">2008-10-15T10:50:31Z</dcterms:created>
  <dcterms:modified xsi:type="dcterms:W3CDTF">2020-11-20T21:06:46Z</dcterms:modified>
</cp:coreProperties>
</file>