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553E2A"/>
        </a:fontRef>
        <a:srgbClr val="553E2A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7E6F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tif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Relationship Id="rId3" Type="http://schemas.openxmlformats.org/officeDocument/2006/relationships/image" Target="../media/image1.tif"/><Relationship Id="rId4" Type="http://schemas.openxmlformats.org/officeDocument/2006/relationships/image" Target="../media/image3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tif"/><Relationship Id="rId5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white brush stroke.pdf" descr="white brush strok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" y="4787900"/>
            <a:ext cx="129286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Címszöveg"/>
          <p:cNvSpPr txBox="1"/>
          <p:nvPr>
            <p:ph type="title"/>
          </p:nvPr>
        </p:nvSpPr>
        <p:spPr>
          <a:xfrm>
            <a:off x="685800" y="2425700"/>
            <a:ext cx="11633200" cy="23114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/>
            <a:r>
              <a:t>Címszöveg</a:t>
            </a:r>
          </a:p>
        </p:txBody>
      </p:sp>
      <p:sp>
        <p:nvSpPr>
          <p:cNvPr id="18" name="1. szövegtörzsszint…"/>
          <p:cNvSpPr txBox="1"/>
          <p:nvPr>
            <p:ph type="body" sz="quarter" idx="1"/>
          </p:nvPr>
        </p:nvSpPr>
        <p:spPr>
          <a:xfrm>
            <a:off x="685800" y="5130800"/>
            <a:ext cx="11633200" cy="1320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val_horizontal.pdf" descr="oval_horizontal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379449" y="32278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Kép"/>
          <p:cNvSpPr/>
          <p:nvPr>
            <p:ph type="pic" sz="quarter" idx="13"/>
          </p:nvPr>
        </p:nvSpPr>
        <p:spPr>
          <a:xfrm>
            <a:off x="7702550" y="32258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0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111" name="1. szövegtörzsszint…"/>
          <p:cNvSpPr txBox="1"/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12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white brush stroke.pdf" descr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123" name="1. szövegtörzsszint…"/>
          <p:cNvSpPr txBox="1"/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4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white brush stroke.pdf" descr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135" name="1. szövegtörzsszint…"/>
          <p:cNvSpPr txBox="1"/>
          <p:nvPr>
            <p:ph type="body" sz="half" idx="1"/>
          </p:nvPr>
        </p:nvSpPr>
        <p:spPr>
          <a:xfrm>
            <a:off x="67564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6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27" name="1. szövegtörzssz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8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36" name="1. szövegtörzssz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numCol="2" spcCol="581659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7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1. szövegtörzsszint…"/>
          <p:cNvSpPr txBox="1"/>
          <p:nvPr>
            <p:ph type="body" idx="1"/>
          </p:nvPr>
        </p:nvSpPr>
        <p:spPr>
          <a:xfrm>
            <a:off x="685800" y="533400"/>
            <a:ext cx="11633200" cy="8686800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buBlip>
                <a:blip r:embed="rId4"/>
              </a:buBlip>
              <a:defRPr sz="4000"/>
            </a:lvl1pPr>
            <a:lvl2pPr>
              <a:lnSpc>
                <a:spcPct val="140000"/>
              </a:lnSpc>
              <a:buBlip>
                <a:blip r:embed="rId4"/>
              </a:buBlip>
              <a:defRPr sz="4000"/>
            </a:lvl2pPr>
            <a:lvl3pPr>
              <a:lnSpc>
                <a:spcPct val="140000"/>
              </a:lnSpc>
              <a:buBlip>
                <a:blip r:embed="rId4"/>
              </a:buBlip>
              <a:defRPr sz="4000"/>
            </a:lvl3pPr>
            <a:lvl4pPr>
              <a:lnSpc>
                <a:spcPct val="140000"/>
              </a:lnSpc>
              <a:buBlip>
                <a:blip r:embed="rId4"/>
              </a:buBlip>
              <a:defRPr sz="4000"/>
            </a:lvl4pPr>
            <a:lvl5pPr>
              <a:lnSpc>
                <a:spcPct val="140000"/>
              </a:lnSpc>
              <a:buBlip>
                <a:blip r:embed="rId4"/>
              </a:buBlip>
              <a:defRPr sz="40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7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64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Címszöveg"/>
          <p:cNvSpPr txBox="1"/>
          <p:nvPr>
            <p:ph type="title"/>
          </p:nvPr>
        </p:nvSpPr>
        <p:spPr>
          <a:xfrm>
            <a:off x="685800" y="3149600"/>
            <a:ext cx="11633200" cy="34417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Címszöveg</a:t>
            </a:r>
          </a:p>
        </p:txBody>
      </p:sp>
      <p:sp>
        <p:nvSpPr>
          <p:cNvPr id="74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oval_horizontal.pdf" descr="oval_horizont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900" y="520700"/>
            <a:ext cx="11277600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Kép"/>
          <p:cNvSpPr/>
          <p:nvPr>
            <p:ph type="pic" idx="13"/>
          </p:nvPr>
        </p:nvSpPr>
        <p:spPr>
          <a:xfrm>
            <a:off x="1739900" y="1206500"/>
            <a:ext cx="9525000" cy="59642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5" name="Címszöveg"/>
          <p:cNvSpPr txBox="1"/>
          <p:nvPr>
            <p:ph type="title"/>
          </p:nvPr>
        </p:nvSpPr>
        <p:spPr>
          <a:xfrm>
            <a:off x="685800" y="7696200"/>
            <a:ext cx="11633200" cy="10033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Címszöveg</a:t>
            </a:r>
          </a:p>
        </p:txBody>
      </p:sp>
      <p:sp>
        <p:nvSpPr>
          <p:cNvPr id="86" name="1. szövegtörzsszint…"/>
          <p:cNvSpPr txBox="1"/>
          <p:nvPr>
            <p:ph type="body" sz="quarter" idx="1"/>
          </p:nvPr>
        </p:nvSpPr>
        <p:spPr>
          <a:xfrm>
            <a:off x="685800" y="8686800"/>
            <a:ext cx="116332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white brush stroke.pdf" descr="white brush strok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0845">
            <a:off x="838200" y="4737099"/>
            <a:ext cx="524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oval_horizontal.pdf" descr="oval_horizontal.pdf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6379449" y="21483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Kép"/>
          <p:cNvSpPr/>
          <p:nvPr>
            <p:ph type="pic" sz="quarter" idx="13"/>
          </p:nvPr>
        </p:nvSpPr>
        <p:spPr>
          <a:xfrm>
            <a:off x="7702550" y="21463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9" name="Címszöveg"/>
          <p:cNvSpPr txBox="1"/>
          <p:nvPr>
            <p:ph type="title"/>
          </p:nvPr>
        </p:nvSpPr>
        <p:spPr>
          <a:xfrm>
            <a:off x="685800" y="2413000"/>
            <a:ext cx="5562600" cy="2209800"/>
          </a:xfrm>
          <a:prstGeom prst="rect">
            <a:avLst/>
          </a:prstGeom>
        </p:spPr>
        <p:txBody>
          <a:bodyPr anchor="b"/>
          <a:lstStyle/>
          <a:p>
            <a:pPr/>
            <a:r>
              <a:t>Címszöveg</a:t>
            </a:r>
          </a:p>
        </p:txBody>
      </p:sp>
      <p:sp>
        <p:nvSpPr>
          <p:cNvPr id="100" name="1. szövegtörzsszint…"/>
          <p:cNvSpPr txBox="1"/>
          <p:nvPr>
            <p:ph type="body" sz="quarter" idx="1"/>
          </p:nvPr>
        </p:nvSpPr>
        <p:spPr>
          <a:xfrm>
            <a:off x="685800" y="5054600"/>
            <a:ext cx="5562600" cy="1257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1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white brush stroke.pdf" descr="white brush strok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ímszöveg"/>
          <p:cNvSpPr txBox="1"/>
          <p:nvPr>
            <p:ph type="title"/>
          </p:nvPr>
        </p:nvSpPr>
        <p:spPr>
          <a:xfrm>
            <a:off x="685800" y="5334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Címszöveg</a:t>
            </a:r>
          </a:p>
        </p:txBody>
      </p:sp>
      <p:sp>
        <p:nvSpPr>
          <p:cNvPr id="6" name="1. szövegtörzsszint…"/>
          <p:cNvSpPr txBox="1"/>
          <p:nvPr>
            <p:ph type="body" idx="1"/>
          </p:nvPr>
        </p:nvSpPr>
        <p:spPr>
          <a:xfrm>
            <a:off x="685800" y="2692400"/>
            <a:ext cx="11633200" cy="652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" name="Diasorszám"/>
          <p:cNvSpPr txBox="1"/>
          <p:nvPr>
            <p:ph type="sldNum" sz="quarter" idx="2"/>
          </p:nvPr>
        </p:nvSpPr>
        <p:spPr>
          <a:xfrm>
            <a:off x="6317058" y="9372600"/>
            <a:ext cx="357989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571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1016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1460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1905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2349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2794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3238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3683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4127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3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31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gif"/><Relationship Id="rId4" Type="http://schemas.openxmlformats.org/officeDocument/2006/relationships/image" Target="../media/image2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yökérkezelés"/>
          <p:cNvSpPr txBox="1"/>
          <p:nvPr>
            <p:ph type="ctrTitle"/>
          </p:nvPr>
        </p:nvSpPr>
        <p:spPr>
          <a:xfrm>
            <a:off x="685800" y="1612900"/>
            <a:ext cx="11633200" cy="1625600"/>
          </a:xfrm>
          <a:prstGeom prst="rect">
            <a:avLst/>
          </a:prstGeom>
        </p:spPr>
        <p:txBody>
          <a:bodyPr/>
          <a:lstStyle>
            <a:lvl1pPr>
              <a:defRPr sz="9600">
                <a:solidFill>
                  <a:srgbClr val="11053B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Gyökérkezelés</a:t>
            </a:r>
          </a:p>
        </p:txBody>
      </p:sp>
      <p:sp>
        <p:nvSpPr>
          <p:cNvPr id="146" name="Szövegtörz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Képernyőfotó 2012-12-09 - 1.12.17 PM.png" descr="Képernyőfotó 2012-12-09 - 1.12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1514" y="3568700"/>
            <a:ext cx="8945986" cy="499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4. Thermomechanikus tömörítés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4. Thermomechanikus tömörítés:</a:t>
            </a:r>
          </a:p>
        </p:txBody>
      </p:sp>
      <p:sp>
        <p:nvSpPr>
          <p:cNvPr id="197" name="A tömörítést egy forgó eszköz végzi, melynek kialakítása egy fordított Hedström reszelőére emlékeztet.…"/>
          <p:cNvSpPr txBox="1"/>
          <p:nvPr>
            <p:ph type="body" idx="1"/>
          </p:nvPr>
        </p:nvSpPr>
        <p:spPr>
          <a:xfrm>
            <a:off x="50800" y="1625600"/>
            <a:ext cx="12750800" cy="75946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tömörítést egy </a:t>
            </a:r>
            <a:r>
              <a:rPr b="1">
                <a:solidFill>
                  <a:srgbClr val="2C1376"/>
                </a:solidFill>
              </a:rPr>
              <a:t>forgó eszköz végzi,</a:t>
            </a:r>
            <a:r>
              <a:t> melynek kialakítása egy fordított Hedström reszelőére emlékeztet. 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>
                <a:solidFill>
                  <a:srgbClr val="5E30EB"/>
                </a:solidFill>
              </a:rPr>
              <a:t>mestercsúcs behelyezését követően</a:t>
            </a:r>
            <a:r>
              <a:t> a forgó tömörítőt a csatornába helyezzük, majd addig vezetjük apicalis irányba, míg a csúcsi és középső harmad határát el nem éri, vagy ellenállásba nem ütközik. </a:t>
            </a: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Ezt követően a műszert továbbra is forgatva lassan eltávolítjuk a csatornából. 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b="1">
                <a:solidFill>
                  <a:srgbClr val="3C081B"/>
                </a:solidFill>
              </a:rPr>
              <a:t> súrlódás által képzett hő a guttaperchát plasztikussá teszi,</a:t>
            </a:r>
            <a:r>
              <a:t> és a műszer kialakításánál fogva apicalis és lateralis irányban tömöríti.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D58400"/>
                </a:solidFill>
              </a:rPr>
              <a:t>Előnye:</a:t>
            </a:r>
            <a:r>
              <a:t> gyors és jó zárást biztosít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E32400"/>
                </a:solidFill>
              </a:rPr>
              <a:t>Hátránya: </a:t>
            </a:r>
            <a:r>
              <a:t>nagy gyakorlatot kíván, különben a tömörítő törhet, periradikuláris szövetek hőkárosodását okozhatja, perforálhatja az apexet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yökérkezelés mene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Gyökérkezelés menete</a:t>
            </a:r>
          </a:p>
        </p:txBody>
      </p:sp>
      <p:sp>
        <p:nvSpPr>
          <p:cNvPr id="200" name="Szövegtörz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01" name="Képernyőfotó 2012-12-09 - 3.11.01 PM.png" descr="Képernyőfotó 2012-12-09 - 3.11.0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460500"/>
            <a:ext cx="5219700" cy="387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Képernyőfotó 2012-12-09 - 3.11.14 PM.png" descr="Képernyőfotó 2012-12-09 - 3.11.1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91300" y="1447800"/>
            <a:ext cx="4279900" cy="415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Képernyőfotó 2012-12-09 - 3.11.30 PM.png" descr="Képernyőfotó 2012-12-09 - 3.11.30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300" y="5372100"/>
            <a:ext cx="2476500" cy="424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Képernyőfotó 2012-12-09 - 3.12.11 PM.png" descr="Képernyőfotó 2012-12-09 - 3.12.11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57700" y="5600700"/>
            <a:ext cx="26797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Képernyőfotó 2012-12-09 - 3.12.31 PM.png" descr="Képernyőfotó 2012-12-09 - 3.12.31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96300" y="5511800"/>
            <a:ext cx="3289300" cy="3721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3"/>
      <p:bldP build="whole" bldLvl="1" animBg="1" rev="0" advAuto="0" spid="202" grpId="1"/>
      <p:bldP build="whole" bldLvl="1" animBg="1" rev="0" advAuto="0" spid="203" grpId="2"/>
      <p:bldP build="whole" bldLvl="1" animBg="1" rev="0" advAuto="0" spid="205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yökércsatorna átöblíté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Gyökércsatorna átöblítése</a:t>
            </a:r>
          </a:p>
        </p:txBody>
      </p:sp>
      <p:sp>
        <p:nvSpPr>
          <p:cNvPr id="208" name="A csatornából az elhalt szövetmaradványok, a felhalmozódott dentinforgács, törmelék réteg (“smear layer”) kioldására szolgál, antibakteriális hatást fejt ki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pPr>
            <a:r>
              <a: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csatornából az elhalt szövetmaradványok, a felhalmozódott dentinforgács, törmelék réteg (“smear layer”) kioldására szolgál, antibakteriális hatást fejt ki.</a:t>
            </a:r>
          </a:p>
        </p:txBody>
      </p:sp>
      <p:pic>
        <p:nvPicPr>
          <p:cNvPr id="209" name="gyokerkezeles_5.jpg" descr="gyokerkezeles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4766" y="1739900"/>
            <a:ext cx="3056468" cy="241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checker dir="horz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Ideális öblítőszer tulajdonsága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Ideális öblítőszer tulajdonságai</a:t>
            </a:r>
          </a:p>
        </p:txBody>
      </p:sp>
      <p:sp>
        <p:nvSpPr>
          <p:cNvPr id="212" name="sikosító hatás – segíti a műszer mozgását…"/>
          <p:cNvSpPr txBox="1"/>
          <p:nvPr>
            <p:ph type="body" idx="1"/>
          </p:nvPr>
        </p:nvSpPr>
        <p:spPr>
          <a:xfrm>
            <a:off x="685800" y="1651000"/>
            <a:ext cx="11633200" cy="7569200"/>
          </a:xfrm>
          <a:prstGeom prst="rect">
            <a:avLst/>
          </a:prstGeom>
        </p:spPr>
        <p:txBody>
          <a:bodyPr/>
          <a:lstStyle/>
          <a:p>
            <a:pPr marL="127000" marR="457200" indent="0">
              <a:lnSpc>
                <a:spcPts val="5400"/>
              </a:lnSpc>
              <a:buSzPct val="125000"/>
              <a:buChar char="•"/>
              <a:tabLst>
                <a:tab pos="139700" algn="l"/>
                <a:tab pos="457200" algn="l"/>
              </a:tabLst>
              <a:defRPr sz="1400">
                <a:solidFill>
                  <a:srgbClr val="5A1C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t>  </a:t>
            </a:r>
            <a:r>
              <a:rPr b="1" sz="3000">
                <a:latin typeface="Times New Roman"/>
                <a:ea typeface="Times New Roman"/>
                <a:cs typeface="Times New Roman"/>
                <a:sym typeface="Times New Roman"/>
              </a:rPr>
              <a:t>sikosító hatás – segíti a műszer mozgását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0" marR="457200" indent="0">
              <a:lnSpc>
                <a:spcPts val="5400"/>
              </a:lnSpc>
              <a:buSzPct val="125000"/>
              <a:buChar char="•"/>
              <a:tabLst>
                <a:tab pos="139700" algn="l"/>
                <a:tab pos="457200" algn="l"/>
              </a:tabLst>
              <a:defRPr sz="1400">
                <a:solidFill>
                  <a:srgbClr val="5A1C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b="1" sz="3000">
                <a:latin typeface="Times New Roman"/>
                <a:ea typeface="Times New Roman"/>
                <a:cs typeface="Times New Roman"/>
                <a:sym typeface="Times New Roman"/>
              </a:rPr>
              <a:t>sterilizáló, fertőtlenítő hatás – a mechanikai tisztítás korlátai miatt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0" marR="457200" indent="0">
              <a:lnSpc>
                <a:spcPts val="5400"/>
              </a:lnSpc>
              <a:buSzPct val="125000"/>
              <a:buChar char="•"/>
              <a:tabLst>
                <a:tab pos="139700" algn="l"/>
                <a:tab pos="457200" algn="l"/>
              </a:tabLst>
              <a:defRPr sz="1400">
                <a:solidFill>
                  <a:srgbClr val="5A1C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b="1" sz="3000">
                <a:latin typeface="Times New Roman"/>
                <a:ea typeface="Times New Roman"/>
                <a:cs typeface="Times New Roman"/>
                <a:sym typeface="Times New Roman"/>
              </a:rPr>
              <a:t>szövetoldó hatás – a műszerek által elérhetetlen területek tisztítása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0" marR="457200" indent="0">
              <a:lnSpc>
                <a:spcPts val="5400"/>
              </a:lnSpc>
              <a:buSzPct val="125000"/>
              <a:buChar char="•"/>
              <a:tabLst>
                <a:tab pos="139700" algn="l"/>
                <a:tab pos="457200" algn="l"/>
              </a:tabLst>
              <a:defRPr sz="1400">
                <a:solidFill>
                  <a:srgbClr val="5A1C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sz="3000"/>
              <a:t>alacsony toxicitás – ne károsítsa a periradicularis szöveteket</a:t>
            </a:r>
            <a:endParaRPr sz="3000"/>
          </a:p>
          <a:p>
            <a:pPr marL="127000" marR="457200" indent="0">
              <a:lnSpc>
                <a:spcPts val="5400"/>
              </a:lnSpc>
              <a:buSzPct val="125000"/>
              <a:buChar char="•"/>
              <a:tabLst>
                <a:tab pos="139700" algn="l"/>
                <a:tab pos="457200" algn="l"/>
              </a:tabLst>
              <a:defRPr sz="1400">
                <a:solidFill>
                  <a:srgbClr val="5A1C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b="1" sz="3000">
                <a:latin typeface="Times New Roman"/>
                <a:ea typeface="Times New Roman"/>
                <a:cs typeface="Times New Roman"/>
                <a:sym typeface="Times New Roman"/>
              </a:rPr>
              <a:t>alacsony felületi feszültség – javítja az oldat eljutását a nehezen hozzáférhető területekre és a dentintubulusokba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0" marR="457200" indent="0">
              <a:lnSpc>
                <a:spcPts val="5400"/>
              </a:lnSpc>
              <a:buSzPct val="125000"/>
              <a:buChar char="•"/>
              <a:tabLst>
                <a:tab pos="139700" algn="l"/>
                <a:tab pos="457200" algn="l"/>
              </a:tabLst>
              <a:defRPr sz="1400">
                <a:solidFill>
                  <a:srgbClr val="5A1C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b="1" sz="3000">
                <a:latin typeface="Times New Roman"/>
                <a:ea typeface="Times New Roman"/>
                <a:cs typeface="Times New Roman"/>
                <a:sym typeface="Times New Roman"/>
              </a:rPr>
              <a:t>Smear-layer eltávolítása – csatorna falára kenődött szerves és szervetlen törmelékek gátolják kémiai szerek hatását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0" marR="457200" indent="0">
              <a:lnSpc>
                <a:spcPts val="5400"/>
              </a:lnSpc>
              <a:buSzPct val="125000"/>
              <a:buChar char="•"/>
              <a:tabLst>
                <a:tab pos="139700" algn="l"/>
                <a:tab pos="457200" algn="l"/>
              </a:tabLst>
              <a:defRPr sz="1400">
                <a:solidFill>
                  <a:srgbClr val="5A1C00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pPr>
            <a:r>
              <a:rPr sz="3000"/>
              <a:t>Hatástartam – ne neutralizálódjon gyorsan a felhasználási területen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Átöblítésre használható oldat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Átöblítésre használható oldatok</a:t>
            </a:r>
          </a:p>
        </p:txBody>
      </p:sp>
      <p:sp>
        <p:nvSpPr>
          <p:cNvPr id="215" name="- Nátrium hypoklorit 0,5-5,2% - erősen antimikrobális, magas koncentrációban toxik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i="1" sz="14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defTabSz="457200">
              <a:lnSpc>
                <a:spcPts val="5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b="1" i="1" sz="3000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Nátrium hypoklorit 0,5-5,2% </a:t>
            </a:r>
            <a:r>
              <a:rPr b="1" i="1" sz="30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erősen antimikrobális, magas koncentrációban toxikus</a:t>
            </a:r>
            <a:endParaRPr b="1" i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defTabSz="457200">
              <a:lnSpc>
                <a:spcPts val="5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	Hydrogen peroxid 3%</a:t>
            </a:r>
            <a:endParaRPr sz="3000"/>
          </a:p>
          <a:p>
            <a:pPr marL="228600" marR="457200" indent="-228600" defTabSz="457200">
              <a:lnSpc>
                <a:spcPts val="5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Neomagnol </a:t>
            </a:r>
            <a:endParaRPr sz="3000"/>
          </a:p>
          <a:p>
            <a:pPr marL="228600" marR="457200" indent="-228600" defTabSz="457200">
              <a:lnSpc>
                <a:spcPts val="5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	Fiziológiás sóoldat</a:t>
            </a:r>
            <a:endParaRPr sz="3000"/>
          </a:p>
          <a:p>
            <a:pPr marL="228600" marR="457200" indent="-228600" defTabSz="457200">
              <a:lnSpc>
                <a:spcPts val="5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	Desztillált víz</a:t>
            </a:r>
            <a:endParaRPr sz="3000"/>
          </a:p>
          <a:p>
            <a:pPr marL="228600" marR="457200" indent="-228600" algn="just" defTabSz="457200">
              <a:lnSpc>
                <a:spcPts val="5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sz="3000">
                <a:solidFill>
                  <a:srgbClr val="1105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EDTA 17% /etiléndiamintetraacetat/</a:t>
            </a:r>
            <a:r>
              <a:rPr sz="3000">
                <a:latin typeface="Times New Roman"/>
                <a:ea typeface="Times New Roman"/>
                <a:cs typeface="Times New Roman"/>
                <a:sym typeface="Times New Roman"/>
              </a:rPr>
              <a:t>- kelátképző – a Ca ionok megkötése révén képes a kemény szövetek oldására – preparálás befelyezte után a csatornában hagyjuk 1 percig, ami alatt a Smear-layert eltávolítja, a csatorna felszíne simább lesz, a dentintubulusok megnyílnak és így a gyökértömő anyagok adaptációja alaposabb lesz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algn="just" defTabSz="457200">
              <a:lnSpc>
                <a:spcPts val="5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	Clorhexidine 2%</a:t>
            </a:r>
            <a:endParaRPr sz="3000"/>
          </a:p>
          <a:p>
            <a:pPr marL="228600" marR="457200" indent="-228600" algn="just" defTabSz="457200">
              <a:lnSpc>
                <a:spcPts val="5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000"/>
              <a:t>- Solumium 0,12 % Clordioxidot tartalmaz</a:t>
            </a:r>
          </a:p>
        </p:txBody>
      </p:sp>
      <p:pic>
        <p:nvPicPr>
          <p:cNvPr id="216" name="canal_plussz.jpg" descr="canal_pluss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3900" y="4267200"/>
            <a:ext cx="2012569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Vonal"/>
          <p:cNvSpPr/>
          <p:nvPr/>
        </p:nvSpPr>
        <p:spPr>
          <a:xfrm flipH="1">
            <a:off x="3369617" y="5424933"/>
            <a:ext cx="6161039" cy="881560"/>
          </a:xfrm>
          <a:prstGeom prst="line">
            <a:avLst/>
          </a:prstGeom>
          <a:ln w="25400">
            <a:solidFill>
              <a:srgbClr val="553E2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yökértömő anyagokkal szembeni követelmények"/>
          <p:cNvSpPr txBox="1"/>
          <p:nvPr>
            <p:ph type="title"/>
          </p:nvPr>
        </p:nvSpPr>
        <p:spPr>
          <a:xfrm>
            <a:off x="88900" y="38100"/>
            <a:ext cx="12230100" cy="1955800"/>
          </a:xfrm>
          <a:prstGeom prst="rect">
            <a:avLst/>
          </a:prstGeom>
        </p:spPr>
        <p:txBody>
          <a:bodyPr/>
          <a:lstStyle/>
          <a:p>
            <a:pPr/>
            <a:r>
              <a:t>Gyökértömő anyagokkal szembeni követelmények</a:t>
            </a:r>
          </a:p>
        </p:txBody>
      </p:sp>
      <p:sp>
        <p:nvSpPr>
          <p:cNvPr id="220" name="- jól tapadjanak a gyökércsatorna falához…"/>
          <p:cNvSpPr txBox="1"/>
          <p:nvPr>
            <p:ph type="body" idx="1"/>
          </p:nvPr>
        </p:nvSpPr>
        <p:spPr>
          <a:xfrm>
            <a:off x="685800" y="2070100"/>
            <a:ext cx="11633200" cy="7696200"/>
          </a:xfrm>
          <a:prstGeom prst="rect">
            <a:avLst/>
          </a:prstGeom>
        </p:spPr>
        <p:txBody>
          <a:bodyPr/>
          <a:lstStyle/>
          <a:p>
            <a:pPr marL="476250" indent="-476250">
              <a:buBlip>
                <a:blip r:embed="rId2"/>
              </a:buBlip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="1">
              <a:solidFill>
                <a:srgbClr val="000000"/>
              </a:solidFill>
            </a:endParaRPr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</a:t>
            </a:r>
            <a:r>
              <a:rPr sz="3400"/>
              <a:t>jól tapadjanak a gyökércsatorna falához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hermetikusan zárjanak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adjanak rtg-árnyékot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könnyen keverhetők, finom szemcséjűek legyenek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ne zsugorodjanak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ne színezzék el a fogat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legyen bacteriostaticus hatásuk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nedvesség jelenlétében is megkössön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lassan keményedjenek, hogy a gyökértömést kényelmesen elvégezhessük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ne oldódjanak a szövetnedvekben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gyökércsúcs körüli szöveteket ne izgassák</a:t>
            </a:r>
            <a:endParaRPr sz="3400"/>
          </a:p>
          <a:p>
            <a:pPr marL="39624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400"/>
              <a:t>-	szükség esetén könnyen eltávolíthatók legyenek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yökértömő anyag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64A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Gyökértömő anyagok</a:t>
            </a:r>
          </a:p>
        </p:txBody>
      </p:sp>
      <p:sp>
        <p:nvSpPr>
          <p:cNvPr id="223" name="1. Szilárd anyagok:  guttapercha point, ezüst point, titan csúcs…"/>
          <p:cNvSpPr txBox="1"/>
          <p:nvPr>
            <p:ph type="body" idx="1"/>
          </p:nvPr>
        </p:nvSpPr>
        <p:spPr>
          <a:xfrm>
            <a:off x="241300" y="1981200"/>
            <a:ext cx="12738100" cy="78613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1. Szilárd anyagok: </a:t>
            </a:r>
            <a:r>
              <a:t> guttapercha point, ezüst point, titan csúcs</a:t>
            </a:r>
          </a:p>
          <a:p>
            <a:pPr marL="0" indent="0">
              <a:buSzTx/>
              <a:buNone/>
              <a:defRPr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</a:t>
            </a:r>
            <a:r>
              <a:rPr b="1"/>
              <a:t>Plasztikus anyagok</a:t>
            </a:r>
            <a:r>
              <a:t> (sealerek)</a:t>
            </a:r>
          </a:p>
          <a:p>
            <a:pPr marL="0" indent="0">
              <a:buSzTx/>
              <a:buNone/>
              <a:defRPr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algn="ctr">
              <a:buSzTx/>
              <a:buNone/>
              <a:defRPr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Guttapercha</a:t>
            </a:r>
            <a:r>
              <a:t>  </a:t>
            </a:r>
            <a:r>
              <a:rPr i="1"/>
              <a:t>z</a:t>
            </a:r>
            <a:r>
              <a:rPr b="1" i="1">
                <a:solidFill>
                  <a:srgbClr val="9A244F"/>
                </a:solidFill>
              </a:rPr>
              <a:t>áróképessége önmagában rossz</a:t>
            </a:r>
            <a:r>
              <a:rPr b="1">
                <a:solidFill>
                  <a:srgbClr val="9A244F"/>
                </a:solidFill>
              </a:rPr>
              <a:t>,</a:t>
            </a:r>
            <a:r>
              <a:t> ezért</a:t>
            </a:r>
            <a:r>
              <a:rPr b="1"/>
              <a:t> sealerrel</a:t>
            </a:r>
            <a:r>
              <a:t> együtt használják, ami a fennmaradó rések kitöltésére szolgáló paszta vagy cement</a:t>
            </a:r>
          </a:p>
          <a:p>
            <a:pPr marL="0" indent="0" algn="ctr">
              <a:buSzTx/>
              <a:buNone/>
              <a:defRPr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Guttapercha:</a:t>
            </a:r>
            <a:r>
              <a:t> természetes anyag </a:t>
            </a:r>
            <a:r>
              <a:rPr b="1">
                <a:solidFill>
                  <a:srgbClr val="2C1376"/>
                </a:solidFill>
              </a:rPr>
              <a:t>Isonandra percha</a:t>
            </a:r>
            <a:r>
              <a:t> nevű trópusi fa nedvét koagulálják, majd ebből vonják ki.</a:t>
            </a:r>
          </a:p>
        </p:txBody>
      </p:sp>
      <p:pic>
        <p:nvPicPr>
          <p:cNvPr id="224" name="Koeh-099.jpg" descr="Koeh-09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2900" y="1981200"/>
            <a:ext cx="5791200" cy="758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uttaperchacsúcsok összetétel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457200" algn="l" defTabSz="457200">
              <a:defRPr b="1" sz="3600"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Guttaperchacsúcsok összetétele:</a:t>
            </a:r>
          </a:p>
        </p:txBody>
      </p:sp>
      <p:sp>
        <p:nvSpPr>
          <p:cNvPr id="227" name="- gutta-percha 19-22%…"/>
          <p:cNvSpPr txBox="1"/>
          <p:nvPr>
            <p:ph type="body" idx="1"/>
          </p:nvPr>
        </p:nvSpPr>
        <p:spPr>
          <a:xfrm>
            <a:off x="685800" y="1765300"/>
            <a:ext cx="11633200" cy="7454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>
                <a:solidFill>
                  <a:srgbClr val="2323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b="1">
                <a:solidFill>
                  <a:srgbClr val="3C081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gutta-percha 19-22%</a:t>
            </a:r>
            <a:endParaRPr>
              <a:solidFill>
                <a:srgbClr val="23232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SzTx/>
              <a:buNone/>
            </a:pPr>
            <a:r>
              <a:t>-	cink-oxid 59-75% (antibacterialisak)</a:t>
            </a:r>
          </a:p>
          <a:p>
            <a:pPr marL="0" indent="0">
              <a:buSzTx/>
              <a:buNone/>
            </a:pPr>
            <a:r>
              <a:t>-	fémsók 10%</a:t>
            </a:r>
          </a:p>
          <a:p>
            <a:pPr marL="0" indent="0">
              <a:buSzTx/>
              <a:buNone/>
            </a:pPr>
            <a:r>
              <a:t>-	viaszok</a:t>
            </a:r>
          </a:p>
          <a:p>
            <a:pPr marL="0" indent="0">
              <a:buSzTx/>
              <a:buNone/>
            </a:pPr>
            <a:r>
              <a:t>-	színezőanyagok</a:t>
            </a:r>
          </a:p>
          <a:p>
            <a:pPr marL="0" indent="0">
              <a:buSzTx/>
              <a:buNone/>
            </a:pPr>
            <a:r>
              <a:t>-	antioxidánsok</a:t>
            </a:r>
          </a:p>
        </p:txBody>
      </p:sp>
      <p:pic>
        <p:nvPicPr>
          <p:cNvPr id="228" name="gutta-percha01.jpg" descr="gutta-percha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5400" y="292100"/>
            <a:ext cx="3810000" cy="316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GP-PP.jpg" descr="GP-P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3400" y="4699000"/>
            <a:ext cx="3657600" cy="364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 dir="in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uttaperchacsúcsok formái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Guttaperchacsúcsok formái:</a:t>
            </a:r>
          </a:p>
        </p:txBody>
      </p:sp>
      <p:sp>
        <p:nvSpPr>
          <p:cNvPr id="232" name="1. standardizált – mérete megfelel az ISO szerint gyártott kézi műszerekének, a kúpossága 2%, az apicalis átmérője 10 és 140 közötti tartományban található. Ezeket használjuk mestercsúcsoknak, ill. segédcsúcsoknak lateralis tömörítésnél.…"/>
          <p:cNvSpPr txBox="1"/>
          <p:nvPr>
            <p:ph type="body" idx="1"/>
          </p:nvPr>
        </p:nvSpPr>
        <p:spPr>
          <a:xfrm>
            <a:off x="342900" y="1524000"/>
            <a:ext cx="12230100" cy="8216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2C1376"/>
                </a:solidFill>
              </a:rPr>
              <a:t>1.	standardizált </a:t>
            </a:r>
            <a:r>
              <a:rPr>
                <a:solidFill>
                  <a:srgbClr val="000000"/>
                </a:solidFill>
              </a:rPr>
              <a:t>– mérete megfelel az ISO szerint gyártott kézi műszerekének, a kúpossága 2%, az apicalis átmérője 10 és 140 közötti tartományban található. Ezeket használjuk mestercsúcsoknak, ill. segédcsúcsoknak lateralis tömörítésnél.</a:t>
            </a:r>
            <a:endParaRPr>
              <a:solidFill>
                <a:srgbClr val="000000"/>
              </a:solidFill>
            </a:endParaRP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561029"/>
                </a:solidFill>
              </a:rPr>
              <a:t>2.	konvencionalis</a:t>
            </a:r>
            <a:r>
              <a:t> – nem standartizáltak, erősebben kúposak, lateralis kondenzációban segédcsúcsok lehetnek, vertikális tömörítésnél mestercsúcsnak jobban megfelelnek</a:t>
            </a: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	ISO 2%-os szabványnál nagyobb kúposságú csúcsok (greater taper) – vertikális tömörítéshez</a:t>
            </a: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572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	</a:t>
            </a:r>
            <a:r>
              <a:rPr b="1">
                <a:solidFill>
                  <a:srgbClr val="00364A"/>
                </a:solidFill>
              </a:rPr>
              <a:t>Kis henger formájú guttaperchák</a:t>
            </a:r>
            <a:r>
              <a:t> - A plasztikussá tett guttapercha injektálásához. Speciális készülékekhez gyártják. </a:t>
            </a:r>
          </a:p>
        </p:txBody>
      </p:sp>
      <p:pic>
        <p:nvPicPr>
          <p:cNvPr id="233" name="guttapercha__50047_zoom.jpg" descr="guttapercha__50047_zoo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0805" y="-1749"/>
            <a:ext cx="2229396" cy="259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Képernyőfotó 2012-12-09 - 4.09.07 PM.png" descr="Képernyőfotó 2012-12-09 - 4.09.0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1000" y="1701800"/>
            <a:ext cx="4699000" cy="288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34746.jpg" descr="3474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3766" y="3352800"/>
            <a:ext cx="3142134" cy="303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Gutta-Percha-Bars-Gutta-Percha-Points.jpg" descr="Gutta-Percha-Bars-Gutta-Percha-Point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42266" y="6400800"/>
            <a:ext cx="4758268" cy="356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gutta_percha.jpg" descr="gutta_percha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69300" y="7099300"/>
            <a:ext cx="4533900" cy="2720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3"/>
      <p:bldP build="whole" bldLvl="1" animBg="1" rev="0" advAuto="0" spid="237" grpId="4"/>
      <p:bldP build="whole" bldLvl="1" animBg="1" rev="0" advAuto="0" spid="235" grpId="2"/>
      <p:bldP build="whole" bldLvl="1" animBg="1" rev="0" advAuto="0" spid="23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ealerek"/>
          <p:cNvSpPr txBox="1"/>
          <p:nvPr>
            <p:ph type="title"/>
          </p:nvPr>
        </p:nvSpPr>
        <p:spPr>
          <a:xfrm>
            <a:off x="685800" y="393700"/>
            <a:ext cx="11633200" cy="1117600"/>
          </a:xfrm>
          <a:prstGeom prst="rect">
            <a:avLst/>
          </a:prstGeom>
        </p:spPr>
        <p:txBody>
          <a:bodyPr/>
          <a:lstStyle/>
          <a:p>
            <a:pPr/>
            <a:r>
              <a:t>Sealerek</a:t>
            </a:r>
          </a:p>
        </p:txBody>
      </p:sp>
      <p:sp>
        <p:nvSpPr>
          <p:cNvPr id="240" name="Azok a paszták és cementek, amelyek gyökértömés során a fő gyökértömőanyag (guttapercha) és a gyökércsatorna fala közötti rések kitöltésére szolgálnak.…"/>
          <p:cNvSpPr txBox="1"/>
          <p:nvPr>
            <p:ph type="body" idx="1"/>
          </p:nvPr>
        </p:nvSpPr>
        <p:spPr>
          <a:xfrm>
            <a:off x="177800" y="1168400"/>
            <a:ext cx="12712700" cy="8051800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sz="3200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Azok a paszták és cementek, amelyek gyökértömés során a fő gyökértömőanyag (guttapercha) és a gyökércsatorna fala közötti rések kitöltésére szolgálnak.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sz="3200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marR="457200" indent="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Sealer használata nélkül a </a:t>
            </a:r>
            <a:r>
              <a:rPr b="1">
                <a:solidFill>
                  <a:srgbClr val="3C081B"/>
                </a:solidFill>
              </a:rPr>
              <a:t>gutta-percha nem zár,</a:t>
            </a:r>
            <a:r>
              <a:t> </a:t>
            </a:r>
          </a:p>
          <a:p>
            <a:pPr marL="508000" marR="457200" indent="-508000" algn="just">
              <a:buBlip>
                <a:blip r:embed="rId2"/>
              </a:buBlip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mivel </a:t>
            </a:r>
            <a:r>
              <a:rPr b="1">
                <a:solidFill>
                  <a:srgbClr val="4D22B3"/>
                </a:solidFill>
              </a:rPr>
              <a:t>nem tapad a dentinhez,</a:t>
            </a:r>
            <a:r>
              <a:t> csak ha plasztikussá tesszük (melegítéssel vagy oldószerrel)</a:t>
            </a:r>
          </a:p>
          <a:p>
            <a:pPr marL="508000" marR="457200" indent="-508000" algn="just">
              <a:buBlip>
                <a:blip r:embed="rId2"/>
              </a:buBlip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melegítés utáni hülés során és az oldószer elpárolgása utáni hűlés során  </a:t>
            </a:r>
            <a:r>
              <a:rPr b="1">
                <a:solidFill>
                  <a:srgbClr val="002E7A"/>
                </a:solidFill>
              </a:rPr>
              <a:t>zsugorodik </a:t>
            </a:r>
            <a:r>
              <a:t>a gutta-percha, így rés alakul ki a dentinfal és a gyökértömés között, ami a kezelés sikertelenségéhez vezet.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Ezért elengedhetetlen a sealerek használata ezen rések kitöltésére.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2E7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Csúszóssága elősegíti a gutta-percha behelyezését a csatornába.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checker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yökérkezelés alapvető lépései"/>
          <p:cNvSpPr txBox="1"/>
          <p:nvPr>
            <p:ph type="title"/>
          </p:nvPr>
        </p:nvSpPr>
        <p:spPr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/>
            <a:r>
              <a:t>Gyökérkezelés alapvető lépései</a:t>
            </a:r>
          </a:p>
        </p:txBody>
      </p:sp>
      <p:sp>
        <p:nvSpPr>
          <p:cNvPr id="150" name="1. A pulpakamra feltárása (trepanatio)…"/>
          <p:cNvSpPr txBox="1"/>
          <p:nvPr>
            <p:ph type="body" idx="1"/>
          </p:nvPr>
        </p:nvSpPr>
        <p:spPr>
          <a:xfrm>
            <a:off x="165100" y="2692400"/>
            <a:ext cx="12547600" cy="65278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/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sz="4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	</a:t>
            </a:r>
            <a:r>
              <a:rPr b="0"/>
              <a:t>A pulpakamra </a:t>
            </a:r>
            <a:r>
              <a:t>feltárása (trepanatio)</a:t>
            </a:r>
            <a:endParaRPr b="0"/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sz="4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	</a:t>
            </a:r>
            <a:r>
              <a:rPr b="0"/>
              <a:t>A fogbélür tartalmának </a:t>
            </a:r>
            <a:r>
              <a:t>eltávolítása (exstirpatio)</a:t>
            </a:r>
            <a:r>
              <a:rPr b="0"/>
              <a:t> </a:t>
            </a:r>
            <a:endParaRPr b="0"/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4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3.	</a:t>
            </a:r>
            <a:r>
              <a:t>A gyökércsatorna feltárása, tágítása, fertõtlenítése és szárítása </a:t>
            </a:r>
          </a:p>
          <a:p>
            <a:pPr marL="457200" marR="457200" indent="-228600" algn="just" defTabSz="457200">
              <a:lnSpc>
                <a:spcPct val="100000"/>
              </a:lnSpc>
              <a:spcBef>
                <a:spcPts val="0"/>
              </a:spcBef>
              <a:buSzTx/>
              <a:buNone/>
              <a:defRPr sz="4800">
                <a:solidFill>
                  <a:srgbClr val="32333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4.	</a:t>
            </a:r>
            <a:r>
              <a:t>A gyökércsatorna csúcsig érő, falálló gyökértöméssel való zárása</a:t>
            </a:r>
          </a:p>
        </p:txBody>
      </p:sp>
      <p:pic>
        <p:nvPicPr>
          <p:cNvPr id="151" name="Képernyőfotó 2012-12-09 - 2.25.03 PM.png" descr="Képernyőfotó 2012-12-09 - 2.25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0" y="1422400"/>
            <a:ext cx="6159500" cy="440690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sztikus gyökértömő anyagok (Sealerek)"/>
          <p:cNvSpPr txBox="1"/>
          <p:nvPr>
            <p:ph type="title"/>
          </p:nvPr>
        </p:nvSpPr>
        <p:spPr>
          <a:xfrm>
            <a:off x="685800" y="76200"/>
            <a:ext cx="11633200" cy="1917700"/>
          </a:xfrm>
          <a:prstGeom prst="rect">
            <a:avLst/>
          </a:prstGeom>
        </p:spPr>
        <p:txBody>
          <a:bodyPr/>
          <a:lstStyle/>
          <a:p>
            <a:pPr/>
            <a:r>
              <a:t>Plasztikus gyökértömő anyagok (Sealerek)</a:t>
            </a:r>
          </a:p>
        </p:txBody>
      </p:sp>
      <p:sp>
        <p:nvSpPr>
          <p:cNvPr id="243" name="- ZnOE (Cinkoxid-eugenol) tartalmú: Tubli-seal, Kerr pulp canal sealer, Endoseal – citotoxikusak, de nem mutagének, kötés 24 órán belül zajlik. Szövetnedvek oldják őket.…"/>
          <p:cNvSpPr txBox="1"/>
          <p:nvPr>
            <p:ph type="body" idx="1"/>
          </p:nvPr>
        </p:nvSpPr>
        <p:spPr>
          <a:xfrm>
            <a:off x="254000" y="2146300"/>
            <a:ext cx="12687300" cy="7073900"/>
          </a:xfrm>
          <a:prstGeom prst="rect">
            <a:avLst/>
          </a:prstGeom>
        </p:spPr>
        <p:txBody>
          <a:bodyPr/>
          <a:lstStyle/>
          <a:p>
            <a:pPr marL="228600" marR="457200" indent="-228600" defTabSz="457200">
              <a:lnSpc>
                <a:spcPts val="56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b="1" i="1" sz="3200" u="sng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ZnOE (Cinkoxid-eugenol) tartalmú:</a:t>
            </a:r>
            <a:r>
              <a:rPr b="1" sz="3200" u="sng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Tubli-seal, Kerr pulp canal sealer, Endoseal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– citotoxikusak, de nem mutagének, kötés 24 órán belül zajlik. Szövetnedvek oldják őket.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defTabSz="457200">
              <a:lnSpc>
                <a:spcPts val="3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defTabSz="457200">
              <a:lnSpc>
                <a:spcPts val="56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b="1" i="1" sz="3200" u="sng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Poliketon sealer:</a:t>
            </a:r>
            <a:r>
              <a:rPr b="1" sz="3200" u="sng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Diaket, -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kisméretű zsugorodás, jó dentinadhézió, megfelelő záróképesség, localis toxicitása mérsékelt, idővel csökken, nem mutagen, antibacterialis hatása erős, direkt szöveti kontaktusban krónikus gyulladást okozhat. Nagyon gyorsan köt (6 perc) – ez előny retrograde gyökétömés esetén. Nehéz eltávolítani a csatornából.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defTabSz="457200">
              <a:lnSpc>
                <a:spcPts val="34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defTabSz="457200">
              <a:lnSpc>
                <a:spcPts val="56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b="1" i="1" sz="3200" u="sng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Epoxi-gyanta sealer</a:t>
            </a:r>
            <a:r>
              <a:rPr b="1" sz="3200" u="sng">
                <a:solidFill>
                  <a:srgbClr val="5610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AH26, 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dentinhez kiválóan tapad, az öszes sealer közül a legjobb zárást mutatja, de idővel (2 év) kissé romlik a zárás minősége. Toxicitás nincs, allergia lehet. Legerősebb antimikrobális hatással bír. Kötési ideje 1-2 nap. </a:t>
            </a:r>
            <a:r>
              <a:rPr b="1" sz="3200">
                <a:latin typeface="Times New Roman"/>
                <a:ea typeface="Times New Roman"/>
                <a:cs typeface="Times New Roman"/>
                <a:sym typeface="Times New Roman"/>
              </a:rPr>
              <a:t>AH plus – 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8 óra alatt köt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images.jpg" descr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8900" y="1130300"/>
            <a:ext cx="28575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K24875.jpg" descr="K2487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80400" y="152400"/>
            <a:ext cx="2857500" cy="3903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Unknown.jpg" descr="Unknow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800" y="-88900"/>
            <a:ext cx="3403600" cy="238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Képernyőfotó 2012-12-09 - 5.01.38 PM.png" descr="Képernyőfotó 2012-12-09 - 5.01.3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98300" y="4279900"/>
            <a:ext cx="12700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s-1.jpg" descr="images-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93300" y="4432300"/>
            <a:ext cx="1879600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Unknown-1.jpg" descr="Unknown-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04400" y="7493000"/>
            <a:ext cx="3289300" cy="246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2"/>
      <p:bldP build="whole" bldLvl="1" animBg="1" rev="0" advAuto="0" spid="246" grpId="3"/>
      <p:bldP build="whole" bldLvl="1" animBg="1" rev="0" advAuto="0" spid="244" grpId="1"/>
      <p:bldP build="whole" bldLvl="1" animBg="1" rev="0" advAuto="0" spid="249" grpId="5"/>
      <p:bldP build="whole" bldLvl="1" animBg="1" rev="0" advAuto="0" spid="248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ím"/>
          <p:cNvSpPr txBox="1"/>
          <p:nvPr>
            <p:ph type="title"/>
          </p:nvPr>
        </p:nvSpPr>
        <p:spPr>
          <a:xfrm>
            <a:off x="685800" y="533400"/>
            <a:ext cx="11633200" cy="508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- Üvegionomer sealer: Ketac-Endo – por+ folyadék, összetétele megegyezik az üvegionomerekével, kémiailag köt a dentinhez, antibakterialis hatása gyenge. Nagyon gyorsan köt, és nagyon kemény a kötés után.…"/>
          <p:cNvSpPr txBox="1"/>
          <p:nvPr>
            <p:ph type="body" idx="1"/>
          </p:nvPr>
        </p:nvSpPr>
        <p:spPr>
          <a:xfrm>
            <a:off x="685800" y="-12700"/>
            <a:ext cx="11633200" cy="99568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u="sng">
                <a:solidFill>
                  <a:srgbClr val="561029"/>
                </a:solidFill>
              </a:rPr>
              <a:t>- Üvegionomer sealer</a:t>
            </a:r>
            <a:r>
              <a:rPr b="1" u="sng">
                <a:solidFill>
                  <a:srgbClr val="561029"/>
                </a:solidFill>
              </a:rPr>
              <a:t>: </a:t>
            </a:r>
            <a:r>
              <a:rPr b="1">
                <a:solidFill>
                  <a:srgbClr val="000000"/>
                </a:solidFill>
              </a:rPr>
              <a:t>Ketac-Endo</a:t>
            </a:r>
            <a:r>
              <a:rPr>
                <a:solidFill>
                  <a:srgbClr val="000000"/>
                </a:solidFill>
              </a:rPr>
              <a:t> – por+ folyadék, összetétele megegyezik az üvegionomerekével, kémiailag köt a dentinhez, antibakterialis hatása gyenge. Nagyon gyorsan köt, és nagyon kemény a kötés után.</a:t>
            </a:r>
            <a:endParaRPr>
              <a:solidFill>
                <a:srgbClr val="000000"/>
              </a:solidFill>
            </a:endParaRPr>
          </a:p>
          <a:p>
            <a:pPr lvl="1" marL="228600" marR="457200" indent="215900" defTabSz="457200">
              <a:lnSpc>
                <a:spcPts val="56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561029"/>
                </a:solidFill>
              </a:rPr>
              <a:t>- </a:t>
            </a:r>
            <a:r>
              <a:rPr b="1" i="1" u="sng">
                <a:solidFill>
                  <a:srgbClr val="561029"/>
                </a:solidFill>
              </a:rPr>
              <a:t>Formaldehidtartalmú sealerek</a:t>
            </a:r>
            <a:r>
              <a:rPr b="1" u="sng">
                <a:solidFill>
                  <a:srgbClr val="561029"/>
                </a:solidFill>
              </a:rPr>
              <a:t>:</a:t>
            </a:r>
            <a:r>
              <a:t> gyógyszertartalmúak, erős fertőtlenítőszert (paraformaldehid), gyulladásgátlót (kortikoszteroid) tartalmaz. </a:t>
            </a:r>
          </a:p>
          <a:p>
            <a:pPr marL="228600" marR="457200" indent="-228600" defTabSz="457200">
              <a:lnSpc>
                <a:spcPts val="56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N2 Universal</a:t>
            </a:r>
            <a:r>
              <a:t>, </a:t>
            </a:r>
            <a:r>
              <a:rPr b="1"/>
              <a:t>Endomethason, - </a:t>
            </a:r>
            <a:r>
              <a:t>Erős toxicitása miatt </a:t>
            </a:r>
            <a:r>
              <a:rPr b="1" i="1"/>
              <a:t>nem ajánlják</a:t>
            </a:r>
            <a:r>
              <a:t>, legcitotoxikusabbak, gyökércsatorna túltömése esetén nagyon erős gyulladást, necrosist okoz.</a:t>
            </a:r>
          </a:p>
          <a:p>
            <a:pPr marL="228600" marR="457200" indent="-228600" defTabSz="457200">
              <a:lnSpc>
                <a:spcPts val="56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228600" marR="457200" indent="215900" defTabSz="457200">
              <a:lnSpc>
                <a:spcPts val="56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561029"/>
                </a:solidFill>
              </a:rPr>
              <a:t>- </a:t>
            </a:r>
            <a:r>
              <a:rPr b="1" i="1" u="sng">
                <a:solidFill>
                  <a:srgbClr val="561029"/>
                </a:solidFill>
              </a:rPr>
              <a:t>Kálcium-hidroxid tartalmúak:</a:t>
            </a:r>
            <a:r>
              <a:rPr b="1" u="sng">
                <a:solidFill>
                  <a:srgbClr val="561029"/>
                </a:solidFill>
              </a:rPr>
              <a:t> </a:t>
            </a:r>
            <a:r>
              <a:t>gyógyszertartalmúak, elősegíti a keményszövetek képződését </a:t>
            </a:r>
            <a:r>
              <a:rPr b="1"/>
              <a:t>Apexit, Sealapex, Kerr Life, CRCS</a:t>
            </a:r>
            <a:r>
              <a:t> (Calciobiotic Root Canal Sealer), hosszú távú satbilitásuk rossz</a:t>
            </a:r>
          </a:p>
          <a:p>
            <a:pPr marL="228600" marR="457200" indent="-228600" defTabSz="457200">
              <a:lnSpc>
                <a:spcPts val="56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228600" marR="457200" indent="215900" defTabSz="457200">
              <a:lnSpc>
                <a:spcPts val="5600"/>
              </a:lnSpc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u="sng">
                <a:solidFill>
                  <a:srgbClr val="561029"/>
                </a:solidFill>
              </a:rPr>
              <a:t>- </a:t>
            </a:r>
            <a:r>
              <a:rPr b="1" i="1" u="sng">
                <a:solidFill>
                  <a:srgbClr val="561029"/>
                </a:solidFill>
              </a:rPr>
              <a:t>Szilikon alapú sealerek:</a:t>
            </a:r>
            <a:r>
              <a:t> kiváló biokompatibilitással és zárással rendelkeznek </a:t>
            </a:r>
            <a:r>
              <a:rPr b="1"/>
              <a:t>Endo-fill</a:t>
            </a:r>
            <a:r>
              <a:t> – C-szilikon sealer, nem toxikus, </a:t>
            </a:r>
            <a:r>
              <a:rPr b="1"/>
              <a:t>RoekoSeal</a:t>
            </a:r>
            <a:r>
              <a:t>- A-szilikon</a:t>
            </a:r>
          </a:p>
        </p:txBody>
      </p:sp>
      <p:pic>
        <p:nvPicPr>
          <p:cNvPr id="253" name="2797.jpg" descr="279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114300"/>
            <a:ext cx="5397500" cy="255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_vyr_344Endomethason.jpg" descr="_vyr_344Endomethaso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7300" y="2691993"/>
            <a:ext cx="4102100" cy="3150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Unknown.jpg" descr="Unknow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54600" y="4318000"/>
            <a:ext cx="3975100" cy="204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Unknown-1.jpg" descr="Unknown-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60050" y="4832350"/>
            <a:ext cx="2566650" cy="170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sealapex.jpg" descr="sealapex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04201" y="4686300"/>
            <a:ext cx="2191099" cy="199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Endo fill.jpg" descr="Endo fill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172700" y="6565860"/>
            <a:ext cx="2768601" cy="231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24459-01_detail.jpg" descr="24459-01_detail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9266" y="6972300"/>
            <a:ext cx="4284134" cy="321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l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4" dur="2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7"/>
      <p:bldP build="whole" bldLvl="1" animBg="1" rev="0" advAuto="0" spid="253" grpId="1"/>
      <p:bldP build="whole" bldLvl="1" animBg="1" rev="0" advAuto="0" spid="254" grpId="2"/>
      <p:bldP build="whole" bldLvl="1" animBg="1" rev="0" advAuto="0" spid="258" grpId="6"/>
      <p:bldP build="whole" bldLvl="1" animBg="1" rev="0" advAuto="0" spid="255" grpId="3"/>
      <p:bldP build="whole" bldLvl="1" animBg="1" rev="0" advAuto="0" spid="256" grpId="4"/>
      <p:bldP build="whole" bldLvl="1" animBg="1" rev="0" advAuto="0" spid="257" grpId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yökérkezelés szövődménye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Gyökérkezelés szövődményei</a:t>
            </a:r>
          </a:p>
        </p:txBody>
      </p:sp>
      <p:sp>
        <p:nvSpPr>
          <p:cNvPr id="262" name="Puplaexstirpatio után előforduló fájdalom okai:…"/>
          <p:cNvSpPr txBox="1"/>
          <p:nvPr>
            <p:ph type="body" idx="1"/>
          </p:nvPr>
        </p:nvSpPr>
        <p:spPr>
          <a:xfrm>
            <a:off x="685800" y="1689100"/>
            <a:ext cx="11633200" cy="75311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200"/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Puplaexstirpatio után előforduló fájdalom okai: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a pulpakamrában és / vagy a gyökércsatornában maradt gyulladt pulpaszövet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feltáratlan gyökércstorna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	a beavatkozás során a gyökércsatorna fertőzött tartalmát a periapicalis térbe préseltük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satornatágítást követő fájdalom okai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1500" indent="-571500" algn="l">
              <a:lnSpc>
                <a:spcPct val="120000"/>
              </a:lnSpc>
              <a:spcBef>
                <a:spcPts val="2400"/>
              </a:spcBef>
              <a:buSzPct val="100000"/>
              <a:buBlip>
                <a:blip r:embed="rId2"/>
              </a:buBlip>
              <a:defRPr b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>
                <a:solidFill>
                  <a:srgbClr val="553E2A"/>
                </a:solidFill>
              </a:defRPr>
            </a:pPr>
            <a:r>
              <a:rPr b="1">
                <a:solidFill>
                  <a:srgbClr val="000000"/>
                </a:solidFill>
              </a:rPr>
              <a:t>Csatornatágítást követő fájdalom okai:</a:t>
            </a:r>
          </a:p>
        </p:txBody>
      </p:sp>
      <p:sp>
        <p:nvSpPr>
          <p:cNvPr id="265" name="- Abscessus: ez akkor jön létre, ha a preparálást megelőzően periodontitis apicalis chronica állt fenn – a beavatkozással aktiváljuk a csatornában lévő baktériumflórát…"/>
          <p:cNvSpPr txBox="1"/>
          <p:nvPr>
            <p:ph type="body" idx="1"/>
          </p:nvPr>
        </p:nvSpPr>
        <p:spPr>
          <a:xfrm>
            <a:off x="101600" y="1714500"/>
            <a:ext cx="11633200" cy="6527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i="1" sz="3200">
                <a:latin typeface="Times New Roman"/>
                <a:ea typeface="Times New Roman"/>
                <a:cs typeface="Times New Roman"/>
                <a:sym typeface="Times New Roman"/>
              </a:rPr>
              <a:t>Abscessus: 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ez akkor jön létre, ha a preparálást megelőzően periodontitis apicalis chronica állt fenn – a beavatkozással aktiváljuk a csatornában lévő baktériumflórát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i="1" sz="3200">
                <a:latin typeface="Times New Roman"/>
                <a:ea typeface="Times New Roman"/>
                <a:cs typeface="Times New Roman"/>
                <a:sym typeface="Times New Roman"/>
              </a:rPr>
              <a:t>Periodontitis apicalis acuta: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 baktériumokat tarnszportálunk a periapicalis térbe, az apicalis szűkűleten túl történő tágítás nem csak bakterialis, hanem mechanikai irritatív tényező is.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14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-	</a:t>
            </a:r>
            <a:r>
              <a:rPr i="1" sz="3200">
                <a:latin typeface="Times New Roman"/>
                <a:ea typeface="Times New Roman"/>
                <a:cs typeface="Times New Roman"/>
                <a:sym typeface="Times New Roman"/>
              </a:rPr>
              <a:t>Álút: </a:t>
            </a:r>
            <a:r>
              <a:rPr sz="3200">
                <a:latin typeface="Times New Roman"/>
                <a:ea typeface="Times New Roman"/>
                <a:cs typeface="Times New Roman"/>
                <a:sym typeface="Times New Roman"/>
              </a:rPr>
              <a:t>főként iatrogén úton, de gyökérreszorpció következményeként is létrejöhet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yökértömés után előforduló fájdalom okai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spcBef>
                <a:spcPts val="2400"/>
              </a:spcBef>
              <a:defRPr b="1"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pPr>
            <a:r>
              <a: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Gyökértömés után előforduló fájdalom okai:</a:t>
            </a:r>
          </a:p>
        </p:txBody>
      </p:sp>
      <p:sp>
        <p:nvSpPr>
          <p:cNvPr id="268" name="- magas tömes készítés – a fog korai érintkezése periodontitis apicalis acutát okoz…"/>
          <p:cNvSpPr txBox="1"/>
          <p:nvPr>
            <p:ph type="body" idx="1"/>
          </p:nvPr>
        </p:nvSpPr>
        <p:spPr>
          <a:xfrm>
            <a:off x="685800" y="1765300"/>
            <a:ext cx="11633200" cy="7454900"/>
          </a:xfrm>
          <a:prstGeom prst="rect">
            <a:avLst/>
          </a:prstGeom>
        </p:spPr>
        <p:txBody>
          <a:bodyPr/>
          <a:lstStyle/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magas tömes készítés – a fog korai érintkezése periodontitis apicalis acutát okoz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 gyökércsatorna túltömése – kémiai és mechnikai irritatív tényező + fertőzött törmelék kerülhet a periapicalis térbe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rövid gyökértömés – csatornában maradt élő pulpaszövet vagy ott maradt fertőzött törmelék az oka</a:t>
            </a: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685800" marR="457200" indent="-22860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6858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	gyökérfractura – lateral kondenzaciós gyökértömési technika során alkalmazott túl nagy erő verticalis gyökérfracturát okozhat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í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zövegtörz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72" name="55_6.gif" descr="55_6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647700"/>
            <a:ext cx="3137338" cy="758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Unknown.jpg" descr="Unknow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97700" y="3517900"/>
            <a:ext cx="3492500" cy="232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yökértöméssel szembeni követelmények"/>
          <p:cNvSpPr txBox="1"/>
          <p:nvPr>
            <p:ph type="title"/>
          </p:nvPr>
        </p:nvSpPr>
        <p:spPr>
          <a:xfrm>
            <a:off x="114300" y="38100"/>
            <a:ext cx="12776200" cy="1524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Gyökértöméssel szembeni követelmények</a:t>
            </a:r>
          </a:p>
        </p:txBody>
      </p:sp>
      <p:sp>
        <p:nvSpPr>
          <p:cNvPr id="154" name="Falálló legyen, a fogbélűrt teljesen és résmentesen töltse ki…"/>
          <p:cNvSpPr txBox="1"/>
          <p:nvPr>
            <p:ph type="body" idx="1"/>
          </p:nvPr>
        </p:nvSpPr>
        <p:spPr>
          <a:xfrm>
            <a:off x="114300" y="1143000"/>
            <a:ext cx="12776200" cy="8851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SzTx/>
              <a:buNone/>
            </a:pPr>
            <a:r>
              <a:t>Falálló legyen, a fogbélűrt teljesen és résmentesen töltse ki</a:t>
            </a:r>
          </a:p>
          <a:p>
            <a:pPr marL="0" indent="0">
              <a:buSzTx/>
              <a:buNone/>
            </a:pPr>
            <a:r>
              <a:t>Csúcsig érő legyen, a tömőanyag érje el és zárja le a gyökércsatorna apicalis határát</a:t>
            </a:r>
          </a:p>
          <a:p>
            <a:pPr marL="0" indent="0">
              <a:buSzTx/>
              <a:buNone/>
            </a:pPr>
            <a:r>
              <a:t>Térfogatát ne változtassa, mert zsugorodáskor a falállósága romlik, táguláskor a gyökeret elrepesztheti</a:t>
            </a:r>
          </a:p>
          <a:p>
            <a:pPr marL="0" indent="0">
              <a:buSzTx/>
              <a:buNone/>
            </a:pPr>
            <a:r>
              <a:t>Ne izgassa a környező élő szövetet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Képernyőfotó 2012-12-09 - 2.26.52 PM.png" descr="Képernyőfotó 2012-12-09 - 2.26.5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9100" y="6296643"/>
            <a:ext cx="4051300" cy="3383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í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Ne lépjen reakcióba a környezet szöveteivel, anyagaival…"/>
          <p:cNvSpPr txBox="1"/>
          <p:nvPr>
            <p:ph type="body" idx="1"/>
          </p:nvPr>
        </p:nvSpPr>
        <p:spPr>
          <a:xfrm>
            <a:off x="190500" y="546100"/>
            <a:ext cx="12128500" cy="8674100"/>
          </a:xfrm>
          <a:prstGeom prst="rect">
            <a:avLst/>
          </a:prstGeom>
        </p:spPr>
        <p:txBody>
          <a:bodyPr/>
          <a:lstStyle/>
          <a:p>
            <a:pPr lvl="1" marL="0" indent="444500">
              <a:buSzTx/>
              <a:buNone/>
            </a:pPr>
            <a:r>
              <a:t>Ne lépjen reakcióba a környezet szöveteivel, anyagaival</a:t>
            </a:r>
          </a:p>
          <a:p>
            <a:pPr lvl="1" marL="0" indent="444500">
              <a:buSzTx/>
              <a:buNone/>
            </a:pPr>
            <a:r>
              <a:t>Adjon rtg árnyékot, hogy rtg-képen értékelhető legyen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0" indent="444500">
              <a:buSzTx/>
              <a:buNone/>
            </a:pPr>
            <a:r>
              <a:t>A fogat ne színezze el</a:t>
            </a:r>
          </a:p>
          <a:p>
            <a:pPr lvl="1" marL="0" indent="444500">
              <a:buSzTx/>
              <a:buNone/>
            </a:pPr>
            <a:r>
              <a:t>Legyen fertőtlenítő hatása, hogy meggátolja a gyökércsatornában és mellékágaiban megrekedt baktériumok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szaporodását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0" indent="444500">
              <a:buSzTx/>
              <a:buNone/>
            </a:pPr>
            <a:r>
              <a:t>Könnyen elkészíthető és szükség esetén eltávolítható legyen</a:t>
            </a:r>
          </a:p>
        </p:txBody>
      </p:sp>
      <p:pic>
        <p:nvPicPr>
          <p:cNvPr id="159" name="Képernyőfotó 2012-12-09 - 2.28.29 PM.png" descr="Képernyőfotó 2012-12-09 - 2.28.2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78900" y="76200"/>
            <a:ext cx="3251200" cy="447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Képernyőfotó 2012-12-09 - 2.28.42 PM.png" descr="Képernyőfotó 2012-12-09 - 2.28.4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0100" y="7937500"/>
            <a:ext cx="2832100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yökértömő módszere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Gyökértömő módszerek</a:t>
            </a:r>
          </a:p>
        </p:txBody>
      </p:sp>
      <p:sp>
        <p:nvSpPr>
          <p:cNvPr id="163" name="HIDEG GUTTAPERCHA TECHNIKA…"/>
          <p:cNvSpPr txBox="1"/>
          <p:nvPr>
            <p:ph type="body" idx="1"/>
          </p:nvPr>
        </p:nvSpPr>
        <p:spPr>
          <a:xfrm>
            <a:off x="228600" y="1485900"/>
            <a:ext cx="12573000" cy="7734300"/>
          </a:xfrm>
          <a:prstGeom prst="rect">
            <a:avLst/>
          </a:prstGeom>
        </p:spPr>
        <p:txBody>
          <a:bodyPr/>
          <a:lstStyle/>
          <a:p>
            <a:pPr>
              <a:buAutoNum type="arabicPeriod" startAt="1"/>
            </a:pPr>
            <a:r>
              <a:rPr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HIDEG GUTTAPERCHA TECHNIKA</a:t>
            </a:r>
            <a:endParaRPr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>
              <a:buSzTx/>
              <a:buNone/>
              <a:tabLst>
                <a:tab pos="1854200" algn="l"/>
              </a:tabLst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a. </a:t>
            </a:r>
            <a:r>
              <a:t>Laterál-kondenzáció: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b="1">
                <a:solidFill>
                  <a:srgbClr val="371A94"/>
                </a:solidFill>
              </a:rPr>
              <a:t>Mester gutta-percha csúcs (Master point)</a:t>
            </a:r>
            <a:r>
              <a:t>behelyezése után további </a:t>
            </a:r>
            <a:r>
              <a:rPr b="1">
                <a:solidFill>
                  <a:srgbClr val="831100"/>
                </a:solidFill>
              </a:rPr>
              <a:t>segéd </a:t>
            </a:r>
            <a:r>
              <a:t>vagy </a:t>
            </a:r>
            <a:r>
              <a:rPr b="1">
                <a:solidFill>
                  <a:srgbClr val="831100"/>
                </a:solidFill>
              </a:rPr>
              <a:t>accessoricus-guttapercha</a:t>
            </a:r>
            <a:r>
              <a:t> csúcsokat helyezünk a csatornába.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Mindegyiket egymás után</a:t>
            </a:r>
            <a:r>
              <a:rPr b="1">
                <a:solidFill>
                  <a:srgbClr val="2C1376"/>
                </a:solidFill>
              </a:rPr>
              <a:t> spreaderrel </a:t>
            </a:r>
            <a:r>
              <a:t>tömörítjük. Ezt addig folytatjuk míg a csatoran meg nem telik.</a:t>
            </a:r>
          </a:p>
        </p:txBody>
      </p:sp>
      <p:pic>
        <p:nvPicPr>
          <p:cNvPr id="16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7700" y="8305800"/>
            <a:ext cx="3175000" cy="86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spreader.png" descr="spr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7537450"/>
            <a:ext cx="1620982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Képernyőfotó 2012-12-09 - 2.36.03 PM.png" descr="Képernyőfotó 2012-12-09 - 2.36.0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83800" y="7848600"/>
            <a:ext cx="2387600" cy="135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Képernyőfotó 2012-12-09 - 3.05.57 PM.png" descr="Képernyőfotó 2012-12-09 - 3.05.5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42000" y="1485900"/>
            <a:ext cx="3314700" cy="420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Képernyőfotó 2012-12-09 - 3.06.12 PM.png" descr="Képernyőfotó 2012-12-09 - 3.06.12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25000" y="2095500"/>
            <a:ext cx="3060700" cy="440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  <p:bldP build="whole" bldLvl="1" animBg="1" rev="0" advAuto="0" spid="16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b. GuttaFlow (Roeko) - hideg eljárás"/>
          <p:cNvSpPr txBox="1"/>
          <p:nvPr>
            <p:ph type="title"/>
          </p:nvPr>
        </p:nvSpPr>
        <p:spPr>
          <a:xfrm>
            <a:off x="685800" y="127000"/>
            <a:ext cx="11633200" cy="1562100"/>
          </a:xfrm>
          <a:prstGeom prst="rect">
            <a:avLst/>
          </a:prstGeom>
        </p:spPr>
        <p:txBody>
          <a:bodyPr/>
          <a:lstStyle/>
          <a:p>
            <a:pPr marR="457200" algn="l">
              <a:lnSpc>
                <a:spcPct val="120000"/>
              </a:lnSpc>
              <a:spcBef>
                <a:spcPts val="2400"/>
              </a:spcBef>
              <a:tabLst>
                <a:tab pos="1854200" algn="l"/>
              </a:tabLst>
              <a:defRPr b="1" i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b. </a:t>
            </a:r>
            <a:r>
              <a:t>GuttaFlow (Roeko) - hideg eljárás</a:t>
            </a:r>
          </a:p>
        </p:txBody>
      </p:sp>
      <p:sp>
        <p:nvSpPr>
          <p:cNvPr id="171" name="Guttapercha és Sealer együtt…"/>
          <p:cNvSpPr txBox="1"/>
          <p:nvPr>
            <p:ph type="body" idx="1"/>
          </p:nvPr>
        </p:nvSpPr>
        <p:spPr>
          <a:xfrm>
            <a:off x="685800" y="139700"/>
            <a:ext cx="11633200" cy="94869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b="1">
                <a:solidFill>
                  <a:srgbClr val="575656"/>
                </a:solidFill>
                <a:latin typeface="Times"/>
                <a:ea typeface="Times"/>
                <a:cs typeface="Times"/>
                <a:sym typeface="Times"/>
              </a:rPr>
              <a:t>Guttapercha és Sealer együtt</a:t>
            </a:r>
            <a:endParaRPr b="1" sz="2800">
              <a:solidFill>
                <a:srgbClr val="575656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indent="0">
              <a:buSzTx/>
              <a:buNone/>
            </a:pPr>
            <a:r>
              <a:t>Az első nem melegített, folyékony Guttapercha, amely nem zsugorodik, hanem kissé kiterjed (0,2%)</a:t>
            </a:r>
          </a:p>
          <a:p>
            <a:pPr marL="0" indent="0">
              <a:buSzTx/>
              <a:buNone/>
            </a:pPr>
            <a:r>
              <a:t>Egyszerű kezelés, mivel csak egy Masterpoint szükséges (kondenzáció nem szükséges) </a:t>
            </a:r>
          </a:p>
          <a:p>
            <a:pPr marL="0" indent="0">
              <a:buSzTx/>
              <a:buNone/>
            </a:pPr>
            <a:r>
              <a:t>Lehetővéteszi a gyökércsapelőkészítését </a:t>
            </a:r>
          </a:p>
          <a:p>
            <a:pPr marL="0" indent="0">
              <a:buSzTx/>
              <a:buNone/>
            </a:pPr>
            <a:r>
              <a:t>Az ezüsttartalom meggátolja az újrafertőződést </a:t>
            </a:r>
          </a:p>
          <a:p>
            <a:pPr marL="0" indent="0">
              <a:buSzTx/>
              <a:buNone/>
            </a:pPr>
            <a:r>
              <a:t>Röntgenárnyékot ad </a:t>
            </a:r>
          </a:p>
        </p:txBody>
      </p:sp>
      <p:pic>
        <p:nvPicPr>
          <p:cNvPr id="172" name="Képernyőfotó 2012-12-09 - 2.49.27 PM.png" descr="Képernyőfotó 2012-12-09 - 2.49.2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5200" y="190500"/>
            <a:ext cx="18415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Képernyőfotó 2012-12-09 - 2.50.07 PM.png" descr="Képernyőfotó 2012-12-09 - 2.50.0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4900" y="279400"/>
            <a:ext cx="1066800" cy="156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Képernyőfotó 2012-12-09 - 2.49.12 PM.png" descr="Képernyőfotó 2012-12-09 - 2.49.12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23400" y="4787900"/>
            <a:ext cx="3060700" cy="194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Képernyőfotó 2012-12-09 - 2.50.14 PM.png" descr="Képernyőfotó 2012-12-09 - 2.50.14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3700" y="8051800"/>
            <a:ext cx="2260600" cy="140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2. MELEG GUTTAPERCHA TECHNIKÁK Thermoplasztikus technikák"/>
          <p:cNvSpPr txBox="1"/>
          <p:nvPr>
            <p:ph type="title"/>
          </p:nvPr>
        </p:nvSpPr>
        <p:spPr>
          <a:xfrm>
            <a:off x="254000" y="533400"/>
            <a:ext cx="12065000" cy="2171700"/>
          </a:xfrm>
          <a:prstGeom prst="rect">
            <a:avLst/>
          </a:prstGeom>
        </p:spPr>
        <p:txBody>
          <a:bodyPr/>
          <a:lstStyle/>
          <a:p>
            <a:pPr>
              <a:defRPr sz="5500">
                <a:solidFill>
                  <a:srgbClr val="000000"/>
                </a:solidFill>
              </a:defRPr>
            </a:pPr>
            <a:r>
              <a:t>2. MELEG GUTTAPERCHA TECHNIKÁK</a:t>
            </a:r>
          </a:p>
          <a:p>
            <a:pPr>
              <a:defRPr sz="5500">
                <a:solidFill>
                  <a:srgbClr val="000000"/>
                </a:solidFill>
              </a:defRPr>
            </a:pPr>
            <a:r>
              <a:t>Thermoplasztikus technikák</a:t>
            </a:r>
          </a:p>
        </p:txBody>
      </p:sp>
      <p:sp>
        <p:nvSpPr>
          <p:cNvPr id="178" name="1.Vertikál-kondenzáció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b="1" i="1">
                <a:solidFill>
                  <a:srgbClr val="5834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1.Vertikál-kondenzáció:</a:t>
            </a:r>
            <a:r>
              <a:rPr b="0" i="0"/>
              <a:t> </a:t>
            </a:r>
            <a:endParaRPr b="0" i="0"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b="1">
                <a:solidFill>
                  <a:srgbClr val="2E073E"/>
                </a:solidFill>
              </a:rPr>
              <a:t>darabokra vágott guttaperchát </a:t>
            </a:r>
            <a:r>
              <a:t>melegítve plasztikussá tesszük, majd </a:t>
            </a:r>
            <a:r>
              <a:rPr b="1">
                <a:solidFill>
                  <a:srgbClr val="2C1376"/>
                </a:solidFill>
              </a:rPr>
              <a:t>pluggerrel</a:t>
            </a:r>
            <a:r>
              <a:t> apicalis irányba tömörítjük, így a csatornarendszer nehezen elérhető részeibe is belepréseljük.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Hátránya: a gyökértömés hossza nehezen kontrollálható – túltöméshez vezethet</a:t>
            </a:r>
          </a:p>
        </p:txBody>
      </p:sp>
      <p:pic>
        <p:nvPicPr>
          <p:cNvPr id="17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3800" y="2895600"/>
            <a:ext cx="52324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0" y="2743200"/>
            <a:ext cx="3175000" cy="127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Képernyőfotó 2012-12-09 - 3.03.09 PM.png" descr="Képernyőfotó 2012-12-09 - 3.03.0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2000" y="7023100"/>
            <a:ext cx="4292600" cy="396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Képernyőfotó 2012-12-09 - 3.03.57 PM.png" descr="Képernyőfotó 2012-12-09 - 3.03.5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300" y="7338152"/>
            <a:ext cx="3543300" cy="2405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2. Injectálható guttapercha technika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2. Injectálható guttapercha technika:</a:t>
            </a:r>
          </a:p>
        </p:txBody>
      </p:sp>
      <p:sp>
        <p:nvSpPr>
          <p:cNvPr id="185" name="A guttaperchát plasztikussá tesszük a gyökércsatornába helyezés előtt  felmelegítéssel.…"/>
          <p:cNvSpPr txBox="1"/>
          <p:nvPr>
            <p:ph type="body" idx="1"/>
          </p:nvPr>
        </p:nvSpPr>
        <p:spPr>
          <a:xfrm>
            <a:off x="685800" y="1333500"/>
            <a:ext cx="11633200" cy="765810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b="1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>
                <a:solidFill>
                  <a:srgbClr val="1A0A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guttaperchát plasztikussá tesszük a gyökércsatornába helyezés előtt  felmelegítéssel.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Speciális pisztolyba</a:t>
            </a:r>
            <a:r>
              <a:t> - OBTURA – 200 fokra melegíti fel a guttaperchát, majd egy vékony tűn keresztül a csatornába injektáljuk. A tűt elhagyó gutta-percha hőmérséklete 70 C</a:t>
            </a:r>
            <a:r>
              <a:rPr baseline="31999"/>
              <a:t>o</a:t>
            </a:r>
            <a:endParaRPr baseline="31999"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baseline="31999"/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Másik készülék: ULTRAFIL - guttaperchát csak 70 C</a:t>
            </a:r>
            <a:r>
              <a:rPr baseline="31999"/>
              <a:t>o</a:t>
            </a:r>
            <a:r>
              <a:t> –ra melegíti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Hátrányuk: gyökértömés hossza nehezen kontollálható, ezért inkább a csatorna koronális szakaszának feltöltésére használják.</a:t>
            </a:r>
          </a:p>
        </p:txBody>
      </p:sp>
      <p:pic>
        <p:nvPicPr>
          <p:cNvPr id="186" name="Képernyőfotó 2012-12-09 - 3.04.50 PM.png" descr="Képernyőfotó 2012-12-09 - 3.04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64049" y="38100"/>
            <a:ext cx="3147702" cy="215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Képernyőfotó 2012-12-09 - 3.04.26 PM.png" descr="Képernyőfotó 2012-12-09 - 3.04.2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790" y="7683500"/>
            <a:ext cx="2792419" cy="238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Képernyőfotó 2012-12-09 - 3.03.36 PM.png" descr="Képernyőfotó 2012-12-09 - 3.03.36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6927" y="7734300"/>
            <a:ext cx="3575346" cy="227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3. Belső merevítésű thermoplastikus guttapercha technika:"/>
          <p:cNvSpPr txBox="1"/>
          <p:nvPr>
            <p:ph type="title"/>
          </p:nvPr>
        </p:nvSpPr>
        <p:spPr>
          <a:xfrm>
            <a:off x="685800" y="533400"/>
            <a:ext cx="11633200" cy="952500"/>
          </a:xfrm>
          <a:prstGeom prst="rect">
            <a:avLst/>
          </a:prstGeom>
        </p:spPr>
        <p:txBody>
          <a:bodyPr/>
          <a:lstStyle>
            <a:lvl1pPr algn="l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3. Belső merevítésű thermoplastikus guttapercha technika:</a:t>
            </a:r>
          </a:p>
        </p:txBody>
      </p:sp>
      <p:sp>
        <p:nvSpPr>
          <p:cNvPr id="191" name="ThermaFil, SoftCore obturátorok:…"/>
          <p:cNvSpPr txBox="1"/>
          <p:nvPr>
            <p:ph type="body" idx="1"/>
          </p:nvPr>
        </p:nvSpPr>
        <p:spPr>
          <a:xfrm>
            <a:off x="584200" y="1104900"/>
            <a:ext cx="11633200" cy="8064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ThermaFil, </a:t>
            </a:r>
            <a:r>
              <a:rPr b="1"/>
              <a:t>SoftCore obturátorok</a:t>
            </a:r>
            <a:r>
              <a:t>: 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One Step – </a:t>
            </a:r>
            <a:r>
              <a:rPr b="1">
                <a:solidFill>
                  <a:srgbClr val="450E59"/>
                </a:solidFill>
              </a:rPr>
              <a:t>egy központi vezetőszál</a:t>
            </a:r>
            <a:r>
              <a:t> (merevítő)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– műanyag vagy titan –</a:t>
            </a:r>
            <a:r>
              <a:rPr b="1">
                <a:solidFill>
                  <a:srgbClr val="61177C"/>
                </a:solidFill>
              </a:rPr>
              <a:t> </a:t>
            </a:r>
            <a:endParaRPr b="1">
              <a:solidFill>
                <a:srgbClr val="61177C"/>
              </a:solidFill>
            </a:endParaRP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61177C"/>
                </a:solidFill>
              </a:rPr>
              <a:t>köré guttaperchát rétegeznek,</a:t>
            </a:r>
            <a:r>
              <a:t> és a melegítés után ezt vezetik a gyökércsatornába.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obturátorok szabványos méretűek.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Az obturátort egy speciális kályhában melegítjük, 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majd sealerrel előzőleg bevont falú csatornába vezetjük. </a:t>
            </a: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marR="45720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>
                <a:tab pos="1854200" algn="l"/>
              </a:tabLst>
              <a:defRPr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behelyezés közben a központi vezetőszál szolgál tömörítő eszköznek, ami a plasztikus guttaperchát lateral és vertical irányba tömöríti. Ezt követően a merevítőt a csatorna bemeneténél meleg műszerrel vagy fúróval elvágjuk.</a:t>
            </a:r>
          </a:p>
        </p:txBody>
      </p:sp>
      <p:pic>
        <p:nvPicPr>
          <p:cNvPr id="192" name="68580_13_x_280xjpg288693.tif-2cc2772aab.jpg" descr="68580_13_x_280xjpg288693.tif-2cc2772aa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96400" y="1397000"/>
            <a:ext cx="2641600" cy="210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Vonal"/>
          <p:cNvSpPr/>
          <p:nvPr/>
        </p:nvSpPr>
        <p:spPr>
          <a:xfrm flipH="1">
            <a:off x="6688385" y="2236241"/>
            <a:ext cx="2611687" cy="386109"/>
          </a:xfrm>
          <a:prstGeom prst="line">
            <a:avLst/>
          </a:prstGeom>
          <a:ln w="25400">
            <a:solidFill>
              <a:srgbClr val="553E2A"/>
            </a:solidFill>
            <a:miter lim="400000"/>
            <a:headEnd type="stealth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94" name="68580_13_x_280xjpg188611.tif-f94604003d.jpg" descr="68580_13_x_280xjpg188611.tif-f94604003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17100" y="4533900"/>
            <a:ext cx="2641600" cy="173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53E2A"/>
      </a:dk1>
      <a:lt1>
        <a:srgbClr val="2C425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