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1" r:id="rId14"/>
    <p:sldId id="312" r:id="rId15"/>
    <p:sldId id="268" r:id="rId16"/>
    <p:sldId id="269" r:id="rId17"/>
    <p:sldId id="270" r:id="rId18"/>
    <p:sldId id="271" r:id="rId19"/>
    <p:sldId id="275" r:id="rId20"/>
    <p:sldId id="276" r:id="rId21"/>
    <p:sldId id="272" r:id="rId22"/>
    <p:sldId id="273" r:id="rId23"/>
    <p:sldId id="27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6C6963"/>
        </a:fontRef>
        <a:srgbClr val="6C6963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5"/>
    <p:restoredTop sz="94708"/>
  </p:normalViewPr>
  <p:slideViewPr>
    <p:cSldViewPr snapToGrid="0" snapToObjects="1">
      <p:cViewPr varScale="1">
        <p:scale>
          <a:sx n="62" d="100"/>
          <a:sy n="62" d="100"/>
        </p:scale>
        <p:origin x="424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752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Kép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Címszöveg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Címszöveg</a:t>
            </a:r>
          </a:p>
        </p:txBody>
      </p:sp>
      <p:sp>
        <p:nvSpPr>
          <p:cNvPr id="8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Kép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Címszöveg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Címszöveg</a:t>
            </a:r>
          </a:p>
        </p:txBody>
      </p:sp>
      <p:sp>
        <p:nvSpPr>
          <p:cNvPr id="9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Kép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09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18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leatherbook_line-long.tiff" descr="leatherbook_line-lon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ímszöveg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effectLst>
            <a:outerShdw blurRad="25400" dist="38100" dir="2700000" rotWithShape="0">
              <a:srgbClr val="FFFFFF">
                <a:alpha val="90000"/>
              </a:srgbClr>
            </a:outerShdw>
          </a:effectLst>
        </p:spPr>
        <p:txBody>
          <a:bodyPr/>
          <a:lstStyle>
            <a:lvl1pPr>
              <a:def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Címszöveg</a:t>
            </a:r>
          </a:p>
        </p:txBody>
      </p:sp>
      <p:sp>
        <p:nvSpPr>
          <p:cNvPr id="137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2600"/>
              </a:spcBef>
              <a:buSzPct val="35000"/>
              <a:buFont typeface="Zapf Dingbats"/>
              <a:buBlip>
                <a:blip r:embed="rId4"/>
              </a:buBlip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>
              <a:spcBef>
                <a:spcPts val="2600"/>
              </a:spcBef>
              <a:buSzPct val="35000"/>
              <a:buFont typeface="Zapf Dingbats"/>
              <a:buBlip>
                <a:blip r:embed="rId4"/>
              </a:buBlip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>
              <a:spcBef>
                <a:spcPts val="2600"/>
              </a:spcBef>
              <a:buSzPct val="35000"/>
              <a:buFont typeface="Zapf Dingbats"/>
              <a:buBlip>
                <a:blip r:embed="rId4"/>
              </a:buBlip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>
              <a:spcBef>
                <a:spcPts val="2600"/>
              </a:spcBef>
              <a:buSzPct val="35000"/>
              <a:buFont typeface="Zapf Dingbats"/>
              <a:buBlip>
                <a:blip r:embed="rId4"/>
              </a:buBlip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>
              <a:spcBef>
                <a:spcPts val="2600"/>
              </a:spcBef>
              <a:buSzPct val="35000"/>
              <a:buFont typeface="Zapf Dingbats"/>
              <a:buBlip>
                <a:blip r:embed="rId4"/>
              </a:buBlip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0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ímszöveg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6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Kép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Címszöveg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7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Kép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Címszöveg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8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Címszöveg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Címszöveg</a:t>
            </a:r>
          </a:p>
        </p:txBody>
      </p:sp>
      <p:sp>
        <p:nvSpPr>
          <p:cNvPr id="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Konzerváló fogászat I."/>
          <p:cNvSpPr txBox="1">
            <a:spLocks noGrp="1"/>
          </p:cNvSpPr>
          <p:nvPr>
            <p:ph type="ctrTitle"/>
          </p:nvPr>
        </p:nvSpPr>
        <p:spPr>
          <a:xfrm>
            <a:off x="1270000" y="1638300"/>
            <a:ext cx="10464800" cy="1435100"/>
          </a:xfrm>
          <a:prstGeom prst="rect">
            <a:avLst/>
          </a:prstGeom>
        </p:spPr>
        <p:txBody>
          <a:bodyPr/>
          <a:lstStyle/>
          <a:p>
            <a:r>
              <a:t>Konzerváló fogászat I.</a:t>
            </a:r>
          </a:p>
        </p:txBody>
      </p:sp>
      <p:sp>
        <p:nvSpPr>
          <p:cNvPr id="148" name="Cariologia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2895600"/>
            <a:ext cx="10464800" cy="1092200"/>
          </a:xfrm>
          <a:prstGeom prst="rect">
            <a:avLst/>
          </a:prstGeom>
        </p:spPr>
        <p:txBody>
          <a:bodyPr/>
          <a:lstStyle>
            <a:lvl1pPr marL="228600" marR="457200" defTabSz="457200">
              <a:defRPr sz="4800" b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Cariologia</a:t>
            </a:r>
          </a:p>
        </p:txBody>
      </p:sp>
      <p:pic>
        <p:nvPicPr>
          <p:cNvPr id="149" name="zahn5.gif" descr="zahn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3530600"/>
            <a:ext cx="4445000" cy="537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MF inde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DMF index</a:t>
            </a:r>
          </a:p>
        </p:txBody>
      </p:sp>
      <p:sp>
        <p:nvSpPr>
          <p:cNvPr id="179" name="A caries regisztrálására illetve az előfordulásának a mérésére szolgál…"/>
          <p:cNvSpPr txBox="1">
            <a:spLocks noGrp="1"/>
          </p:cNvSpPr>
          <p:nvPr>
            <p:ph type="body" idx="1"/>
          </p:nvPr>
        </p:nvSpPr>
        <p:spPr>
          <a:xfrm>
            <a:off x="457200" y="1683327"/>
            <a:ext cx="12420600" cy="7917873"/>
          </a:xfrm>
          <a:prstGeom prst="rect">
            <a:avLst/>
          </a:prstGeom>
        </p:spPr>
        <p:txBody>
          <a:bodyPr/>
          <a:lstStyle/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caries regisztrálására illetve az előfordulásának a mérésére szolgál</a:t>
            </a:r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D</a:t>
            </a:r>
            <a:r>
              <a:rPr lang="hu-HU" b="1" dirty="0"/>
              <a:t>M</a:t>
            </a:r>
            <a:r>
              <a:rPr b="1" dirty="0"/>
              <a:t>F-index</a:t>
            </a:r>
            <a:r>
              <a:rPr dirty="0"/>
              <a:t> :</a:t>
            </a:r>
          </a:p>
          <a:p>
            <a:pPr marL="2113642" marR="457200" lvl="3" indent="-462642">
              <a:buBlip>
                <a:blip r:embed="rId2"/>
              </a:buBlip>
              <a:tabLst>
                <a:tab pos="596900" algn="l"/>
                <a:tab pos="9144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M</a:t>
            </a:r>
            <a:r>
              <a:rPr dirty="0"/>
              <a:t>issing „hiányzó” </a:t>
            </a:r>
          </a:p>
          <a:p>
            <a:pPr marL="2113642" marR="457200" lvl="3" indent="-462642">
              <a:buBlip>
                <a:blip r:embed="rId2"/>
              </a:buBlip>
              <a:tabLst>
                <a:tab pos="596900" algn="l"/>
                <a:tab pos="9144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D</a:t>
            </a:r>
            <a:r>
              <a:rPr dirty="0"/>
              <a:t>ecayed „szuvas”</a:t>
            </a:r>
          </a:p>
          <a:p>
            <a:pPr marL="2113642" marR="457200" lvl="3" indent="-462642">
              <a:buBlip>
                <a:blip r:embed="rId2"/>
              </a:buBlip>
              <a:tabLst>
                <a:tab pos="596900" algn="l"/>
                <a:tab pos="9144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F</a:t>
            </a:r>
            <a:r>
              <a:rPr dirty="0"/>
              <a:t>illed „tömött”</a:t>
            </a:r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szuvas fogak </a:t>
            </a:r>
            <a:r>
              <a:rPr b="1" dirty="0">
                <a:solidFill>
                  <a:srgbClr val="5C0700"/>
                </a:solidFill>
              </a:rPr>
              <a:t>számát</a:t>
            </a:r>
            <a:r>
              <a:rPr dirty="0"/>
              <a:t> a </a:t>
            </a:r>
            <a:r>
              <a:rPr b="1" dirty="0"/>
              <a:t>DMF</a:t>
            </a:r>
            <a:r>
              <a:rPr b="1" dirty="0">
                <a:solidFill>
                  <a:srgbClr val="831100"/>
                </a:solidFill>
              </a:rPr>
              <a:t>T</a:t>
            </a:r>
            <a:r>
              <a:rPr b="1" dirty="0"/>
              <a:t>-index</a:t>
            </a:r>
            <a:r>
              <a:rPr dirty="0"/>
              <a:t> (</a:t>
            </a:r>
            <a:r>
              <a:rPr b="1" dirty="0"/>
              <a:t>t</a:t>
            </a:r>
            <a:r>
              <a:rPr dirty="0"/>
              <a:t>ooth „fog”) jelzi</a:t>
            </a:r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DMF</a:t>
            </a:r>
            <a:r>
              <a:rPr b="1" dirty="0">
                <a:solidFill>
                  <a:srgbClr val="1A0A53"/>
                </a:solidFill>
              </a:rPr>
              <a:t>S</a:t>
            </a:r>
            <a:r>
              <a:rPr b="1" dirty="0"/>
              <a:t>-index</a:t>
            </a:r>
            <a:r>
              <a:rPr dirty="0"/>
              <a:t> (</a:t>
            </a:r>
            <a:r>
              <a:rPr b="1" dirty="0"/>
              <a:t>s</a:t>
            </a:r>
            <a:r>
              <a:rPr dirty="0"/>
              <a:t>urface „felszín”) a </a:t>
            </a:r>
            <a:r>
              <a:rPr b="1" dirty="0">
                <a:solidFill>
                  <a:srgbClr val="2C1376"/>
                </a:solidFill>
              </a:rPr>
              <a:t>fogfelszínre </a:t>
            </a:r>
            <a:r>
              <a:rPr dirty="0"/>
              <a:t>vonatkozik</a:t>
            </a:r>
          </a:p>
          <a:p>
            <a:pPr marL="914400" marR="457200" indent="-91440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 Gyerekeknél: </a:t>
            </a:r>
            <a:r>
              <a:rPr b="1" dirty="0"/>
              <a:t>def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aries kialakulásának feltétele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kialakulásának feltételei</a:t>
            </a:r>
          </a:p>
        </p:txBody>
      </p:sp>
      <p:sp>
        <p:nvSpPr>
          <p:cNvPr id="182" name="A fogszuvasodás a fog kemény szöveteinek multikauzális etiológiájú megbetegedése.…"/>
          <p:cNvSpPr txBox="1">
            <a:spLocks noGrp="1"/>
          </p:cNvSpPr>
          <p:nvPr>
            <p:ph type="body" idx="1"/>
          </p:nvPr>
        </p:nvSpPr>
        <p:spPr>
          <a:xfrm>
            <a:off x="762000" y="2019299"/>
            <a:ext cx="11480800" cy="656359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6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 fogszuvasodás a fog kemény szöveteinek multikauzális etiológiájú megbetegedése.</a:t>
            </a:r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00364A"/>
                </a:solidFill>
              </a:rPr>
              <a:t>Létrejöttében 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00364A"/>
                </a:solidFill>
              </a:rPr>
              <a:t>    - </a:t>
            </a:r>
            <a:r>
              <a:t>4 alapvető (primér) feltétel valósul meg, 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   - de másodlagos (secunder: pl. biológiai, környezeti, földrajzi, szociális-gazdasági stb.) tényezők is jelentőséggel bírnak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ries kialakulásának primér feltételei:"/>
          <p:cNvSpPr txBox="1">
            <a:spLocks noGrp="1"/>
          </p:cNvSpPr>
          <p:nvPr>
            <p:ph type="title"/>
          </p:nvPr>
        </p:nvSpPr>
        <p:spPr>
          <a:xfrm>
            <a:off x="762000" y="698500"/>
            <a:ext cx="11480800" cy="2311400"/>
          </a:xfrm>
          <a:prstGeom prst="rect">
            <a:avLst/>
          </a:prstGeom>
        </p:spPr>
        <p:txBody>
          <a:bodyPr/>
          <a:lstStyle/>
          <a:p>
            <a:r>
              <a:t>Caries kialakulásának primér feltételei:</a:t>
            </a:r>
          </a:p>
        </p:txBody>
      </p:sp>
      <p:sp>
        <p:nvSpPr>
          <p:cNvPr id="185" name="1. a szervezet – szájüregben előtört fogfelszín minőség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6553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 u="sng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a szervezet – szájüregben előtört</a:t>
            </a:r>
            <a:r>
              <a:rPr b="1"/>
              <a:t> fogfelszín minősége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a fogfelszínen megtapadó (szubsztrátum, táplálék, dentális plakk) </a:t>
            </a:r>
            <a:r>
              <a:rPr b="1"/>
              <a:t>mikrobiális flóra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táplálkozás során a mikroorganizmusok számára biztosított </a:t>
            </a:r>
            <a:r>
              <a:rPr b="1"/>
              <a:t>tápanyag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időfaktor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időtartam jelentősége a gyakorisággal szorosan összefügg. Minél gyakrabban éri cariogén attak (demineralizációs hatás) a fogfelszínt, annál kevesebb idő áll rendelkezésre a remineralizációra.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9D4CEAD-4DBD-8544-9D3C-987EE2AD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380999"/>
            <a:ext cx="9414933" cy="90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29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D9FDA06-C432-DD49-B399-15AD4FDE6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7" y="386815"/>
            <a:ext cx="8873066" cy="89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11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aries kialakulás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kialakulása:</a:t>
            </a:r>
          </a:p>
        </p:txBody>
      </p:sp>
      <p:sp>
        <p:nvSpPr>
          <p:cNvPr id="188" name="A tápanyagok, a CH-ok emésztése a szájüregben elkezdődik - a nyál ptialinja (amiláz) a poliszacharidot diszacharidra, a maltáz enzim monoszacharidra hasítja.…"/>
          <p:cNvSpPr txBox="1">
            <a:spLocks noGrp="1"/>
          </p:cNvSpPr>
          <p:nvPr>
            <p:ph type="body" idx="1"/>
          </p:nvPr>
        </p:nvSpPr>
        <p:spPr>
          <a:xfrm>
            <a:off x="406400" y="1739900"/>
            <a:ext cx="12242800" cy="76073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50000"/>
              </a:lnSpc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tápanyagok</a:t>
            </a:r>
            <a:r>
              <a:rPr dirty="0"/>
              <a:t>, a </a:t>
            </a:r>
            <a:r>
              <a:rPr b="1" dirty="0"/>
              <a:t>CH-ok </a:t>
            </a:r>
            <a:r>
              <a:rPr b="1" dirty="0" err="1"/>
              <a:t>emésztése</a:t>
            </a:r>
            <a:r>
              <a:rPr dirty="0"/>
              <a:t> a </a:t>
            </a:r>
            <a:r>
              <a:rPr dirty="0" err="1"/>
              <a:t>szájüregben</a:t>
            </a:r>
            <a:r>
              <a:rPr dirty="0"/>
              <a:t> </a:t>
            </a:r>
            <a:r>
              <a:rPr dirty="0" err="1"/>
              <a:t>elkezd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rPr dirty="0" err="1"/>
              <a:t>dik</a:t>
            </a:r>
            <a:r>
              <a:rPr dirty="0"/>
              <a:t> - a </a:t>
            </a:r>
            <a:r>
              <a:rPr dirty="0" err="1"/>
              <a:t>nyál</a:t>
            </a:r>
            <a:r>
              <a:rPr dirty="0"/>
              <a:t> </a:t>
            </a:r>
            <a:r>
              <a:rPr b="1" dirty="0" err="1">
                <a:solidFill>
                  <a:srgbClr val="FF0000"/>
                </a:solidFill>
              </a:rPr>
              <a:t>ptialinja</a:t>
            </a:r>
            <a:r>
              <a:rPr b="1" dirty="0">
                <a:solidFill>
                  <a:srgbClr val="FF0000"/>
                </a:solidFill>
              </a:rPr>
              <a:t> (</a:t>
            </a:r>
            <a:r>
              <a:rPr b="1" dirty="0" err="1">
                <a:solidFill>
                  <a:srgbClr val="FF0000"/>
                </a:solidFill>
              </a:rPr>
              <a:t>amiláz</a:t>
            </a:r>
            <a:r>
              <a:rPr b="1" dirty="0">
                <a:solidFill>
                  <a:srgbClr val="FF0000"/>
                </a:solidFill>
              </a:rPr>
              <a:t>) </a:t>
            </a:r>
            <a:r>
              <a:rPr dirty="0"/>
              <a:t>a </a:t>
            </a:r>
            <a:r>
              <a:rPr dirty="0" err="1"/>
              <a:t>poliszacharidot</a:t>
            </a:r>
            <a:r>
              <a:rPr dirty="0"/>
              <a:t> </a:t>
            </a:r>
            <a:r>
              <a:rPr dirty="0" err="1"/>
              <a:t>diszacharidra</a:t>
            </a:r>
            <a:r>
              <a:rPr dirty="0"/>
              <a:t>, </a:t>
            </a:r>
            <a:r>
              <a:rPr b="1" dirty="0">
                <a:solidFill>
                  <a:srgbClr val="FF0000"/>
                </a:solidFill>
              </a:rPr>
              <a:t>a </a:t>
            </a:r>
            <a:r>
              <a:rPr b="1" dirty="0" err="1">
                <a:solidFill>
                  <a:srgbClr val="FF0000"/>
                </a:solidFill>
              </a:rPr>
              <a:t>maltáz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dirty="0" err="1"/>
              <a:t>enzim</a:t>
            </a:r>
            <a:r>
              <a:rPr dirty="0"/>
              <a:t> </a:t>
            </a:r>
            <a:r>
              <a:rPr dirty="0" err="1"/>
              <a:t>monoszacharidra</a:t>
            </a:r>
            <a:r>
              <a:rPr dirty="0"/>
              <a:t> </a:t>
            </a:r>
            <a:r>
              <a:rPr dirty="0" err="1"/>
              <a:t>hasítja</a:t>
            </a:r>
            <a:r>
              <a:rPr dirty="0"/>
              <a:t>.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így</a:t>
            </a:r>
            <a:r>
              <a:rPr dirty="0"/>
              <a:t> </a:t>
            </a:r>
            <a:r>
              <a:rPr dirty="0" err="1"/>
              <a:t>keletkezett</a:t>
            </a:r>
            <a:r>
              <a:rPr dirty="0"/>
              <a:t> </a:t>
            </a:r>
            <a:r>
              <a:rPr b="1" dirty="0" err="1">
                <a:solidFill>
                  <a:srgbClr val="00364A"/>
                </a:solidFill>
              </a:rPr>
              <a:t>glükózt</a:t>
            </a:r>
            <a:r>
              <a:rPr dirty="0"/>
              <a:t> a </a:t>
            </a:r>
            <a:r>
              <a:rPr dirty="0" err="1"/>
              <a:t>baktériumok</a:t>
            </a:r>
            <a:r>
              <a:rPr dirty="0"/>
              <a:t> </a:t>
            </a:r>
            <a:r>
              <a:rPr dirty="0" err="1"/>
              <a:t>enzimjei</a:t>
            </a:r>
            <a:r>
              <a:rPr dirty="0"/>
              <a:t> </a:t>
            </a:r>
            <a:r>
              <a:rPr dirty="0" err="1"/>
              <a:t>pirosz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rPr dirty="0" err="1"/>
              <a:t>l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rPr dirty="0" err="1"/>
              <a:t>savon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tejsavon</a:t>
            </a:r>
            <a:r>
              <a:rPr dirty="0"/>
              <a:t> </a:t>
            </a:r>
            <a:r>
              <a:rPr dirty="0" err="1"/>
              <a:t>át</a:t>
            </a:r>
            <a:r>
              <a:rPr dirty="0"/>
              <a:t> </a:t>
            </a:r>
            <a:r>
              <a:rPr b="1" dirty="0">
                <a:solidFill>
                  <a:srgbClr val="001E57"/>
                </a:solidFill>
              </a:rPr>
              <a:t>CO2</a:t>
            </a:r>
            <a:r>
              <a:rPr dirty="0"/>
              <a:t>-ra </a:t>
            </a:r>
            <a:r>
              <a:rPr dirty="0" err="1"/>
              <a:t>és</a:t>
            </a:r>
            <a:r>
              <a:rPr dirty="0"/>
              <a:t> </a:t>
            </a:r>
            <a:r>
              <a:rPr b="1" dirty="0" err="1">
                <a:solidFill>
                  <a:srgbClr val="11053B"/>
                </a:solidFill>
              </a:rPr>
              <a:t>vízre</a:t>
            </a:r>
            <a:r>
              <a:rPr dirty="0"/>
              <a:t> </a:t>
            </a:r>
            <a:r>
              <a:rPr dirty="0" err="1"/>
              <a:t>bontják</a:t>
            </a:r>
            <a:r>
              <a:rPr dirty="0"/>
              <a:t>.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</a:t>
            </a:r>
            <a:r>
              <a:rPr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fogszuvasodás</a:t>
            </a:r>
            <a:r>
              <a:rPr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mikroflórája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glükózt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tejsavig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hangyasav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ecetsav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piroszőlősav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hasítja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ez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nagy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töménységben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gy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lik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fel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lepedék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pH-ja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esik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),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és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oldja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demineralizálja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zománcot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ásványianyag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pl.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Kálcium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foszfát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diffundál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kemény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fogszövetből</a:t>
            </a:r>
            <a:r>
              <a:rPr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6858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szerves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alkotórészeket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mikroorganizmusok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oldják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proteolízis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útján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KEZDETI: demineralizáció - sav hatására a krisztalloid kötéseikből kiszabadult Ca- és P-ionok nagy része a zománc mélyebb rétegébe lerakódik, s egy alapjával a felszín felé tekintő, félkörív alakú túlmineralizált réteget hoz létre.…"/>
          <p:cNvSpPr txBox="1">
            <a:spLocks noGrp="1"/>
          </p:cNvSpPr>
          <p:nvPr>
            <p:ph type="body" idx="1"/>
          </p:nvPr>
        </p:nvSpPr>
        <p:spPr>
          <a:xfrm>
            <a:off x="393700" y="1066799"/>
            <a:ext cx="12357100" cy="79525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FF0000"/>
                </a:solidFill>
              </a:rPr>
              <a:t>KEZDETI: </a:t>
            </a:r>
            <a:r>
              <a:rPr b="1" dirty="0">
                <a:solidFill>
                  <a:srgbClr val="3E231A"/>
                </a:solidFill>
              </a:rPr>
              <a:t>demineralizáció - </a:t>
            </a:r>
            <a:r>
              <a:rPr dirty="0">
                <a:solidFill>
                  <a:srgbClr val="3E231A"/>
                </a:solidFill>
              </a:rPr>
              <a:t>sav hatására a krisztalloid kötéseikből kiszabadult Ca- és P-ionok nagy része a zománc mélyebb rétegébe lerakódik, s egy alapjával a felszín felé tekintő, félkörív alakú túlmineralizált réteget hoz </a:t>
            </a:r>
            <a:r>
              <a:rPr dirty="0" err="1">
                <a:solidFill>
                  <a:srgbClr val="3E231A"/>
                </a:solidFill>
              </a:rPr>
              <a:t>létre</a:t>
            </a:r>
            <a:r>
              <a:rPr dirty="0">
                <a:solidFill>
                  <a:srgbClr val="3E231A"/>
                </a:solidFill>
              </a:rPr>
              <a:t>.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6858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krisztalloidok másik része a felszín felé vándorol és a nyálba jut. Ha a nyál telített Ca- és Foszfát (P)-ionokkal, akkor </a:t>
            </a:r>
            <a:r>
              <a:rPr b="1" dirty="0"/>
              <a:t>remineralizáció </a:t>
            </a:r>
            <a:r>
              <a:rPr dirty="0"/>
              <a:t>következik be, egy új csökkentebb értékű hidroxilapatit, ha Fluor is jelen van fluorapatit </a:t>
            </a:r>
            <a:r>
              <a:rPr dirty="0" err="1"/>
              <a:t>képződik</a:t>
            </a:r>
            <a:r>
              <a:rPr dirty="0"/>
              <a:t>.</a:t>
            </a: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6858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FF0000"/>
                </a:solidFill>
              </a:rPr>
              <a:t>ELŐREHALADOTT: </a:t>
            </a:r>
            <a:r>
              <a:rPr dirty="0"/>
              <a:t>Az interprizmatikus állomány demineralizációját a prizmák széttöredezése és feloldódása követi és helyükön szerkezet nélküli massza marad vissza. - Ez a </a:t>
            </a:r>
            <a:r>
              <a:rPr b="1" dirty="0"/>
              <a:t>zománcprizmák dezintegrációja.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 fogakon képződő depozítum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dirty="0" err="1"/>
              <a:t>fogakon</a:t>
            </a:r>
            <a:r>
              <a:rPr dirty="0"/>
              <a:t> </a:t>
            </a:r>
            <a:r>
              <a:rPr dirty="0" err="1"/>
              <a:t>képződő</a:t>
            </a:r>
            <a:r>
              <a:rPr dirty="0"/>
              <a:t> </a:t>
            </a:r>
            <a:r>
              <a:rPr dirty="0" err="1"/>
              <a:t>depozítumok</a:t>
            </a:r>
            <a:r>
              <a:rPr dirty="0"/>
              <a:t>:</a:t>
            </a:r>
          </a:p>
        </p:txBody>
      </p:sp>
      <p:sp>
        <p:nvSpPr>
          <p:cNvPr id="194" name="Debris – szájban visszamaradt táplálék, izomműködés, nyál, öblítés eltávolítja…"/>
          <p:cNvSpPr txBox="1">
            <a:spLocks noGrp="1"/>
          </p:cNvSpPr>
          <p:nvPr>
            <p:ph type="body" idx="1"/>
          </p:nvPr>
        </p:nvSpPr>
        <p:spPr>
          <a:xfrm>
            <a:off x="762000" y="2311208"/>
            <a:ext cx="11249891" cy="64795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</a:pPr>
            <a:r>
              <a:rPr lang="hu-HU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Akvirált</a:t>
            </a:r>
            <a:r>
              <a:rPr lang="hu-H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(szerzett) </a:t>
            </a:r>
            <a:r>
              <a:rPr lang="hu-HU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pellicula</a:t>
            </a: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nyálból kiváló, struktúra nélküli, baktériumot nem tartalmazó, filmszerű anyag. NYÁLPROTEIN. Elszínezi a benne lerakódott festékanyag (doh., kávé). VÉKONY FILMRÉTEG</a:t>
            </a:r>
            <a:endParaRPr sz="28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szájban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visszamaradt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táplálék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izomműködés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öblítés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eltávolítja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 algn="just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 alba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szürkés-fehér-sárga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puha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kevésbé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tapadó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depozítum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jól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látható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gingivánál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nyálfehérjék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levált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hámsejtek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leukocyták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táplálékmaradvány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195" name="prevenzione-0.jpg" descr="prevenzion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9" y="7476875"/>
            <a:ext cx="3138054" cy="2057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entális plak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000000"/>
                </a:solidFill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Dentális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plakk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8" name="A fogak és egyéb szilárd szájképletek (fix és kivehető pótlások) felszínén szervesen tapadó baktériumaggregátum, amely csak erős mechanikai dörzsöléssel távolítható el.…"/>
          <p:cNvSpPr txBox="1">
            <a:spLocks noGrp="1"/>
          </p:cNvSpPr>
          <p:nvPr>
            <p:ph type="body" idx="1"/>
          </p:nvPr>
        </p:nvSpPr>
        <p:spPr>
          <a:xfrm>
            <a:off x="762000" y="1752600"/>
            <a:ext cx="11480800" cy="7518400"/>
          </a:xfrm>
          <a:prstGeom prst="rect">
            <a:avLst/>
          </a:prstGeom>
        </p:spPr>
        <p:txBody>
          <a:bodyPr/>
          <a:lstStyle/>
          <a:p>
            <a:pPr marL="571500">
              <a:buBlip>
                <a:blip r:embed="rId2"/>
              </a:buBlip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fogak és egyéb szilárd szájképletek (fix és kivehető pótlások) felszínén szervesen tapadó baktériumaggregátum, amely csak erős mechanikai dörzsöléssel távolítható el.</a:t>
            </a:r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200" b="1" i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Stabil, puha lepedék, ami a nem megfelelően tisztított fogak, fogművek, fogkő felszínén gyűlik össze. </a:t>
            </a:r>
            <a:endParaRPr dirty="0"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sz="3200">
                <a:solidFill>
                  <a:srgbClr val="E63B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Fő tömegét baktériumok adják, közöttük intercelluláris mátrix helyezkedik el. </a:t>
            </a:r>
          </a:p>
          <a:p>
            <a:pPr marL="0" indent="0" algn="ctr">
              <a:buSzTx/>
              <a:buNone/>
              <a:defRPr sz="3200">
                <a:solidFill>
                  <a:srgbClr val="E63B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Nem táplálék maradvány, magasan szervezett, komplex bonyolult metabolikus kapcsolatot mutató bakteriális rendszer, megzavarja az egyensúlyt, fogágybetegséget, cariest okoz.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Dentális plakk forrása a baktériumokban gazdag nyál!</a:t>
            </a:r>
          </a:p>
        </p:txBody>
      </p:sp>
      <p:pic>
        <p:nvPicPr>
          <p:cNvPr id="199" name="p020_1_00.png" descr="p020_1_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9" y="41624"/>
            <a:ext cx="2683531" cy="2053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kk (biofilm) képződés lépései:"/>
          <p:cNvSpPr txBox="1">
            <a:spLocks noGrp="1"/>
          </p:cNvSpPr>
          <p:nvPr>
            <p:ph type="title"/>
          </p:nvPr>
        </p:nvSpPr>
        <p:spPr>
          <a:xfrm>
            <a:off x="207818" y="381000"/>
            <a:ext cx="12796982" cy="1524000"/>
          </a:xfrm>
          <a:prstGeom prst="rect">
            <a:avLst/>
          </a:prstGeom>
        </p:spPr>
        <p:txBody>
          <a:bodyPr/>
          <a:lstStyle/>
          <a:p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Plakk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(biofilm)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képződés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lépései</a:t>
            </a:r>
            <a:r>
              <a:rPr dirty="0"/>
              <a:t>:</a:t>
            </a:r>
          </a:p>
        </p:txBody>
      </p:sp>
      <p:sp>
        <p:nvSpPr>
          <p:cNvPr id="230" name="1. a nyál mucopolyszaharida makromolekuláiból a szerzett pellikula kialakul = nyálprotein. Fogmosást követően azonnal. Szerepe: a zománc védelme, a fogak közötti surlódás csökkentése, a remineralizációhoz szükséges matrix biztosítása.…"/>
          <p:cNvSpPr txBox="1">
            <a:spLocks noGrp="1"/>
          </p:cNvSpPr>
          <p:nvPr>
            <p:ph type="body" idx="1"/>
          </p:nvPr>
        </p:nvSpPr>
        <p:spPr>
          <a:xfrm>
            <a:off x="207818" y="1724890"/>
            <a:ext cx="12589164" cy="675870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 u="sng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a </a:t>
            </a:r>
            <a:r>
              <a:rPr dirty="0" err="1"/>
              <a:t>nyál</a:t>
            </a:r>
            <a:r>
              <a:rPr dirty="0"/>
              <a:t> </a:t>
            </a:r>
            <a:r>
              <a:rPr dirty="0" err="1"/>
              <a:t>mucopolyszaharida</a:t>
            </a:r>
            <a:r>
              <a:rPr dirty="0"/>
              <a:t> </a:t>
            </a:r>
            <a:r>
              <a:rPr dirty="0" err="1"/>
              <a:t>makromolekuláiból</a:t>
            </a:r>
            <a:r>
              <a:rPr dirty="0"/>
              <a:t> a </a:t>
            </a:r>
            <a:r>
              <a:rPr dirty="0" err="1"/>
              <a:t>szerzett</a:t>
            </a:r>
            <a:r>
              <a:rPr dirty="0"/>
              <a:t> </a:t>
            </a:r>
            <a:r>
              <a:rPr dirty="0" err="1"/>
              <a:t>pellikula</a:t>
            </a:r>
            <a:r>
              <a:rPr dirty="0"/>
              <a:t> </a:t>
            </a:r>
            <a:r>
              <a:rPr dirty="0" err="1"/>
              <a:t>kialakul</a:t>
            </a:r>
            <a:r>
              <a:rPr dirty="0"/>
              <a:t> =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nyálprotein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dirty="0" err="1"/>
              <a:t>Fogmosást</a:t>
            </a:r>
            <a:r>
              <a:rPr dirty="0"/>
              <a:t> </a:t>
            </a:r>
            <a:r>
              <a:rPr dirty="0" err="1"/>
              <a:t>követően</a:t>
            </a:r>
            <a:r>
              <a:rPr dirty="0"/>
              <a:t> </a:t>
            </a:r>
            <a:r>
              <a:rPr dirty="0" err="1"/>
              <a:t>azonnal</a:t>
            </a:r>
            <a:r>
              <a:rPr dirty="0"/>
              <a:t>. </a:t>
            </a:r>
            <a:r>
              <a:rPr dirty="0" err="1"/>
              <a:t>Szerepe</a:t>
            </a:r>
            <a:r>
              <a:rPr dirty="0"/>
              <a:t>: a </a:t>
            </a:r>
            <a:r>
              <a:rPr dirty="0" err="1"/>
              <a:t>zománc</a:t>
            </a:r>
            <a:r>
              <a:rPr dirty="0"/>
              <a:t> </a:t>
            </a:r>
            <a:r>
              <a:rPr dirty="0" err="1"/>
              <a:t>védelme</a:t>
            </a:r>
            <a:r>
              <a:rPr dirty="0"/>
              <a:t>, 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közötti</a:t>
            </a:r>
            <a:r>
              <a:rPr dirty="0"/>
              <a:t> </a:t>
            </a:r>
            <a:r>
              <a:rPr dirty="0" err="1"/>
              <a:t>surlódás</a:t>
            </a:r>
            <a:r>
              <a:rPr dirty="0"/>
              <a:t> </a:t>
            </a:r>
            <a:r>
              <a:rPr dirty="0" err="1"/>
              <a:t>csökkentése</a:t>
            </a:r>
            <a:r>
              <a:rPr dirty="0"/>
              <a:t>, a </a:t>
            </a:r>
            <a:r>
              <a:rPr dirty="0" err="1"/>
              <a:t>remineralizációhoz</a:t>
            </a:r>
            <a:r>
              <a:rPr dirty="0"/>
              <a:t> </a:t>
            </a:r>
            <a:r>
              <a:rPr dirty="0" err="1"/>
              <a:t>szükséges</a:t>
            </a:r>
            <a:r>
              <a:rPr dirty="0"/>
              <a:t> matrix </a:t>
            </a:r>
            <a:r>
              <a:rPr dirty="0" err="1"/>
              <a:t>biztosítása</a:t>
            </a:r>
            <a:r>
              <a:rPr dirty="0"/>
              <a:t>.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2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.	COLONIZÁCIÓ: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/>
              <a:t>náhány</a:t>
            </a:r>
            <a:r>
              <a:rPr dirty="0"/>
              <a:t> perc </a:t>
            </a:r>
            <a:r>
              <a:rPr dirty="0" err="1"/>
              <a:t>múlva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első</a:t>
            </a:r>
            <a:r>
              <a:rPr dirty="0"/>
              <a:t> </a:t>
            </a:r>
            <a:r>
              <a:rPr dirty="0" err="1"/>
              <a:t>coccusok</a:t>
            </a:r>
            <a:r>
              <a:rPr dirty="0"/>
              <a:t> </a:t>
            </a:r>
            <a:r>
              <a:rPr dirty="0" err="1"/>
              <a:t>megtelepedése</a:t>
            </a:r>
            <a:r>
              <a:rPr dirty="0"/>
              <a:t>, </a:t>
            </a:r>
            <a:r>
              <a:rPr dirty="0" err="1"/>
              <a:t>pionírok</a:t>
            </a:r>
            <a:r>
              <a:rPr dirty="0"/>
              <a:t>: Streptococcus </a:t>
            </a:r>
            <a:r>
              <a:rPr dirty="0" err="1"/>
              <a:t>sanguis</a:t>
            </a:r>
            <a:r>
              <a:rPr dirty="0"/>
              <a:t>, Actinomyces </a:t>
            </a:r>
            <a:r>
              <a:rPr dirty="0" err="1"/>
              <a:t>viscosus</a:t>
            </a:r>
            <a:r>
              <a:rPr dirty="0"/>
              <a:t>, Actinomyces </a:t>
            </a:r>
            <a:r>
              <a:rPr dirty="0" err="1"/>
              <a:t>naeslundii</a:t>
            </a:r>
            <a:r>
              <a:rPr dirty="0"/>
              <a:t>, </a:t>
            </a:r>
            <a:r>
              <a:rPr dirty="0" err="1"/>
              <a:t>Peptostreptococcus</a:t>
            </a:r>
            <a:r>
              <a:rPr dirty="0"/>
              <a:t> (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óra</a:t>
            </a:r>
            <a:r>
              <a:rPr dirty="0"/>
              <a:t> </a:t>
            </a:r>
            <a:r>
              <a:rPr dirty="0" err="1"/>
              <a:t>múlva</a:t>
            </a:r>
            <a:r>
              <a:rPr dirty="0"/>
              <a:t> </a:t>
            </a:r>
            <a:r>
              <a:rPr dirty="0" err="1"/>
              <a:t>kimutathatók</a:t>
            </a:r>
            <a:r>
              <a:rPr dirty="0"/>
              <a:t> a </a:t>
            </a:r>
            <a:r>
              <a:rPr dirty="0" err="1"/>
              <a:t>fogfelszínen</a:t>
            </a:r>
            <a:r>
              <a:rPr dirty="0"/>
              <a:t>) A </a:t>
            </a:r>
            <a:r>
              <a:rPr dirty="0" err="1"/>
              <a:t>kolonizáció</a:t>
            </a:r>
            <a:r>
              <a:rPr dirty="0"/>
              <a:t> </a:t>
            </a:r>
            <a:r>
              <a:rPr dirty="0" err="1"/>
              <a:t>során</a:t>
            </a:r>
            <a:r>
              <a:rPr dirty="0"/>
              <a:t> </a:t>
            </a:r>
            <a:r>
              <a:rPr dirty="0" err="1"/>
              <a:t>egymáshoz</a:t>
            </a:r>
            <a:r>
              <a:rPr dirty="0"/>
              <a:t> </a:t>
            </a:r>
            <a:r>
              <a:rPr dirty="0" err="1"/>
              <a:t>kapcsolódás</a:t>
            </a:r>
            <a:r>
              <a:rPr dirty="0"/>
              <a:t> (</a:t>
            </a:r>
            <a:r>
              <a:rPr dirty="0" err="1"/>
              <a:t>kohézió</a:t>
            </a:r>
            <a:r>
              <a:rPr dirty="0"/>
              <a:t>) </a:t>
            </a:r>
            <a:r>
              <a:rPr dirty="0" err="1"/>
              <a:t>jön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 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3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.	MULTIPLICATIO: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/>
              <a:t>mikroorganizmusok</a:t>
            </a:r>
            <a:r>
              <a:rPr dirty="0"/>
              <a:t> </a:t>
            </a:r>
            <a:r>
              <a:rPr dirty="0" err="1"/>
              <a:t>szaporodása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megtelepedése</a:t>
            </a:r>
            <a:r>
              <a:rPr dirty="0"/>
              <a:t> a </a:t>
            </a:r>
            <a:r>
              <a:rPr dirty="0" err="1"/>
              <a:t>táplálékból</a:t>
            </a:r>
            <a:endParaRPr dirty="0"/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4.	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MATURÁCIÓ: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/>
              <a:t>egyre</a:t>
            </a:r>
            <a:r>
              <a:rPr dirty="0"/>
              <a:t> </a:t>
            </a:r>
            <a:r>
              <a:rPr dirty="0" err="1"/>
              <a:t>több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anaerob</a:t>
            </a:r>
            <a:r>
              <a:rPr dirty="0"/>
              <a:t> </a:t>
            </a:r>
            <a:r>
              <a:rPr dirty="0" err="1"/>
              <a:t>baktérium</a:t>
            </a:r>
            <a:r>
              <a:rPr dirty="0"/>
              <a:t>,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egyes</a:t>
            </a:r>
            <a:r>
              <a:rPr dirty="0"/>
              <a:t> </a:t>
            </a:r>
            <a:r>
              <a:rPr dirty="0" err="1"/>
              <a:t>baktériumok</a:t>
            </a:r>
            <a:r>
              <a:rPr dirty="0"/>
              <a:t> 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aránya</a:t>
            </a:r>
            <a:r>
              <a:rPr dirty="0"/>
              <a:t> </a:t>
            </a:r>
            <a:r>
              <a:rPr dirty="0" err="1"/>
              <a:t>változik</a:t>
            </a:r>
            <a:endParaRPr dirty="0"/>
          </a:p>
        </p:txBody>
      </p:sp>
      <p:pic>
        <p:nvPicPr>
          <p:cNvPr id="231" name="300px-Biofilm.jpg" descr="300px-Biofi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7950200"/>
            <a:ext cx="3138054" cy="1533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ries dentium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Caries dentium:</a:t>
            </a:r>
          </a:p>
        </p:txBody>
      </p:sp>
      <p:sp>
        <p:nvSpPr>
          <p:cNvPr id="152" name="Régi fogalma:…"/>
          <p:cNvSpPr txBox="1">
            <a:spLocks noGrp="1"/>
          </p:cNvSpPr>
          <p:nvPr>
            <p:ph type="body" idx="1"/>
          </p:nvPr>
        </p:nvSpPr>
        <p:spPr>
          <a:xfrm>
            <a:off x="762000" y="2768599"/>
            <a:ext cx="11480800" cy="64029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 i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1A0A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dirty="0">
                <a:latin typeface="Times New Roman"/>
                <a:ea typeface="Times New Roman"/>
                <a:cs typeface="Times New Roman"/>
                <a:sym typeface="Times New Roman"/>
              </a:rPr>
              <a:t>Régi fogalma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1A0A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 fognak a szájüreggel érintkező felszínén kezdődő a felszínről a mélybe progrediáló idült folyamat, amelynek lényege a kemény fogszövetnek </a:t>
            </a:r>
            <a:r>
              <a:rPr b="1" dirty="0">
                <a:solidFill>
                  <a:srgbClr val="7C2A00"/>
                </a:solidFill>
              </a:rPr>
              <a:t>irreparábilis </a:t>
            </a:r>
            <a:r>
              <a:rPr dirty="0"/>
              <a:t>(jóvátehetetlen, helyrehozhatatlan – latin) roncsolódása.</a:t>
            </a: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hu-HU" dirty="0"/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u-HU" b="1" dirty="0"/>
              <a:t>Kemoparazita elmélet (Miller) </a:t>
            </a:r>
            <a:r>
              <a:rPr lang="mr-IN" dirty="0"/>
              <a:t>–</a:t>
            </a:r>
            <a:r>
              <a:rPr lang="hu-HU" dirty="0"/>
              <a:t> a lepedékben lévő mikroorganizmusok CH jelenlétében savat termelnek amely megtámadja a fogzománcot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u-HU" b="1" dirty="0"/>
              <a:t>Proteolitikus (Gottlieb) </a:t>
            </a:r>
            <a:r>
              <a:rPr lang="mr-IN" dirty="0"/>
              <a:t>–</a:t>
            </a:r>
            <a:r>
              <a:rPr lang="hu-HU" dirty="0"/>
              <a:t> a baktériumok proteolitikus enzimeket szabadítanak fel, amely szétroncsolhatja a fog kemény szövetét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571500" algn="l"/>
                <a:tab pos="1028700" algn="l"/>
                <a:tab pos="14859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53" name="caries.gif" descr="car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45" y="533400"/>
            <a:ext cx="41910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Biofilm képződés lépés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Biofilm képződés lépései:</a:t>
            </a:r>
          </a:p>
        </p:txBody>
      </p:sp>
      <p:pic>
        <p:nvPicPr>
          <p:cNvPr id="23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955800"/>
            <a:ext cx="1346200" cy="477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943100"/>
            <a:ext cx="1676400" cy="478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0" y="1943100"/>
            <a:ext cx="3898900" cy="4787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Pellicula réteg,…"/>
          <p:cNvSpPr txBox="1"/>
          <p:nvPr/>
        </p:nvSpPr>
        <p:spPr>
          <a:xfrm>
            <a:off x="1963935" y="7175500"/>
            <a:ext cx="171532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0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Pellicula réteg, </a:t>
            </a:r>
          </a:p>
          <a:p>
            <a:pPr algn="ctr" defTabSz="584200">
              <a:defRPr sz="20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kolonizació</a:t>
            </a:r>
          </a:p>
        </p:txBody>
      </p:sp>
      <p:sp>
        <p:nvSpPr>
          <p:cNvPr id="239" name="Baktérium kolóniák…"/>
          <p:cNvSpPr txBox="1"/>
          <p:nvPr/>
        </p:nvSpPr>
        <p:spPr>
          <a:xfrm>
            <a:off x="4622998" y="7175500"/>
            <a:ext cx="223919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0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Baktérium kolóniák </a:t>
            </a:r>
          </a:p>
          <a:p>
            <a:pPr algn="ctr" defTabSz="584200">
              <a:defRPr sz="20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növekedése</a:t>
            </a:r>
          </a:p>
        </p:txBody>
      </p:sp>
      <p:sp>
        <p:nvSpPr>
          <p:cNvPr id="240" name="Plakk maturatio"/>
          <p:cNvSpPr txBox="1"/>
          <p:nvPr/>
        </p:nvSpPr>
        <p:spPr>
          <a:xfrm>
            <a:off x="8736372" y="7321549"/>
            <a:ext cx="173404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0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Plakk maturatio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 szájüregben megtelepedő mikroflóra uralkodó törzsei megtelepedésük helyszíne szerin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600"/>
              </a:spcBef>
              <a:defRPr sz="3600">
                <a:effectLst/>
              </a:defRPr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 szájüregben megtelepedő mikroflóra uralkodó törzsei megtelepedésük helyszíne szerint</a:t>
            </a: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202" name="Szövegtörzs"/>
          <p:cNvSpPr txBox="1">
            <a:spLocks noGrp="1"/>
          </p:cNvSpPr>
          <p:nvPr>
            <p:ph type="body" idx="1"/>
          </p:nvPr>
        </p:nvSpPr>
        <p:spPr>
          <a:xfrm>
            <a:off x="647700" y="2108200"/>
            <a:ext cx="11480800" cy="63754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aphicFrame>
        <p:nvGraphicFramePr>
          <p:cNvPr id="203" name="Táblázat"/>
          <p:cNvGraphicFramePr/>
          <p:nvPr/>
        </p:nvGraphicFramePr>
        <p:xfrm>
          <a:off x="2425700" y="2120900"/>
          <a:ext cx="7492999" cy="69702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6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3950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Szájnyálkahártya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mitis
Str. sanguis
Str. salivarius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Nyelv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salivarius
Str. mutans
Str. sanguinis
Micrococcus mucilaginosus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544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Ínybarázda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Fusobacterium
Spirochaeta
Actinomyces
Veillonella törzsek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32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Ép fogfelszín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sanguis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60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Szuvas fogzománc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Streptococcus mutans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2614">
                <a:tc>
                  <a:txBody>
                    <a:bodyPr/>
                    <a:lstStyle/>
                    <a:p>
                      <a:pPr marR="457200" algn="just" defTabSz="457200">
                        <a:def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Szuvas dentin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Streptococcus mutans</a:t>
                      </a:r>
                    </a:p>
                    <a:p>
                      <a:pPr marR="457200" algn="just" defTabSz="45720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Lactobacillus acidophilus</a:t>
                      </a:r>
                    </a:p>
                    <a:p>
                      <a:pPr marR="457200" algn="just" defTabSz="45720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Lactobacillus casei</a:t>
                      </a:r>
                    </a:p>
                    <a:p>
                      <a:pPr marR="457200" algn="just" defTabSz="45720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(Candida albicans)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627"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Gyökérszuvasodás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algn="just" defTabSz="457200"/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Actinomyces viscosus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453F3E"/>
                      </a:solidFill>
                      <a:miter lim="400000"/>
                    </a:lnL>
                    <a:lnR w="25400">
                      <a:solidFill>
                        <a:srgbClr val="453F3E"/>
                      </a:solidFill>
                      <a:miter lim="400000"/>
                    </a:lnR>
                    <a:lnT w="25400">
                      <a:solidFill>
                        <a:srgbClr val="453F3E"/>
                      </a:solidFill>
                      <a:miter lim="400000"/>
                    </a:lnT>
                    <a:lnB w="25400">
                      <a:solidFill>
                        <a:srgbClr val="453F3E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4" name="Unknown.jpg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022" y="7250019"/>
            <a:ext cx="2794001" cy="1900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Unknown-1.jpg" descr="Unknow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97" y="4343400"/>
            <a:ext cx="2862706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Vonal"/>
          <p:cNvSpPr/>
          <p:nvPr/>
        </p:nvSpPr>
        <p:spPr>
          <a:xfrm flipH="1">
            <a:off x="8014493" y="5232400"/>
            <a:ext cx="1967707" cy="365175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Vonal"/>
          <p:cNvSpPr/>
          <p:nvPr/>
        </p:nvSpPr>
        <p:spPr>
          <a:xfrm flipH="1" flipV="1">
            <a:off x="8440638" y="8580148"/>
            <a:ext cx="1934171" cy="16562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08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502" y="2679700"/>
            <a:ext cx="2832397" cy="173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Vonal"/>
          <p:cNvSpPr/>
          <p:nvPr/>
        </p:nvSpPr>
        <p:spPr>
          <a:xfrm flipH="1">
            <a:off x="7447408" y="4231382"/>
            <a:ext cx="2582368" cy="450503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10" name="bakter.jpg" descr="bak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945" y="1638300"/>
            <a:ext cx="2800122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Vonal"/>
          <p:cNvSpPr/>
          <p:nvPr/>
        </p:nvSpPr>
        <p:spPr>
          <a:xfrm flipH="1" flipV="1">
            <a:off x="7911603" y="2419353"/>
            <a:ext cx="2165947" cy="1833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12" name="images-1.jpg" descr="images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600" y="5610481"/>
            <a:ext cx="2095500" cy="190824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Vonal"/>
          <p:cNvSpPr/>
          <p:nvPr/>
        </p:nvSpPr>
        <p:spPr>
          <a:xfrm flipH="1" flipV="1">
            <a:off x="8330257" y="6567537"/>
            <a:ext cx="2078584" cy="39589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14" name="Acidophilus.gif" descr="Acidophilu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57" y="5499100"/>
            <a:ext cx="1821886" cy="173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Vonal"/>
          <p:cNvSpPr/>
          <p:nvPr/>
        </p:nvSpPr>
        <p:spPr>
          <a:xfrm>
            <a:off x="1828800" y="6578600"/>
            <a:ext cx="3962499" cy="723603"/>
          </a:xfrm>
          <a:prstGeom prst="line">
            <a:avLst/>
          </a:prstGeom>
          <a:ln w="25400">
            <a:solidFill>
              <a:srgbClr val="453F3E"/>
            </a:solidFill>
            <a:miter lim="400000"/>
            <a:headEnd type="stealth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egfontosabb mikroorganizmuso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Legfontosabb mikroorganizmusok:</a:t>
            </a:r>
          </a:p>
        </p:txBody>
      </p:sp>
      <p:sp>
        <p:nvSpPr>
          <p:cNvPr id="218" name="1. Lactobacillus acidophilus…"/>
          <p:cNvSpPr txBox="1">
            <a:spLocks noGrp="1"/>
          </p:cNvSpPr>
          <p:nvPr>
            <p:ph type="body" idx="1"/>
          </p:nvPr>
        </p:nvSpPr>
        <p:spPr>
          <a:xfrm>
            <a:off x="762000" y="2032000"/>
            <a:ext cx="11480800" cy="6451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Lactobacillus acidophilus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-	fissuracaries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-	caries progresszió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Streptococcus mutans</a:t>
            </a:r>
          </a:p>
          <a:p>
            <a:pPr marL="914400" marR="457200" indent="0" algn="just" defTabSz="457200">
              <a:spcBef>
                <a:spcPts val="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- simafelszíni caries</a:t>
            </a:r>
          </a:p>
          <a:p>
            <a:pPr marL="914400" marR="457200" indent="0" algn="just" defTabSz="457200">
              <a:spcBef>
                <a:spcPts val="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Streptococcus sanguis, salivarius, mitis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-	tapadóképesség</a:t>
            </a:r>
          </a:p>
        </p:txBody>
      </p:sp>
      <p:pic>
        <p:nvPicPr>
          <p:cNvPr id="219" name="Unknown-2.jpg" descr="Unknow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866900"/>
            <a:ext cx="2755900" cy="294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treptococcus-mutans.jpg" descr="Streptococcus-mut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0" y="2590800"/>
            <a:ext cx="34290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Unknown-3.jpg" descr="Unknown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4350014"/>
            <a:ext cx="30480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Unknown-4.jpg" descr="Unknown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800" y="5835914"/>
            <a:ext cx="19177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Unknown-5.jpg" descr="Unknown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200" y="7366000"/>
            <a:ext cx="35433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  <p:bldP spid="221" grpId="2" animBg="1" advAuto="0"/>
      <p:bldP spid="222" grpId="3" animBg="1" advAuto="0"/>
      <p:bldP spid="223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alcul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000000"/>
                </a:solidFill>
              </a:defRPr>
            </a:lvl1pPr>
          </a:lstStyle>
          <a:p>
            <a:r>
              <a:t>Calculus</a:t>
            </a:r>
          </a:p>
        </p:txBody>
      </p:sp>
      <p:sp>
        <p:nvSpPr>
          <p:cNvPr id="226" name="Elmeszesedett dentális plakk.…"/>
          <p:cNvSpPr txBox="1">
            <a:spLocks noGrp="1"/>
          </p:cNvSpPr>
          <p:nvPr>
            <p:ph type="body" idx="1"/>
          </p:nvPr>
        </p:nvSpPr>
        <p:spPr>
          <a:xfrm>
            <a:off x="762000" y="4374128"/>
            <a:ext cx="11480800" cy="4109472"/>
          </a:xfrm>
          <a:prstGeom prst="rect">
            <a:avLst/>
          </a:prstGeom>
        </p:spPr>
        <p:txBody>
          <a:bodyPr/>
          <a:lstStyle/>
          <a:p>
            <a:pPr marL="834571" indent="-517071">
              <a:buBlip>
                <a:blip r:embed="rId2"/>
              </a:buBlip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323333"/>
                </a:solidFill>
              </a:rPr>
              <a:t>Elmeszesedett dentális plakk.</a:t>
            </a:r>
          </a:p>
          <a:p>
            <a:pPr marL="834571" indent="-517071">
              <a:buBlip>
                <a:blip r:embed="rId2"/>
              </a:buBlip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323333"/>
                </a:solidFill>
              </a:rPr>
              <a:t>A plakk, idővel a nyálban jelenlevő ásványi anyagok - kálcium, foszfát - hatására egyre keményebbé válik, majd elmeszesedik. </a:t>
            </a:r>
          </a:p>
        </p:txBody>
      </p:sp>
      <p:pic>
        <p:nvPicPr>
          <p:cNvPr id="227" name="fogko_dohanyzo_szajaban_45080_104721.jpg" descr="fogko_dohanyzo_szajaban_45080_104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134" y="1925782"/>
            <a:ext cx="4938532" cy="3019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Depozítumok elhelyezkedés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spcBef>
                <a:spcPts val="2600"/>
              </a:spcBef>
              <a:defRPr sz="4500">
                <a:effectLst/>
              </a:defRPr>
            </a:pPr>
            <a:r>
              <a:rPr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Depozítumok elhelyezkedése</a:t>
            </a: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243" name="Supragingivali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2928" indent="-435428">
              <a:buBlip>
                <a:blip r:embed="rId2"/>
              </a:buBlip>
              <a:defRPr sz="3200"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b="1" dirty="0" err="1">
                <a:solidFill>
                  <a:srgbClr val="561029"/>
                </a:solidFill>
              </a:rPr>
              <a:t>Supragingivalis</a:t>
            </a:r>
            <a:r>
              <a:rPr sz="3400" b="1" dirty="0">
                <a:solidFill>
                  <a:srgbClr val="561029"/>
                </a:solidFill>
              </a:rPr>
              <a:t>:</a:t>
            </a:r>
            <a:r>
              <a:rPr sz="3400" dirty="0">
                <a:solidFill>
                  <a:srgbClr val="561029"/>
                </a:solidFill>
              </a:rPr>
              <a:t> 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>
                <a:solidFill>
                  <a:srgbClr val="561029"/>
                </a:solidFill>
              </a:rPr>
              <a:t>             </a:t>
            </a:r>
            <a:r>
              <a:rPr dirty="0" err="1"/>
              <a:t>ínyfeletti</a:t>
            </a:r>
            <a:r>
              <a:rPr dirty="0"/>
              <a:t>, </a:t>
            </a:r>
            <a:r>
              <a:rPr dirty="0" err="1"/>
              <a:t>savtermelő</a:t>
            </a:r>
            <a:r>
              <a:rPr dirty="0"/>
              <a:t> </a:t>
            </a:r>
            <a:r>
              <a:rPr dirty="0" err="1"/>
              <a:t>bakt</a:t>
            </a:r>
            <a:r>
              <a:rPr lang="hu-HU" dirty="0" err="1"/>
              <a:t>ériumok</a:t>
            </a:r>
            <a:r>
              <a:rPr dirty="0"/>
              <a:t> - </a:t>
            </a:r>
            <a:r>
              <a:rPr lang="hu-HU" dirty="0"/>
              <a:t>z</a:t>
            </a:r>
            <a:r>
              <a:rPr dirty="0" err="1"/>
              <a:t>ománcot</a:t>
            </a:r>
            <a:r>
              <a:rPr dirty="0"/>
              <a:t> </a:t>
            </a:r>
            <a:r>
              <a:rPr dirty="0" err="1"/>
              <a:t>oldják</a:t>
            </a: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b="1" dirty="0" err="1"/>
              <a:t>Subgingivalis</a:t>
            </a:r>
            <a:r>
              <a:rPr sz="3400" b="1" dirty="0"/>
              <a:t>:</a:t>
            </a:r>
            <a:r>
              <a:rPr sz="3400" dirty="0"/>
              <a:t> 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        </a:t>
            </a:r>
            <a:r>
              <a:rPr dirty="0" err="1"/>
              <a:t>ínyalatti</a:t>
            </a:r>
            <a:r>
              <a:rPr dirty="0"/>
              <a:t>, </a:t>
            </a:r>
            <a:r>
              <a:rPr dirty="0" err="1"/>
              <a:t>gyulladást</a:t>
            </a:r>
            <a:r>
              <a:rPr dirty="0"/>
              <a:t> </a:t>
            </a:r>
            <a:r>
              <a:rPr dirty="0" err="1"/>
              <a:t>keltő</a:t>
            </a:r>
            <a:r>
              <a:rPr dirty="0"/>
              <a:t> </a:t>
            </a:r>
            <a:r>
              <a:rPr dirty="0" err="1"/>
              <a:t>anaerob</a:t>
            </a:r>
            <a:r>
              <a:rPr dirty="0"/>
              <a:t> </a:t>
            </a:r>
            <a:r>
              <a:rPr dirty="0" err="1"/>
              <a:t>bakt</a:t>
            </a:r>
            <a:r>
              <a:rPr lang="hu-HU" dirty="0" err="1"/>
              <a:t>ériumok</a:t>
            </a:r>
            <a:endParaRPr lang="hu-HU"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Actinobac</a:t>
            </a:r>
            <a:r>
              <a:rPr lang="hu-HU" dirty="0" err="1"/>
              <a:t>illus</a:t>
            </a:r>
            <a:r>
              <a:rPr dirty="0"/>
              <a:t>, </a:t>
            </a:r>
            <a:r>
              <a:rPr dirty="0" err="1"/>
              <a:t>Fusobakt</a:t>
            </a:r>
            <a:r>
              <a:rPr lang="hu-HU" dirty="0" err="1"/>
              <a:t>érium</a:t>
            </a:r>
            <a:r>
              <a:rPr dirty="0"/>
              <a:t>, </a:t>
            </a:r>
            <a:r>
              <a:rPr dirty="0" err="1"/>
              <a:t>Spirocheta</a:t>
            </a:r>
            <a:r>
              <a:rPr dirty="0"/>
              <a:t>, </a:t>
            </a:r>
            <a:r>
              <a:rPr dirty="0" err="1"/>
              <a:t>Bakteriode</a:t>
            </a:r>
            <a:r>
              <a:rPr lang="hu-HU" dirty="0"/>
              <a:t>s</a:t>
            </a:r>
            <a:r>
              <a:rPr dirty="0"/>
              <a:t> </a:t>
            </a:r>
            <a:r>
              <a:rPr lang="hu-HU" dirty="0"/>
              <a:t>–</a:t>
            </a:r>
            <a:r>
              <a:rPr dirty="0"/>
              <a:t> </a:t>
            </a:r>
            <a:r>
              <a:rPr dirty="0" err="1"/>
              <a:t>parodont</a:t>
            </a:r>
            <a:r>
              <a:rPr lang="hu-HU" dirty="0" err="1"/>
              <a:t>itis</a:t>
            </a:r>
            <a:r>
              <a:rPr dirty="0"/>
              <a:t> </a:t>
            </a:r>
            <a:r>
              <a:rPr dirty="0" err="1"/>
              <a:t>kialalulásáért</a:t>
            </a:r>
            <a:r>
              <a:rPr dirty="0"/>
              <a:t> </a:t>
            </a:r>
            <a:r>
              <a:rPr dirty="0" err="1"/>
              <a:t>felelősek</a:t>
            </a:r>
            <a:endParaRPr dirty="0"/>
          </a:p>
        </p:txBody>
      </p:sp>
      <p:pic>
        <p:nvPicPr>
          <p:cNvPr id="245" name="fogko-eltavolitas.jpg" descr="fogko-eltavoli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070100"/>
            <a:ext cx="2540000" cy="173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entalhigienia_001.jpg" descr="dentalhigienia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382" y="214197"/>
            <a:ext cx="3222635" cy="2111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Kép 2" descr="A képen étel, tányér, csésze, banán látható&#10;&#10;Automatikusan generált leírás">
            <a:extLst>
              <a:ext uri="{FF2B5EF4-FFF2-40B4-BE49-F238E27FC236}">
                <a16:creationId xmlns:a16="http://schemas.microsoft.com/office/drawing/2014/main" id="{D8D6600C-FC1F-C248-9557-449781692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6" y="1531023"/>
            <a:ext cx="4185227" cy="2818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áplálékfelvé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Táplálékfelvétel</a:t>
            </a:r>
          </a:p>
        </p:txBody>
      </p:sp>
      <p:sp>
        <p:nvSpPr>
          <p:cNvPr id="249" name="mennyiség, minőség, frekvencia, tartózkodási idő a szájba…"/>
          <p:cNvSpPr txBox="1">
            <a:spLocks noGrp="1"/>
          </p:cNvSpPr>
          <p:nvPr>
            <p:ph type="body" idx="1"/>
          </p:nvPr>
        </p:nvSpPr>
        <p:spPr>
          <a:xfrm>
            <a:off x="203200" y="2133600"/>
            <a:ext cx="12890500" cy="5740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mennyiség</a:t>
            </a:r>
            <a:r>
              <a:rPr dirty="0"/>
              <a:t>, </a:t>
            </a:r>
            <a:r>
              <a:rPr dirty="0" err="1"/>
              <a:t>minőség</a:t>
            </a:r>
            <a:r>
              <a:rPr dirty="0"/>
              <a:t>, </a:t>
            </a:r>
            <a:r>
              <a:rPr dirty="0" err="1"/>
              <a:t>frekvencia</a:t>
            </a:r>
            <a:r>
              <a:rPr dirty="0"/>
              <a:t>, </a:t>
            </a:r>
            <a:r>
              <a:rPr dirty="0" err="1"/>
              <a:t>tartózkodási</a:t>
            </a:r>
            <a:r>
              <a:rPr dirty="0"/>
              <a:t> </a:t>
            </a:r>
            <a:r>
              <a:rPr dirty="0" err="1"/>
              <a:t>idő</a:t>
            </a:r>
            <a:r>
              <a:rPr dirty="0"/>
              <a:t> a </a:t>
            </a:r>
            <a:r>
              <a:rPr dirty="0" err="1"/>
              <a:t>szájba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sz="3000" dirty="0"/>
              <a:t>                        FOGAK				               	ÍNY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								  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                </a:t>
            </a:r>
            <a:r>
              <a:rPr sz="3000" dirty="0" err="1"/>
              <a:t>Supragingivalis</a:t>
            </a:r>
            <a:r>
              <a:rPr sz="3000" dirty="0"/>
              <a:t> </a:t>
            </a:r>
            <a:r>
              <a:rPr sz="3000" dirty="0" err="1"/>
              <a:t>plakk</a:t>
            </a:r>
            <a:r>
              <a:rPr sz="3000" dirty="0"/>
              <a:t>				            </a:t>
            </a:r>
            <a:r>
              <a:rPr sz="3000" dirty="0" err="1"/>
              <a:t>Subgingivális</a:t>
            </a:r>
            <a:r>
              <a:rPr sz="3000" dirty="0"/>
              <a:t> </a:t>
            </a:r>
            <a:r>
              <a:rPr sz="3000" dirty="0" err="1"/>
              <a:t>plakk</a:t>
            </a:r>
            <a:endParaRPr sz="3000"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 dirty="0"/>
          </a:p>
          <a:p>
            <a:pPr marL="0" indent="0">
              <a:buSzTx/>
              <a:buNone/>
            </a:pPr>
            <a:r>
              <a:rPr sz="3000" dirty="0"/>
              <a:t>                                      </a:t>
            </a:r>
            <a:endParaRPr lang="hu-HU" sz="3000" dirty="0"/>
          </a:p>
          <a:p>
            <a:pPr marL="0" indent="0">
              <a:buSzTx/>
              <a:buNone/>
            </a:pPr>
            <a:r>
              <a:rPr lang="hu-HU" sz="3000" dirty="0"/>
              <a:t>							</a:t>
            </a:r>
            <a:r>
              <a:rPr sz="3000" dirty="0"/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Mikrobiális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aktivitás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252" name="Vonal"/>
          <p:cNvSpPr/>
          <p:nvPr/>
        </p:nvSpPr>
        <p:spPr>
          <a:xfrm flipV="1">
            <a:off x="3929260" y="3099097"/>
            <a:ext cx="1262907" cy="1117899"/>
          </a:xfrm>
          <a:prstGeom prst="line">
            <a:avLst/>
          </a:prstGeom>
          <a:ln w="25400">
            <a:solidFill>
              <a:srgbClr val="791A3E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" name="Vonal"/>
          <p:cNvSpPr/>
          <p:nvPr/>
        </p:nvSpPr>
        <p:spPr>
          <a:xfrm flipH="1" flipV="1">
            <a:off x="7148115" y="3113930"/>
            <a:ext cx="1188642" cy="1188692"/>
          </a:xfrm>
          <a:prstGeom prst="line">
            <a:avLst/>
          </a:prstGeom>
          <a:ln w="25400">
            <a:solidFill>
              <a:srgbClr val="791A3E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4" name="Vonal" descr="Vonal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27" y="4791868"/>
            <a:ext cx="336276" cy="784524"/>
          </a:xfrm>
          <a:prstGeom prst="rect">
            <a:avLst/>
          </a:prstGeom>
        </p:spPr>
      </p:pic>
      <p:pic>
        <p:nvPicPr>
          <p:cNvPr id="256" name="Vonal" descr="Von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83" y="4758132"/>
            <a:ext cx="336363" cy="906565"/>
          </a:xfrm>
          <a:prstGeom prst="rect">
            <a:avLst/>
          </a:prstGeom>
        </p:spPr>
      </p:pic>
      <p:pic>
        <p:nvPicPr>
          <p:cNvPr id="258" name="Vonal" descr="Von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16045" y="5918589"/>
            <a:ext cx="2099831" cy="1326520"/>
          </a:xfrm>
          <a:prstGeom prst="rect">
            <a:avLst/>
          </a:prstGeom>
        </p:spPr>
      </p:pic>
      <p:pic>
        <p:nvPicPr>
          <p:cNvPr id="260" name="Vonal" descr="Von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12" y="5903163"/>
            <a:ext cx="1834614" cy="1319620"/>
          </a:xfrm>
          <a:prstGeom prst="rect">
            <a:avLst/>
          </a:prstGeom>
        </p:spPr>
      </p:pic>
      <p:pic>
        <p:nvPicPr>
          <p:cNvPr id="3" name="Kép 2" descr="A képen madár látható&#10;&#10;Automatikusan generált leírás">
            <a:extLst>
              <a:ext uri="{FF2B5EF4-FFF2-40B4-BE49-F238E27FC236}">
                <a16:creationId xmlns:a16="http://schemas.microsoft.com/office/drawing/2014/main" id="{3E26676C-DC99-1C49-8219-3D1C8D74F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12598400" cy="884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kkanyagcs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Plakkanyagcsere</a:t>
            </a:r>
          </a:p>
        </p:txBody>
      </p:sp>
      <p:sp>
        <p:nvSpPr>
          <p:cNvPr id="264" name="Szerves savak               Enzimek, toxinok…"/>
          <p:cNvSpPr txBox="1">
            <a:spLocks noGrp="1"/>
          </p:cNvSpPr>
          <p:nvPr>
            <p:ph type="body" idx="1"/>
          </p:nvPr>
        </p:nvSpPr>
        <p:spPr>
          <a:xfrm>
            <a:off x="762000" y="2070100"/>
            <a:ext cx="11480800" cy="6413500"/>
          </a:xfrm>
          <a:prstGeom prst="rect">
            <a:avLst/>
          </a:prstGeom>
        </p:spPr>
        <p:txBody>
          <a:bodyPr/>
          <a:lstStyle/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</a:t>
            </a:r>
            <a:r>
              <a:rPr dirty="0" err="1"/>
              <a:t>Szerves</a:t>
            </a:r>
            <a:r>
              <a:rPr dirty="0"/>
              <a:t> </a:t>
            </a:r>
            <a:r>
              <a:rPr dirty="0" err="1"/>
              <a:t>savak</a:t>
            </a:r>
            <a:r>
              <a:rPr dirty="0"/>
              <a:t>			           	</a:t>
            </a:r>
            <a:r>
              <a:rPr dirty="0" err="1"/>
              <a:t>Enzimek</a:t>
            </a:r>
            <a:r>
              <a:rPr dirty="0"/>
              <a:t>, </a:t>
            </a:r>
            <a:r>
              <a:rPr dirty="0" err="1"/>
              <a:t>toxinok</a:t>
            </a:r>
            <a:endParaRPr dirty="0"/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						</a:t>
            </a:r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Caries </a:t>
            </a:r>
            <a:r>
              <a:rPr dirty="0" err="1"/>
              <a:t>incipiens</a:t>
            </a:r>
            <a:r>
              <a:rPr dirty="0"/>
              <a:t>					     Gingivitis</a:t>
            </a:r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						</a:t>
            </a:r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457200" algn="just" defTabSz="457200">
              <a:spcBef>
                <a:spcPts val="0"/>
              </a:spcBef>
              <a:buSzTx/>
              <a:buFontTx/>
              <a:buNone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CARIES					      	PARODONTITIS</a:t>
            </a:r>
          </a:p>
        </p:txBody>
      </p:sp>
      <p:pic>
        <p:nvPicPr>
          <p:cNvPr id="265" name="Vonal" descr="Vonal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70559" y="1566712"/>
            <a:ext cx="1719414" cy="1465613"/>
          </a:xfrm>
          <a:prstGeom prst="rect">
            <a:avLst/>
          </a:prstGeom>
        </p:spPr>
      </p:pic>
      <p:pic>
        <p:nvPicPr>
          <p:cNvPr id="267" name="Vonal" descr="Von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00" y="1596429"/>
            <a:ext cx="1583632" cy="1445023"/>
          </a:xfrm>
          <a:prstGeom prst="rect">
            <a:avLst/>
          </a:prstGeom>
        </p:spPr>
      </p:pic>
      <p:pic>
        <p:nvPicPr>
          <p:cNvPr id="269" name="Vonal" descr="Von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25874" y="3637358"/>
            <a:ext cx="365906" cy="1239442"/>
          </a:xfrm>
          <a:prstGeom prst="rect">
            <a:avLst/>
          </a:prstGeom>
        </p:spPr>
      </p:pic>
      <p:pic>
        <p:nvPicPr>
          <p:cNvPr id="271" name="Vonal" descr="Von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17763" y="3826717"/>
            <a:ext cx="437049" cy="1050083"/>
          </a:xfrm>
          <a:prstGeom prst="rect">
            <a:avLst/>
          </a:prstGeom>
        </p:spPr>
      </p:pic>
      <p:pic>
        <p:nvPicPr>
          <p:cNvPr id="273" name="Vonal" descr="Vonal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13131" y="5315793"/>
            <a:ext cx="365906" cy="839888"/>
          </a:xfrm>
          <a:prstGeom prst="rect">
            <a:avLst/>
          </a:prstGeom>
        </p:spPr>
      </p:pic>
      <p:pic>
        <p:nvPicPr>
          <p:cNvPr id="275" name="Vonal" descr="Vonal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504776" y="5206999"/>
            <a:ext cx="365908" cy="834332"/>
          </a:xfrm>
          <a:prstGeom prst="rect">
            <a:avLst/>
          </a:prstGeom>
        </p:spPr>
      </p:pic>
      <p:pic>
        <p:nvPicPr>
          <p:cNvPr id="277" name="perio1.jpg" descr="perio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858" y="7444083"/>
            <a:ext cx="4485741" cy="2079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aries osztályozás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osztályozása:</a:t>
            </a:r>
          </a:p>
        </p:txBody>
      </p:sp>
      <p:sp>
        <p:nvSpPr>
          <p:cNvPr id="280" name="Anatómiai elhelyezkedés szerint…"/>
          <p:cNvSpPr txBox="1">
            <a:spLocks noGrp="1"/>
          </p:cNvSpPr>
          <p:nvPr>
            <p:ph type="body" idx="1"/>
          </p:nvPr>
        </p:nvSpPr>
        <p:spPr>
          <a:xfrm>
            <a:off x="762000" y="2044700"/>
            <a:ext cx="11480800" cy="6438900"/>
          </a:xfrm>
          <a:prstGeom prst="rect">
            <a:avLst/>
          </a:prstGeom>
        </p:spPr>
        <p:txBody>
          <a:bodyPr/>
          <a:lstStyle/>
          <a:p>
            <a:pPr>
              <a:buSzPct val="166666"/>
              <a:buFontTx/>
              <a:buAutoNum type="arabicPeriod"/>
            </a:pPr>
            <a:r>
              <a:t>Anatómiai elhelyezkedés szerint</a:t>
            </a:r>
          </a:p>
          <a:p>
            <a:pPr>
              <a:buSzPct val="166666"/>
              <a:buFontTx/>
              <a:buAutoNum type="arabicPeriod"/>
            </a:pPr>
            <a:r>
              <a:t>Ép foghoz viszonyítva</a:t>
            </a:r>
          </a:p>
          <a:p>
            <a:pPr>
              <a:buSzPct val="166666"/>
              <a:buFontTx/>
              <a:buAutoNum type="arabicPeriod"/>
            </a:pPr>
            <a:r>
              <a:t>Térbeli terjedése, behatolási mélysége szerint</a:t>
            </a:r>
          </a:p>
          <a:p>
            <a:pPr>
              <a:buSzPct val="166666"/>
              <a:buFontTx/>
              <a:buAutoNum type="arabicPeriod"/>
            </a:pPr>
            <a:r>
              <a:t>Időbeni lefolyása szerint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natómiai elhelyezkedés szerin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193800"/>
          </a:xfrm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/>
              <a:defRPr sz="4200"/>
            </a:lvl1pPr>
          </a:lstStyle>
          <a:p>
            <a:pPr>
              <a:defRPr>
                <a:effectLst/>
              </a:defRPr>
            </a:pPr>
            <a:r>
              <a:t>Anatómiai elhelyezkedés szerint</a:t>
            </a:r>
          </a:p>
        </p:txBody>
      </p:sp>
      <p:sp>
        <p:nvSpPr>
          <p:cNvPr id="283" name="1. Koronacaries:…"/>
          <p:cNvSpPr txBox="1">
            <a:spLocks noGrp="1"/>
          </p:cNvSpPr>
          <p:nvPr>
            <p:ph type="body" idx="1"/>
          </p:nvPr>
        </p:nvSpPr>
        <p:spPr>
          <a:xfrm>
            <a:off x="469900" y="1930400"/>
            <a:ext cx="12230100" cy="749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/>
            </a:pPr>
            <a:r>
              <a:rPr b="1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1. Koronacaries: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 fog anatómiai koronájának körülírt helyén keletkező szuvas folyamat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a. Főleg a mély, szűk </a:t>
            </a:r>
            <a:r>
              <a:rPr b="1"/>
              <a:t>barázdából</a:t>
            </a:r>
            <a:r>
              <a:t> indul ki - szinte észrevétlenül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Az aláromlott occlusalis felszín beszakadása hívja fel a páciensnek a figyelmét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Barázdazárással megelőzhető.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 b="1" i="1">
                <a:solidFill>
                  <a:srgbClr val="B51A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Barázdák, gödröcskék elhelyezkedése: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B51A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praemolaris fogak rágófelszínei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B51A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felső molarisok rágófelszínén, gyakran palatinalis felszínre való áthajlással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B51A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alsó molarisok rágófelszínén, gyakran vestibularis felszínre való áthajlással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B51A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felső metszőfogak palatinalis felszínén (foramen coecum)</a:t>
            </a:r>
          </a:p>
        </p:txBody>
      </p:sp>
      <p:pic>
        <p:nvPicPr>
          <p:cNvPr id="284" name="dental-caries.gif" descr="dental-cari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92100"/>
            <a:ext cx="3429000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natómiai elhelyezkedés sze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/>
              <a:defRPr sz="4200"/>
            </a:lvl1pPr>
          </a:lstStyle>
          <a:p>
            <a:pPr>
              <a:defRPr>
                <a:effectLst/>
              </a:defRPr>
            </a:pPr>
            <a:r>
              <a:t>Anatómiai elhelyezkedés szerint</a:t>
            </a:r>
          </a:p>
        </p:txBody>
      </p:sp>
      <p:sp>
        <p:nvSpPr>
          <p:cNvPr id="287" name="b. Az approximalis caries a kontaktpont alatt helyezkedik e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b. Az approximalis caries a </a:t>
            </a:r>
            <a:r>
              <a:rPr b="1">
                <a:solidFill>
                  <a:srgbClr val="000000"/>
                </a:solidFill>
              </a:rPr>
              <a:t>kontaktpont alatt</a:t>
            </a:r>
            <a:r>
              <a:rPr>
                <a:solidFill>
                  <a:srgbClr val="000000"/>
                </a:solidFill>
              </a:rPr>
              <a:t> helyezkedik el.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0" marR="457200" indent="0" algn="ctr"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 A koronának a legnagyobb domborulat és az ínyszél közti területe ugyan nem öntisztuló sima felszín, de tisztítása a jó hozzáférhetősége miatt kellő gondosság mellett egyszerű. Ha a tisztítás nem megoldott, dentalis plakk halmozódik fel. És az </a:t>
            </a:r>
            <a:r>
              <a:rPr b="1"/>
              <a:t>ínyszéltől 0,1-1 mm távolságban lap szerint terjedő szuvasodás</a:t>
            </a:r>
            <a:r>
              <a:t> kezdődik. – szájápolás hiányosságára hívja fel a figyelmet</a:t>
            </a:r>
          </a:p>
        </p:txBody>
      </p:sp>
      <p:pic>
        <p:nvPicPr>
          <p:cNvPr id="288" name="Caries.jpg" descr="Ca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17" y="1479550"/>
            <a:ext cx="3205292" cy="203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Arrested caries.jpg" descr="Arrested ca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54" y="381000"/>
            <a:ext cx="4182847" cy="2801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aries dentium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Caries dentium:</a:t>
            </a:r>
          </a:p>
        </p:txBody>
      </p:sp>
      <p:sp>
        <p:nvSpPr>
          <p:cNvPr id="156" name="Funkcionális szemléle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400">
                <a:solidFill>
                  <a:srgbClr val="00364A"/>
                </a:solidFill>
              </a:defRPr>
            </a:pP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Funkcionális szemlélet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indent="0">
              <a:buSzTx/>
              <a:buNone/>
              <a:defRPr sz="3400"/>
            </a:pP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 caries keletkezését különböző demineralizációs és remineralizációs folyamatok eredőjének tekinti, mely kezdetben (kezdődő= incipiens caries) reversibilis is lehet</a:t>
            </a:r>
          </a:p>
        </p:txBody>
      </p:sp>
      <p:pic>
        <p:nvPicPr>
          <p:cNvPr id="157" name="Dental_caries.jpg" descr="Dental_ca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355600"/>
            <a:ext cx="523240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natómiai elhelyezkedés sze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/>
              <a:defRPr sz="4200"/>
            </a:lvl1pPr>
          </a:lstStyle>
          <a:p>
            <a:pPr>
              <a:defRPr>
                <a:effectLst/>
              </a:defRPr>
            </a:pPr>
            <a:r>
              <a:t>Anatómiai elhelyezkedés szerint</a:t>
            </a:r>
          </a:p>
        </p:txBody>
      </p:sp>
      <p:sp>
        <p:nvSpPr>
          <p:cNvPr id="292" name="2. Gyökércaries:…"/>
          <p:cNvSpPr txBox="1">
            <a:spLocks noGrp="1"/>
          </p:cNvSpPr>
          <p:nvPr>
            <p:ph type="body" idx="1"/>
          </p:nvPr>
        </p:nvSpPr>
        <p:spPr>
          <a:xfrm>
            <a:off x="762000" y="2146300"/>
            <a:ext cx="11480800" cy="6337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000000"/>
                </a:solidFill>
              </a:rPr>
              <a:t>2. Gyökércaries: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Idősödő személynél az ínyszegély visszahúzódik, s a gyökérfelszín szabaddá válik. E terület nem öntisztuló (+csökken a nyálelválasztás)</a:t>
            </a: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zománc-cement határon, ill. a cementben puha, szabálytalan alakú, gyakran elszíneződött laesio alakul ki.</a:t>
            </a:r>
          </a:p>
          <a:p>
            <a:pPr marL="0" marR="457200" indent="-71755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Terjedése gyors. </a:t>
            </a:r>
          </a:p>
          <a:p>
            <a:pPr marL="0" marR="457200" indent="-71755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i="1" u="sng"/>
              <a:t>Oka:</a:t>
            </a:r>
            <a:r>
              <a:t> zománc hiányzik </a:t>
            </a:r>
          </a:p>
          <a:p>
            <a:pPr marL="0" marR="457200" indent="-71755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      cementréteg vékony </a:t>
            </a:r>
          </a:p>
          <a:p>
            <a:pPr marL="0" marR="457200" indent="-71755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     dentin kevésbé ellenálló</a:t>
            </a:r>
          </a:p>
        </p:txBody>
      </p:sp>
      <p:pic>
        <p:nvPicPr>
          <p:cNvPr id="293" name="Toothdecay.png" descr="Toothdec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68" y="5283200"/>
            <a:ext cx="1655464" cy="345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aries kialakulására jellemző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kialakulására jellemző:</a:t>
            </a:r>
          </a:p>
        </p:txBody>
      </p:sp>
      <p:sp>
        <p:nvSpPr>
          <p:cNvPr id="296" name="Jellemző a homológ fogak szimmetrikus megbetegedése, kivéve ha a rágásban a két oldal szerepe jelentősen elté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25714" indent="-408214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Jellemző a homológ fogak szimmetrikus megbetegedése, kivéve ha a rágásban a két oldal szerepe jelentősen eltér.</a:t>
            </a:r>
          </a:p>
          <a:p>
            <a:pPr marL="0" marR="457200" indent="-71755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Maradófogak egymás utáni szuvasodásának gyakorisága: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alsó első és második molaris, felső első molaris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felső második molaris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felső első praemolarios, felső és alsó második praemolaris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felső metszők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	felső szemfog, alsó első praemolaris</a:t>
            </a:r>
          </a:p>
          <a:p>
            <a:pPr marL="193039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	alsó metszők és alsó szemfogak</a:t>
            </a:r>
          </a:p>
        </p:txBody>
      </p:sp>
    </p:spTree>
  </p:cSld>
  <p:clrMapOvr>
    <a:masterClrMapping/>
  </p:clrMapOvr>
  <p:transition spd="slow"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Ép foghoz viszonyít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 startAt="2"/>
              <a:defRPr sz="4200"/>
            </a:lvl1pPr>
          </a:lstStyle>
          <a:p>
            <a:pPr>
              <a:defRPr>
                <a:effectLst/>
              </a:defRPr>
            </a:pPr>
            <a:r>
              <a:t>Ép foghoz viszonyítva</a:t>
            </a:r>
          </a:p>
        </p:txBody>
      </p:sp>
      <p:sp>
        <p:nvSpPr>
          <p:cNvPr id="299" name="Caries primaria: elsődleges fogszuvasodá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Caries primaria: elsődleges fogszuvasodás</a:t>
            </a:r>
          </a:p>
          <a:p>
            <a:pPr marL="0" marR="457200" indent="-35559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eredetileg ép fogfelszín körülírt, nem öntisztuló területén keletkezik</a:t>
            </a: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-35559">
              <a:buSzTx/>
              <a:buFontTx/>
              <a:buNone/>
              <a:tabLst>
                <a:tab pos="1257300" algn="l"/>
                <a:tab pos="1485900" algn="l"/>
              </a:tabLst>
              <a:defRPr sz="3000" b="1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Caries secundaria: másodlagos fogszuvasodás</a:t>
            </a:r>
          </a:p>
          <a:p>
            <a:pPr marL="0" marR="457200" indent="-35559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a fogban elhorgonyzott restauratio (tömés, betét, korona) széle mentén, annak hibás, plakkretencióra alkalmat adó záródása esetén</a:t>
            </a:r>
          </a:p>
        </p:txBody>
      </p:sp>
      <p:pic>
        <p:nvPicPr>
          <p:cNvPr id="300" name="ondiagnozis_2-4.jpg" descr="ondiagnozis_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0" y="203200"/>
            <a:ext cx="3060700" cy="229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Amalgám mellett…"/>
          <p:cNvSpPr txBox="1"/>
          <p:nvPr/>
        </p:nvSpPr>
        <p:spPr>
          <a:xfrm>
            <a:off x="10909275" y="635000"/>
            <a:ext cx="193484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Amalgám mellett</a:t>
            </a:r>
          </a:p>
          <a:p>
            <a:pPr algn="ctr" defTabSz="584200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 secunder caries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érbeli terjedése, behatolási mélysége sze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 startAt="3"/>
              <a:defRPr sz="4200"/>
            </a:lvl1pPr>
          </a:lstStyle>
          <a:p>
            <a:pPr>
              <a:defRPr>
                <a:effectLst/>
              </a:defRPr>
            </a:pPr>
            <a:r>
              <a:t>Térbeli terjedése, behatolási mélysége szerint</a:t>
            </a:r>
          </a:p>
        </p:txBody>
      </p:sp>
      <p:sp>
        <p:nvSpPr>
          <p:cNvPr id="304" name="1. felszínes (caries incipiens vagy initialis) / Macula cretosa, white spot/…"/>
          <p:cNvSpPr txBox="1">
            <a:spLocks noGrp="1"/>
          </p:cNvSpPr>
          <p:nvPr>
            <p:ph type="body" idx="1"/>
          </p:nvPr>
        </p:nvSpPr>
        <p:spPr>
          <a:xfrm>
            <a:off x="762000" y="1917700"/>
            <a:ext cx="11480800" cy="6565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E231A"/>
                </a:solidFill>
              </a:rPr>
              <a:t>1.	felszínes (caries incipiens vagy initialis) /</a:t>
            </a:r>
            <a:r>
              <a:rPr b="1" i="1">
                <a:solidFill>
                  <a:srgbClr val="000000"/>
                </a:solidFill>
              </a:rPr>
              <a:t> Macula cretosa, white spot/</a:t>
            </a:r>
            <a:r>
              <a:rPr i="1">
                <a:solidFill>
                  <a:srgbClr val="000000"/>
                </a:solidFill>
              </a:rPr>
              <a:t> </a:t>
            </a:r>
          </a:p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rgbClr val="000000"/>
                </a:solidFill>
              </a:rPr>
              <a:t>- a zománcfelszín szuvas elváltozása makroszkópos üregképződés nélkül,  krétafehér foltszerű elszíneződés, fogfelszín porózussá válik</a:t>
            </a:r>
          </a:p>
          <a:p>
            <a:pPr marL="457200" marR="45720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i="1"/>
              <a:t>barázdák alján képződő</a:t>
            </a:r>
            <a:r>
              <a:t> incipiens caries a rágófelszín felől nézve sötéten vagy opák módon tűnik át</a:t>
            </a:r>
            <a:endParaRPr i="1">
              <a:solidFill>
                <a:srgbClr val="000000"/>
              </a:solidFill>
            </a:endParaRP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1">
              <a:solidFill>
                <a:srgbClr val="000000"/>
              </a:solidFill>
            </a:endParaRP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i="1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/>
              <a:t>2.	felszínes (caries superficialis) </a:t>
            </a:r>
            <a:r>
              <a:rPr i="0"/>
              <a:t>– </a:t>
            </a:r>
            <a:r>
              <a:t>makroszkóposan üregképződéssel jár, mélységében a dentint éppen elérő szuvas folyamat</a:t>
            </a:r>
          </a:p>
        </p:txBody>
      </p:sp>
      <p:pic>
        <p:nvPicPr>
          <p:cNvPr id="305" name="macula cretosa.png" descr="macula creto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622" y="381000"/>
            <a:ext cx="1468377" cy="207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caries media.png" descr="caries me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368" y="6965192"/>
            <a:ext cx="1308396" cy="19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  <p:bldP spid="306" grpId="2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érbeli terjedése, behatolási mélysége sze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 startAt="3"/>
              <a:defRPr sz="4200"/>
            </a:lvl1pPr>
          </a:lstStyle>
          <a:p>
            <a:pPr>
              <a:defRPr>
                <a:effectLst/>
              </a:defRPr>
            </a:pPr>
            <a:r>
              <a:t>Térbeli terjedése, behatolási mélysége szerint</a:t>
            </a:r>
          </a:p>
        </p:txBody>
      </p:sp>
      <p:sp>
        <p:nvSpPr>
          <p:cNvPr id="309" name="1. közepes (caries media) – a dentinbe progrediáló folyamat, legmélyebb része még a pulpakamrától távol esi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sz="3000" b="1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közepes (caries media) </a:t>
            </a:r>
            <a:r>
              <a: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sz="3000" i="1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dentinbe progrediáló folyamat, legmélyebb része még a pulpakamrától távol esik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 i="1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i="0"/>
              <a:t>2</a:t>
            </a:r>
            <a:r>
              <a:rPr sz="3000" b="1" i="0"/>
              <a:t>.	mély (caries profunda)</a:t>
            </a:r>
            <a:r>
              <a:rPr sz="3000" i="0"/>
              <a:t> – </a:t>
            </a:r>
            <a:r>
              <a:rPr sz="3000"/>
              <a:t>a szuvas folyamat mély, kiterjedt, a pulpakamra és a szuvas folyamat között már csak nagyon vékony ép dentinréteg található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 i="1">
                <a:solidFill>
                  <a:srgbClr val="3E23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i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000" b="1" i="0">
                <a:latin typeface="Times New Roman"/>
                <a:ea typeface="Times New Roman"/>
                <a:cs typeface="Times New Roman"/>
                <a:sym typeface="Times New Roman"/>
              </a:rPr>
              <a:t>.	caries penetrans </a:t>
            </a:r>
            <a:r>
              <a:rPr sz="3000" i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már nincs az elválasztó, ép szövet. A pulpa közlekedik a szájüreggel. A fogbél felülfertőződése törvényszerű, következményes gyulladásos elváltozásokkal kell számolni.</a:t>
            </a:r>
          </a:p>
        </p:txBody>
      </p:sp>
      <p:pic>
        <p:nvPicPr>
          <p:cNvPr id="310" name="caries profunda.png" descr="caries profu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0" y="1752600"/>
            <a:ext cx="20447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caries penetrans.png" descr="caries pene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764" y="6841959"/>
            <a:ext cx="1187099" cy="193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15571579-internal-structure-of-tooth-decay-and-caries.jpg" descr="15571579-internal-structure-of-tooth-decay-and-ca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315383"/>
            <a:ext cx="10837333" cy="9122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Időbeni lefolyása sze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2600"/>
              </a:spcBef>
              <a:buSzPct val="100000"/>
              <a:buAutoNum type="arabicPeriod" startAt="4"/>
              <a:defRPr sz="4200"/>
            </a:lvl1pPr>
          </a:lstStyle>
          <a:p>
            <a:pPr>
              <a:defRPr>
                <a:effectLst/>
              </a:defRPr>
            </a:pPr>
            <a:r>
              <a:t>Időbeni lefolyása szerint</a:t>
            </a:r>
          </a:p>
        </p:txBody>
      </p:sp>
      <p:sp>
        <p:nvSpPr>
          <p:cNvPr id="318" name="1. gyors - caries rapida: puha, sárgásbarna, nedvdús  (caries humida seu florida)…"/>
          <p:cNvSpPr txBox="1">
            <a:spLocks noGrp="1"/>
          </p:cNvSpPr>
          <p:nvPr>
            <p:ph type="body" idx="1"/>
          </p:nvPr>
        </p:nvSpPr>
        <p:spPr>
          <a:xfrm>
            <a:off x="762000" y="2082800"/>
            <a:ext cx="11480800" cy="7366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/>
            </a:pPr>
            <a:r>
              <a:rPr b="1" u="sng"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1. gyors - caries rapida:</a:t>
            </a:r>
            <a:r>
              <a:rPr>
                <a:solidFill>
                  <a:srgbClr val="3E231A"/>
                </a:solidFill>
                <a:uFill>
                  <a:solidFill>
                    <a:srgbClr val="94175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puha, sárgásbarna, nedvdús  (</a:t>
            </a:r>
            <a:r>
              <a:rPr>
                <a:solidFill>
                  <a:srgbClr val="011993"/>
                </a:solidFill>
                <a:uFill>
                  <a:solidFill>
                    <a:srgbClr val="94175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caries humida seu florida</a:t>
            </a:r>
            <a:r>
              <a:rPr>
                <a:solidFill>
                  <a:srgbClr val="3E231A"/>
                </a:solidFill>
                <a:uFill>
                  <a:solidFill>
                    <a:srgbClr val="94175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457200" indent="0"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uFill>
                  <a:solidFill>
                    <a:srgbClr val="94175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941751"/>
                </a:solidFill>
              </a:rPr>
              <a:t>2. lassú - caries tarda:</a:t>
            </a:r>
            <a:r>
              <a:rPr b="1"/>
              <a:t> </a:t>
            </a:r>
            <a:r>
              <a:t>sötétbarna szín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ű</a:t>
            </a:r>
            <a:r>
              <a:t>, kevésbé puha és nedvszegény (</a:t>
            </a:r>
            <a:r>
              <a:rPr>
                <a:solidFill>
                  <a:srgbClr val="011993"/>
                </a:solidFill>
              </a:rPr>
              <a:t>caries sicca, nigra</a:t>
            </a:r>
            <a:r>
              <a:t>)</a:t>
            </a:r>
          </a:p>
          <a:p>
            <a:pPr marL="0" marR="457200" indent="0" algn="ctr" defTabSz="457200"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i="1">
                <a:solidFill>
                  <a:srgbClr val="3E231A"/>
                </a:solidFill>
                <a:uFill>
                  <a:solidFill>
                    <a:srgbClr val="21212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212121"/>
                </a:solidFill>
              </a:rPr>
              <a:t>Alapja:</a:t>
            </a:r>
            <a:r>
              <a:t> a dentincsatornácskák tágassága.</a:t>
            </a:r>
          </a:p>
          <a:p>
            <a:pPr marL="0" marR="457200" indent="-35559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i="1">
                <a:solidFill>
                  <a:srgbClr val="3E231A"/>
                </a:solidFill>
                <a:uFill>
                  <a:solidFill>
                    <a:srgbClr val="21212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tág (gyerekek, fiatal feln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t>ttek) kevésbé van id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t> a dentin, ill a pulpa részér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t>l véd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t>reakciók (transzparens dentin, ingerdentin) kialakítására.</a:t>
            </a: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uFill>
                  <a:solidFill>
                    <a:srgbClr val="21212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uFill>
                  <a:solidFill>
                    <a:srgbClr val="21212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61177C"/>
                </a:solidFill>
                <a:uFill>
                  <a:solidFill>
                    <a:srgbClr val="61177C"/>
                  </a:solidFill>
                </a:uFill>
              </a:rPr>
              <a:t>3. Stacionaer vagy chronicus caries (caries insistens, arrested caries):</a:t>
            </a:r>
            <a:r>
              <a:t> a cariogen attakok megszűnése miatt a szuvasodás továbbhaladásra nem mutat hajlamot. A zománc exogén festékanyagok felvétele közben remineralizálódik, a felszín sötétbarna, fekete árnyalatot kap.</a:t>
            </a:r>
          </a:p>
        </p:txBody>
      </p:sp>
    </p:spTree>
  </p:cSld>
  <p:clrMapOvr>
    <a:masterClrMapping/>
  </p:clrMapOvr>
  <p:transition spd="slow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aries diagnosztikája, anamnéz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diagnosztikája, anamnézis</a:t>
            </a:r>
          </a:p>
        </p:txBody>
      </p:sp>
      <p:sp>
        <p:nvSpPr>
          <p:cNvPr id="321" name="Jelentőség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7500" indent="0">
              <a:buNone/>
              <a:defRPr sz="3000"/>
            </a:pPr>
            <a:r>
              <a:rPr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Jelentősége</a:t>
            </a:r>
            <a:r>
              <a:rPr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0" algn="ctr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cariesdiagnosztika</a:t>
            </a:r>
            <a:r>
              <a:rPr dirty="0"/>
              <a:t> </a:t>
            </a:r>
            <a:r>
              <a:rPr dirty="0" err="1"/>
              <a:t>olyan</a:t>
            </a:r>
            <a:r>
              <a:rPr dirty="0"/>
              <a:t> </a:t>
            </a:r>
            <a:r>
              <a:rPr dirty="0" err="1"/>
              <a:t>összetett</a:t>
            </a:r>
            <a:r>
              <a:rPr dirty="0"/>
              <a:t> </a:t>
            </a:r>
            <a:r>
              <a:rPr dirty="0" err="1"/>
              <a:t>folyamat</a:t>
            </a:r>
            <a:r>
              <a:rPr dirty="0"/>
              <a:t>, </a:t>
            </a:r>
            <a:r>
              <a:rPr lang="hu-HU" dirty="0"/>
              <a:t>a</a:t>
            </a:r>
            <a:r>
              <a:rPr dirty="0" err="1"/>
              <a:t>melynek</a:t>
            </a:r>
            <a:r>
              <a:rPr dirty="0"/>
              <a:t> </a:t>
            </a:r>
            <a:r>
              <a:rPr dirty="0" err="1"/>
              <a:t>segítségével</a:t>
            </a:r>
            <a:r>
              <a:rPr dirty="0"/>
              <a:t> </a:t>
            </a:r>
            <a:r>
              <a:rPr dirty="0" err="1"/>
              <a:t>képet</a:t>
            </a:r>
            <a:r>
              <a:rPr dirty="0"/>
              <a:t> </a:t>
            </a:r>
            <a:r>
              <a:rPr dirty="0" err="1"/>
              <a:t>kapunk</a:t>
            </a:r>
            <a:r>
              <a:rPr dirty="0"/>
              <a:t> </a:t>
            </a:r>
            <a:r>
              <a:rPr dirty="0" err="1"/>
              <a:t>magáról</a:t>
            </a:r>
            <a:r>
              <a:rPr dirty="0"/>
              <a:t> a </a:t>
            </a:r>
            <a:r>
              <a:rPr dirty="0" err="1"/>
              <a:t>kóros</a:t>
            </a:r>
            <a:r>
              <a:rPr dirty="0"/>
              <a:t> </a:t>
            </a:r>
            <a:r>
              <a:rPr dirty="0" err="1"/>
              <a:t>folyamatról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cariesrizikó</a:t>
            </a:r>
            <a:r>
              <a:rPr dirty="0"/>
              <a:t> </a:t>
            </a:r>
            <a:r>
              <a:rPr dirty="0" err="1"/>
              <a:t>mértékéről</a:t>
            </a:r>
            <a:r>
              <a:rPr dirty="0"/>
              <a:t> is, </a:t>
            </a:r>
            <a:r>
              <a:rPr dirty="0" err="1"/>
              <a:t>meghatározzuk</a:t>
            </a:r>
            <a:r>
              <a:rPr dirty="0"/>
              <a:t> a </a:t>
            </a:r>
            <a:r>
              <a:rPr dirty="0" err="1"/>
              <a:t>megfelelő</a:t>
            </a:r>
            <a:r>
              <a:rPr dirty="0"/>
              <a:t> </a:t>
            </a:r>
            <a:r>
              <a:rPr dirty="0" err="1"/>
              <a:t>ellátást</a:t>
            </a:r>
            <a:r>
              <a:rPr dirty="0"/>
              <a:t>, de </a:t>
            </a:r>
            <a:r>
              <a:rPr dirty="0" err="1"/>
              <a:t>hangsúlyt</a:t>
            </a:r>
            <a:r>
              <a:rPr dirty="0"/>
              <a:t> </a:t>
            </a:r>
            <a:r>
              <a:rPr dirty="0" err="1"/>
              <a:t>kapnak</a:t>
            </a:r>
            <a:r>
              <a:rPr dirty="0"/>
              <a:t> a </a:t>
            </a:r>
            <a:r>
              <a:rPr dirty="0" err="1"/>
              <a:t>megelőzés</a:t>
            </a:r>
            <a:r>
              <a:rPr dirty="0"/>
              <a:t> </a:t>
            </a:r>
            <a:r>
              <a:rPr dirty="0" err="1"/>
              <a:t>módszerei</a:t>
            </a:r>
            <a:r>
              <a:rPr dirty="0"/>
              <a:t> is.</a:t>
            </a: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Részei</a:t>
            </a:r>
            <a:r>
              <a:rPr dirty="0"/>
              <a:t>: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Általános</a:t>
            </a:r>
            <a:r>
              <a:rPr dirty="0"/>
              <a:t> </a:t>
            </a:r>
            <a:r>
              <a:rPr dirty="0" err="1"/>
              <a:t>anamnézis</a:t>
            </a:r>
            <a:endParaRPr dirty="0"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Családi</a:t>
            </a:r>
            <a:r>
              <a:rPr dirty="0"/>
              <a:t>, </a:t>
            </a:r>
            <a:r>
              <a:rPr dirty="0" err="1"/>
              <a:t>szociális</a:t>
            </a:r>
            <a:r>
              <a:rPr dirty="0"/>
              <a:t> </a:t>
            </a:r>
            <a:r>
              <a:rPr dirty="0" err="1"/>
              <a:t>anamnézis</a:t>
            </a:r>
            <a:endParaRPr dirty="0"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	</a:t>
            </a:r>
            <a:r>
              <a:rPr dirty="0" err="1"/>
              <a:t>Fogászati</a:t>
            </a:r>
            <a:r>
              <a:rPr dirty="0"/>
              <a:t> </a:t>
            </a:r>
            <a:r>
              <a:rPr dirty="0" err="1"/>
              <a:t>anamnézis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izikópáciens az  akinek valamilyen általános betegsége v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spcBef>
                <a:spcPts val="2600"/>
              </a:spcBef>
              <a:defRPr sz="3500" u="sng">
                <a:solidFill>
                  <a:srgbClr val="791A3E"/>
                </a:solidFill>
                <a:effectLst/>
              </a:defRPr>
            </a:pP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Rizikópáciens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2600"/>
              </a:spcBef>
              <a:defRPr sz="3500">
                <a:effectLst/>
              </a:defRPr>
            </a:pP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akinek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valamilyen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általános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betegsége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</a:t>
            </a:r>
          </a:p>
        </p:txBody>
      </p:sp>
      <p:sp>
        <p:nvSpPr>
          <p:cNvPr id="324" name="- Pacemakeres: nem használhatunk apex lokátort, elektromos vitalitásvizsgálót, UH depurátort…"/>
          <p:cNvSpPr txBox="1">
            <a:spLocks noGrp="1"/>
          </p:cNvSpPr>
          <p:nvPr>
            <p:ph type="body" idx="1"/>
          </p:nvPr>
        </p:nvSpPr>
        <p:spPr>
          <a:xfrm>
            <a:off x="635000" y="2019300"/>
            <a:ext cx="11480800" cy="73533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sz="3000" b="1" i="1" dirty="0">
                <a:solidFill>
                  <a:srgbClr val="00364A"/>
                </a:solidFill>
              </a:rPr>
              <a:t>	</a:t>
            </a:r>
            <a:r>
              <a:rPr sz="3000" b="1" i="1" dirty="0" err="1">
                <a:solidFill>
                  <a:srgbClr val="00364A"/>
                </a:solidFill>
              </a:rPr>
              <a:t>Pacemakeres</a:t>
            </a:r>
            <a:r>
              <a:rPr sz="3000" b="1" i="1" dirty="0">
                <a:solidFill>
                  <a:srgbClr val="00364A"/>
                </a:solidFill>
              </a:rPr>
              <a:t>:</a:t>
            </a:r>
            <a:r>
              <a:rPr sz="3000" dirty="0"/>
              <a:t> </a:t>
            </a:r>
            <a:r>
              <a:rPr sz="3000" dirty="0" err="1"/>
              <a:t>nem</a:t>
            </a:r>
            <a:r>
              <a:rPr sz="3000" dirty="0"/>
              <a:t> </a:t>
            </a:r>
            <a:r>
              <a:rPr sz="3000" dirty="0" err="1"/>
              <a:t>használhatunk</a:t>
            </a:r>
            <a:r>
              <a:rPr sz="3000" dirty="0"/>
              <a:t> apex </a:t>
            </a:r>
            <a:r>
              <a:rPr sz="3000" dirty="0" err="1"/>
              <a:t>lokátort</a:t>
            </a:r>
            <a:r>
              <a:rPr sz="3000" dirty="0"/>
              <a:t>, </a:t>
            </a:r>
            <a:r>
              <a:rPr sz="3000" dirty="0" err="1"/>
              <a:t>elektromos</a:t>
            </a:r>
            <a:r>
              <a:rPr sz="3000" dirty="0"/>
              <a:t> </a:t>
            </a:r>
            <a:r>
              <a:rPr sz="3000" dirty="0" err="1"/>
              <a:t>vitalitásvizsgálót</a:t>
            </a:r>
            <a:r>
              <a:rPr sz="3000" dirty="0"/>
              <a:t>, UH </a:t>
            </a:r>
            <a:r>
              <a:rPr sz="3000" dirty="0" err="1"/>
              <a:t>depurátort</a:t>
            </a:r>
            <a:endParaRPr sz="3000" dirty="0"/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3000" b="1" i="1" dirty="0" err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Szív</a:t>
            </a:r>
            <a:r>
              <a:rPr sz="3000" b="1" i="1" dirty="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i="1" dirty="0" err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3000" b="1" i="1" dirty="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i="1" dirty="0" err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keringésszervrendszer</a:t>
            </a:r>
            <a:r>
              <a:rPr sz="3000" b="1" i="1" dirty="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i="1" dirty="0" err="1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betegségek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vérzéssel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járó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fogászati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beavatkozások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akár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gyökérkezelés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átmeneti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bacteraemiához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vezethet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baktériumok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vérkeringésbe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kerülése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bizonyos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betegeknél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infectiós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endocarditis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kialakulását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okozhatja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Megelőzéséhez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antibiotikumos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profilaxisra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van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szükség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</a:t>
            </a:r>
            <a:r>
              <a:rPr sz="3000" b="1" i="1" dirty="0">
                <a:solidFill>
                  <a:srgbClr val="1A0A53"/>
                </a:solidFill>
              </a:rPr>
              <a:t>Diabetes, </a:t>
            </a:r>
            <a:r>
              <a:rPr sz="3000" b="1" i="1" dirty="0" err="1">
                <a:solidFill>
                  <a:srgbClr val="1A0A53"/>
                </a:solidFill>
              </a:rPr>
              <a:t>immunhiány</a:t>
            </a:r>
            <a:r>
              <a:rPr sz="3000" dirty="0"/>
              <a:t> – </a:t>
            </a:r>
            <a:r>
              <a:rPr sz="3000" dirty="0" err="1"/>
              <a:t>elhúzódó</a:t>
            </a:r>
            <a:r>
              <a:rPr sz="3000" dirty="0"/>
              <a:t> </a:t>
            </a:r>
            <a:r>
              <a:rPr sz="3000" dirty="0" err="1"/>
              <a:t>gyógyulást</a:t>
            </a:r>
            <a:r>
              <a:rPr sz="3000" dirty="0"/>
              <a:t> </a:t>
            </a:r>
            <a:r>
              <a:rPr sz="3000" dirty="0" err="1"/>
              <a:t>okoz</a:t>
            </a:r>
            <a:endParaRPr sz="3000" dirty="0"/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</a:t>
            </a:r>
            <a:r>
              <a:rPr sz="3000" b="1" i="1" dirty="0" err="1">
                <a:solidFill>
                  <a:srgbClr val="450E59"/>
                </a:solidFill>
              </a:rPr>
              <a:t>Corticosteroidok</a:t>
            </a:r>
            <a:r>
              <a:rPr sz="3000" b="1" i="1" dirty="0">
                <a:solidFill>
                  <a:srgbClr val="450E59"/>
                </a:solidFill>
              </a:rPr>
              <a:t> </a:t>
            </a:r>
            <a:r>
              <a:rPr sz="3000" dirty="0" err="1"/>
              <a:t>tartós</a:t>
            </a:r>
            <a:r>
              <a:rPr sz="3000" dirty="0"/>
              <a:t> </a:t>
            </a:r>
            <a:r>
              <a:rPr sz="3000" dirty="0" err="1"/>
              <a:t>alkalmazása</a:t>
            </a:r>
            <a:r>
              <a:rPr sz="3000" dirty="0"/>
              <a:t> </a:t>
            </a:r>
            <a:r>
              <a:rPr sz="3000" dirty="0" err="1"/>
              <a:t>szintés</a:t>
            </a:r>
            <a:r>
              <a:rPr sz="3000" dirty="0"/>
              <a:t> </a:t>
            </a:r>
            <a:r>
              <a:rPr sz="3000" dirty="0" err="1"/>
              <a:t>lassítja</a:t>
            </a:r>
            <a:r>
              <a:rPr sz="3000" dirty="0"/>
              <a:t> a </a:t>
            </a:r>
            <a:r>
              <a:rPr sz="3000" dirty="0" err="1"/>
              <a:t>pulpa</a:t>
            </a:r>
            <a:r>
              <a:rPr sz="3000" dirty="0"/>
              <a:t> </a:t>
            </a:r>
            <a:r>
              <a:rPr sz="3000" dirty="0" err="1"/>
              <a:t>gyógyulási</a:t>
            </a:r>
            <a:r>
              <a:rPr sz="3000" dirty="0"/>
              <a:t> </a:t>
            </a:r>
            <a:r>
              <a:rPr sz="3000" dirty="0" err="1"/>
              <a:t>folyamatát</a:t>
            </a:r>
            <a:r>
              <a:rPr sz="3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ogászati anamnézi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i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Fogászati anamnézis:</a:t>
            </a:r>
          </a:p>
        </p:txBody>
      </p:sp>
      <p:sp>
        <p:nvSpPr>
          <p:cNvPr id="327" name="Ha a fő panasz a fájdalom, akkor a következő kérdéseket kell tisztázni:…"/>
          <p:cNvSpPr txBox="1">
            <a:spLocks noGrp="1"/>
          </p:cNvSpPr>
          <p:nvPr>
            <p:ph type="body" idx="1"/>
          </p:nvPr>
        </p:nvSpPr>
        <p:spPr>
          <a:xfrm>
            <a:off x="1498600" y="1917700"/>
            <a:ext cx="11480800" cy="6527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 b="1" i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a fő panasz a fájdalom, akkor a következő kérdéseket kell tisztázni: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Tudja-e a páciens lokalizálni a fájdalmat?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Mikor kezdődött a fájdalom, mióta érzi?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Összefüggésbe hozható-e a fájdalom a közelmúltban végzett fogászati kezeléssel?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Milyen jellegű a fájdalom? (tompa, éles, nyilalló, pulzáló, kisugárzó stb)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Milyen hosszú ideig tart a fájdalom? (néhány perc, több óra)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Mi váltja ki a fájdalmat? (hő, kémiai, mechanikai inger, spontán stb.)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Szedett-e fájdalomcsillapítót?</a:t>
            </a: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328" name="20081118fog.jpg" descr="20081118f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82" y="0"/>
            <a:ext cx="2443866" cy="219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93850_324397816_small.jpg" descr="93850_324397816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100" y="7048500"/>
            <a:ext cx="1498600" cy="149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aries kialakulásának hely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Caries kialakulásának helyei:</a:t>
            </a:r>
          </a:p>
        </p:txBody>
      </p:sp>
      <p:sp>
        <p:nvSpPr>
          <p:cNvPr id="160" name="Anatómiai elhelyezkedés szempontjából: korona, gyökér car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5C0700"/>
                </a:solidFill>
              </a:rPr>
              <a:t>Anatómiai elhelyezkedés szempontjából: </a:t>
            </a:r>
            <a:r>
              <a:t>korona, gyökér caries</a:t>
            </a:r>
          </a:p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5A1C00"/>
                </a:solidFill>
              </a:rPr>
              <a:t>Morfológiai szempontból: </a:t>
            </a:r>
            <a:r>
              <a:t> </a:t>
            </a:r>
            <a:r>
              <a:rPr b="1"/>
              <a:t>Z</a:t>
            </a:r>
            <a:r>
              <a:t>ománc, </a:t>
            </a:r>
            <a:r>
              <a:rPr b="1"/>
              <a:t>D</a:t>
            </a:r>
            <a:r>
              <a:t>entin, </a:t>
            </a:r>
            <a:r>
              <a:rPr b="1"/>
              <a:t>C</a:t>
            </a:r>
            <a:r>
              <a:t>ement caries</a:t>
            </a:r>
          </a:p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364A"/>
                </a:solidFill>
              </a:rPr>
              <a:t>Predilekciós helyek szempontjából:</a:t>
            </a:r>
            <a:r>
              <a:t> a nem öntisztuló felszíneken ún. habitualisan (tisztátalan) területeken</a:t>
            </a:r>
          </a:p>
          <a:p>
            <a:pPr marL="228600" marR="457200" indent="-228600" algn="just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-228600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 b="1">
                <a:solidFill>
                  <a:srgbClr val="263E0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Öntisztulás = amelynek során az ajkakkal, nyelvvel, buccaval érintkező felületekről beszéd, rágás következtében, valamint az ételek suroló hatására a fogfelszíni lepedék eltűnik</a:t>
            </a:r>
          </a:p>
        </p:txBody>
      </p:sp>
    </p:spTree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ariesdiagnosztika tartalmazza: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886691"/>
          </a:xfrm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Cariesdiagnosztika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tartalmazza</a:t>
            </a: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332" name="1. az általános és fogászati anamnézis felvételét (előre összeállított kérdéssort adunk a páciensnek, melyet maga tölt ki, és a valódiságát aláírásával hitelesíti) ALLERGIA!…"/>
          <p:cNvSpPr txBox="1">
            <a:spLocks noGrp="1"/>
          </p:cNvSpPr>
          <p:nvPr>
            <p:ph type="body" idx="1"/>
          </p:nvPr>
        </p:nvSpPr>
        <p:spPr>
          <a:xfrm>
            <a:off x="368300" y="1104900"/>
            <a:ext cx="12433300" cy="9283700"/>
          </a:xfrm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B51A00"/>
                </a:solidFill>
              </a:rPr>
              <a:t>1.	</a:t>
            </a:r>
            <a:r>
              <a:rPr b="1" dirty="0" err="1">
                <a:solidFill>
                  <a:srgbClr val="B51A00"/>
                </a:solidFill>
              </a:rPr>
              <a:t>az</a:t>
            </a:r>
            <a:r>
              <a:rPr b="1" dirty="0">
                <a:solidFill>
                  <a:srgbClr val="B51A00"/>
                </a:solidFill>
              </a:rPr>
              <a:t> </a:t>
            </a:r>
            <a:r>
              <a:rPr b="1" dirty="0" err="1">
                <a:solidFill>
                  <a:srgbClr val="B51A00"/>
                </a:solidFill>
              </a:rPr>
              <a:t>általános</a:t>
            </a:r>
            <a:r>
              <a:rPr b="1" dirty="0">
                <a:solidFill>
                  <a:srgbClr val="B51A00"/>
                </a:solidFill>
              </a:rPr>
              <a:t> </a:t>
            </a:r>
            <a:r>
              <a:rPr b="1" dirty="0" err="1">
                <a:solidFill>
                  <a:srgbClr val="B51A00"/>
                </a:solidFill>
              </a:rPr>
              <a:t>és</a:t>
            </a:r>
            <a:r>
              <a:rPr b="1" dirty="0">
                <a:solidFill>
                  <a:srgbClr val="B51A00"/>
                </a:solidFill>
              </a:rPr>
              <a:t> </a:t>
            </a:r>
            <a:r>
              <a:rPr b="1" dirty="0" err="1">
                <a:solidFill>
                  <a:srgbClr val="B51A00"/>
                </a:solidFill>
              </a:rPr>
              <a:t>fogászati</a:t>
            </a:r>
            <a:r>
              <a:rPr b="1" dirty="0">
                <a:solidFill>
                  <a:srgbClr val="B51A00"/>
                </a:solidFill>
              </a:rPr>
              <a:t> </a:t>
            </a:r>
            <a:r>
              <a:rPr b="1" dirty="0" err="1">
                <a:solidFill>
                  <a:srgbClr val="B51A00"/>
                </a:solidFill>
              </a:rPr>
              <a:t>anamnézis</a:t>
            </a:r>
            <a:r>
              <a:rPr b="1" dirty="0">
                <a:solidFill>
                  <a:srgbClr val="B51A00"/>
                </a:solidFill>
              </a:rPr>
              <a:t> </a:t>
            </a:r>
            <a:r>
              <a:rPr b="1" dirty="0" err="1">
                <a:solidFill>
                  <a:srgbClr val="B51A00"/>
                </a:solidFill>
              </a:rPr>
              <a:t>felvételét</a:t>
            </a:r>
            <a:r>
              <a:rPr dirty="0">
                <a:solidFill>
                  <a:srgbClr val="B51A00"/>
                </a:solidFill>
              </a:rPr>
              <a:t> </a:t>
            </a:r>
            <a:r>
              <a:rPr dirty="0"/>
              <a:t>(</a:t>
            </a:r>
            <a:r>
              <a:rPr dirty="0" err="1"/>
              <a:t>előre</a:t>
            </a:r>
            <a:r>
              <a:rPr dirty="0"/>
              <a:t> </a:t>
            </a:r>
            <a:r>
              <a:rPr dirty="0" err="1"/>
              <a:t>összeállított</a:t>
            </a:r>
            <a:r>
              <a:rPr dirty="0"/>
              <a:t> </a:t>
            </a:r>
            <a:r>
              <a:rPr dirty="0" err="1"/>
              <a:t>kérdéssort</a:t>
            </a:r>
            <a:r>
              <a:rPr dirty="0"/>
              <a:t> </a:t>
            </a:r>
            <a:r>
              <a:rPr dirty="0" err="1"/>
              <a:t>adunk</a:t>
            </a:r>
            <a:r>
              <a:rPr dirty="0"/>
              <a:t> a </a:t>
            </a:r>
            <a:r>
              <a:rPr dirty="0" err="1"/>
              <a:t>páciensnek</a:t>
            </a:r>
            <a:r>
              <a:rPr dirty="0"/>
              <a:t>, </a:t>
            </a:r>
            <a:r>
              <a:rPr dirty="0" err="1"/>
              <a:t>melyet</a:t>
            </a:r>
            <a:r>
              <a:rPr dirty="0"/>
              <a:t> </a:t>
            </a:r>
            <a:r>
              <a:rPr dirty="0" err="1"/>
              <a:t>maga</a:t>
            </a:r>
            <a:r>
              <a:rPr dirty="0"/>
              <a:t> </a:t>
            </a:r>
            <a:r>
              <a:rPr dirty="0" err="1"/>
              <a:t>tölt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valódiságát</a:t>
            </a:r>
            <a:r>
              <a:rPr dirty="0"/>
              <a:t> </a:t>
            </a:r>
            <a:r>
              <a:rPr dirty="0" err="1"/>
              <a:t>aláírásával</a:t>
            </a:r>
            <a:r>
              <a:rPr dirty="0"/>
              <a:t> </a:t>
            </a:r>
            <a:r>
              <a:rPr dirty="0" err="1"/>
              <a:t>hitelesíti</a:t>
            </a:r>
            <a:r>
              <a:rPr dirty="0"/>
              <a:t>) </a:t>
            </a:r>
            <a:r>
              <a:rPr b="1" dirty="0">
                <a:solidFill>
                  <a:srgbClr val="831100"/>
                </a:solidFill>
              </a:rPr>
              <a:t>ALLERGIA!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83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b="1" dirty="0" err="1"/>
              <a:t>Szűrés</a:t>
            </a:r>
            <a:r>
              <a:rPr b="1" dirty="0"/>
              <a:t>: </a:t>
            </a: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a.	</a:t>
            </a:r>
            <a:r>
              <a:rPr b="1" dirty="0" err="1"/>
              <a:t>megtekintés</a:t>
            </a:r>
            <a:r>
              <a:rPr b="1" dirty="0"/>
              <a:t> (</a:t>
            </a:r>
            <a:r>
              <a:rPr b="1" dirty="0" err="1"/>
              <a:t>Inspectio</a:t>
            </a:r>
            <a:r>
              <a:rPr b="1" dirty="0"/>
              <a:t>)</a:t>
            </a:r>
            <a:r>
              <a:rPr dirty="0"/>
              <a:t> – </a:t>
            </a:r>
            <a:r>
              <a:rPr dirty="0" err="1"/>
              <a:t>fej-nyak</a:t>
            </a:r>
            <a:r>
              <a:rPr dirty="0"/>
              <a:t> </a:t>
            </a:r>
            <a:r>
              <a:rPr dirty="0" err="1"/>
              <a:t>régió</a:t>
            </a:r>
            <a:r>
              <a:rPr dirty="0"/>
              <a:t> </a:t>
            </a:r>
            <a:r>
              <a:rPr dirty="0" err="1"/>
              <a:t>esetleges</a:t>
            </a:r>
            <a:r>
              <a:rPr dirty="0"/>
              <a:t> </a:t>
            </a:r>
            <a:r>
              <a:rPr dirty="0" err="1"/>
              <a:t>kóros</a:t>
            </a:r>
            <a:r>
              <a:rPr dirty="0"/>
              <a:t> </a:t>
            </a:r>
            <a:r>
              <a:rPr dirty="0" err="1"/>
              <a:t>elváltozásai</a:t>
            </a:r>
            <a:r>
              <a:rPr dirty="0"/>
              <a:t> (</a:t>
            </a:r>
            <a:r>
              <a:rPr dirty="0" err="1"/>
              <a:t>külső</a:t>
            </a:r>
            <a:r>
              <a:rPr dirty="0"/>
              <a:t> </a:t>
            </a:r>
            <a:r>
              <a:rPr dirty="0" err="1"/>
              <a:t>asszimmetria</a:t>
            </a:r>
            <a:r>
              <a:rPr dirty="0"/>
              <a:t>, </a:t>
            </a:r>
            <a:r>
              <a:rPr dirty="0" err="1"/>
              <a:t>terimenagyobbodás</a:t>
            </a:r>
            <a:r>
              <a:rPr dirty="0"/>
              <a:t>, </a:t>
            </a:r>
            <a:r>
              <a:rPr dirty="0" err="1"/>
              <a:t>duzzanat</a:t>
            </a:r>
            <a:r>
              <a:rPr dirty="0"/>
              <a:t>, </a:t>
            </a:r>
            <a:r>
              <a:rPr dirty="0" err="1"/>
              <a:t>sérülés</a:t>
            </a:r>
            <a:r>
              <a:rPr dirty="0"/>
              <a:t>, </a:t>
            </a:r>
            <a:r>
              <a:rPr dirty="0" err="1"/>
              <a:t>színkülönbözőség</a:t>
            </a:r>
            <a:r>
              <a:rPr dirty="0"/>
              <a:t>, </a:t>
            </a:r>
            <a:r>
              <a:rPr dirty="0" err="1"/>
              <a:t>hámfolytonossági</a:t>
            </a:r>
            <a:r>
              <a:rPr dirty="0"/>
              <a:t> </a:t>
            </a:r>
            <a:r>
              <a:rPr dirty="0" err="1"/>
              <a:t>hiány</a:t>
            </a:r>
            <a:r>
              <a:rPr dirty="0"/>
              <a:t>, </a:t>
            </a:r>
            <a:r>
              <a:rPr dirty="0" err="1"/>
              <a:t>zavart</a:t>
            </a:r>
            <a:r>
              <a:rPr dirty="0"/>
              <a:t> </a:t>
            </a:r>
            <a:r>
              <a:rPr dirty="0" err="1"/>
              <a:t>beidegzés</a:t>
            </a:r>
            <a:r>
              <a:rPr dirty="0"/>
              <a:t>, </a:t>
            </a:r>
            <a:r>
              <a:rPr dirty="0" err="1"/>
              <a:t>funkciózavar</a:t>
            </a:r>
            <a:r>
              <a:rPr dirty="0"/>
              <a:t>, </a:t>
            </a:r>
            <a:r>
              <a:rPr dirty="0" err="1"/>
              <a:t>sipolynyílás</a:t>
            </a:r>
            <a:r>
              <a:rPr dirty="0"/>
              <a:t>. </a:t>
            </a:r>
            <a:r>
              <a:rPr dirty="0" err="1"/>
              <a:t>Általános</a:t>
            </a:r>
            <a:r>
              <a:rPr dirty="0"/>
              <a:t> </a:t>
            </a:r>
            <a:r>
              <a:rPr dirty="0" err="1"/>
              <a:t>fogászati</a:t>
            </a:r>
            <a:r>
              <a:rPr dirty="0"/>
              <a:t> </a:t>
            </a:r>
            <a:r>
              <a:rPr dirty="0" err="1"/>
              <a:t>státusz</a:t>
            </a:r>
            <a:r>
              <a:rPr dirty="0"/>
              <a:t> (</a:t>
            </a:r>
            <a:r>
              <a:rPr dirty="0" err="1"/>
              <a:t>hiányzó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, </a:t>
            </a:r>
            <a:r>
              <a:rPr dirty="0" err="1"/>
              <a:t>tömések</a:t>
            </a:r>
            <a:r>
              <a:rPr dirty="0"/>
              <a:t>, </a:t>
            </a:r>
            <a:r>
              <a:rPr dirty="0" err="1"/>
              <a:t>parodoncium</a:t>
            </a:r>
            <a:r>
              <a:rPr dirty="0"/>
              <a:t> </a:t>
            </a:r>
            <a:r>
              <a:rPr dirty="0" err="1"/>
              <a:t>állapota</a:t>
            </a:r>
            <a:r>
              <a:rPr dirty="0"/>
              <a:t> </a:t>
            </a:r>
            <a:r>
              <a:rPr dirty="0" err="1"/>
              <a:t>stb</a:t>
            </a:r>
            <a:r>
              <a:rPr dirty="0"/>
              <a:t>.)</a:t>
            </a: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b.	</a:t>
            </a:r>
            <a:r>
              <a:rPr b="1" dirty="0" err="1"/>
              <a:t>tapintással</a:t>
            </a:r>
            <a:r>
              <a:rPr b="1" dirty="0"/>
              <a:t> (</a:t>
            </a:r>
            <a:r>
              <a:rPr b="1" dirty="0" err="1"/>
              <a:t>Palpatio</a:t>
            </a:r>
            <a:r>
              <a:rPr b="1" dirty="0"/>
              <a:t>)</a:t>
            </a:r>
            <a:r>
              <a:rPr dirty="0"/>
              <a:t> – e </a:t>
            </a:r>
            <a:r>
              <a:rPr dirty="0" err="1"/>
              <a:t>régiókat</a:t>
            </a:r>
            <a:r>
              <a:rPr dirty="0"/>
              <a:t> </a:t>
            </a:r>
            <a:r>
              <a:rPr dirty="0" err="1"/>
              <a:t>betapintjuk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kikérdezzük</a:t>
            </a:r>
            <a:r>
              <a:rPr dirty="0"/>
              <a:t> a </a:t>
            </a:r>
            <a:r>
              <a:rPr dirty="0" err="1"/>
              <a:t>pácienst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elváltozások</a:t>
            </a:r>
            <a:r>
              <a:rPr dirty="0"/>
              <a:t> </a:t>
            </a:r>
            <a:r>
              <a:rPr dirty="0" err="1"/>
              <a:t>fennállásáról</a:t>
            </a:r>
            <a:r>
              <a:rPr dirty="0"/>
              <a:t>, </a:t>
            </a:r>
            <a:r>
              <a:rPr dirty="0" err="1"/>
              <a:t>fájdalmasságáról</a:t>
            </a:r>
            <a:r>
              <a:rPr dirty="0"/>
              <a:t> </a:t>
            </a:r>
            <a:r>
              <a:rPr dirty="0" err="1"/>
              <a:t>stb</a:t>
            </a:r>
            <a:r>
              <a:rPr dirty="0"/>
              <a:t>.</a:t>
            </a: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Ha a fog </a:t>
            </a:r>
            <a:r>
              <a:rPr dirty="0" err="1"/>
              <a:t>gyökércsúcsi</a:t>
            </a:r>
            <a:r>
              <a:rPr dirty="0"/>
              <a:t> </a:t>
            </a:r>
            <a:r>
              <a:rPr dirty="0" err="1"/>
              <a:t>része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ujjhegyünkkel</a:t>
            </a:r>
            <a:r>
              <a:rPr dirty="0"/>
              <a:t> </a:t>
            </a:r>
            <a:r>
              <a:rPr dirty="0" err="1"/>
              <a:t>történő</a:t>
            </a:r>
            <a:r>
              <a:rPr dirty="0"/>
              <a:t> </a:t>
            </a:r>
            <a:r>
              <a:rPr dirty="0" err="1"/>
              <a:t>nyomásra</a:t>
            </a:r>
            <a:r>
              <a:rPr dirty="0"/>
              <a:t> </a:t>
            </a:r>
            <a:r>
              <a:rPr dirty="0" err="1"/>
              <a:t>érzékeny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fájdalmas</a:t>
            </a:r>
            <a:r>
              <a:rPr dirty="0"/>
              <a:t>, </a:t>
            </a:r>
            <a:r>
              <a:rPr dirty="0" err="1"/>
              <a:t>akkor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adott</a:t>
            </a:r>
            <a:r>
              <a:rPr dirty="0"/>
              <a:t> fog </a:t>
            </a:r>
            <a:r>
              <a:rPr dirty="0" err="1"/>
              <a:t>periapicalis</a:t>
            </a:r>
            <a:r>
              <a:rPr dirty="0"/>
              <a:t> </a:t>
            </a:r>
            <a:r>
              <a:rPr dirty="0" err="1"/>
              <a:t>érintettségére</a:t>
            </a:r>
            <a:r>
              <a:rPr dirty="0"/>
              <a:t> </a:t>
            </a:r>
            <a:r>
              <a:rPr dirty="0" err="1"/>
              <a:t>utal</a:t>
            </a:r>
            <a:r>
              <a:rPr dirty="0"/>
              <a:t>. A </a:t>
            </a:r>
            <a:r>
              <a:rPr dirty="0" err="1"/>
              <a:t>duzzanat</a:t>
            </a:r>
            <a:r>
              <a:rPr dirty="0"/>
              <a:t> </a:t>
            </a:r>
            <a:r>
              <a:rPr dirty="0" err="1"/>
              <a:t>fluctuáló</a:t>
            </a:r>
            <a:r>
              <a:rPr dirty="0"/>
              <a:t> (a </a:t>
            </a:r>
            <a:r>
              <a:rPr dirty="0" err="1"/>
              <a:t>folyadékot</a:t>
            </a:r>
            <a:r>
              <a:rPr dirty="0"/>
              <a:t> </a:t>
            </a:r>
            <a:r>
              <a:rPr dirty="0" err="1"/>
              <a:t>ujjunkkal</a:t>
            </a:r>
            <a:r>
              <a:rPr dirty="0"/>
              <a:t> </a:t>
            </a:r>
            <a:r>
              <a:rPr dirty="0" err="1"/>
              <a:t>tudjuk</a:t>
            </a:r>
            <a:r>
              <a:rPr dirty="0"/>
              <a:t>-e </a:t>
            </a:r>
            <a:r>
              <a:rPr dirty="0" err="1"/>
              <a:t>terelni</a:t>
            </a:r>
            <a:r>
              <a:rPr dirty="0"/>
              <a:t> </a:t>
            </a:r>
            <a:r>
              <a:rPr dirty="0" err="1"/>
              <a:t>valamelyik</a:t>
            </a:r>
            <a:r>
              <a:rPr dirty="0"/>
              <a:t> </a:t>
            </a:r>
            <a:r>
              <a:rPr dirty="0" err="1"/>
              <a:t>irányba</a:t>
            </a:r>
            <a:r>
              <a:rPr dirty="0"/>
              <a:t>)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crepitáló</a:t>
            </a:r>
            <a:r>
              <a:rPr dirty="0"/>
              <a:t> (</a:t>
            </a:r>
            <a:r>
              <a:rPr dirty="0" err="1"/>
              <a:t>szövetek</a:t>
            </a:r>
            <a:r>
              <a:rPr dirty="0"/>
              <a:t> </a:t>
            </a:r>
            <a:r>
              <a:rPr dirty="0" err="1"/>
              <a:t>közé</a:t>
            </a:r>
            <a:r>
              <a:rPr dirty="0"/>
              <a:t> </a:t>
            </a:r>
            <a:r>
              <a:rPr dirty="0" err="1"/>
              <a:t>kerülő</a:t>
            </a:r>
            <a:r>
              <a:rPr dirty="0"/>
              <a:t> </a:t>
            </a:r>
            <a:r>
              <a:rPr dirty="0" err="1"/>
              <a:t>gáz</a:t>
            </a:r>
            <a:r>
              <a:rPr dirty="0"/>
              <a:t>, </a:t>
            </a:r>
            <a:r>
              <a:rPr dirty="0" err="1"/>
              <a:t>levegő</a:t>
            </a:r>
            <a:r>
              <a:rPr dirty="0"/>
              <a:t> </a:t>
            </a:r>
            <a:r>
              <a:rPr dirty="0" err="1"/>
              <a:t>okozza</a:t>
            </a:r>
            <a:r>
              <a:rPr dirty="0"/>
              <a:t>)</a:t>
            </a: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. Stomatoonkológiai szűrést végzünk…"/>
          <p:cNvSpPr txBox="1">
            <a:spLocks noGrp="1"/>
          </p:cNvSpPr>
          <p:nvPr>
            <p:ph type="body" idx="1"/>
          </p:nvPr>
        </p:nvSpPr>
        <p:spPr>
          <a:xfrm>
            <a:off x="254000" y="207818"/>
            <a:ext cx="12242800" cy="94822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	</a:t>
            </a:r>
            <a:r>
              <a:rPr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Stomatoonkológiai</a:t>
            </a: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szűrést</a:t>
            </a: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végzünk</a:t>
            </a: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>
              <a:buSzTx/>
              <a:buNone/>
            </a:pP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	</a:t>
            </a:r>
            <a:r>
              <a:rPr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Kopogtatás</a:t>
            </a: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3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percussio</a:t>
            </a:r>
            <a:r>
              <a:rPr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szonda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nyelével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iránya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horizontális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</a:t>
            </a:r>
            <a:r>
              <a:rPr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vertikális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e.	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Ráharapásos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vizsgálat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d.	</a:t>
            </a:r>
            <a:r>
              <a:rPr sz="3000" dirty="0" err="1"/>
              <a:t>Vitalitás</a:t>
            </a:r>
            <a:r>
              <a:rPr sz="3000" dirty="0"/>
              <a:t> </a:t>
            </a:r>
            <a:r>
              <a:rPr sz="3000" dirty="0" err="1"/>
              <a:t>vizsgálat</a:t>
            </a:r>
            <a:r>
              <a:rPr sz="3000" dirty="0"/>
              <a:t>:</a:t>
            </a:r>
          </a:p>
          <a:p>
            <a:pPr marL="1371600" marR="457200" indent="-114300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1" dirty="0" err="1"/>
              <a:t>i</a:t>
            </a:r>
            <a:r>
              <a:rPr sz="3000" b="1" dirty="0"/>
              <a:t>.	</a:t>
            </a:r>
            <a:r>
              <a:rPr sz="3000" b="1" dirty="0" err="1"/>
              <a:t>Termikus</a:t>
            </a:r>
            <a:r>
              <a:rPr sz="3000" dirty="0"/>
              <a:t> (</a:t>
            </a:r>
            <a:r>
              <a:rPr sz="3000" b="1" dirty="0" err="1"/>
              <a:t>hideg</a:t>
            </a:r>
            <a:r>
              <a:rPr sz="3000" b="1" dirty="0"/>
              <a:t>:</a:t>
            </a:r>
            <a:r>
              <a:rPr sz="3000" dirty="0"/>
              <a:t> </a:t>
            </a:r>
            <a:r>
              <a:rPr sz="3000" dirty="0" err="1"/>
              <a:t>jég</a:t>
            </a:r>
            <a:r>
              <a:rPr sz="3000" dirty="0"/>
              <a:t>: 0 </a:t>
            </a:r>
            <a:r>
              <a:rPr sz="3000" dirty="0" err="1"/>
              <a:t>fokos</a:t>
            </a:r>
            <a:r>
              <a:rPr sz="3000" dirty="0"/>
              <a:t>, </a:t>
            </a:r>
            <a:r>
              <a:rPr sz="3000" dirty="0" err="1"/>
              <a:t>Chloraethyl</a:t>
            </a:r>
            <a:r>
              <a:rPr sz="3000" dirty="0"/>
              <a:t> spray: -10 </a:t>
            </a:r>
            <a:r>
              <a:rPr sz="3000" dirty="0" err="1"/>
              <a:t>fokos</a:t>
            </a:r>
            <a:r>
              <a:rPr sz="3000" dirty="0"/>
              <a:t>, cool spray- </a:t>
            </a:r>
            <a:r>
              <a:rPr sz="3000" dirty="0" err="1"/>
              <a:t>diklórdifluorometán</a:t>
            </a:r>
            <a:r>
              <a:rPr sz="3000" dirty="0"/>
              <a:t>: - 27 </a:t>
            </a:r>
            <a:r>
              <a:rPr sz="3000" dirty="0" err="1"/>
              <a:t>fokos</a:t>
            </a:r>
            <a:r>
              <a:rPr sz="3000" dirty="0"/>
              <a:t> / </a:t>
            </a:r>
            <a:r>
              <a:rPr sz="3000" b="1" dirty="0" err="1"/>
              <a:t>meleg</a:t>
            </a:r>
            <a:r>
              <a:rPr sz="3000" b="1" dirty="0"/>
              <a:t>:</a:t>
            </a:r>
            <a:r>
              <a:rPr sz="3000" dirty="0"/>
              <a:t> </a:t>
            </a:r>
            <a:r>
              <a:rPr sz="3000" dirty="0" err="1"/>
              <a:t>melegített</a:t>
            </a:r>
            <a:r>
              <a:rPr sz="3000" dirty="0"/>
              <a:t> </a:t>
            </a:r>
            <a:r>
              <a:rPr sz="3000" dirty="0" err="1"/>
              <a:t>Guttapercha</a:t>
            </a:r>
            <a:r>
              <a:rPr sz="3000" dirty="0"/>
              <a:t> </a:t>
            </a:r>
            <a:r>
              <a:rPr sz="3000" dirty="0" err="1"/>
              <a:t>vagy</a:t>
            </a:r>
            <a:r>
              <a:rPr sz="3000" dirty="0"/>
              <a:t> Kerr-</a:t>
            </a:r>
            <a:r>
              <a:rPr sz="3000" dirty="0" err="1"/>
              <a:t>rudat</a:t>
            </a:r>
            <a:r>
              <a:rPr sz="3000" dirty="0"/>
              <a:t> (60-80 </a:t>
            </a:r>
            <a:r>
              <a:rPr sz="3000" dirty="0" err="1"/>
              <a:t>fok</a:t>
            </a:r>
            <a:r>
              <a:rPr sz="3000" dirty="0"/>
              <a:t>) </a:t>
            </a:r>
            <a:r>
              <a:rPr sz="3000" dirty="0" err="1"/>
              <a:t>érintjük</a:t>
            </a:r>
            <a:r>
              <a:rPr sz="3000" dirty="0"/>
              <a:t> a fog labialis  </a:t>
            </a:r>
            <a:r>
              <a:rPr sz="3000" dirty="0" err="1"/>
              <a:t>nyaki</a:t>
            </a:r>
            <a:r>
              <a:rPr sz="3000" dirty="0"/>
              <a:t> </a:t>
            </a:r>
            <a:r>
              <a:rPr sz="3000" dirty="0" err="1"/>
              <a:t>részéhez</a:t>
            </a:r>
            <a:r>
              <a:rPr sz="3000" dirty="0"/>
              <a:t>), Nagy </a:t>
            </a:r>
            <a:r>
              <a:rPr sz="3000" dirty="0" err="1"/>
              <a:t>fordulatszámmal</a:t>
            </a:r>
            <a:r>
              <a:rPr sz="3000" dirty="0"/>
              <a:t> </a:t>
            </a:r>
            <a:r>
              <a:rPr sz="3000" dirty="0" err="1"/>
              <a:t>működtetett</a:t>
            </a:r>
            <a:r>
              <a:rPr sz="3000" dirty="0"/>
              <a:t> </a:t>
            </a:r>
            <a:r>
              <a:rPr sz="3000" dirty="0" err="1"/>
              <a:t>polírozógumi</a:t>
            </a:r>
            <a:endParaRPr sz="3000" dirty="0"/>
          </a:p>
          <a:p>
            <a:pPr marL="1371600" marR="457200" indent="-114300" defTabSz="457200">
              <a:spcBef>
                <a:spcPts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ii.	</a:t>
            </a:r>
            <a:r>
              <a:rPr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Elektromos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ingerlés</a:t>
            </a: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könnyen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mérhető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reprodukálható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erőssége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tetszés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szerint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fokozatosan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állítható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fogbél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állapotára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veszélytelen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Pacemakeres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betegnél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kontraindikált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készülék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nagyfrekvenciájú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váltakozó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vagy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egyenáramú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inger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alkalmazását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teszi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lehetővé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Az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ingerlő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elektród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benedvesített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hegyét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fog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buccalis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felszínéhez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érintjük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Az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áramkört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oly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módon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zárjuk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másik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kezünkben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lévő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tükröt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páciens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buccalis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nyálkahártyájához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érintjük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336" name="13. ábra elektomos ingerlés.jpg" descr="13. ábra elektomos ingerlé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91" y="2201569"/>
            <a:ext cx="1856509" cy="135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12. ábra Chloraethy spray.png" descr="12. ábra Chloraethy spr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6" y="207819"/>
            <a:ext cx="2733964" cy="1300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12.a ábra cool spray.png" descr="12.a ábra cool spr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39" y="3721100"/>
            <a:ext cx="1003362" cy="16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rmikus ingerlés eredmény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5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Termikus ingerlés eredménye:</a:t>
            </a:r>
          </a:p>
        </p:txBody>
      </p:sp>
      <p:sp>
        <p:nvSpPr>
          <p:cNvPr id="341" name="- Egészséges fogbél hideg, ill meleg inger hatására érzékenységgel, esetleg enyhe fájdalomérzettel reagál. Ez az érzékenység az inger megszűnte után azonnal elmúlik.…"/>
          <p:cNvSpPr txBox="1">
            <a:spLocks noGrp="1"/>
          </p:cNvSpPr>
          <p:nvPr>
            <p:ph type="body" idx="1"/>
          </p:nvPr>
        </p:nvSpPr>
        <p:spPr>
          <a:xfrm>
            <a:off x="419100" y="1435100"/>
            <a:ext cx="12026900" cy="7912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i="1"/>
              <a:t>	Egészséges fogbél </a:t>
            </a:r>
            <a:r>
              <a:t>hideg, ill meleg inger hatására érzékenységgel, esetleg enyhe fájdalomérzettel reagál. Ez az érzékenység az inger megszűnte után azonnal elmúlik.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i="1">
                <a:solidFill>
                  <a:srgbClr val="1A0A53"/>
                </a:solidFill>
              </a:rPr>
              <a:t>Gyulladt pulpa </a:t>
            </a:r>
            <a:r>
              <a:t>ingerlésekor fokozott válaszreakciót kapunk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i="1">
                <a:solidFill>
                  <a:srgbClr val="831100"/>
                </a:solidFill>
              </a:rPr>
              <a:t>Reverzibilis pulpitisnél </a:t>
            </a:r>
            <a:r>
              <a:t>– a fájdalom az inger megszűnte után elmúlik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i="1">
                <a:solidFill>
                  <a:srgbClr val="7A4A00"/>
                </a:solidFill>
              </a:rPr>
              <a:t>Irreverzibilis pulpitisnél</a:t>
            </a:r>
            <a:r>
              <a:t> – tartós fájdalmat tudunk kiváltani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termikus ingerlés hatására kapott választ a dentincsatornákban megváltozott folyadékáramlás okozza.</a:t>
            </a:r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i="1">
                <a:solidFill>
                  <a:srgbClr val="00364A"/>
                </a:solidFill>
              </a:rPr>
              <a:t>Az elhalt pulpaszövet </a:t>
            </a:r>
            <a:r>
              <a:t>érzéketlen a hideg ingerre és legtöbbször a melegre is. De, az elhalt fogbél esetén lehet, hogy a meleg ingerek fájdalmat okoznak. </a:t>
            </a:r>
          </a:p>
          <a:p>
            <a:pPr marL="457200" marR="457200" indent="-228600" algn="ctr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 i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 a zárt pulpaűrben lévő gázok a hő hatására kitágulnak, s az így létrejött feszítő hatás révén ingerlik a periapicalis területen található idegvégződéseket.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e. Száloptika - Az elhalt fogak fényáteresztő képessége alacsonyabb az egészséges pulpájú fogakéhoz képest.…"/>
          <p:cNvSpPr txBox="1">
            <a:spLocks noGrp="1"/>
          </p:cNvSpPr>
          <p:nvPr>
            <p:ph type="body" idx="1"/>
          </p:nvPr>
        </p:nvSpPr>
        <p:spPr>
          <a:xfrm>
            <a:off x="762000" y="365910"/>
            <a:ext cx="11480800" cy="811769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0000"/>
                </a:solidFill>
              </a:rPr>
              <a:t>e. </a:t>
            </a:r>
            <a:r>
              <a:rPr b="1" i="1" dirty="0" err="1">
                <a:solidFill>
                  <a:srgbClr val="000000"/>
                </a:solidFill>
              </a:rPr>
              <a:t>Száloptika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- Az </a:t>
            </a:r>
            <a:r>
              <a:rPr dirty="0" err="1">
                <a:solidFill>
                  <a:srgbClr val="000000"/>
                </a:solidFill>
              </a:rPr>
              <a:t>elhalt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fogak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fényáteresztő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képessége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alacsonyabb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egészséges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pulpájú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fogakéhoz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képest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91440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Előnye</a:t>
            </a:r>
            <a:r>
              <a:rPr dirty="0"/>
              <a:t>: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invazív</a:t>
            </a:r>
            <a:r>
              <a:rPr dirty="0"/>
              <a:t>, </a:t>
            </a:r>
            <a:r>
              <a:rPr dirty="0" err="1"/>
              <a:t>egyszerűen</a:t>
            </a:r>
            <a:r>
              <a:rPr dirty="0"/>
              <a:t> </a:t>
            </a:r>
            <a:r>
              <a:rPr dirty="0" err="1"/>
              <a:t>kivitelezhető</a:t>
            </a:r>
            <a:endParaRPr dirty="0"/>
          </a:p>
          <a:p>
            <a:pPr marL="914400" marR="457200" indent="-228600" defTabSz="457200">
              <a:spcBef>
                <a:spcPts val="0"/>
              </a:spcBef>
              <a:buSzTx/>
              <a:buFontTx/>
              <a:buNone/>
              <a:defRPr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f. 	</a:t>
            </a:r>
            <a:r>
              <a:rPr dirty="0" err="1"/>
              <a:t>Rtg</a:t>
            </a:r>
            <a:endParaRPr dirty="0"/>
          </a:p>
          <a:p>
            <a:pPr marL="910589" marR="457200" indent="-226694" algn="just" defTabSz="457200">
              <a:spcBef>
                <a:spcPts val="0"/>
              </a:spcBef>
              <a:buSzTx/>
              <a:buFontTx/>
              <a:buNone/>
              <a:defRPr sz="3000" spc="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/>
              <a:t>g.	</a:t>
            </a:r>
            <a:r>
              <a:rPr b="1" i="1" dirty="0" err="1"/>
              <a:t>Lézer</a:t>
            </a:r>
            <a:r>
              <a:rPr b="1" i="1" dirty="0"/>
              <a:t> </a:t>
            </a:r>
            <a:r>
              <a:rPr b="1" i="1" dirty="0" err="1"/>
              <a:t>fluoreszcencia</a:t>
            </a:r>
            <a:r>
              <a:rPr b="1" i="1" dirty="0"/>
              <a:t> (</a:t>
            </a:r>
            <a:r>
              <a:rPr b="1" i="1" dirty="0" err="1"/>
              <a:t>Diagnodent</a:t>
            </a:r>
            <a:r>
              <a:rPr b="1" i="1" dirty="0"/>
              <a:t>):</a:t>
            </a:r>
            <a:r>
              <a:rPr dirty="0">
                <a:solidFill>
                  <a:srgbClr val="EEEEEE"/>
                </a:solidFill>
              </a:rPr>
              <a:t> </a:t>
            </a:r>
            <a:r>
              <a:rPr spc="214" dirty="0" err="1"/>
              <a:t>megtisztított</a:t>
            </a:r>
            <a:r>
              <a:rPr spc="214" dirty="0"/>
              <a:t> </a:t>
            </a:r>
            <a:r>
              <a:rPr spc="214" dirty="0" err="1"/>
              <a:t>fogfelszíneken</a:t>
            </a:r>
            <a:r>
              <a:rPr spc="214" dirty="0"/>
              <a:t> a korai </a:t>
            </a:r>
            <a:r>
              <a:rPr spc="214" dirty="0" err="1"/>
              <a:t>kárieszt</a:t>
            </a:r>
            <a:r>
              <a:rPr spc="214" dirty="0"/>
              <a:t> </a:t>
            </a:r>
            <a:r>
              <a:rPr spc="214" dirty="0" err="1"/>
              <a:t>detektálja</a:t>
            </a:r>
            <a:r>
              <a:rPr spc="214" dirty="0"/>
              <a:t>. </a:t>
            </a:r>
            <a:endParaRPr b="1" i="1" dirty="0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defRPr sz="3000" spc="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pc="214" dirty="0"/>
              <a:t>A </a:t>
            </a:r>
            <a:r>
              <a:rPr spc="214" dirty="0" err="1"/>
              <a:t>berendezés</a:t>
            </a:r>
            <a:r>
              <a:rPr spc="214" dirty="0"/>
              <a:t> a fog </a:t>
            </a:r>
            <a:r>
              <a:rPr spc="214" dirty="0" err="1"/>
              <a:t>felületére</a:t>
            </a:r>
            <a:r>
              <a:rPr spc="214" dirty="0"/>
              <a:t> </a:t>
            </a:r>
            <a:r>
              <a:rPr spc="214" dirty="0" err="1"/>
              <a:t>lézersugarat</a:t>
            </a:r>
            <a:r>
              <a:rPr spc="214" dirty="0"/>
              <a:t> </a:t>
            </a:r>
            <a:r>
              <a:rPr spc="214" dirty="0" err="1"/>
              <a:t>bocsájt</a:t>
            </a:r>
            <a:r>
              <a:rPr spc="214" dirty="0"/>
              <a:t> </a:t>
            </a:r>
            <a:r>
              <a:rPr spc="214" dirty="0" err="1"/>
              <a:t>ki</a:t>
            </a:r>
            <a:r>
              <a:rPr spc="214" dirty="0"/>
              <a:t>, </a:t>
            </a:r>
            <a:r>
              <a:rPr spc="214" dirty="0" err="1"/>
              <a:t>ami</a:t>
            </a:r>
            <a:r>
              <a:rPr spc="214" dirty="0"/>
              <a:t> </a:t>
            </a:r>
            <a:r>
              <a:rPr spc="214" dirty="0" err="1"/>
              <a:t>visszaverődik</a:t>
            </a:r>
            <a:r>
              <a:rPr spc="214" dirty="0"/>
              <a:t> a </a:t>
            </a:r>
            <a:r>
              <a:rPr spc="214" dirty="0" err="1"/>
              <a:t>készülék</a:t>
            </a:r>
            <a:r>
              <a:rPr spc="214" dirty="0"/>
              <a:t> </a:t>
            </a:r>
            <a:r>
              <a:rPr spc="214" dirty="0" err="1"/>
              <a:t>érzékelőjébe</a:t>
            </a:r>
            <a:r>
              <a:rPr spc="214" dirty="0"/>
              <a:t>. Az </a:t>
            </a:r>
            <a:r>
              <a:rPr spc="214" dirty="0" err="1"/>
              <a:t>elnyelt</a:t>
            </a:r>
            <a:r>
              <a:rPr spc="214" dirty="0"/>
              <a:t> </a:t>
            </a:r>
            <a:r>
              <a:rPr spc="214" dirty="0" err="1"/>
              <a:t>és</a:t>
            </a:r>
            <a:r>
              <a:rPr spc="214" dirty="0"/>
              <a:t> a </a:t>
            </a:r>
            <a:r>
              <a:rPr spc="214" dirty="0" err="1"/>
              <a:t>visszaverődött</a:t>
            </a:r>
            <a:r>
              <a:rPr spc="214" dirty="0"/>
              <a:t> </a:t>
            </a:r>
            <a:r>
              <a:rPr spc="214" dirty="0" err="1"/>
              <a:t>fényt</a:t>
            </a:r>
            <a:r>
              <a:rPr spc="214" dirty="0"/>
              <a:t> </a:t>
            </a:r>
            <a:r>
              <a:rPr spc="214" dirty="0" err="1"/>
              <a:t>vizsgálja</a:t>
            </a:r>
            <a:r>
              <a:rPr spc="214" dirty="0"/>
              <a:t>.</a:t>
            </a:r>
            <a:endParaRPr b="1" i="1" dirty="0"/>
          </a:p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0000"/>
                </a:solidFill>
              </a:rPr>
              <a:t>h.	</a:t>
            </a:r>
            <a:r>
              <a:rPr b="1" i="1" dirty="0" err="1">
                <a:solidFill>
                  <a:srgbClr val="000000"/>
                </a:solidFill>
              </a:rPr>
              <a:t>Lézer</a:t>
            </a:r>
            <a:r>
              <a:rPr b="1" i="1" dirty="0">
                <a:solidFill>
                  <a:srgbClr val="000000"/>
                </a:solidFill>
              </a:rPr>
              <a:t>-Doppler-</a:t>
            </a:r>
            <a:r>
              <a:rPr b="1" i="1" dirty="0" err="1">
                <a:solidFill>
                  <a:srgbClr val="000000"/>
                </a:solidFill>
              </a:rPr>
              <a:t>féle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véráramlásmérés</a:t>
            </a:r>
            <a:r>
              <a:rPr b="1" i="1" dirty="0">
                <a:solidFill>
                  <a:srgbClr val="000000"/>
                </a:solidFill>
              </a:rPr>
              <a:t>: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fogbél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keringésének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regisztrálására</a:t>
            </a:r>
            <a:r>
              <a:rPr dirty="0">
                <a:solidFill>
                  <a:srgbClr val="000000"/>
                </a:solidFill>
              </a:rPr>
              <a:t>. A </a:t>
            </a:r>
            <a:r>
              <a:rPr dirty="0" err="1">
                <a:solidFill>
                  <a:srgbClr val="000000"/>
                </a:solidFill>
              </a:rPr>
              <a:t>vizsgálandó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szövetre</a:t>
            </a:r>
            <a:r>
              <a:rPr dirty="0">
                <a:solidFill>
                  <a:srgbClr val="000000"/>
                </a:solidFill>
              </a:rPr>
              <a:t>  </a:t>
            </a:r>
            <a:r>
              <a:rPr dirty="0" err="1">
                <a:solidFill>
                  <a:srgbClr val="000000"/>
                </a:solidFill>
              </a:rPr>
              <a:t>száloptika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alkalmazásával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lézersugárnyalábot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vezetnek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melynek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egy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része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elnyelődik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másik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része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visszaverődik</a:t>
            </a:r>
            <a:r>
              <a:rPr dirty="0">
                <a:solidFill>
                  <a:srgbClr val="000000"/>
                </a:solidFill>
              </a:rPr>
              <a:t>. A </a:t>
            </a:r>
            <a:r>
              <a:rPr dirty="0" err="1">
                <a:solidFill>
                  <a:srgbClr val="000000"/>
                </a:solidFill>
              </a:rPr>
              <a:t>visszaverődő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fénynyaláb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mozgásban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lévő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struktúrák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esetén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dirty="0" err="1">
                <a:solidFill>
                  <a:srgbClr val="000000"/>
                </a:solidFill>
              </a:rPr>
              <a:t>vvt</a:t>
            </a:r>
            <a:r>
              <a:rPr dirty="0">
                <a:solidFill>
                  <a:srgbClr val="000000"/>
                </a:solidFill>
              </a:rPr>
              <a:t>) </a:t>
            </a:r>
            <a:r>
              <a:rPr dirty="0" err="1">
                <a:solidFill>
                  <a:srgbClr val="000000"/>
                </a:solidFill>
              </a:rPr>
              <a:t>frekvenciaeltolódást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szenved</a:t>
            </a:r>
            <a:r>
              <a:rPr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45" name="14. ábra.png" descr="14. áb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08" y="1595336"/>
            <a:ext cx="1957847" cy="1282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14. b. ábra.jpg" descr="14. b. á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15" y="7786674"/>
            <a:ext cx="2239818" cy="1686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15. a ábra.png" descr="15. a áb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008" y="4876800"/>
            <a:ext cx="2045592" cy="741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15. b. ábra.png" descr="15. b. áb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209" y="7945874"/>
            <a:ext cx="2609567" cy="1441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animBg="1" advAuto="0"/>
      <p:bldP spid="346" grpId="2" animBg="1" advAuto="0"/>
      <p:bldP spid="347" grpId="3" animBg="1" advAuto="0"/>
      <p:bldP spid="348" grpId="4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ariesrizikó páciensnek minősül az olyan személ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8600" marR="457200" defTabSz="457200">
              <a:defRPr sz="5000" b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Cariesrizikó páciensnek minősül az olyan személy:</a:t>
            </a:r>
          </a:p>
        </p:txBody>
      </p:sp>
      <p:sp>
        <p:nvSpPr>
          <p:cNvPr id="351" name="akinél az alábbi 4 szempont közül legalább kettő érvényesül:…"/>
          <p:cNvSpPr txBox="1">
            <a:spLocks noGrp="1"/>
          </p:cNvSpPr>
          <p:nvPr>
            <p:ph type="body" idx="1"/>
          </p:nvPr>
        </p:nvSpPr>
        <p:spPr>
          <a:xfrm>
            <a:off x="762000" y="2452255"/>
            <a:ext cx="11480800" cy="6031345"/>
          </a:xfrm>
          <a:prstGeom prst="rect">
            <a:avLst/>
          </a:prstGeom>
        </p:spPr>
        <p:txBody>
          <a:bodyPr/>
          <a:lstStyle/>
          <a:p>
            <a:pPr marL="228600" marR="457200" indent="0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akinél az alábbi 4 szempont közül legalább kettő érvényesül:</a:t>
            </a: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400" dirty="0"/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két vagy több aktív szuvas laesio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már meglévő nagyszámú restauráció a szájüregben (magas DMF-érték)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helytelen táplálkozási szokások</a:t>
            </a:r>
          </a:p>
          <a:p>
            <a:pPr marL="457200" marR="457200" indent="-228600" defTabSz="457200"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csökkent nyálszekréció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ariesaktivitás meghatározásának módszer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defTabSz="457200">
              <a:defRPr sz="4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Cariesaktivitás meghatározásának módszerei:</a:t>
            </a:r>
          </a:p>
        </p:txBody>
      </p:sp>
      <p:sp>
        <p:nvSpPr>
          <p:cNvPr id="354" name="- a felszín alatti (subsurface) demineralizáció azonosítása (megtekintés, rtg, festék alkalmazása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a felszín alatti (subsurface) demineralizáció azonosítása (megtekintés, rtg, festék alkalmazása)</a:t>
            </a:r>
          </a:p>
          <a:p>
            <a:pPr marL="457200" marR="457200" indent="-2286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bakteriológiai teszt,</a:t>
            </a:r>
          </a:p>
          <a:p>
            <a:pPr marL="457200" marR="457200" indent="-2286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 dirty="0"/>
              <a:t>-	környezeti tényezők felmérése (pH, nyálszekréciós ráta, nyál pufferkapacitása)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A megnövekedett cariesrizikó faktorai közül az alábbiak kapcsolódnak még szorosan az anamnesztikus adatokhoz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600"/>
              </a:spcBef>
              <a:defRPr sz="3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megnövekedett cariesrizikó faktorai közül az alábbiak kapcsolódnak még szorosan az anamnesztikus adatokhoz:</a:t>
            </a:r>
          </a:p>
        </p:txBody>
      </p:sp>
      <p:sp>
        <p:nvSpPr>
          <p:cNvPr id="357" name="- életkor (gyermekkor, serdülő, időskor nagyobb cariesrizikó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	életkor (gyermekkor, serdülő, időskor nagyobb cariesrizikó)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nembeli hovatartozás (nőknél magasabb a cariesrizikó)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fluoridexpozíció hiánya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általános egészségi állapot (krónikus betegségek)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/>
              <a:t>-	gyógyszerfogyasztás (következménye csökkent nyálszekréció)</a:t>
            </a:r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-	dohányzás, alkohol (fogyasztott mennyiséggel arányosan nő a cariesrizikó)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Festék alkalmazás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45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Festék alkalmazása:</a:t>
            </a:r>
            <a:endParaRPr sz="14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A necroticus, szuvas dentin nedves, puha és pépes, erősen fertőzött, ugyanúgy mint az alatta lévő felpuhult, bőrszerű réteg, melynek megítélése lényeges.…"/>
          <p:cNvSpPr txBox="1">
            <a:spLocks noGrp="1"/>
          </p:cNvSpPr>
          <p:nvPr>
            <p:ph type="body" idx="1"/>
          </p:nvPr>
        </p:nvSpPr>
        <p:spPr>
          <a:xfrm>
            <a:off x="0" y="1625600"/>
            <a:ext cx="13106400" cy="6502400"/>
          </a:xfrm>
          <a:prstGeom prst="rect">
            <a:avLst/>
          </a:prstGeom>
        </p:spPr>
        <p:txBody>
          <a:bodyPr/>
          <a:lstStyle/>
          <a:p>
            <a:pPr marL="228600" marR="457200" indent="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necroticus, szuvas dentin nedves, puha és pépes, erősen fertőzött, ugyanúgy mint az alatta lévő felpuhult, bőrszerű réteg, melynek megítélése lényeges.</a:t>
            </a:r>
          </a:p>
          <a:p>
            <a:pPr marL="228600" marR="457200" indent="0" algn="ctr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remineralizálódásra képes baktériummentes zónák eltávolítása nem szükséges az üreg preparációja során.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561029"/>
                </a:solidFill>
              </a:rPr>
              <a:t>A fertőzött és nem fertőzött részek megkülönböztetése</a:t>
            </a:r>
            <a:r>
              <a:t> a gyakorlatban nem egyszerű. Hagyományosan tapintási érzet alapján, szondával történik.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Elkülönítésüket segíti a piros vagy zöld színre festő </a:t>
            </a:r>
            <a:r>
              <a:rPr b="1">
                <a:solidFill>
                  <a:srgbClr val="00364A"/>
                </a:solidFill>
              </a:rPr>
              <a:t>CARIESDETECTOR OLDAT</a:t>
            </a:r>
            <a:r>
              <a:t> (0,5% bázikus fukszin 1%-s savanyított „red 52” propilénglikolban). </a:t>
            </a:r>
          </a:p>
          <a:p>
            <a:pPr marL="228600" marR="457200" indent="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 i="1"/>
              <a:t>festékanyag 10 mp-es használata</a:t>
            </a:r>
            <a:r>
              <a:t> megfesti az eltávolítandó baktériumfertőzött rétegeket, a mélyebb és megtartható szövet ennyi idő alatt még nem veszi fel a festéket. Bő vizes lemosás után a festenyzettség alapján biztonságosabban elkülöníthet egymástól a feltétlenül kitisztítandó és a megtartható állomány.</a:t>
            </a:r>
          </a:p>
        </p:txBody>
      </p:sp>
      <p:pic>
        <p:nvPicPr>
          <p:cNvPr id="361" name="Reveal2.jpg" descr="Reve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964" y="7598884"/>
            <a:ext cx="2804391" cy="1827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originalComposiTight3.jpg" descr="originalComposiTigh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87" y="7597401"/>
            <a:ext cx="2743201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Kezelési terv készítésének elv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5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Kezelési terv készítésének elvei:</a:t>
            </a:r>
          </a:p>
        </p:txBody>
      </p:sp>
      <p:sp>
        <p:nvSpPr>
          <p:cNvPr id="365" name="1. Sűrgősségi esetek ellátás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marR="457200" indent="-228600" algn="just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Sűrgősségi esetek ellátása</a:t>
            </a:r>
          </a:p>
          <a:p>
            <a:pPr marL="457200" marR="457200" indent="-228600" algn="just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Nyálkahártya és parodoncium gyulladásmentességének elérése</a:t>
            </a:r>
          </a:p>
          <a:p>
            <a:pPr marL="457200" marR="457200" indent="-228600" algn="just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	Menthetetlen fogak extractiója, szájsebészeti beavatkozások</a:t>
            </a:r>
          </a:p>
          <a:p>
            <a:pPr marL="457200" marR="457200" indent="-228600" algn="just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	Konzerváló fogászati, endodonciai beavatkozások</a:t>
            </a:r>
          </a:p>
          <a:p>
            <a:pPr marL="457200" marR="457200" indent="-228600" algn="just" defTabSz="457200">
              <a:lnSpc>
                <a:spcPct val="14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5.	Protetikai rehabilitáció</a:t>
            </a:r>
          </a:p>
          <a:p>
            <a:pPr marL="457200" marR="457200" indent="-228600" algn="just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spcBef>
                <a:spcPts val="0"/>
              </a:spcBef>
              <a:buSzTx/>
              <a:buFontTx/>
              <a:buNone/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instruálás, motiválás, depurálás, a szájhigiéné ellenőrzése az egész szanálás alatt folyamatos kell hogy legyen.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zuvasodások ellátásának sorrendiség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5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6C6963"/>
                </a:solidFill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Szuvasodások ellátásának sorrendisége:</a:t>
            </a:r>
          </a:p>
        </p:txBody>
      </p:sp>
      <p:sp>
        <p:nvSpPr>
          <p:cNvPr id="368" name="Annak tudatában kell dolgoznunk, hogy az egészséges fog értékesebb a restauráltnál, és az élő pulpájú fog a gyökérkezeltné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000"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Annak</a:t>
            </a:r>
            <a:r>
              <a:rPr dirty="0"/>
              <a:t> </a:t>
            </a:r>
            <a:r>
              <a:rPr dirty="0" err="1"/>
              <a:t>tudatában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dolgoznunk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egészséges</a:t>
            </a:r>
            <a:r>
              <a:rPr dirty="0"/>
              <a:t> fog </a:t>
            </a:r>
            <a:r>
              <a:rPr dirty="0" err="1"/>
              <a:t>értékesebb</a:t>
            </a:r>
            <a:r>
              <a:rPr dirty="0"/>
              <a:t> a </a:t>
            </a:r>
            <a:r>
              <a:rPr dirty="0" err="1"/>
              <a:t>restauráltnál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élő</a:t>
            </a:r>
            <a:r>
              <a:rPr dirty="0"/>
              <a:t> </a:t>
            </a:r>
            <a:r>
              <a:rPr dirty="0" err="1"/>
              <a:t>pulpájú</a:t>
            </a:r>
            <a:r>
              <a:rPr dirty="0"/>
              <a:t> fog a </a:t>
            </a:r>
            <a:r>
              <a:rPr dirty="0" err="1"/>
              <a:t>gyökérkezeltnél</a:t>
            </a:r>
            <a:r>
              <a:rPr dirty="0"/>
              <a:t>.</a:t>
            </a:r>
          </a:p>
          <a:p>
            <a:pPr marL="228600" marR="457200" indent="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mélyebb</a:t>
            </a:r>
            <a:r>
              <a:rPr dirty="0"/>
              <a:t> </a:t>
            </a:r>
            <a:r>
              <a:rPr dirty="0" err="1"/>
              <a:t>szuvasodások</a:t>
            </a:r>
            <a:r>
              <a:rPr dirty="0"/>
              <a:t> </a:t>
            </a:r>
            <a:r>
              <a:rPr dirty="0" err="1"/>
              <a:t>ellátására</a:t>
            </a:r>
            <a:r>
              <a:rPr dirty="0"/>
              <a:t> </a:t>
            </a:r>
            <a:r>
              <a:rPr dirty="0" err="1"/>
              <a:t>törekszünk</a:t>
            </a:r>
            <a:r>
              <a:rPr dirty="0"/>
              <a:t> a </a:t>
            </a:r>
            <a:r>
              <a:rPr dirty="0" err="1"/>
              <a:t>vitalitás</a:t>
            </a:r>
            <a:r>
              <a:rPr dirty="0"/>
              <a:t> </a:t>
            </a:r>
            <a:r>
              <a:rPr dirty="0" err="1"/>
              <a:t>megtartása</a:t>
            </a:r>
            <a:r>
              <a:rPr dirty="0"/>
              <a:t> </a:t>
            </a:r>
            <a:r>
              <a:rPr dirty="0" err="1"/>
              <a:t>érdekében</a:t>
            </a:r>
            <a:r>
              <a:rPr dirty="0"/>
              <a:t> a </a:t>
            </a:r>
            <a:r>
              <a:rPr dirty="0" err="1"/>
              <a:t>még</a:t>
            </a:r>
            <a:r>
              <a:rPr dirty="0"/>
              <a:t> </a:t>
            </a:r>
            <a:r>
              <a:rPr dirty="0" err="1"/>
              <a:t>élő</a:t>
            </a:r>
            <a:r>
              <a:rPr dirty="0"/>
              <a:t> </a:t>
            </a:r>
            <a:r>
              <a:rPr dirty="0" err="1"/>
              <a:t>fogbelű</a:t>
            </a:r>
            <a:r>
              <a:rPr dirty="0"/>
              <a:t> </a:t>
            </a:r>
            <a:r>
              <a:rPr dirty="0" err="1"/>
              <a:t>fogakon</a:t>
            </a:r>
            <a:endParaRPr dirty="0"/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párhuzamosan</a:t>
            </a:r>
            <a:r>
              <a:rPr dirty="0"/>
              <a:t> a </a:t>
            </a:r>
            <a:r>
              <a:rPr dirty="0" err="1"/>
              <a:t>remineralizáció</a:t>
            </a:r>
            <a:r>
              <a:rPr dirty="0"/>
              <a:t> </a:t>
            </a:r>
            <a:r>
              <a:rPr dirty="0" err="1"/>
              <a:t>elősegítése</a:t>
            </a:r>
            <a:r>
              <a:rPr dirty="0"/>
              <a:t> – caries </a:t>
            </a:r>
            <a:r>
              <a:rPr dirty="0" err="1"/>
              <a:t>incipiensnél</a:t>
            </a:r>
            <a:endParaRPr dirty="0"/>
          </a:p>
          <a:p>
            <a:pPr marL="457200" marR="457200" indent="-228600" defTabSz="457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	a </a:t>
            </a:r>
            <a:r>
              <a:rPr dirty="0" err="1"/>
              <a:t>még</a:t>
            </a:r>
            <a:r>
              <a:rPr dirty="0"/>
              <a:t> </a:t>
            </a:r>
            <a:r>
              <a:rPr dirty="0" err="1"/>
              <a:t>élő</a:t>
            </a:r>
            <a:r>
              <a:rPr dirty="0"/>
              <a:t> </a:t>
            </a:r>
            <a:r>
              <a:rPr dirty="0" err="1"/>
              <a:t>fogbelű</a:t>
            </a:r>
            <a:r>
              <a:rPr dirty="0"/>
              <a:t> </a:t>
            </a:r>
            <a:r>
              <a:rPr dirty="0" err="1"/>
              <a:t>legsúlyosabb</a:t>
            </a:r>
            <a:r>
              <a:rPr dirty="0"/>
              <a:t> </a:t>
            </a:r>
            <a:r>
              <a:rPr dirty="0" err="1"/>
              <a:t>cariestől</a:t>
            </a:r>
            <a:r>
              <a:rPr dirty="0"/>
              <a:t> </a:t>
            </a:r>
            <a:r>
              <a:rPr dirty="0" err="1"/>
              <a:t>kerül</a:t>
            </a:r>
            <a:r>
              <a:rPr dirty="0"/>
              <a:t> </a:t>
            </a:r>
            <a:r>
              <a:rPr dirty="0" err="1"/>
              <a:t>sor</a:t>
            </a:r>
            <a:r>
              <a:rPr dirty="0"/>
              <a:t> </a:t>
            </a:r>
            <a:r>
              <a:rPr dirty="0" err="1"/>
              <a:t>valamennyi</a:t>
            </a:r>
            <a:r>
              <a:rPr dirty="0"/>
              <a:t> </a:t>
            </a:r>
            <a:r>
              <a:rPr dirty="0" err="1"/>
              <a:t>szuvas</a:t>
            </a:r>
            <a:r>
              <a:rPr dirty="0"/>
              <a:t> fog </a:t>
            </a:r>
            <a:r>
              <a:rPr dirty="0" err="1"/>
              <a:t>ellátására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r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aries kialakulására hajlamos predilekciós helye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2600"/>
              </a:spcBef>
              <a:defRPr sz="3800" b="1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Caries kialakulására hajlamos predilekciós helyek: </a:t>
            </a:r>
          </a:p>
        </p:txBody>
      </p:sp>
      <p:sp>
        <p:nvSpPr>
          <p:cNvPr id="163" name="- a fogak approximális felületei (kontaktpont alatti területek)…"/>
          <p:cNvSpPr txBox="1">
            <a:spLocks noGrp="1"/>
          </p:cNvSpPr>
          <p:nvPr>
            <p:ph type="body" sz="half" idx="1"/>
          </p:nvPr>
        </p:nvSpPr>
        <p:spPr>
          <a:xfrm>
            <a:off x="762000" y="1968500"/>
            <a:ext cx="11480800" cy="3606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sz="1400" b="1" u="sng">
              <a:solidFill>
                <a:srgbClr val="3E23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-35559" algn="just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sz="3400"/>
              <a:t>a fogak approximális felületei (kontaktpont alatti területek)</a:t>
            </a: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 az alsó fogak ekvátor alatti és a fels</a:t>
            </a:r>
            <a:r>
              <a:rPr sz="3400">
                <a:latin typeface="Helvetica"/>
                <a:ea typeface="Helvetica"/>
                <a:cs typeface="Helvetica"/>
                <a:sym typeface="Helvetica"/>
              </a:rPr>
              <a:t>ő</a:t>
            </a:r>
            <a:r>
              <a:rPr sz="3400"/>
              <a:t> fogak ekvátor feletti felületei (foramen coecum, sulcus)</a:t>
            </a:r>
          </a:p>
          <a:p>
            <a:pPr marL="0" marR="457200" indent="-35559" defTabSz="4572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 gödröcskék (fossae), és barázdák (fissurae) </a:t>
            </a:r>
          </a:p>
        </p:txBody>
      </p:sp>
      <p:pic>
        <p:nvPicPr>
          <p:cNvPr id="164" name="mod5_1_1.jpg" descr="mod5_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01" y="5114564"/>
            <a:ext cx="5264099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Az üregalakítás általános szabályai (Black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600"/>
              </a:spcBef>
              <a:defRPr sz="4800" b="1" u="sng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effectLst/>
                <a:latin typeface="+mn-lt"/>
                <a:ea typeface="+mn-ea"/>
                <a:cs typeface="+mn-cs"/>
                <a:sym typeface="Baskerville"/>
              </a:defRPr>
            </a:pPr>
            <a:r>
              <a:rPr b="1" u="sng">
                <a:latin typeface="Times New Roman"/>
                <a:ea typeface="Times New Roman"/>
                <a:cs typeface="Times New Roman"/>
                <a:sym typeface="Times New Roman"/>
              </a:rPr>
              <a:t>Az üregalakítás általános szabályai (Black)</a:t>
            </a:r>
          </a:p>
        </p:txBody>
      </p:sp>
      <p:sp>
        <p:nvSpPr>
          <p:cNvPr id="371" name="üreg preparálás = cavitas kialakítá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üreg preparálás = </a:t>
            </a:r>
            <a:r>
              <a:rPr>
                <a:solidFill>
                  <a:srgbClr val="FA2400"/>
                </a:solidFill>
              </a:rPr>
              <a:t>cavitas</a:t>
            </a:r>
            <a:r>
              <a:t> kialakítás</a:t>
            </a:r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Greene Vardiman Black </a:t>
            </a:r>
            <a:r>
              <a:t> 1914-ben az üregeket 5 osztályba sorolta. </a:t>
            </a:r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osztályok jelölésére a római számokat használta.</a:t>
            </a:r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osztályozás alapját a caries predilekciós helyei képezték.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Black I. osztál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Black I. osztály</a:t>
            </a:r>
            <a:r>
              <a:rPr b="0"/>
              <a:t>:</a:t>
            </a:r>
          </a:p>
        </p:txBody>
      </p:sp>
      <p:sp>
        <p:nvSpPr>
          <p:cNvPr id="374" name="A barázdákban és a gödröcskékben kezdődő cariesek és az ezekből preparált cavitasok…"/>
          <p:cNvSpPr txBox="1">
            <a:spLocks noGrp="1"/>
          </p:cNvSpPr>
          <p:nvPr>
            <p:ph type="body" idx="1"/>
          </p:nvPr>
        </p:nvSpPr>
        <p:spPr>
          <a:xfrm>
            <a:off x="469900" y="1701800"/>
            <a:ext cx="12014200" cy="501057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barázdákban és a gödröcskékben kezdődő cariesek és az ezekből preparált cavitasok</a:t>
            </a:r>
            <a:endParaRPr dirty="0">
              <a:solidFill>
                <a:srgbClr val="000000"/>
              </a:solidFill>
            </a:endParaRPr>
          </a:p>
          <a:p>
            <a:pPr marL="914400" marR="457200" indent="-9144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premolarisok, molarisok occlusalis barázdái</a:t>
            </a:r>
          </a:p>
          <a:p>
            <a:pPr marL="914400" marR="457200" indent="-9144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az alsó első molarisok vestibularis, ill. felső első molaris palatinalis felszínére áthajló barázdák</a:t>
            </a:r>
          </a:p>
          <a:p>
            <a:pPr marL="914400" marR="457200" indent="-9144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batázda végén található gödröcskék</a:t>
            </a:r>
          </a:p>
          <a:p>
            <a:pPr marL="914400" marR="457200" indent="-91440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Felső metszők foramen ceocumában keletkező cariesek.</a:t>
            </a:r>
          </a:p>
        </p:txBody>
      </p:sp>
      <p:pic>
        <p:nvPicPr>
          <p:cNvPr id="375" name="result_1554486042.pdf" descr="result_155448604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91" y="6901385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Black II. osztál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Black II. osztály</a:t>
            </a:r>
            <a:r>
              <a:rPr b="0"/>
              <a:t>:</a:t>
            </a:r>
          </a:p>
        </p:txBody>
      </p:sp>
      <p:sp>
        <p:nvSpPr>
          <p:cNvPr id="378" name="Molarisokon és premolarisok approximális felszínén jelentkező szuvasodás és az ezekből preparált üregek.…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11480800" cy="5511800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rgbClr val="000000"/>
                </a:solidFill>
              </a:rPr>
              <a:t>Molarisokon és premolarisok</a:t>
            </a:r>
            <a:r>
              <a:rPr>
                <a:solidFill>
                  <a:srgbClr val="000000"/>
                </a:solidFill>
              </a:rPr>
              <a:t> approximális felszínén jelentkező szuvasodás és az ezekből preparált üregek. </a:t>
            </a:r>
          </a:p>
          <a:p>
            <a:pPr marL="0" lvl="1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A hozzáférés occlusalis irányból lehetséges.  </a:t>
            </a:r>
          </a:p>
          <a:p>
            <a:pPr marL="317500" marR="457200" indent="0" defTabSz="457200">
              <a:spcBef>
                <a:spcPts val="0"/>
              </a:spcBef>
              <a:buSzPct val="125000"/>
              <a:buFontTx/>
              <a:buChar char="•"/>
              <a:tabLst>
                <a:tab pos="139700" algn="l"/>
                <a:tab pos="457200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Mesioapproximalis (M)</a:t>
            </a:r>
          </a:p>
          <a:p>
            <a:pPr marL="317500" marR="457200" indent="0" defTabSz="457200">
              <a:spcBef>
                <a:spcPts val="0"/>
              </a:spcBef>
              <a:buSzPct val="125000"/>
              <a:buFontTx/>
              <a:buChar char="•"/>
              <a:tabLst>
                <a:tab pos="139700" algn="l"/>
                <a:tab pos="457200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Distoapproximalis (D)</a:t>
            </a:r>
          </a:p>
          <a:p>
            <a:pPr marL="317500" marR="457200" indent="0" defTabSz="457200">
              <a:spcBef>
                <a:spcPts val="0"/>
              </a:spcBef>
              <a:buSzPct val="125000"/>
              <a:buFontTx/>
              <a:buChar char="•"/>
              <a:tabLst>
                <a:tab pos="139700" algn="l"/>
                <a:tab pos="457200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Mesiodistoapproximalis (MD)</a:t>
            </a:r>
          </a:p>
        </p:txBody>
      </p:sp>
      <p:pic>
        <p:nvPicPr>
          <p:cNvPr id="379" name="II black osztály.png" descr="II black osztá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16" y="5194300"/>
            <a:ext cx="2679885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Black III. osztály: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397000"/>
          </a:xfrm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Black III. osztály</a:t>
            </a:r>
            <a:r>
              <a:rPr b="0"/>
              <a:t>:</a:t>
            </a:r>
          </a:p>
        </p:txBody>
      </p:sp>
      <p:sp>
        <p:nvSpPr>
          <p:cNvPr id="382" name="A frontfogak approximális felszínén jelentkező szuvasodás és az ezekből preparált üregek, de a metszőél ép"/>
          <p:cNvSpPr txBox="1">
            <a:spLocks noGrp="1"/>
          </p:cNvSpPr>
          <p:nvPr>
            <p:ph type="body" idx="1"/>
          </p:nvPr>
        </p:nvSpPr>
        <p:spPr>
          <a:xfrm>
            <a:off x="762000" y="1485900"/>
            <a:ext cx="11480800" cy="69977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i="1" dirty="0" err="1">
                <a:solidFill>
                  <a:srgbClr val="000000"/>
                </a:solidFill>
              </a:rPr>
              <a:t>frontfogak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i="1" dirty="0" err="1">
                <a:solidFill>
                  <a:srgbClr val="000000"/>
                </a:solidFill>
              </a:rPr>
              <a:t>approximális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felszínén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jelentkező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szuvasodás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ezekből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preparált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üregek</a:t>
            </a:r>
            <a:r>
              <a:rPr dirty="0">
                <a:solidFill>
                  <a:srgbClr val="000000"/>
                </a:solidFill>
              </a:rPr>
              <a:t>, de a </a:t>
            </a:r>
            <a:r>
              <a:rPr dirty="0" err="1">
                <a:solidFill>
                  <a:srgbClr val="000000"/>
                </a:solidFill>
              </a:rPr>
              <a:t>metszőél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ép</a:t>
            </a:r>
            <a:r>
              <a:rPr lang="hu-HU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83" name="III black osztály.png" descr="III black osztá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126" y="591173"/>
            <a:ext cx="2766291" cy="3694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lack IV. osztál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Black IV. osztály</a:t>
            </a:r>
            <a:r>
              <a:rPr b="0"/>
              <a:t>:</a:t>
            </a:r>
          </a:p>
        </p:txBody>
      </p:sp>
      <p:sp>
        <p:nvSpPr>
          <p:cNvPr id="386" name="A frontfogak approximális felszínén jelentkező szuvasodás és az ezekből preparált üregek, ahol a metszőél is érintett, letöredezhet"/>
          <p:cNvSpPr txBox="1">
            <a:spLocks noGrp="1"/>
          </p:cNvSpPr>
          <p:nvPr>
            <p:ph type="body" idx="1"/>
          </p:nvPr>
        </p:nvSpPr>
        <p:spPr>
          <a:xfrm>
            <a:off x="762000" y="1765300"/>
            <a:ext cx="11480800" cy="67183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A </a:t>
            </a:r>
            <a:r>
              <a:rPr i="1">
                <a:solidFill>
                  <a:srgbClr val="000000"/>
                </a:solidFill>
              </a:rPr>
              <a:t>frontfogak approximális</a:t>
            </a:r>
            <a:r>
              <a:rPr>
                <a:solidFill>
                  <a:srgbClr val="000000"/>
                </a:solidFill>
              </a:rPr>
              <a:t> felszínén jelentkező szuvasodás és az ezekből preparált üregek, ahol a metszőél is érintett, letöredezhet</a:t>
            </a:r>
          </a:p>
        </p:txBody>
      </p:sp>
      <p:pic>
        <p:nvPicPr>
          <p:cNvPr id="387" name="IV. black osztály.png" descr="IV. black osztá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355600"/>
            <a:ext cx="2590800" cy="3875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Black V. osztály: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87500"/>
          </a:xfrm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Black V. osztály</a:t>
            </a:r>
            <a:r>
              <a:rPr b="0"/>
              <a:t>:</a:t>
            </a:r>
          </a:p>
        </p:txBody>
      </p:sp>
      <p:sp>
        <p:nvSpPr>
          <p:cNvPr id="390" name="A fogak anatómiai, tehát zománccal borított koronájának gingivális harmadában, a legnagyobb domborulat vestibuláris és orális felszínén jelentkező szuvasodások és ezen laesiókból preparált üregek.…"/>
          <p:cNvSpPr txBox="1">
            <a:spLocks noGrp="1"/>
          </p:cNvSpPr>
          <p:nvPr>
            <p:ph type="body" idx="1"/>
          </p:nvPr>
        </p:nvSpPr>
        <p:spPr>
          <a:xfrm>
            <a:off x="762000" y="1879600"/>
            <a:ext cx="11480800" cy="6604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A fogak anatómiai, tehát zománccal borított koronájának gingivális harmadában, a legnagyobb domborulat vestibuláris és orális felszínén jelentkező szuvasodások és ezen laesiókból preparált üregek.</a:t>
            </a:r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caries a zománccal borított fogfelszínen keletkezik.</a:t>
            </a:r>
          </a:p>
        </p:txBody>
      </p:sp>
      <p:pic>
        <p:nvPicPr>
          <p:cNvPr id="391" name="V. black osztály.png" descr="V. black osztá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07" y="368300"/>
            <a:ext cx="2784593" cy="328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Nyaki caries és a VI. osztály: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041400"/>
          </a:xfrm>
          <a:prstGeom prst="rect">
            <a:avLst/>
          </a:prstGeom>
        </p:spPr>
        <p:txBody>
          <a:bodyPr/>
          <a:lstStyle/>
          <a:p>
            <a:pPr marR="457200" algn="l" defTabSz="457200">
              <a:defRPr sz="3600" b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Nyaki</a:t>
            </a:r>
            <a:r>
              <a:rPr dirty="0"/>
              <a:t> caries </a:t>
            </a:r>
            <a:r>
              <a:rPr dirty="0" err="1"/>
              <a:t>és</a:t>
            </a:r>
            <a:r>
              <a:rPr dirty="0"/>
              <a:t> a </a:t>
            </a:r>
            <a:r>
              <a:rPr lang="hu-HU" dirty="0"/>
              <a:t>(</a:t>
            </a:r>
            <a:r>
              <a:rPr dirty="0"/>
              <a:t>VI. </a:t>
            </a:r>
            <a:r>
              <a:rPr lang="hu-HU" dirty="0"/>
              <a:t>O</a:t>
            </a:r>
            <a:r>
              <a:rPr dirty="0" err="1"/>
              <a:t>sztály</a:t>
            </a:r>
            <a:r>
              <a:rPr lang="hu-HU" dirty="0"/>
              <a:t>)</a:t>
            </a:r>
            <a:r>
              <a:rPr b="0" dirty="0"/>
              <a:t>:</a:t>
            </a:r>
          </a:p>
        </p:txBody>
      </p:sp>
      <p:sp>
        <p:nvSpPr>
          <p:cNvPr id="394" name="Nyaki caries: Nem sorolható egyik Black osztályba sem. Külön csoportba a gyökér cariesek közé tartozik.…"/>
          <p:cNvSpPr txBox="1">
            <a:spLocks noGrp="1"/>
          </p:cNvSpPr>
          <p:nvPr>
            <p:ph type="body" idx="1"/>
          </p:nvPr>
        </p:nvSpPr>
        <p:spPr>
          <a:xfrm>
            <a:off x="762000" y="1778000"/>
            <a:ext cx="11480800" cy="67056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59BAD1"/>
                </a:solidFill>
              </a:rPr>
              <a:t>Nyaki</a:t>
            </a:r>
            <a:r>
              <a:rPr b="1" dirty="0">
                <a:solidFill>
                  <a:srgbClr val="59BAD1"/>
                </a:solidFill>
              </a:rPr>
              <a:t> caries: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Nem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sorolható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egyik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Black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osztályba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sem. </a:t>
            </a:r>
            <a:r>
              <a:rPr dirty="0" err="1">
                <a:solidFill>
                  <a:srgbClr val="000000"/>
                </a:solidFill>
              </a:rPr>
              <a:t>Külön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csoportba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gyökér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cariesek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közé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tartozik</a:t>
            </a:r>
            <a:r>
              <a:rPr dirty="0">
                <a:solidFill>
                  <a:srgbClr val="000000"/>
                </a:solidFill>
              </a:rPr>
              <a:t>.</a:t>
            </a:r>
          </a:p>
          <a:p>
            <a:pPr marL="0" marR="457200" indent="0" algn="ctr" defTabSz="457200">
              <a:spcBef>
                <a:spcPts val="160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2097D1"/>
                </a:solidFill>
              </a:rPr>
              <a:t>VI. </a:t>
            </a:r>
            <a:r>
              <a:rPr b="1" dirty="0" err="1">
                <a:solidFill>
                  <a:srgbClr val="2097D1"/>
                </a:solidFill>
              </a:rPr>
              <a:t>osztály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nem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tartozik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eredeti</a:t>
            </a:r>
            <a:r>
              <a:rPr dirty="0"/>
              <a:t> Black-</a:t>
            </a:r>
            <a:r>
              <a:rPr dirty="0" err="1"/>
              <a:t>osztályozáshoz</a:t>
            </a:r>
            <a:r>
              <a:rPr dirty="0"/>
              <a:t>, </a:t>
            </a:r>
            <a:r>
              <a:rPr dirty="0" err="1"/>
              <a:t>később</a:t>
            </a:r>
            <a:r>
              <a:rPr dirty="0"/>
              <a:t> </a:t>
            </a:r>
            <a:r>
              <a:rPr dirty="0" err="1"/>
              <a:t>került</a:t>
            </a:r>
            <a:r>
              <a:rPr dirty="0"/>
              <a:t> a </a:t>
            </a:r>
            <a:r>
              <a:rPr dirty="0" err="1"/>
              <a:t>rendszerbe</a:t>
            </a:r>
            <a:r>
              <a:rPr dirty="0"/>
              <a:t>. </a:t>
            </a:r>
            <a:r>
              <a:rPr dirty="0" err="1"/>
              <a:t>Ezen</a:t>
            </a:r>
            <a:r>
              <a:rPr dirty="0"/>
              <a:t> </a:t>
            </a:r>
            <a:r>
              <a:rPr dirty="0" err="1"/>
              <a:t>laesiók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a </a:t>
            </a:r>
            <a:r>
              <a:rPr dirty="0" err="1"/>
              <a:t>predilekciós</a:t>
            </a:r>
            <a:r>
              <a:rPr dirty="0"/>
              <a:t> </a:t>
            </a:r>
            <a:r>
              <a:rPr dirty="0" err="1"/>
              <a:t>helyeken</a:t>
            </a:r>
            <a:r>
              <a:rPr dirty="0"/>
              <a:t> </a:t>
            </a:r>
            <a:r>
              <a:rPr dirty="0" err="1"/>
              <a:t>alakulnak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. </a:t>
            </a:r>
            <a:r>
              <a:rPr dirty="0" err="1"/>
              <a:t>Frontfogak</a:t>
            </a:r>
            <a:r>
              <a:rPr dirty="0"/>
              <a:t> </a:t>
            </a:r>
            <a:r>
              <a:rPr dirty="0" err="1"/>
              <a:t>incisialis</a:t>
            </a:r>
            <a:r>
              <a:rPr dirty="0"/>
              <a:t> </a:t>
            </a:r>
            <a:r>
              <a:rPr dirty="0" err="1"/>
              <a:t>élén</a:t>
            </a:r>
            <a:r>
              <a:rPr dirty="0"/>
              <a:t>, a </a:t>
            </a:r>
            <a:r>
              <a:rPr dirty="0" err="1"/>
              <a:t>praemolarisok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molarisok</a:t>
            </a:r>
            <a:r>
              <a:rPr dirty="0"/>
              <a:t> </a:t>
            </a:r>
            <a:r>
              <a:rPr dirty="0" err="1"/>
              <a:t>occlusalis</a:t>
            </a:r>
            <a:r>
              <a:rPr dirty="0"/>
              <a:t> </a:t>
            </a:r>
            <a:r>
              <a:rPr dirty="0" err="1"/>
              <a:t>csücskén</a:t>
            </a:r>
            <a:r>
              <a:rPr dirty="0"/>
              <a:t> </a:t>
            </a:r>
            <a:r>
              <a:rPr dirty="0" err="1"/>
              <a:t>kialakuló</a:t>
            </a:r>
            <a:r>
              <a:rPr dirty="0"/>
              <a:t> </a:t>
            </a:r>
            <a:r>
              <a:rPr dirty="0" err="1"/>
              <a:t>laesiók</a:t>
            </a:r>
            <a:r>
              <a:rPr dirty="0"/>
              <a:t>.</a:t>
            </a:r>
          </a:p>
        </p:txBody>
      </p:sp>
      <p:pic>
        <p:nvPicPr>
          <p:cNvPr id="395" name="VI. black osztály.png" descr="VI. black osztá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6604000"/>
            <a:ext cx="16637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Gyökér caries black.png" descr="Gyökér caries 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66700"/>
            <a:ext cx="1663700" cy="266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11651395-poor-sad-tooth-is-attacked-by-germs-of-caries.jpg" descr="11651395-poor-sad-tooth-is-attacked-by-germs-of-ca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806450"/>
            <a:ext cx="7632700" cy="763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aries epidemiológiáj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indent="-35559" defTabSz="457200">
              <a:tabLst>
                <a:tab pos="1257300" algn="l"/>
                <a:tab pos="1485900" algn="l"/>
              </a:tabLst>
              <a:defRPr sz="42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Caries epidemiológiája</a:t>
            </a:r>
          </a:p>
        </p:txBody>
      </p:sp>
      <p:sp>
        <p:nvSpPr>
          <p:cNvPr id="167" name="Epidemiológai: az orvostudománynak a járványokkal, tömegesen jelentkező kóros állapotok előfordulásával foglalkozó ága…"/>
          <p:cNvSpPr txBox="1">
            <a:spLocks noGrp="1"/>
          </p:cNvSpPr>
          <p:nvPr>
            <p:ph type="body" idx="1"/>
          </p:nvPr>
        </p:nvSpPr>
        <p:spPr>
          <a:xfrm>
            <a:off x="762000" y="1511300"/>
            <a:ext cx="11480800" cy="69723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E231A"/>
                </a:solidFill>
              </a:rPr>
              <a:t>Epidemiológai:</a:t>
            </a:r>
            <a:r>
              <a:rPr>
                <a:solidFill>
                  <a:srgbClr val="3E231A"/>
                </a:solidFill>
              </a:rPr>
              <a:t> az orvostudománynak a járványokkal, tömegesen jelentkező kóros állapotok előfordulásával foglalkozó ága</a:t>
            </a:r>
          </a:p>
          <a:p>
            <a:pPr marL="0" marR="457200" indent="-35559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betegségek tényét, súlyosságát, alakulását, terjedését, körülményeit különféle paraméterek szempontjából vizsgálja.</a:t>
            </a:r>
          </a:p>
          <a:p>
            <a:pPr marL="0" marR="457200" indent="-35559" algn="ctr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Paraméter lehet: életkor, nem, foglakozás, képzettség, táplálkozási szokások stb.</a:t>
            </a:r>
          </a:p>
          <a:p>
            <a:pPr marL="0" marR="457200" indent="-35559" algn="just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-35559" algn="just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-35559" algn="just" defTabSz="457200">
              <a:spcBef>
                <a:spcPts val="0"/>
              </a:spcBef>
              <a:buSzTx/>
              <a:buFontTx/>
              <a:buNone/>
              <a:tabLst>
                <a:tab pos="1257300" algn="l"/>
                <a:tab pos="1485900" algn="l"/>
              </a:tabLst>
              <a:defRPr sz="30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/>
              <a:t>statisztikai adatok</a:t>
            </a:r>
            <a:r>
              <a:t> és összefüggések szakmai értékelése etiológiai felismeréshez, a rizikócsoportokra vonatkozó következtetésekhez vezet.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Keresztmetszeti vagy horizontális felmérés: Ha a mutatók egy adott időpontban rögzített állapotról adnak felvilágosítást (egyszeri).…"/>
          <p:cNvSpPr txBox="1">
            <a:spLocks noGrp="1"/>
          </p:cNvSpPr>
          <p:nvPr>
            <p:ph type="body" idx="1"/>
          </p:nvPr>
        </p:nvSpPr>
        <p:spPr>
          <a:xfrm>
            <a:off x="762000" y="540327"/>
            <a:ext cx="11480800" cy="7943273"/>
          </a:xfrm>
          <a:prstGeom prst="rect">
            <a:avLst/>
          </a:prstGeom>
        </p:spPr>
        <p:txBody>
          <a:bodyPr/>
          <a:lstStyle/>
          <a:p>
            <a:pPr marL="752928" indent="-435428">
              <a:buBlip>
                <a:blip r:embed="rId2"/>
              </a:buBlip>
              <a:defRPr sz="3200">
                <a:solidFill>
                  <a:srgbClr val="11053B"/>
                </a:solidFill>
              </a:defRPr>
            </a:pPr>
            <a:r>
              <a:rPr b="1" dirty="0" err="1"/>
              <a:t>Keresztmetszeti</a:t>
            </a:r>
            <a:r>
              <a:rPr b="1" dirty="0"/>
              <a:t> </a:t>
            </a:r>
            <a:r>
              <a:rPr b="1" dirty="0" err="1"/>
              <a:t>vagy</a:t>
            </a:r>
            <a:r>
              <a:rPr b="1" dirty="0"/>
              <a:t> </a:t>
            </a:r>
            <a:r>
              <a:rPr b="1" dirty="0" err="1">
                <a:solidFill>
                  <a:srgbClr val="791A3E"/>
                </a:solidFill>
              </a:rPr>
              <a:t>horizontális</a:t>
            </a:r>
            <a:r>
              <a:rPr b="1" dirty="0"/>
              <a:t> </a:t>
            </a:r>
            <a:r>
              <a:rPr b="1" dirty="0" err="1"/>
              <a:t>felmérés</a:t>
            </a:r>
            <a:r>
              <a:rPr b="1" dirty="0"/>
              <a:t>:</a:t>
            </a:r>
            <a:r>
              <a:rPr dirty="0"/>
              <a:t> Ha a </a:t>
            </a:r>
            <a:r>
              <a:rPr dirty="0" err="1"/>
              <a:t>mutatók</a:t>
            </a:r>
            <a:r>
              <a:rPr dirty="0"/>
              <a:t> 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adott</a:t>
            </a:r>
            <a:r>
              <a:rPr dirty="0"/>
              <a:t> </a:t>
            </a:r>
            <a:r>
              <a:rPr dirty="0" err="1"/>
              <a:t>időpontban</a:t>
            </a:r>
            <a:r>
              <a:rPr dirty="0"/>
              <a:t> </a:t>
            </a:r>
            <a:r>
              <a:rPr dirty="0" err="1"/>
              <a:t>rögzített</a:t>
            </a:r>
            <a:r>
              <a:rPr dirty="0"/>
              <a:t> </a:t>
            </a:r>
            <a:r>
              <a:rPr dirty="0" err="1"/>
              <a:t>állapotról</a:t>
            </a:r>
            <a:r>
              <a:rPr dirty="0"/>
              <a:t> </a:t>
            </a:r>
            <a:r>
              <a:rPr dirty="0" err="1"/>
              <a:t>adnak</a:t>
            </a:r>
            <a:r>
              <a:rPr dirty="0"/>
              <a:t> </a:t>
            </a:r>
            <a:r>
              <a:rPr dirty="0" err="1"/>
              <a:t>felvilágosítást</a:t>
            </a:r>
            <a:r>
              <a:rPr dirty="0"/>
              <a:t> (</a:t>
            </a:r>
            <a:r>
              <a:rPr dirty="0" err="1"/>
              <a:t>egyszeri</a:t>
            </a:r>
            <a:r>
              <a:rPr dirty="0"/>
              <a:t>).</a:t>
            </a:r>
            <a:endParaRPr lang="hu-HU" dirty="0"/>
          </a:p>
          <a:p>
            <a:pPr marL="317500" indent="0">
              <a:buNone/>
              <a:defRPr sz="3200">
                <a:solidFill>
                  <a:srgbClr val="11053B"/>
                </a:solidFill>
              </a:defRPr>
            </a:pPr>
            <a:endParaRPr dirty="0"/>
          </a:p>
          <a:p>
            <a:pPr marL="752928" indent="-435428">
              <a:buBlip>
                <a:blip r:embed="rId2"/>
              </a:buBlip>
              <a:defRPr sz="3200">
                <a:solidFill>
                  <a:srgbClr val="11053B"/>
                </a:solidFill>
              </a:defRPr>
            </a:pPr>
            <a:r>
              <a:rPr b="1" dirty="0" err="1"/>
              <a:t>Követéses</a:t>
            </a:r>
            <a:r>
              <a:rPr b="1" dirty="0"/>
              <a:t> </a:t>
            </a:r>
            <a:r>
              <a:rPr b="1" dirty="0" err="1"/>
              <a:t>vagy</a:t>
            </a:r>
            <a:r>
              <a:rPr b="1" dirty="0"/>
              <a:t> </a:t>
            </a:r>
            <a:r>
              <a:rPr b="1" dirty="0" err="1">
                <a:solidFill>
                  <a:srgbClr val="B51A00"/>
                </a:solidFill>
              </a:rPr>
              <a:t>longitudinalis</a:t>
            </a:r>
            <a:r>
              <a:rPr b="1" dirty="0"/>
              <a:t> </a:t>
            </a:r>
            <a:r>
              <a:rPr b="1" dirty="0" err="1"/>
              <a:t>felmérés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ugyanazon</a:t>
            </a:r>
            <a:r>
              <a:rPr dirty="0"/>
              <a:t> </a:t>
            </a:r>
            <a:r>
              <a:rPr dirty="0" err="1"/>
              <a:t>populació</a:t>
            </a:r>
            <a:r>
              <a:rPr dirty="0"/>
              <a:t> </a:t>
            </a:r>
            <a:r>
              <a:rPr dirty="0" err="1"/>
              <a:t>bizonyos</a:t>
            </a:r>
            <a:r>
              <a:rPr dirty="0"/>
              <a:t> </a:t>
            </a:r>
            <a:r>
              <a:rPr dirty="0" err="1"/>
              <a:t>időközönként</a:t>
            </a:r>
            <a:r>
              <a:rPr dirty="0"/>
              <a:t>, </a:t>
            </a:r>
            <a:r>
              <a:rPr dirty="0" err="1"/>
              <a:t>ugyanazon</a:t>
            </a:r>
            <a:r>
              <a:rPr dirty="0"/>
              <a:t> </a:t>
            </a:r>
            <a:r>
              <a:rPr dirty="0" err="1"/>
              <a:t>módszerekkel</a:t>
            </a:r>
            <a:r>
              <a:rPr dirty="0"/>
              <a:t> </a:t>
            </a:r>
            <a:r>
              <a:rPr dirty="0" err="1"/>
              <a:t>történő</a:t>
            </a:r>
            <a:r>
              <a:rPr dirty="0"/>
              <a:t> </a:t>
            </a:r>
            <a:r>
              <a:rPr dirty="0" err="1"/>
              <a:t>felmérése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aries elterjedtségének mérésére a caries indexek szolgálna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600"/>
              </a:spcBef>
              <a:defRPr sz="4200" b="1">
                <a:solidFill>
                  <a:srgbClr val="11053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Caries elterjedtségének mérésére a caries indexek szolgálnak</a:t>
            </a:r>
          </a:p>
        </p:txBody>
      </p:sp>
      <p:sp>
        <p:nvSpPr>
          <p:cNvPr id="173" name="1. Caries frekvencia (caries prevalencia):…"/>
          <p:cNvSpPr txBox="1">
            <a:spLocks noGrp="1"/>
          </p:cNvSpPr>
          <p:nvPr>
            <p:ph type="body" idx="1"/>
          </p:nvPr>
        </p:nvSpPr>
        <p:spPr>
          <a:xfrm>
            <a:off x="762000" y="1562100"/>
            <a:ext cx="11480800" cy="69215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spcBef>
                <a:spcPts val="16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2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Caries frekvencia (caries prevalencia):</a:t>
            </a:r>
            <a:endParaRPr b="0" u="none"/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2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egy vizsgált csoportban az olyan megbetegedett személyek százalékszáma, akiknél fogszuvasodás vagy lezajlott caries nyomai állapíthatók meg</a:t>
            </a:r>
          </a:p>
          <a:p>
            <a:pPr marL="0" marR="457200" indent="0" algn="just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200">
                <a:solidFill>
                  <a:srgbClr val="3E23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Cariesintenzitás (caries experiencia)</a:t>
            </a:r>
            <a:r>
              <a:rPr b="0"/>
              <a:t>:</a:t>
            </a:r>
          </a:p>
          <a:p>
            <a:pPr marL="0" marR="457200" indent="0" algn="ctr" defTabSz="457200"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Az összes meglevevő fogak között előforduló szuvas fogak száma, illetve a szuvas fogaknak </a:t>
            </a:r>
            <a:r>
              <a:rPr>
                <a:solidFill>
                  <a:srgbClr val="FF2F92"/>
                </a:solidFill>
              </a:rPr>
              <a:t>egy főre megadott relatív gyakorisága</a:t>
            </a:r>
            <a:r>
              <a:rPr>
                <a:solidFill>
                  <a:srgbClr val="FF2F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457200" indent="0" algn="ctr" defTabSz="457200">
              <a:spcBef>
                <a:spcPts val="120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3E23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Cariesnek tekintendő nem csupán a szuvas fog, hanem az eltávolított és a tömött (koronázott) fog is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3. Caries szaporulat (caries-increment):…"/>
          <p:cNvSpPr txBox="1">
            <a:spLocks noGrp="1"/>
          </p:cNvSpPr>
          <p:nvPr>
            <p:ph type="body" idx="1"/>
          </p:nvPr>
        </p:nvSpPr>
        <p:spPr>
          <a:xfrm>
            <a:off x="762000" y="736600"/>
            <a:ext cx="11480800" cy="8712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/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Caries szaporulat (caries-increment)</a:t>
            </a:r>
            <a:r>
              <a:rPr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Egy adott időszakban keletkezett új szuvas laesiók számát mutatja egyének vagy csoportok vonatkozásában. 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Az élet folyamám caries szaporulat (új laesiók száma/év) szempontjából három kiugró korszak van:</a:t>
            </a:r>
          </a:p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228600" algn="l"/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4-8 éves kor</a:t>
            </a:r>
          </a:p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228600" algn="l"/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11-19 éves kor</a:t>
            </a:r>
          </a:p>
          <a:p>
            <a:pPr marL="228600" marR="457200" indent="-228600" defTabSz="457200">
              <a:spcBef>
                <a:spcPts val="0"/>
              </a:spcBef>
              <a:buSzTx/>
              <a:buFontTx/>
              <a:buNone/>
              <a:tabLst>
                <a:tab pos="228600" algn="l"/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t>55-65 éves kor (gyökér caries)</a:t>
            </a: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 caries szaporulat 30 éves korig emelkedik, utána a görbe lalapul, mert addigra minden carieses attaknak kitett felszín megbetegedett.</a:t>
            </a:r>
          </a:p>
          <a:p>
            <a:pPr marL="22860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none"/>
              <a:t>  </a:t>
            </a:r>
            <a:r>
              <a:t>4. Caries incidencia</a:t>
            </a:r>
            <a:r>
              <a:rPr b="0"/>
              <a:t>: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tabLst>
                <a:tab pos="596900" algn="l"/>
                <a:tab pos="914400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Azon személyek arányát vagy számát jelzi, akiknél bizonyos időszakban új szuvasodás jelentkezett.</a:t>
            </a:r>
          </a:p>
          <a:p>
            <a:pPr marL="0" marR="45720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3554</Words>
  <Application>Microsoft Macintosh PowerPoint</Application>
  <PresentationFormat>Egyéni</PresentationFormat>
  <Paragraphs>371</Paragraphs>
  <Slides>57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5" baseType="lpstr">
      <vt:lpstr>Baskerville</vt:lpstr>
      <vt:lpstr>Gill Sans</vt:lpstr>
      <vt:lpstr>Helvetica</vt:lpstr>
      <vt:lpstr>Lucida Grande</vt:lpstr>
      <vt:lpstr>Times</vt:lpstr>
      <vt:lpstr>Times New Roman</vt:lpstr>
      <vt:lpstr>Zapf Dingbats</vt:lpstr>
      <vt:lpstr>White</vt:lpstr>
      <vt:lpstr>Konzerváló fogászat I.</vt:lpstr>
      <vt:lpstr>Caries dentium:</vt:lpstr>
      <vt:lpstr>Caries dentium:</vt:lpstr>
      <vt:lpstr>Caries kialakulásának helyei:</vt:lpstr>
      <vt:lpstr>Caries kialakulására hajlamos predilekciós helyek: </vt:lpstr>
      <vt:lpstr>Caries epidemiológiája</vt:lpstr>
      <vt:lpstr>PowerPoint-bemutató</vt:lpstr>
      <vt:lpstr>Caries elterjedtségének mérésére a caries indexek szolgálnak</vt:lpstr>
      <vt:lpstr>PowerPoint-bemutató</vt:lpstr>
      <vt:lpstr>DMF index</vt:lpstr>
      <vt:lpstr>Caries kialakulásának feltételei</vt:lpstr>
      <vt:lpstr>Caries kialakulásának primér feltételei:</vt:lpstr>
      <vt:lpstr>PowerPoint-bemutató</vt:lpstr>
      <vt:lpstr>PowerPoint-bemutató</vt:lpstr>
      <vt:lpstr>Caries kialakulása:</vt:lpstr>
      <vt:lpstr>PowerPoint-bemutató</vt:lpstr>
      <vt:lpstr>A fogakon képződő depozítumok:</vt:lpstr>
      <vt:lpstr>Dentális plakk</vt:lpstr>
      <vt:lpstr>Plakk (biofilm) képződés lépései:</vt:lpstr>
      <vt:lpstr>Biofilm képződés lépései:</vt:lpstr>
      <vt:lpstr>A szájüregben megtelepedő mikroflóra uralkodó törzsei megtelepedésük helyszíne szerint:</vt:lpstr>
      <vt:lpstr>Legfontosabb mikroorganizmusok:</vt:lpstr>
      <vt:lpstr>Calculus</vt:lpstr>
      <vt:lpstr>Depozítumok elhelyezkedése:</vt:lpstr>
      <vt:lpstr>Táplálékfelvétel</vt:lpstr>
      <vt:lpstr>Plakkanyagcsere</vt:lpstr>
      <vt:lpstr>Caries osztályozása:</vt:lpstr>
      <vt:lpstr>Anatómiai elhelyezkedés szerint</vt:lpstr>
      <vt:lpstr>Anatómiai elhelyezkedés szerint</vt:lpstr>
      <vt:lpstr>Anatómiai elhelyezkedés szerint</vt:lpstr>
      <vt:lpstr>Caries kialakulására jellemző:</vt:lpstr>
      <vt:lpstr>Ép foghoz viszonyítva</vt:lpstr>
      <vt:lpstr>Térbeli terjedése, behatolási mélysége szerint</vt:lpstr>
      <vt:lpstr>Térbeli terjedése, behatolási mélysége szerint</vt:lpstr>
      <vt:lpstr>PowerPoint-bemutató</vt:lpstr>
      <vt:lpstr>Időbeni lefolyása szerint</vt:lpstr>
      <vt:lpstr>Caries diagnosztikája, anamnézis</vt:lpstr>
      <vt:lpstr>Rizikópáciens az  akinek valamilyen általános betegsége van</vt:lpstr>
      <vt:lpstr>Fogászati anamnézis:</vt:lpstr>
      <vt:lpstr>Cariesdiagnosztika tartalmazza:</vt:lpstr>
      <vt:lpstr>PowerPoint-bemutató</vt:lpstr>
      <vt:lpstr>Termikus ingerlés eredménye:</vt:lpstr>
      <vt:lpstr>PowerPoint-bemutató</vt:lpstr>
      <vt:lpstr>Cariesrizikó páciensnek minősül az olyan személy:</vt:lpstr>
      <vt:lpstr>Cariesaktivitás meghatározásának módszerei:</vt:lpstr>
      <vt:lpstr>A megnövekedett cariesrizikó faktorai közül az alábbiak kapcsolódnak még szorosan az anamnesztikus adatokhoz:</vt:lpstr>
      <vt:lpstr>Festék alkalmazása:</vt:lpstr>
      <vt:lpstr>Kezelési terv készítésének elvei:</vt:lpstr>
      <vt:lpstr>Szuvasodások ellátásának sorrendisége:</vt:lpstr>
      <vt:lpstr>Az üregalakítás általános szabályai (Black)</vt:lpstr>
      <vt:lpstr>Black I. osztály:</vt:lpstr>
      <vt:lpstr>Black II. osztály:</vt:lpstr>
      <vt:lpstr>Black III. osztály:</vt:lpstr>
      <vt:lpstr>Black IV. osztály:</vt:lpstr>
      <vt:lpstr>Black V. osztály:</vt:lpstr>
      <vt:lpstr>Nyaki caries és a (VI. Osztály):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Konzerváló fogászat I.</dc:title>
  <cp:lastModifiedBy>Tímea Szabados</cp:lastModifiedBy>
  <cp:revision>30</cp:revision>
  <dcterms:modified xsi:type="dcterms:W3CDTF">2020-04-17T20:21:25Z</dcterms:modified>
</cp:coreProperties>
</file>