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tif" ContentType="image/ti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1"/>
  </p:notesMasterIdLst>
  <p:sldIdLst>
    <p:sldId id="256" r:id="rId2"/>
    <p:sldId id="257" r:id="rId3"/>
    <p:sldId id="339" r:id="rId4"/>
    <p:sldId id="258" r:id="rId5"/>
    <p:sldId id="259" r:id="rId6"/>
    <p:sldId id="260" r:id="rId7"/>
    <p:sldId id="34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341" r:id="rId19"/>
    <p:sldId id="271" r:id="rId20"/>
    <p:sldId id="272" r:id="rId21"/>
    <p:sldId id="360" r:id="rId22"/>
    <p:sldId id="361" r:id="rId23"/>
    <p:sldId id="273" r:id="rId24"/>
    <p:sldId id="274" r:id="rId25"/>
    <p:sldId id="363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364" r:id="rId34"/>
    <p:sldId id="365" r:id="rId35"/>
    <p:sldId id="366" r:id="rId36"/>
    <p:sldId id="367" r:id="rId37"/>
    <p:sldId id="368" r:id="rId38"/>
    <p:sldId id="369" r:id="rId39"/>
    <p:sldId id="370" r:id="rId40"/>
    <p:sldId id="371" r:id="rId41"/>
    <p:sldId id="372" r:id="rId42"/>
    <p:sldId id="282" r:id="rId43"/>
    <p:sldId id="283" r:id="rId44"/>
    <p:sldId id="284" r:id="rId45"/>
    <p:sldId id="378" r:id="rId46"/>
    <p:sldId id="374" r:id="rId47"/>
    <p:sldId id="375" r:id="rId48"/>
    <p:sldId id="377" r:id="rId49"/>
    <p:sldId id="376" r:id="rId50"/>
    <p:sldId id="285" r:id="rId51"/>
    <p:sldId id="286" r:id="rId52"/>
    <p:sldId id="287" r:id="rId53"/>
    <p:sldId id="288" r:id="rId54"/>
    <p:sldId id="289" r:id="rId55"/>
    <p:sldId id="290" r:id="rId56"/>
    <p:sldId id="291" r:id="rId57"/>
    <p:sldId id="292" r:id="rId58"/>
    <p:sldId id="342" r:id="rId59"/>
    <p:sldId id="293" r:id="rId60"/>
    <p:sldId id="294" r:id="rId61"/>
    <p:sldId id="295" r:id="rId62"/>
    <p:sldId id="296" r:id="rId63"/>
    <p:sldId id="343" r:id="rId64"/>
    <p:sldId id="345" r:id="rId65"/>
    <p:sldId id="297" r:id="rId66"/>
    <p:sldId id="298" r:id="rId67"/>
    <p:sldId id="299" r:id="rId68"/>
    <p:sldId id="300" r:id="rId69"/>
    <p:sldId id="301" r:id="rId70"/>
    <p:sldId id="302" r:id="rId71"/>
    <p:sldId id="303" r:id="rId72"/>
    <p:sldId id="304" r:id="rId73"/>
    <p:sldId id="346" r:id="rId74"/>
    <p:sldId id="305" r:id="rId75"/>
    <p:sldId id="306" r:id="rId76"/>
    <p:sldId id="307" r:id="rId77"/>
    <p:sldId id="308" r:id="rId78"/>
    <p:sldId id="309" r:id="rId79"/>
    <p:sldId id="310" r:id="rId80"/>
    <p:sldId id="311" r:id="rId81"/>
    <p:sldId id="312" r:id="rId82"/>
    <p:sldId id="313" r:id="rId83"/>
    <p:sldId id="314" r:id="rId84"/>
    <p:sldId id="315" r:id="rId85"/>
    <p:sldId id="316" r:id="rId86"/>
    <p:sldId id="317" r:id="rId87"/>
    <p:sldId id="318" r:id="rId88"/>
    <p:sldId id="319" r:id="rId89"/>
    <p:sldId id="320" r:id="rId90"/>
    <p:sldId id="321" r:id="rId91"/>
    <p:sldId id="347" r:id="rId92"/>
    <p:sldId id="322" r:id="rId93"/>
    <p:sldId id="348" r:id="rId94"/>
    <p:sldId id="323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24" r:id="rId103"/>
    <p:sldId id="325" r:id="rId104"/>
    <p:sldId id="326" r:id="rId105"/>
    <p:sldId id="327" r:id="rId106"/>
    <p:sldId id="328" r:id="rId107"/>
    <p:sldId id="329" r:id="rId108"/>
    <p:sldId id="330" r:id="rId109"/>
    <p:sldId id="331" r:id="rId110"/>
    <p:sldId id="332" r:id="rId111"/>
    <p:sldId id="333" r:id="rId112"/>
    <p:sldId id="334" r:id="rId113"/>
    <p:sldId id="356" r:id="rId114"/>
    <p:sldId id="357" r:id="rId115"/>
    <p:sldId id="373" r:id="rId116"/>
    <p:sldId id="335" r:id="rId117"/>
    <p:sldId id="336" r:id="rId118"/>
    <p:sldId id="337" r:id="rId119"/>
    <p:sldId id="358" r:id="rId1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46" d="100"/>
          <a:sy n="46" d="100"/>
        </p:scale>
        <p:origin x="-968" y="-10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notesMaster" Target="notesMasters/notesMaster1.xml"/><Relationship Id="rId122" Type="http://schemas.openxmlformats.org/officeDocument/2006/relationships/printerSettings" Target="printerSettings/printerSettings1.bin"/><Relationship Id="rId123" Type="http://schemas.openxmlformats.org/officeDocument/2006/relationships/presProps" Target="presProps.xml"/><Relationship Id="rId124" Type="http://schemas.openxmlformats.org/officeDocument/2006/relationships/viewProps" Target="viewProps.xml"/><Relationship Id="rId125" Type="http://schemas.openxmlformats.org/officeDocument/2006/relationships/theme" Target="theme/theme1.xml"/><Relationship Id="rId12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600380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 és feli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ímszöveg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Címszöveg</a:t>
            </a:r>
          </a:p>
        </p:txBody>
      </p:sp>
      <p:sp>
        <p:nvSpPr>
          <p:cNvPr id="12" name="1. szövegtörzsszint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13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déz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Kiss János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–Kiss János</a:t>
            </a:r>
          </a:p>
        </p:txBody>
      </p:sp>
      <p:sp>
        <p:nvSpPr>
          <p:cNvPr id="94" name="„Írjon be ide egy idézetet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„Írjon be ide egy idézetet.”</a:t>
            </a:r>
          </a:p>
        </p:txBody>
      </p:sp>
      <p:sp>
        <p:nvSpPr>
          <p:cNvPr id="95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ényké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Kép"/>
          <p:cNvSpPr>
            <a:spLocks noGrp="1"/>
          </p:cNvSpPr>
          <p:nvPr>
            <p:ph type="pic" idx="13"/>
          </p:nvPr>
        </p:nvSpPr>
        <p:spPr>
          <a:xfrm>
            <a:off x="0" y="0"/>
            <a:ext cx="12999418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1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1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50240" y="8882098"/>
            <a:ext cx="3034453" cy="677333"/>
          </a:xfrm>
          <a:prstGeom prst="rect">
            <a:avLst/>
          </a:prstGeom>
          <a:ln/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43307" y="8882098"/>
            <a:ext cx="4118187" cy="677333"/>
          </a:xfrm>
          <a:prstGeom prst="rect">
            <a:avLst/>
          </a:prstGeom>
          <a:ln/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Pákozdi Szilvia  Oktató  PKG 2014.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290791" y="9251950"/>
            <a:ext cx="410519" cy="37959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D4BF4-E6FF-134D-900C-2A1DF9848C0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2241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50240" y="8882098"/>
            <a:ext cx="3034453" cy="677333"/>
          </a:xfrm>
          <a:prstGeom prst="rect">
            <a:avLst/>
          </a:prstGeom>
          <a:ln/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43307" y="8882098"/>
            <a:ext cx="4118187" cy="677333"/>
          </a:xfrm>
          <a:prstGeom prst="rect">
            <a:avLst/>
          </a:prstGeom>
          <a:ln/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Pákozdi Szilvia  Oktató  PKG 2014.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290791" y="9251950"/>
            <a:ext cx="410519" cy="37959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54EED-56D1-634F-84B3-C61BAEA8822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40140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50240" y="8882098"/>
            <a:ext cx="3034453" cy="677333"/>
          </a:xfrm>
          <a:prstGeom prst="rect">
            <a:avLst/>
          </a:prstGeom>
          <a:ln/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43307" y="8882098"/>
            <a:ext cx="4118187" cy="677333"/>
          </a:xfrm>
          <a:prstGeom prst="rect">
            <a:avLst/>
          </a:prstGeom>
          <a:ln/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Pákozdi Szilvia  Oktató  PKG 2014.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290791" y="9251950"/>
            <a:ext cx="410519" cy="37959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131E2-9542-7B40-8E42-AFAF5E00AF9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3328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énykép - vízszin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Kép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Címszöveg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Címszöveg</a:t>
            </a:r>
          </a:p>
        </p:txBody>
      </p:sp>
      <p:sp>
        <p:nvSpPr>
          <p:cNvPr id="22" name="1. szövegtörzsszint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23" name="Diasorszám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ím – középre igazít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ímszöveg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31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ó - függőle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Kép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Címszöveg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Címszöveg</a:t>
            </a:r>
          </a:p>
        </p:txBody>
      </p:sp>
      <p:sp>
        <p:nvSpPr>
          <p:cNvPr id="40" name="1. szövegtörzsszint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41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ím - felü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ímszöve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49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ím és listajel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ímszöve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57" name="1. szövegtörzsszin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58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ím, listajelek és fényké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Kép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Címszöveg"/>
          <p:cNvSpPr txBox="1">
            <a:spLocks noGrp="1"/>
          </p:cNvSpPr>
          <p:nvPr>
            <p:ph type="title"/>
          </p:nvPr>
        </p:nvSpPr>
        <p:spPr>
          <a:xfrm>
            <a:off x="952500" y="3937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Címszöveg</a:t>
            </a:r>
          </a:p>
        </p:txBody>
      </p:sp>
      <p:sp>
        <p:nvSpPr>
          <p:cNvPr id="67" name="1. szövegtörzsszint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68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istajel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1. szövegtörzsszint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76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énykép - hár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Kép"/>
          <p:cNvSpPr>
            <a:spLocks noGrp="1"/>
          </p:cNvSpPr>
          <p:nvPr>
            <p:ph type="pic" sz="half" idx="13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Kép"/>
          <p:cNvSpPr>
            <a:spLocks noGrp="1"/>
          </p:cNvSpPr>
          <p:nvPr>
            <p:ph type="pic" sz="quarter" idx="14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Kép"/>
          <p:cNvSpPr>
            <a:spLocks noGrp="1"/>
          </p:cNvSpPr>
          <p:nvPr>
            <p:ph type="pic" sz="quarter" idx="15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Diasorszám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szöveg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Címszöveg</a:t>
            </a:r>
          </a:p>
        </p:txBody>
      </p:sp>
      <p:sp>
        <p:nvSpPr>
          <p:cNvPr id="3" name="1. szövegtörzsszint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1. szövegtörzsszint</a:t>
            </a:r>
          </a:p>
          <a:p>
            <a:pPr lvl="1"/>
            <a:r>
              <a:t>2. szövegtörzsszint</a:t>
            </a:r>
          </a:p>
          <a:p>
            <a:pPr lvl="2"/>
            <a:r>
              <a:t>3. szövegtörzsszint</a:t>
            </a:r>
          </a:p>
          <a:p>
            <a:pPr lvl="3"/>
            <a:r>
              <a:t>4. szövegtörzsszint</a:t>
            </a:r>
          </a:p>
          <a:p>
            <a:pPr lvl="4"/>
            <a:r>
              <a:t>5. szövegtörzsszint</a:t>
            </a:r>
          </a:p>
        </p:txBody>
      </p:sp>
      <p:sp>
        <p:nvSpPr>
          <p:cNvPr id="4" name="Diasorszám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Relationship Id="rId3" Type="http://schemas.openxmlformats.org/officeDocument/2006/relationships/image" Target="../media/image12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9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dapestdental.hu/Esztetikai_fogaszat_Mozgo_fogak_-_gyulladt_iny_-_fogko_Fog" TargetMode="External"/><Relationship Id="rId4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://hu.wikipedia.org/w/index.php?title=Nervus_trigeminus&amp;action=edit&amp;redlink=1" TargetMode="External"/><Relationship Id="rId4" Type="http://schemas.openxmlformats.org/officeDocument/2006/relationships/hyperlink" Target="http://hu.wikipedia.org/w/index.p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Relationship Id="rId3" Type="http://schemas.openxmlformats.org/officeDocument/2006/relationships/image" Target="../media/image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Relationship Id="rId3" Type="http://schemas.openxmlformats.org/officeDocument/2006/relationships/image" Target="../media/image3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Relationship Id="rId3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Relationship Id="rId3" Type="http://schemas.openxmlformats.org/officeDocument/2006/relationships/image" Target="../media/image3.png"/><Relationship Id="rId4" Type="http://schemas.openxmlformats.org/officeDocument/2006/relationships/hyperlink" Target="http://hu.wikipedia.org/wiki/Arckoponya" TargetMode="External"/><Relationship Id="rId5" Type="http://schemas.openxmlformats.org/officeDocument/2006/relationships/hyperlink" Target="http://hu.wikipedia.org/wiki/Sz%C3%A1j%C3%BCreg" TargetMode="External"/><Relationship Id="rId6" Type="http://schemas.openxmlformats.org/officeDocument/2006/relationships/hyperlink" Target="http://hu.wikipedia.org/wiki/Orr%C3%BCreg" TargetMode="External"/><Relationship Id="rId7" Type="http://schemas.openxmlformats.org/officeDocument/2006/relationships/hyperlink" Target="http://hu.wikipedia.org/wiki/Szem" TargetMode="External"/><Relationship Id="rId8" Type="http://schemas.openxmlformats.org/officeDocument/2006/relationships/hyperlink" Target="http://hu.wikipedia.org/wiki/Auton%C3%B3m_idegrendszer" TargetMode="External"/><Relationship Id="rId9" Type="http://schemas.openxmlformats.org/officeDocument/2006/relationships/hyperlink" Target="http://hu.wikipedia.org/wiki/Ideg" TargetMode="External"/><Relationship Id="rId10" Type="http://schemas.openxmlformats.org/officeDocument/2006/relationships/image" Target="../media/image13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6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7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8.jpe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Relationship Id="rId3" Type="http://schemas.openxmlformats.org/officeDocument/2006/relationships/image" Target="../media/image3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hu.wikipedia.org/wiki/Orr" TargetMode="External"/><Relationship Id="rId4" Type="http://schemas.openxmlformats.org/officeDocument/2006/relationships/hyperlink" Target="http://hu.wikipedia.org/wiki/Homlok" TargetMode="External"/><Relationship Id="rId5" Type="http://schemas.openxmlformats.org/officeDocument/2006/relationships/hyperlink" Target="http://hu.wikipedia.org/wiki/Fog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://hu.wikipedia.org/wiki/Arckoponya" TargetMode="External"/><Relationship Id="rId5" Type="http://schemas.openxmlformats.org/officeDocument/2006/relationships/hyperlink" Target="http://hu.wikipedia.org/wiki/Csont" TargetMode="External"/><Relationship Id="rId6" Type="http://schemas.openxmlformats.org/officeDocument/2006/relationships/hyperlink" Target="http://hu.wikipedia.org/wiki/Koponya" TargetMode="External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://hu.wikipedia.org/wiki/Fog" TargetMode="External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://hu.wikipedia.org/wiki/Hal%C3%A1nt%C3%A9kizom" TargetMode="External"/><Relationship Id="rId5" Type="http://schemas.openxmlformats.org/officeDocument/2006/relationships/hyperlink" Target="http://hu.wikipedia.org/wiki/Processus_condylaris_mandibulae" TargetMode="External"/><Relationship Id="rId6" Type="http://schemas.openxmlformats.org/officeDocument/2006/relationships/hyperlink" Target="http://hu.wikipedia.org/wiki/%C3%81llkapocs%C3%ADz%C3%BClet" TargetMode="External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hu.wikipedia.org/wiki/Musculus_pterygoideus_lateralis" TargetMode="External"/><Relationship Id="rId4" Type="http://schemas.openxmlformats.org/officeDocument/2006/relationships/hyperlink" Target="http://hu.wikipedia.org/wiki/Fog%C3%A1szat" TargetMode="External"/><Relationship Id="rId5" Type="http://schemas.openxmlformats.org/officeDocument/2006/relationships/hyperlink" Target="http://hu.wikipedia.org/wiki/Fog" TargetMode="External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://hu.wikipedia.org/wiki/%C3%8Dz%C3%BClet" TargetMode="External"/><Relationship Id="rId5" Type="http://schemas.openxmlformats.org/officeDocument/2006/relationships/hyperlink" Target="http://hu.wikipedia.org/wiki/%C3%81llkapocs" TargetMode="External"/><Relationship Id="rId6" Type="http://schemas.openxmlformats.org/officeDocument/2006/relationships/hyperlink" Target="http://hu.wikipedia.org/wiki/Koponya" TargetMode="External"/><Relationship Id="rId7" Type="http://schemas.openxmlformats.org/officeDocument/2006/relationships/hyperlink" Target="http://hu.wikipedia.org/wiki/Anat%C3%B3mia" TargetMode="External"/><Relationship Id="rId8" Type="http://schemas.openxmlformats.org/officeDocument/2006/relationships/hyperlink" Target="http://hu.wikipedia.org/wiki/Csont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://hu.wikipedia.org/wiki/Csont" TargetMode="External"/><Relationship Id="rId5" Type="http://schemas.openxmlformats.org/officeDocument/2006/relationships/hyperlink" Target="http://hu.wikipedia.org/wiki/Als%C3%B3_%C3%A1llkapocs" TargetMode="External"/><Relationship Id="rId6" Type="http://schemas.openxmlformats.org/officeDocument/2006/relationships/hyperlink" Target="http://hu.wikipedia.org/wiki/%C3%81llkapocscsont" TargetMode="External"/><Relationship Id="rId7" Type="http://schemas.openxmlformats.org/officeDocument/2006/relationships/hyperlink" Target="http://hu.wikipedia.org/wiki/Varrat" TargetMode="External"/><Relationship Id="rId8" Type="http://schemas.openxmlformats.org/officeDocument/2006/relationships/hyperlink" Target="http://hu.wikipedia.org/wiki/Agykoponya" TargetMode="External"/><Relationship Id="rId9" Type="http://schemas.openxmlformats.org/officeDocument/2006/relationships/hyperlink" Target="http://hu.wikipedia.org/wiki/Arckoponya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hu.wikipedia.org/wiki/%C3%8Dz%C3%BClet" TargetMode="External"/><Relationship Id="rId4" Type="http://schemas.openxmlformats.org/officeDocument/2006/relationships/hyperlink" Target="http://hu.wikipedia.org/wiki/Processus_condylaris_mandibulae" TargetMode="External"/><Relationship Id="rId5" Type="http://schemas.openxmlformats.org/officeDocument/2006/relationships/hyperlink" Target="http://hu.wikipedia.org/wiki/Porc" TargetMode="External"/><Relationship Id="rId6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://hu.wikipedia.org/wiki/Musculus_pterygoideus_lateralis" TargetMode="External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hu.wikipedia.org/wiki/Szalag" TargetMode="External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Relationship Id="rId3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Relationship Id="rId3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Relationship Id="rId3" Type="http://schemas.openxmlformats.org/officeDocument/2006/relationships/image" Target="../media/image4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hu.wikipedia.org/wiki/%C3%81llcsont" TargetMode="External"/><Relationship Id="rId4" Type="http://schemas.openxmlformats.org/officeDocument/2006/relationships/image" Target="../media/image3.png"/><Relationship Id="rId5" Type="http://schemas.openxmlformats.org/officeDocument/2006/relationships/hyperlink" Target="http://hu.wikipedia.org/w/index.php?title=T%C3%A1pl%C3%A1l%C3%A9k&amp;action=edit&amp;redlink=1" TargetMode="External"/><Relationship Id="rId6" Type="http://schemas.openxmlformats.org/officeDocument/2006/relationships/hyperlink" Target="http://hu.wikipedia.org/wiki/Em%C3%A9szt%C3%A9s" TargetMode="External"/><Relationship Id="rId7" Type="http://schemas.openxmlformats.org/officeDocument/2006/relationships/hyperlink" Target="http://hu.wiki" TargetMode="External"/><Relationship Id="rId8" Type="http://schemas.openxmlformats.org/officeDocument/2006/relationships/hyperlink" Target="http://hu.wikipedia.org/wiki/Ember" TargetMode="External"/><Relationship Id="rId9" Type="http://schemas.openxmlformats.org/officeDocument/2006/relationships/hyperlink" Target="http://hu.wikipedia.org/w/index.php?title=Besz%C3%A9d&amp;action=edit&amp;redlink=1" TargetMode="External"/><Relationship Id="rId10" Type="http://schemas.openxmlformats.org/officeDocument/2006/relationships/hyperlink" Target="http://hu.wikipedia.org/wiki/Artikul%C3%A1ci%C3%B3" TargetMode="External"/><Relationship Id="rId11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://hu.wikipedia.org/wiki/Dentin" TargetMode="External"/><Relationship Id="rId5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hu.wikipedi" TargetMode="External"/><Relationship Id="rId4" Type="http://schemas.openxmlformats.org/officeDocument/2006/relationships/hyperlink" Target="http://hu.wikipedia.org/wiki/Marad%C3%B3_fog" TargetMode="External"/><Relationship Id="rId5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://hu.wikipedia.org/wiki/Fog%C3%A1szatban_haszn%C3%A1latos_s%C3%ADkok_%C3%A9s_ir%C3%A1nyok" TargetMode="External"/><Relationship Id="rId5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://hu" TargetMode="External"/><Relationship Id="rId5" Type="http://schemas.openxmlformats.org/officeDocument/2006/relationships/hyperlink" Target="http://hu.wikipedia.org/wiki/Fog%C3%A1szatban_haszn%C3%A1latos_s%C3%ADkok_%C3%A9s_ir%C3%A1nyok" TargetMode="External"/><Relationship Id="rId6" Type="http://schemas.openxmlformats.org/officeDocument/2006/relationships/hyperlink" Target="http://hu.wikipedia.org/wiki/Anat%C3%B3mi%C3%A1ban_haszn%C3%A1latos_s%C3%ADkok_%C3%A9s_ir%C3%A1nyok%22%20%5Cl%20%22Proxim.C3.A1lis_.C3.A9s_diszt.C3.A1lis" TargetMode="External"/><Relationship Id="rId7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Relationship Id="rId3" Type="http://schemas.openxmlformats.org/officeDocument/2006/relationships/image" Target="../media/image54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Relationship Id="rId3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Relationship Id="rId3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://hu.wikipedia.org/wiki/Fogb%C3%A9l" TargetMode="External"/><Relationship Id="rId5" Type="http://schemas.openxmlformats.org/officeDocument/2006/relationships/hyperlink" Target="http://hu.wikipedia.org/wiki/Dentin" TargetMode="External"/><Relationship Id="rId6" Type="http://schemas.openxmlformats.org/officeDocument/2006/relationships/hyperlink" Target="http://hu.wikipedia.org/wiki/Fogzom%C3%A1nc" TargetMode="External"/><Relationship Id="rId7" Type="http://schemas.openxmlformats.org/officeDocument/2006/relationships/hyperlink" Target="http://hu.wikipedia.org/wiki/Fogcement" TargetMode="External"/><Relationship Id="rId8" Type="http://schemas.openxmlformats.org/officeDocument/2006/relationships/hyperlink" Target="http://hu.wikipedia.org/wiki/Gy%C3%B6k%C3%A9rh%C3%A1rtya" TargetMode="External"/><Relationship Id="rId9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://hu.wikipedia.org/w/index.php?title=Hidroxilapatit&amp;action=edit&amp;redlink=1" TargetMode="External"/><Relationship Id="rId5" Type="http://schemas.openxmlformats.org/officeDocument/2006/relationships/hyperlink" Target="http://hu.wikipedia.org/wiki/V%C3%ADz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://hu.wikipedia.org/wiki/PH" TargetMode="External"/><Relationship Id="rId5" Type="http://schemas.openxmlformats.org/officeDocument/2006/relationships/hyperlink" Target="http://hu.w" TargetMode="External"/><Relationship Id="rId6" Type="http://schemas.openxmlformats.org/officeDocument/2006/relationships/hyperlink" Target="http://hu.wikipedia.org/wiki/Fluor" TargetMode="External"/><Relationship Id="rId7" Type="http://schemas.openxmlformats.org/officeDocument/2006/relationships/hyperlink" Target="http://hu.wikipedia.org/wiki/Apatit" TargetMode="External"/><Relationship Id="rId8" Type="http://schemas.openxmlformats.org/officeDocument/2006/relationships/hyperlink" Target="http://hu.wikipedia.org/wiki/Fogkr%C3%A9m" TargetMode="External"/><Relationship Id="rId9" Type="http://schemas.openxmlformats.org/officeDocument/2006/relationships/hyperlink" Target="http://hu.wikipedia.org/wiki/V%C3%ADz" TargetMode="External"/><Relationship Id="rId10" Type="http://schemas.openxmlformats.org/officeDocument/2006/relationships/hyperlink" Target="http://hu.wikipedia.org/wiki/Tej" TargetMode="External"/><Relationship Id="rId11" Type="http://schemas.openxmlformats.org/officeDocument/2006/relationships/hyperlink" Target="http://hu.wikipedia.org/wiki/Fogszuvasod%C3%A1s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://hu.wikipedia.org/wiki/Fogb%C3%A9l" TargetMode="External"/><Relationship Id="rId5" Type="http://schemas.openxmlformats.org/officeDocument/2006/relationships/hyperlink" Target="http://hu.wikipedia.org/wiki/Fogzom%C3%A1" TargetMode="External"/><Relationship Id="rId6" Type="http://schemas.openxmlformats.org/officeDocument/2006/relationships/hyperlink" Target="http://hu.wikipedia.org/wiki/Fogcement" TargetMode="External"/><Relationship Id="rId7" Type="http://schemas.openxmlformats.org/officeDocument/2006/relationships/hyperlink" Target="http://hu.wikipedia.org/wiki/%C3%81sv%C3%A1ny" TargetMode="External"/><Relationship Id="rId8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://hu.wikipedia.org/wiki/Odontoblaszt" TargetMode="External"/><Relationship Id="rId5" Type="http://schemas.openxmlformats.org/officeDocument/2006/relationships/hyperlink" Target="http://hu.wikipedia.org/wiki/Sejt" TargetMode="External"/><Relationship Id="rId6" Type="http://schemas.openxmlformats.org/officeDocument/2006/relationships/hyperlink" Target="http://hu.wikipedia.org/wiki/Cs" TargetMode="External"/><Relationship Id="rId7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8.jpeg"/><Relationship Id="rId5" Type="http://schemas.openxmlformats.org/officeDocument/2006/relationships/image" Target="../media/image69.jpeg"/><Relationship Id="rId6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://hu.wikipedia.org/wiki/Bakt%C3%A9riumok" TargetMode="External"/><Relationship Id="rId5" Type="http://schemas.openxmlformats.org/officeDocument/2006/relationships/hyperlink" Target="http://hu.wikipedia.org/wiki/Toxin" TargetMode="External"/><Relationship Id="rId6" Type="http://schemas.openxmlformats.org/officeDocument/2006/relationships/hyperlink" Target="http://hu.wikipedia.org/wiki/Idegsz%C3%B6vet" TargetMode="External"/><Relationship Id="rId7" Type="http://schemas.openxmlformats.org/officeDocument/2006/relationships/image" Target="../media/image71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Relationship Id="rId3" Type="http://schemas.openxmlformats.org/officeDocument/2006/relationships/image" Target="../media/image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Relationship Id="rId3" Type="http://schemas.openxmlformats.org/officeDocument/2006/relationships/image" Target="../media/image7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Relationship Id="rId3" Type="http://schemas.openxmlformats.org/officeDocument/2006/relationships/image" Target="../media/image6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5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Relationship Id="rId3" Type="http://schemas.openxmlformats.org/officeDocument/2006/relationships/image" Target="../media/image76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hu.wikipedia.org/wiki/Fogmeder" TargetMode="External"/><Relationship Id="rId4" Type="http://schemas.openxmlformats.org/officeDocument/2006/relationships/hyperlink" Target="http://hu.wikipedia.org/wiki/Gy%C3%B6k%C3%A9rh%C3%A1rtya" TargetMode="External"/><Relationship Id="rId5" Type="http://schemas.openxmlformats.org/officeDocument/2006/relationships/hyperlink" Target="http://hu.wikipedia.org/wiki/Fog%C3%AD" TargetMode="External"/><Relationship Id="rId6" Type="http://schemas.openxmlformats.org/officeDocument/2006/relationships/hyperlink" Target="http://hu.wikipedia.org/wiki/Fog%C3%A1gy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7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hu.wikipedia.org/wiki/Cementoblaszt" TargetMode="External"/><Relationship Id="rId4" Type="http://schemas.openxmlformats.org/officeDocument/2006/relationships/hyperlink" Target="http://hu.wikiped" TargetMode="External"/><Relationship Id="rId5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hu.wikipedia.org/wiki/%C3%81llcsont" TargetMode="External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://hu.wikipedia.org/wiki/K%C3%B6t%C5%91sz%C3%B6vet" TargetMode="External"/><Relationship Id="rId5" Type="http://schemas.openxmlformats.org/officeDocument/2006/relationships/hyperlink" Target="http://hu.wikipedia.org/wiki/Fogfejl%C5%91d%C3%A9s" TargetMode="External"/><Relationship Id="rId6" Type="http://schemas.openxmlformats.org/officeDocument/2006/relationships/hyperlink" Target="http://hu.wikipedia.org/wiki/Fogmeder" TargetMode="External"/><Relationship Id="rId7" Type="http://schemas.openxmlformats.org/officeDocument/2006/relationships/hyperlink" Target="http://hu.wikipedia.org/w/index.php?title=Propriorecept%C3%ADv&amp;action=edit&amp;redlink=1" TargetMode="External"/><Relationship Id="rId8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1.png"/><Relationship Id="rId1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Relationship Id="rId3" Type="http://schemas.openxmlformats.org/officeDocument/2006/relationships/image" Target="../media/image3.png"/><Relationship Id="rId4" Type="http://schemas.openxmlformats.org/officeDocument/2006/relationships/hyperlink" Target="http://hu.wikipedia.org/wiki/%C3%81llcsont" TargetMode="External"/><Relationship Id="rId5" Type="http://schemas.openxmlformats.org/officeDocument/2006/relationships/hyperlink" Target="http://hu.wikipedia.org/wik" TargetMode="External"/><Relationship Id="rId6" Type="http://schemas.openxmlformats.org/officeDocument/2006/relationships/hyperlink" Target="http://hu.wikipedia.org/wiki/Foggy%C3%B6k%C3%A9r" TargetMode="External"/><Relationship Id="rId7" Type="http://schemas.openxmlformats.org/officeDocument/2006/relationships/hyperlink" Target="http://hu.wikipedia.org/w/index.php?title=Oszteoklaszt&amp;action=edit&amp;redlin" TargetMode="External"/><Relationship Id="rId8" Type="http://schemas.openxmlformats.org/officeDocument/2006/relationships/hyperlink" Target="http://hu.wikipedia.org/w/index.php?title=Oszteoblaszt&amp;action=edit&amp;redlink=1" TargetMode="External"/><Relationship Id="rId9" Type="http://schemas.openxmlformats.org/officeDocument/2006/relationships/hyperlink" Target="http://hu.wikipedia.org/wiki/Csont" TargetMode="External"/><Relationship Id="rId10" Type="http://schemas.openxmlformats.org/officeDocument/2006/relationships/hyperlink" Target="http://hu.wiki" TargetMode="Externa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Relationship Id="rId3" Type="http://schemas.openxmlformats.org/officeDocument/2006/relationships/image" Target="../media/image84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hu.wikipedia.org/w/index.php?title=Fogel%25C5%2591t%25C3%25B" TargetMode="External"/><Relationship Id="rId3" Type="http://schemas.openxmlformats.org/officeDocument/2006/relationships/image" Target="../media/image84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85.jp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8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Maxillofacialis anatómia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Maxillofacialis anatómia</a:t>
            </a:r>
          </a:p>
        </p:txBody>
      </p:sp>
      <p:sp>
        <p:nvSpPr>
          <p:cNvPr id="120" name="Szövegtörzs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Az arckoponya két fontos csontja: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 marR="457200" algn="l" defTabSz="457200">
              <a:defRPr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Az arckoponya két fontos csontja:</a:t>
            </a:r>
          </a:p>
        </p:txBody>
      </p:sp>
      <p:sp>
        <p:nvSpPr>
          <p:cNvPr id="152" name="• Maxilla: összenőtt a koponyával…"/>
          <p:cNvSpPr txBox="1">
            <a:spLocks noGrp="1"/>
          </p:cNvSpPr>
          <p:nvPr>
            <p:ph type="body" idx="1"/>
          </p:nvPr>
        </p:nvSpPr>
        <p:spPr>
          <a:xfrm>
            <a:off x="496082" y="2184400"/>
            <a:ext cx="12419818" cy="57150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0" marR="457200" indent="0" defTabSz="457200">
              <a:spcBef>
                <a:spcPts val="0"/>
              </a:spcBef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914400" marR="457200" indent="-228600" defTabSz="457200">
              <a:spcBef>
                <a:spcPts val="0"/>
              </a:spcBef>
              <a:buSzTx/>
              <a:buNone/>
              <a:tabLst>
                <a:tab pos="914400" algn="l"/>
              </a:tabLst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•	</a:t>
            </a:r>
            <a:r>
              <a:rPr b="1" dirty="0">
                <a:solidFill>
                  <a:srgbClr val="1A0A53"/>
                </a:solidFill>
              </a:rPr>
              <a:t>Maxilla:</a:t>
            </a:r>
            <a:r>
              <a:rPr dirty="0"/>
              <a:t> </a:t>
            </a:r>
            <a:r>
              <a:rPr lang="hu-HU" dirty="0" smtClean="0"/>
              <a:t>legnagyobb páros arckoponyacsont, </a:t>
            </a:r>
            <a:r>
              <a:rPr dirty="0" smtClean="0"/>
              <a:t>összenőtt </a:t>
            </a:r>
            <a:r>
              <a:rPr dirty="0"/>
              <a:t>a koponyával</a:t>
            </a:r>
          </a:p>
          <a:p>
            <a:pPr marL="685800" marR="457200" indent="0" defTabSz="457200">
              <a:spcBef>
                <a:spcPts val="0"/>
              </a:spcBef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914400" marR="457200" indent="-228600" defTabSz="457200">
              <a:spcBef>
                <a:spcPts val="0"/>
              </a:spcBef>
              <a:buSzTx/>
              <a:buNone/>
              <a:tabLst>
                <a:tab pos="914400" algn="l"/>
              </a:tabLst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•	</a:t>
            </a:r>
            <a:r>
              <a:rPr b="1" dirty="0">
                <a:solidFill>
                  <a:srgbClr val="11053B"/>
                </a:solidFill>
              </a:rPr>
              <a:t>Mandibula:</a:t>
            </a:r>
            <a:r>
              <a:rPr dirty="0"/>
              <a:t> gömbcsuklós (</a:t>
            </a:r>
            <a:r>
              <a:rPr dirty="0">
                <a:solidFill>
                  <a:srgbClr val="FF2600"/>
                </a:solidFill>
              </a:rPr>
              <a:t>temporomandibularis</a:t>
            </a:r>
            <a:r>
              <a:rPr dirty="0"/>
              <a:t>) izülettel kapcsolódik, 2 helyen ízesült hajlított csont</a:t>
            </a:r>
          </a:p>
          <a:p>
            <a:pPr marL="0" marR="457200" indent="0" defTabSz="457200">
              <a:spcBef>
                <a:spcPts val="0"/>
              </a:spcBef>
              <a:buSzTx/>
              <a:buNone/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  <p:pic>
        <p:nvPicPr>
          <p:cNvPr id="153" name="ora-020-kk.jpg" descr="ora-020-kk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39903" y="174625"/>
            <a:ext cx="3375997" cy="3460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500" y="326632"/>
            <a:ext cx="11099800" cy="33751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gingiva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marginalis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és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a gingiva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propria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közötti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határ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nem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éles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néha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van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csak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felszínen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sekély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kis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behúzódás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hámtapadásnak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megfefelően</a:t>
            </a:r>
            <a:endParaRPr lang="en-US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buNone/>
            </a:pP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gingiva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propria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mucogingivalis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junctioval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határolódik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el a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laza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nyálkahártyától</a:t>
            </a:r>
            <a:endParaRPr lang="en-US" dirty="0"/>
          </a:p>
        </p:txBody>
      </p:sp>
      <p:pic>
        <p:nvPicPr>
          <p:cNvPr id="4" name="Picture 3" descr="Képernyőfotó 2019-09-10 - 19.02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24" y="3701831"/>
            <a:ext cx="12192850" cy="555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7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26" y="444500"/>
            <a:ext cx="8990724" cy="84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204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Fogak érintkezései: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 algn="l">
              <a:spcBef>
                <a:spcPts val="2600"/>
              </a:spcBef>
              <a:defRPr sz="4800" b="1" u="sng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b="0" u="none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b="1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Fogak érintkezései:</a:t>
            </a:r>
          </a:p>
        </p:txBody>
      </p:sp>
      <p:sp>
        <p:nvSpPr>
          <p:cNvPr id="425" name="A fogak a szomszédos fogakkal a kontaktpontoknál érintkeznek.…"/>
          <p:cNvSpPr txBox="1">
            <a:spLocks noGrp="1"/>
          </p:cNvSpPr>
          <p:nvPr>
            <p:ph type="body" idx="1"/>
          </p:nvPr>
        </p:nvSpPr>
        <p:spPr>
          <a:xfrm>
            <a:off x="406400" y="2120900"/>
            <a:ext cx="12255500" cy="71755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0" marR="457200" indent="0" algn="just" defTabSz="457200">
              <a:spcBef>
                <a:spcPts val="150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 fogak a szomszédos fogakkal a kontaktpontoknál érintkeznek. </a:t>
            </a:r>
          </a:p>
          <a:p>
            <a:pPr marL="0" marR="457200" indent="0" algn="just" defTabSz="457200">
              <a:spcBef>
                <a:spcPts val="150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 szomszédos fogak az egymás felé néző enyhén domború felszíneik legkiemelkedőbb részén érintkeznek, </a:t>
            </a:r>
            <a:r>
              <a:rPr b="1">
                <a:solidFill>
                  <a:srgbClr val="E32400"/>
                </a:solidFill>
              </a:rPr>
              <a:t>ez az érintkezés eredetileg pontszerű</a:t>
            </a:r>
          </a:p>
          <a:p>
            <a:pPr marL="0" marR="457200" indent="0" algn="just" defTabSz="457200">
              <a:spcBef>
                <a:spcPts val="150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 kontaktpont megléte lényeges:</a:t>
            </a:r>
          </a:p>
          <a:p>
            <a:pPr marL="0" marR="457200" indent="0" algn="just" defTabSz="457200">
              <a:spcBef>
                <a:spcPts val="150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Rágáskor lehetővé teszi a terhelés egyenletes elosztását. Kontaktpontok hiányában a terhelés csak egy-egy fogra hárul, ez hosszú távon egyes fogak túlterheléséhez, sőt később </a:t>
            </a:r>
            <a:r>
              <a:rPr b="1" u="sng">
                <a:hlinkClick r:id="rId3"/>
              </a:rPr>
              <a:t>fogínysorvadáshoz</a:t>
            </a:r>
            <a:r>
              <a:t>, majd a fog meglazulásához vezethet.</a:t>
            </a:r>
          </a:p>
          <a:p>
            <a:pPr marL="0" marR="457200" indent="0" algn="just" defTabSz="457200">
              <a:spcBef>
                <a:spcPts val="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 kontaktpontok pontos helyreállítása tömésekkel, fogpótlásokkal elengedhetetlen fontosságú feladat. Mely nem csak az adott fogpárt, hanem az egész fogsort védi.</a:t>
            </a:r>
          </a:p>
        </p:txBody>
      </p:sp>
      <p:pic>
        <p:nvPicPr>
          <p:cNvPr id="426" name="466.jpg" descr="466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53119" y="520700"/>
            <a:ext cx="3324861" cy="2095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xmlns:p15="http://schemas.microsoft.com/office/powerpoint/2012/main" xmlns="" Requires="p15">
      <p:transition xmlns:p14="http://schemas.microsoft.com/office/powerpoint/2010/main" spd="med" advClick="1" p14:dur="1000">
        <p15:prstTrans prst="pageCurlDouble"/>
      </p:transition>
    </mc:Choice>
    <mc:Choice Requires="p14">
      <p:transition spd="slow">
        <p14:prism dir="d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Fogak beidegzése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Fogak beidegzése</a:t>
            </a:r>
          </a:p>
        </p:txBody>
      </p:sp>
      <p:sp>
        <p:nvSpPr>
          <p:cNvPr id="430" name="Kettős: érző és vegetatív…"/>
          <p:cNvSpPr txBox="1">
            <a:spLocks noGrp="1"/>
          </p:cNvSpPr>
          <p:nvPr>
            <p:ph type="body" idx="1"/>
          </p:nvPr>
        </p:nvSpPr>
        <p:spPr>
          <a:xfrm>
            <a:off x="355600" y="2006600"/>
            <a:ext cx="12306300" cy="75946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0" marR="457200" indent="0" algn="just" defTabSz="457200">
              <a:spcBef>
                <a:spcPts val="60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Kettős: érző és vegetatív </a:t>
            </a:r>
          </a:p>
          <a:p>
            <a:pPr marL="0" marR="457200" indent="0" algn="just" defTabSz="457200">
              <a:spcBef>
                <a:spcPts val="60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dirty="0"/>
              <a:t>Az érző rostok</a:t>
            </a:r>
            <a:r>
              <a:rPr dirty="0"/>
              <a:t> a </a:t>
            </a:r>
            <a:r>
              <a:rPr b="1" u="sng" dirty="0">
                <a:solidFill>
                  <a:srgbClr val="C21A00"/>
                </a:solidFill>
                <a:hlinkClick r:id="rId3"/>
              </a:rPr>
              <a:t>nervus </a:t>
            </a:r>
            <a:r>
              <a:rPr b="1" u="sng" dirty="0" smtClean="0">
                <a:solidFill>
                  <a:srgbClr val="C21A00"/>
                </a:solidFill>
                <a:hlinkClick r:id="rId3"/>
              </a:rPr>
              <a:t>trigeminus</a:t>
            </a:r>
            <a:r>
              <a:rPr lang="hu-HU" b="1" u="sng" dirty="0" smtClean="0">
                <a:solidFill>
                  <a:srgbClr val="C21A00"/>
                </a:solidFill>
              </a:rPr>
              <a:t> (V. </a:t>
            </a:r>
            <a:r>
              <a:rPr lang="en-US" b="1" u="sng" dirty="0" smtClean="0">
                <a:solidFill>
                  <a:srgbClr val="C21A00"/>
                </a:solidFill>
              </a:rPr>
              <a:t>A</a:t>
            </a:r>
            <a:r>
              <a:rPr lang="hu-HU" b="1" u="sng" dirty="0" smtClean="0">
                <a:solidFill>
                  <a:srgbClr val="C21A00"/>
                </a:solidFill>
              </a:rPr>
              <a:t>gyideg)</a:t>
            </a:r>
            <a:r>
              <a:rPr b="1" dirty="0" smtClean="0"/>
              <a:t> </a:t>
            </a:r>
            <a:r>
              <a:rPr b="1" dirty="0"/>
              <a:t>2. és 3. </a:t>
            </a:r>
            <a:r>
              <a:rPr dirty="0"/>
              <a:t>ágán keresztül érkeznek. </a:t>
            </a:r>
          </a:p>
          <a:p>
            <a:pPr marL="0" marR="457200" indent="0" algn="just" defTabSz="457200">
              <a:spcBef>
                <a:spcPts val="60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 </a:t>
            </a:r>
            <a:r>
              <a:rPr b="1" dirty="0"/>
              <a:t>vegetatív szimpatikus rostok</a:t>
            </a:r>
            <a:r>
              <a:rPr dirty="0"/>
              <a:t> a felső nyaki dúcból (C8, T1 és T2 szelvényekből) származnak és az erek mentén haladnak.</a:t>
            </a:r>
          </a:p>
          <a:p>
            <a:pPr marL="0" marR="457200" indent="0" algn="just" defTabSz="457200">
              <a:spcBef>
                <a:spcPts val="60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 foramen apicalén való belépésük után az érzőrostok főleg a koronapulpában ágazódnak el. </a:t>
            </a:r>
          </a:p>
          <a:p>
            <a:pPr marL="0" marR="457200" indent="0" algn="just" defTabSz="457200">
              <a:spcBef>
                <a:spcPts val="60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 szervezetben egyedülállóan elvesztik </a:t>
            </a:r>
            <a:r>
              <a:rPr u="sng" dirty="0">
                <a:solidFill>
                  <a:srgbClr val="C21A00"/>
                </a:solidFill>
                <a:hlinkClick r:id="rId4"/>
              </a:rPr>
              <a:t>mielinhüvelyüket</a:t>
            </a:r>
            <a:r>
              <a:rPr dirty="0"/>
              <a:t> és a </a:t>
            </a:r>
            <a:r>
              <a:rPr b="1" dirty="0"/>
              <a:t>Raschkow-féle szubodontoblasztikus plexust</a:t>
            </a:r>
            <a:r>
              <a:rPr dirty="0"/>
              <a:t> alkotják. </a:t>
            </a:r>
          </a:p>
          <a:p>
            <a:pPr marL="0" marR="457200" indent="0" algn="just" defTabSz="457200">
              <a:spcBef>
                <a:spcPts val="60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Egyes rostok a dentincsatornákba is behatolnak. Újonnan áttört fogakban a szubodontoblasztikus plexus még nincs kifejlődve.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Cím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  <a:endParaRPr/>
          </a:p>
        </p:txBody>
      </p:sp>
      <p:sp>
        <p:nvSpPr>
          <p:cNvPr id="434" name="A pulpa érzőrostjainak kb. 80%-a C-típusú velőtlen rost, mely a tompa, hosszantartó, kevésbé elviselhető, nem lokalizálható fájdalomért felelős.…"/>
          <p:cNvSpPr txBox="1">
            <a:spLocks noGrp="1"/>
          </p:cNvSpPr>
          <p:nvPr>
            <p:ph type="body" idx="1"/>
          </p:nvPr>
        </p:nvSpPr>
        <p:spPr>
          <a:xfrm>
            <a:off x="762000" y="2768600"/>
            <a:ext cx="11480800" cy="57150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725714" indent="-408214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42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pulpa érzőrostjainak kb. 80%-a </a:t>
            </a:r>
            <a:r>
              <a:rPr sz="30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-típusú velőtlen rost, mely a tompa, hosszantartó, kevésbé elviselhető, nem lokalizálható fájdalomért felelős. </a:t>
            </a:r>
          </a:p>
          <a:p>
            <a:pPr marL="725714" indent="-408214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42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sz="30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Aα</a:t>
            </a:r>
            <a:r>
              <a: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-rostokat is találunk, melyek a hirtelen fellépő, éles, nyilalló fájdalmat közvetítik. </a:t>
            </a:r>
          </a:p>
          <a:p>
            <a:pPr marL="725714" indent="-408214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42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Ezenkívül kevés </a:t>
            </a:r>
            <a:r>
              <a:rPr sz="30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Aβ</a:t>
            </a:r>
            <a:r>
              <a: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-rost is megfigyelhető, ezek nyomás- és tapintásingereket közvetítenek.</a:t>
            </a:r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Nervus trigeminus (háromosztatú ideg, V. agyideg) fő ágai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26924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Nervus trigeminus (háromosztatú ideg, V. agyideg) fő ágai</a:t>
            </a:r>
          </a:p>
        </p:txBody>
      </p:sp>
      <p:sp>
        <p:nvSpPr>
          <p:cNvPr id="438" name="Nervus ophtalmicus…"/>
          <p:cNvSpPr txBox="1">
            <a:spLocks noGrp="1"/>
          </p:cNvSpPr>
          <p:nvPr>
            <p:ph type="body" idx="1"/>
          </p:nvPr>
        </p:nvSpPr>
        <p:spPr>
          <a:xfrm>
            <a:off x="762000" y="2768600"/>
            <a:ext cx="11480800" cy="57150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889000" indent="-571500">
              <a:spcBef>
                <a:spcPts val="2600"/>
              </a:spcBef>
              <a:buSzPct val="205882"/>
              <a:buAutoNum type="arabicPeriod"/>
              <a:defRPr sz="3400">
                <a:solidFill>
                  <a:srgbClr val="583400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b="1">
                <a:latin typeface="Times New Roman"/>
                <a:ea typeface="Times New Roman"/>
                <a:cs typeface="Times New Roman"/>
                <a:sym typeface="Times New Roman"/>
              </a:rPr>
              <a:t>Nervus ophtalmicus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889000" indent="-571500">
              <a:spcBef>
                <a:spcPts val="2600"/>
              </a:spcBef>
              <a:buSzPct val="205882"/>
              <a:buAutoNum type="arabicPeriod"/>
              <a:defRPr sz="3400">
                <a:solidFill>
                  <a:srgbClr val="583400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b="1">
                <a:latin typeface="Times New Roman"/>
                <a:ea typeface="Times New Roman"/>
                <a:cs typeface="Times New Roman"/>
                <a:sym typeface="Times New Roman"/>
              </a:rPr>
              <a:t>Nervus maxillaris</a:t>
            </a:r>
          </a:p>
          <a:p>
            <a:pPr marL="889000" indent="-571500">
              <a:spcBef>
                <a:spcPts val="2600"/>
              </a:spcBef>
              <a:buSzPct val="205882"/>
              <a:buAutoNum type="arabicPeriod"/>
              <a:defRPr sz="3400">
                <a:solidFill>
                  <a:srgbClr val="583400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b="1">
                <a:latin typeface="Times New Roman"/>
                <a:ea typeface="Times New Roman"/>
                <a:cs typeface="Times New Roman"/>
                <a:sym typeface="Times New Roman"/>
              </a:rPr>
              <a:t>Nervus mandibularis </a:t>
            </a:r>
          </a:p>
        </p:txBody>
      </p:sp>
      <p:pic>
        <p:nvPicPr>
          <p:cNvPr id="439" name="0136_arcidegzsaba_1.jpg" descr="0136_arcidegzsaba_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07200" y="3390900"/>
            <a:ext cx="4749800" cy="4457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0" name="Gray778.png" descr="Gray77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70705" y="3096917"/>
            <a:ext cx="6079276" cy="63887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" grpId="1" animBg="1" advAuto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1. Nervus ophtalmicus: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457200" marR="40640" indent="-228600" algn="l" defTabSz="457200">
              <a:lnSpc>
                <a:spcPct val="90000"/>
              </a:lnSpc>
              <a:spcBef>
                <a:spcPts val="700"/>
              </a:spcBef>
              <a:tabLst>
                <a:tab pos="38100" algn="l"/>
                <a:tab pos="5715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0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1.	Nervus ophtalmicus:</a:t>
            </a:r>
            <a:r>
              <a:rPr b="0"/>
              <a:t> </a:t>
            </a:r>
          </a:p>
        </p:txBody>
      </p:sp>
      <p:sp>
        <p:nvSpPr>
          <p:cNvPr id="444" name="A szem felett lép ki a koponyából…"/>
          <p:cNvSpPr txBox="1">
            <a:spLocks noGrp="1"/>
          </p:cNvSpPr>
          <p:nvPr>
            <p:ph type="body" idx="1"/>
          </p:nvPr>
        </p:nvSpPr>
        <p:spPr>
          <a:xfrm>
            <a:off x="762000" y="2768600"/>
            <a:ext cx="11480800" cy="57150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574040" marR="40640" indent="-533400" defTabSz="457200">
              <a:lnSpc>
                <a:spcPct val="90000"/>
              </a:lnSpc>
              <a:spcBef>
                <a:spcPts val="700"/>
              </a:spcBef>
              <a:buSz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457200" marR="40640" indent="-228600" defTabSz="457200">
              <a:lnSpc>
                <a:spcPct val="90000"/>
              </a:lnSpc>
              <a:spcBef>
                <a:spcPts val="700"/>
              </a:spcBef>
              <a:buSzTx/>
              <a:buNone/>
              <a:tabLst>
                <a:tab pos="38100" algn="l"/>
                <a:tab pos="5715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4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0"/>
          </a:p>
          <a:p>
            <a:pPr marL="457200" marR="40640" indent="0" defTabSz="457200">
              <a:lnSpc>
                <a:spcPct val="90000"/>
              </a:lnSpc>
              <a:spcBef>
                <a:spcPts val="700"/>
              </a:spcBef>
              <a:buSzTx/>
              <a:buNone/>
              <a:tabLst>
                <a:tab pos="38100" algn="l"/>
                <a:tab pos="5715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 szem felett lép ki a koponyából</a:t>
            </a:r>
          </a:p>
          <a:p>
            <a:pPr marL="457200" marR="40640" indent="0" defTabSz="457200">
              <a:lnSpc>
                <a:spcPct val="90000"/>
              </a:lnSpc>
              <a:spcBef>
                <a:spcPts val="700"/>
              </a:spcBef>
              <a:buSzTx/>
              <a:buNone/>
              <a:tabLst>
                <a:tab pos="38100" algn="l"/>
                <a:tab pos="5715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 szem, a felső szemhély és a homlok érzésének irányításáért felelős</a:t>
            </a:r>
          </a:p>
          <a:p>
            <a:pPr marL="457200" marR="40640" indent="-228600" defTabSz="457200">
              <a:lnSpc>
                <a:spcPct val="90000"/>
              </a:lnSpc>
              <a:spcBef>
                <a:spcPts val="700"/>
              </a:spcBef>
              <a:buSzTx/>
              <a:buNone/>
              <a:tabLst>
                <a:tab pos="38100" algn="l"/>
                <a:tab pos="457200" algn="l"/>
                <a:tab pos="5715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/>
              <a:t>-	</a:t>
            </a:r>
            <a:r>
              <a:t>érző ideg (csak érző rostokat tartalmaz)</a:t>
            </a:r>
            <a:endParaRPr b="0"/>
          </a:p>
          <a:p>
            <a:pPr marL="457200" marR="40640" indent="-228600" defTabSz="457200">
              <a:lnSpc>
                <a:spcPct val="90000"/>
              </a:lnSpc>
              <a:spcBef>
                <a:spcPts val="700"/>
              </a:spcBef>
              <a:buSzTx/>
              <a:buNone/>
              <a:tabLst>
                <a:tab pos="38100" algn="l"/>
                <a:tab pos="457200" algn="l"/>
                <a:tab pos="5715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/>
              <a:t>-	</a:t>
            </a:r>
            <a:r>
              <a:t> a homlok bőrének beidegzése</a:t>
            </a:r>
            <a:endParaRPr b="0"/>
          </a:p>
          <a:p>
            <a:pPr marL="457200" marR="40640" indent="-228600" defTabSz="457200">
              <a:lnSpc>
                <a:spcPct val="90000"/>
              </a:lnSpc>
              <a:spcBef>
                <a:spcPts val="700"/>
              </a:spcBef>
              <a:buSzTx/>
              <a:buNone/>
              <a:tabLst>
                <a:tab pos="38100" algn="l"/>
                <a:tab pos="457200" algn="l"/>
                <a:tab pos="5715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/>
              <a:t>-	</a:t>
            </a:r>
            <a:r>
              <a:t> a szemzugok bőrének beidegzése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2. Nervus maxillaris: - felső fogsor idegei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8382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algn="l">
              <a:spcBef>
                <a:spcPts val="2600"/>
              </a:spcBef>
              <a:defRPr sz="46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>
                <a:solidFill>
                  <a:srgbClr val="000000"/>
                </a:solidFill>
              </a:rPr>
              <a:t>	2. Nervus maxillaris: </a:t>
            </a:r>
            <a:r>
              <a:rPr>
                <a:solidFill>
                  <a:srgbClr val="000000"/>
                </a:solidFill>
              </a:rPr>
              <a:t>- felső fogsor idegei</a:t>
            </a:r>
          </a:p>
        </p:txBody>
      </p:sp>
      <p:sp>
        <p:nvSpPr>
          <p:cNvPr id="448" name="- A koponyaüregből a kerek nyíláson (foramen rotundum) keresztül lép ki a fossa pterygopalatinába és itt ágaira oszlik.…"/>
          <p:cNvSpPr txBox="1">
            <a:spLocks noGrp="1"/>
          </p:cNvSpPr>
          <p:nvPr>
            <p:ph type="body" idx="1"/>
          </p:nvPr>
        </p:nvSpPr>
        <p:spPr>
          <a:xfrm>
            <a:off x="406400" y="520700"/>
            <a:ext cx="12407900" cy="92329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457200" marR="40640" indent="-228600" defTabSz="457200">
              <a:lnSpc>
                <a:spcPct val="90000"/>
              </a:lnSpc>
              <a:spcBef>
                <a:spcPts val="700"/>
              </a:spcBef>
              <a:buSzTx/>
              <a:buNone/>
              <a:tabLst>
                <a:tab pos="38100" algn="l"/>
                <a:tab pos="457200" algn="l"/>
                <a:tab pos="5715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	A koponyaüregből a kerek nyíláson </a:t>
            </a:r>
            <a:r>
              <a:rPr i="1"/>
              <a:t>(foramen rotundum)</a:t>
            </a:r>
            <a:r>
              <a:t> keresztül lép ki a fossa pterygopalatinába és itt ágaira oszlik.</a:t>
            </a:r>
            <a:r>
              <a:rPr b="1"/>
              <a:t> </a:t>
            </a:r>
          </a:p>
          <a:p>
            <a:pPr marL="457200" marR="40640" indent="-228600" defTabSz="457200">
              <a:lnSpc>
                <a:spcPct val="90000"/>
              </a:lnSpc>
              <a:spcBef>
                <a:spcPts val="700"/>
              </a:spcBef>
              <a:buSzTx/>
              <a:buNone/>
              <a:tabLst>
                <a:tab pos="38100" algn="l"/>
                <a:tab pos="457200" algn="l"/>
                <a:tab pos="5715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/>
              <a:t>-	</a:t>
            </a:r>
            <a:r>
              <a:t>érző ideg </a:t>
            </a:r>
            <a:r>
              <a:rPr sz="3200"/>
              <a:t>(csak érző rostokat tartalmaz)</a:t>
            </a:r>
            <a:endParaRPr b="0"/>
          </a:p>
          <a:p>
            <a:pPr marL="457200" marR="40640" indent="0" defTabSz="457200">
              <a:lnSpc>
                <a:spcPct val="90000"/>
              </a:lnSpc>
              <a:spcBef>
                <a:spcPts val="700"/>
              </a:spcBef>
              <a:buSzTx/>
              <a:buNone/>
              <a:tabLst>
                <a:tab pos="38100" algn="l"/>
                <a:tab pos="5715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u="sng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Ágai:</a:t>
            </a:r>
          </a:p>
          <a:p>
            <a:pPr marL="457200" marR="40640" indent="-228600" defTabSz="457200">
              <a:lnSpc>
                <a:spcPct val="90000"/>
              </a:lnSpc>
              <a:spcBef>
                <a:spcPts val="700"/>
              </a:spcBef>
              <a:buSzTx/>
              <a:buNone/>
              <a:tabLst>
                <a:tab pos="38100" algn="l"/>
                <a:tab pos="457200" algn="l"/>
                <a:tab pos="5715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1. </a:t>
            </a:r>
            <a:r>
              <a:rPr b="1"/>
              <a:t>ramus meningeus</a:t>
            </a:r>
            <a:r>
              <a:t> – dura matert idegzi be</a:t>
            </a:r>
          </a:p>
          <a:p>
            <a:pPr marL="457200" marR="40640" indent="-228600" defTabSz="457200">
              <a:lnSpc>
                <a:spcPct val="90000"/>
              </a:lnSpc>
              <a:spcBef>
                <a:spcPts val="700"/>
              </a:spcBef>
              <a:buSzTx/>
              <a:buNone/>
              <a:tabLst>
                <a:tab pos="38100" algn="l"/>
                <a:tab pos="457200" algn="l"/>
                <a:tab pos="5715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2. </a:t>
            </a:r>
            <a:r>
              <a:rPr b="1"/>
              <a:t>nervus infraorbitalis</a:t>
            </a:r>
            <a:r>
              <a:t> – a nervus maxillaris egyenes folytatása, </a:t>
            </a:r>
            <a:r>
              <a:rPr i="1" u="sng"/>
              <a:t>ágai:</a:t>
            </a:r>
          </a:p>
          <a:p>
            <a:pPr marL="1828800" marR="40640" indent="-228600" defTabSz="457200">
              <a:lnSpc>
                <a:spcPct val="90000"/>
              </a:lnSpc>
              <a:spcBef>
                <a:spcPts val="700"/>
              </a:spcBef>
              <a:buSzTx/>
              <a:buNone/>
              <a:tabLst>
                <a:tab pos="38100" algn="l"/>
                <a:tab pos="571500" algn="l"/>
                <a:tab pos="711200" algn="l"/>
                <a:tab pos="1066800" algn="l"/>
                <a:tab pos="1422400" algn="l"/>
                <a:tab pos="1778000" algn="l"/>
                <a:tab pos="18288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	</a:t>
            </a:r>
            <a:r>
              <a:rPr b="1" i="1"/>
              <a:t>rami alveolares superiores posteriores:</a:t>
            </a:r>
            <a:r>
              <a:t> a tuber maxillae kis csatornácskáiban a </a:t>
            </a:r>
            <a:r>
              <a:rPr b="1">
                <a:solidFill>
                  <a:srgbClr val="7B219F"/>
                </a:solidFill>
              </a:rPr>
              <a:t>felső molarisok</a:t>
            </a:r>
            <a:r>
              <a:t> gyökeréhez mennek</a:t>
            </a:r>
          </a:p>
          <a:p>
            <a:pPr marL="1828800" marR="40640" indent="-228600" defTabSz="457200">
              <a:lnSpc>
                <a:spcPct val="90000"/>
              </a:lnSpc>
              <a:spcBef>
                <a:spcPts val="700"/>
              </a:spcBef>
              <a:buSzTx/>
              <a:buNone/>
              <a:tabLst>
                <a:tab pos="38100" algn="l"/>
                <a:tab pos="571500" algn="l"/>
                <a:tab pos="711200" algn="l"/>
                <a:tab pos="1066800" algn="l"/>
                <a:tab pos="1422400" algn="l"/>
                <a:tab pos="1778000" algn="l"/>
                <a:tab pos="18288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	</a:t>
            </a:r>
            <a:r>
              <a:rPr b="1" i="1"/>
              <a:t>rami alveolares superioers medii:</a:t>
            </a:r>
            <a:r>
              <a:t> a sinus maxillaris oldalfalában a </a:t>
            </a:r>
            <a:r>
              <a:rPr b="1">
                <a:solidFill>
                  <a:srgbClr val="7B219F"/>
                </a:solidFill>
              </a:rPr>
              <a:t>felső kisörlőkhöz</a:t>
            </a:r>
            <a:r>
              <a:t> fut</a:t>
            </a:r>
          </a:p>
          <a:p>
            <a:pPr marL="1828800" marR="40640" indent="-228600" defTabSz="457200">
              <a:lnSpc>
                <a:spcPct val="90000"/>
              </a:lnSpc>
              <a:spcBef>
                <a:spcPts val="700"/>
              </a:spcBef>
              <a:buSzTx/>
              <a:buNone/>
              <a:tabLst>
                <a:tab pos="38100" algn="l"/>
                <a:tab pos="571500" algn="l"/>
                <a:tab pos="711200" algn="l"/>
                <a:tab pos="1066800" algn="l"/>
                <a:tab pos="1422400" algn="l"/>
                <a:tab pos="1778000" algn="l"/>
                <a:tab pos="18288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	</a:t>
            </a:r>
            <a:r>
              <a:rPr b="1" i="1"/>
              <a:t>rami alveolares superiores anteriores:</a:t>
            </a:r>
            <a:r>
              <a:t> a sinus maxillaris falában </a:t>
            </a:r>
            <a:r>
              <a:rPr b="1">
                <a:solidFill>
                  <a:srgbClr val="7B219F"/>
                </a:solidFill>
              </a:rPr>
              <a:t>szemfoghoz és a metszőfogakhoz</a:t>
            </a:r>
            <a:r>
              <a:t> halad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xmlns:p15="http://schemas.microsoft.com/office/powerpoint/2012/main" xmlns="" Requires="p15">
      <p:transition xmlns:p14="http://schemas.microsoft.com/office/powerpoint/2010/main" spd="med" advClick="1" p14:dur="1000">
        <p15:prstTrans prst="pageCurlDouble"/>
      </p:transition>
    </mc:Choice>
    <mc:Choice Requires="p14">
      <p:transition spd="slow">
        <p14:prism dir="d"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Cím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778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  <a:endParaRPr/>
          </a:p>
        </p:txBody>
      </p:sp>
      <p:sp>
        <p:nvSpPr>
          <p:cNvPr id="452" name="A rami alveolares superiores a maxillaban fonatot (plexus dentalis superior) képeznek, és mind a foggyökerekhez, mind a felső fogak buccalis gingivájához adnak ágakat (rami dentes et gingivales)…"/>
          <p:cNvSpPr txBox="1">
            <a:spLocks noGrp="1"/>
          </p:cNvSpPr>
          <p:nvPr>
            <p:ph type="body" idx="1"/>
          </p:nvPr>
        </p:nvSpPr>
        <p:spPr>
          <a:xfrm>
            <a:off x="762000" y="1320800"/>
            <a:ext cx="11480800" cy="71628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752928" indent="-435428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42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sz="3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sz="32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rami alveolares superiores</a:t>
            </a:r>
            <a:r>
              <a:rPr sz="3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maxillaban fonatot </a:t>
            </a:r>
            <a:r>
              <a:rPr sz="32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(plexus dentalis superior)</a:t>
            </a:r>
            <a:r>
              <a:rPr sz="3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képeznek, és mind a f</a:t>
            </a:r>
            <a:r>
              <a:rPr sz="3200">
                <a:solidFill>
                  <a:srgbClr val="7B219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oggyökerekhez</a:t>
            </a:r>
            <a:r>
              <a:rPr sz="3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mind a </a:t>
            </a:r>
            <a:r>
              <a:rPr sz="3200">
                <a:solidFill>
                  <a:srgbClr val="7B219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felső fogak buccalis gingivájához</a:t>
            </a:r>
            <a:r>
              <a:rPr sz="3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adnak ágakat (rami dentes et gingivales)</a:t>
            </a:r>
          </a:p>
          <a:p>
            <a:pPr marL="457200" marR="40640" indent="-228600" defTabSz="457200">
              <a:lnSpc>
                <a:spcPct val="90000"/>
              </a:lnSpc>
              <a:spcBef>
                <a:spcPts val="700"/>
              </a:spcBef>
              <a:buSzTx/>
              <a:buNone/>
              <a:tabLst>
                <a:tab pos="38100" algn="l"/>
                <a:tab pos="457200" algn="l"/>
                <a:tab pos="5715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200">
                <a:latin typeface="Times New Roman"/>
                <a:ea typeface="Times New Roman"/>
                <a:cs typeface="Times New Roman"/>
                <a:sym typeface="Times New Roman"/>
              </a:rPr>
              <a:t>3. </a:t>
            </a:r>
            <a:r>
              <a:rPr sz="3200" b="1">
                <a:latin typeface="Times New Roman"/>
                <a:ea typeface="Times New Roman"/>
                <a:cs typeface="Times New Roman"/>
                <a:sym typeface="Times New Roman"/>
              </a:rPr>
              <a:t>nervus zygomaticus</a:t>
            </a:r>
            <a:r>
              <a:rPr sz="3200">
                <a:latin typeface="Times New Roman"/>
                <a:ea typeface="Times New Roman"/>
                <a:cs typeface="Times New Roman"/>
                <a:sym typeface="Times New Roman"/>
              </a:rPr>
              <a:t> – járomtájék bőrének beidegzése, külső szemzug és a halántékbőr egy részének beidegzése</a:t>
            </a:r>
          </a:p>
          <a:p>
            <a:pPr marL="457200" marR="40640" indent="-228600" defTabSz="457200">
              <a:lnSpc>
                <a:spcPct val="90000"/>
              </a:lnSpc>
              <a:spcBef>
                <a:spcPts val="700"/>
              </a:spcBef>
              <a:buSzTx/>
              <a:buNone/>
              <a:tabLst>
                <a:tab pos="38100" algn="l"/>
                <a:tab pos="457200" algn="l"/>
                <a:tab pos="5715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200"/>
              <a:t>4. </a:t>
            </a:r>
            <a:r>
              <a:rPr sz="3200" b="1"/>
              <a:t>nervi pterygopalatini</a:t>
            </a:r>
            <a:r>
              <a:rPr sz="3200"/>
              <a:t> – orrüreg, orrsövény, orrszárnyak beidegzése, lágyszájpad beidegzése </a:t>
            </a:r>
          </a:p>
          <a:p>
            <a:pPr marL="981528" marR="40640" indent="-435428">
              <a:lnSpc>
                <a:spcPct val="90000"/>
              </a:lnSpc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tabLst>
                <a:tab pos="38100" algn="l"/>
                <a:tab pos="457200" algn="l"/>
                <a:tab pos="5715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200"/>
              <a:t>+ egyik ága: </a:t>
            </a:r>
            <a:r>
              <a:rPr sz="3200" b="1" i="1"/>
              <a:t>nervus incisivus</a:t>
            </a:r>
            <a:r>
              <a:rPr sz="3200"/>
              <a:t> a </a:t>
            </a:r>
            <a:r>
              <a:rPr sz="3200">
                <a:solidFill>
                  <a:srgbClr val="7B219F"/>
                </a:solidFill>
              </a:rPr>
              <a:t>metszőfogak mögötti</a:t>
            </a:r>
            <a:r>
              <a:rPr sz="3200"/>
              <a:t> területet és a metszőfogak palatinalis gingiváját idegzi be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3. Nervus mandibularis: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912425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algn="l">
              <a:spcBef>
                <a:spcPts val="2600"/>
              </a:spcBef>
              <a:defRPr sz="50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Nervus mandibularis:</a:t>
            </a:r>
            <a:r>
              <a:rPr b="1" dirty="0">
                <a:solidFill>
                  <a:srgbClr val="FA24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sp>
        <p:nvSpPr>
          <p:cNvPr id="456" name="érző és mozgató rostokat tartalamaz,…"/>
          <p:cNvSpPr txBox="1">
            <a:spLocks noGrp="1"/>
          </p:cNvSpPr>
          <p:nvPr>
            <p:ph type="body" idx="1"/>
          </p:nvPr>
        </p:nvSpPr>
        <p:spPr>
          <a:xfrm>
            <a:off x="304800" y="1293425"/>
            <a:ext cx="12382500" cy="8396675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698500" indent="-381000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érző és mozgató rostokat tartalamaz, </a:t>
            </a:r>
          </a:p>
          <a:p>
            <a:pPr marL="698500" indent="-381000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az alsó fogak beidegzése,  a rágóizmok beidegzése</a:t>
            </a:r>
          </a:p>
          <a:p>
            <a:pPr marL="228600" marR="40640" indent="0" defTabSz="457200">
              <a:lnSpc>
                <a:spcPct val="90000"/>
              </a:lnSpc>
              <a:spcBef>
                <a:spcPts val="700"/>
              </a:spcBef>
              <a:buSzTx/>
              <a:buNone/>
              <a:tabLst>
                <a:tab pos="38100" algn="l"/>
                <a:tab pos="5715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Ágai:</a:t>
            </a:r>
          </a:p>
          <a:p>
            <a:pPr marL="457200" marR="40640" indent="-228600" defTabSz="457200">
              <a:lnSpc>
                <a:spcPct val="90000"/>
              </a:lnSpc>
              <a:spcBef>
                <a:spcPts val="700"/>
              </a:spcBef>
              <a:buSzTx/>
              <a:buNone/>
              <a:tabLst>
                <a:tab pos="38100" algn="l"/>
                <a:tab pos="457200" algn="l"/>
                <a:tab pos="5715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1. </a:t>
            </a:r>
            <a:r>
              <a:rPr b="1" i="1" dirty="0"/>
              <a:t>ramus meningeus</a:t>
            </a:r>
            <a:r>
              <a:rPr dirty="0"/>
              <a:t>: a foramen ovale alatt ered, a középső koponygödörben a dura területét látja el</a:t>
            </a:r>
          </a:p>
          <a:p>
            <a:pPr marL="228600" marR="40640" indent="0" defTabSz="457200">
              <a:lnSpc>
                <a:spcPct val="90000"/>
              </a:lnSpc>
              <a:spcBef>
                <a:spcPts val="700"/>
              </a:spcBef>
              <a:buSzTx/>
              <a:buNone/>
              <a:tabLst>
                <a:tab pos="38100" algn="l"/>
                <a:tab pos="5715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 b="1" i="1">
                <a:solidFill>
                  <a:srgbClr val="4F7A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2. mozgató idegek:</a:t>
            </a:r>
          </a:p>
          <a:p>
            <a:pPr marL="457200" marR="40640" indent="-228600" defTabSz="457200">
              <a:lnSpc>
                <a:spcPct val="90000"/>
              </a:lnSpc>
              <a:spcBef>
                <a:spcPts val="700"/>
              </a:spcBef>
              <a:buSzTx/>
              <a:buNone/>
              <a:tabLst>
                <a:tab pos="38100" algn="l"/>
                <a:tab pos="457200" algn="l"/>
                <a:tab pos="5715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	</a:t>
            </a:r>
            <a:r>
              <a:rPr b="1" i="1" dirty="0"/>
              <a:t>nervus massetericus</a:t>
            </a:r>
            <a:r>
              <a:rPr dirty="0"/>
              <a:t> – rágóizmok beidegzése</a:t>
            </a:r>
          </a:p>
          <a:p>
            <a:pPr marL="457200" marR="40640" indent="-228600" defTabSz="457200">
              <a:lnSpc>
                <a:spcPct val="90000"/>
              </a:lnSpc>
              <a:spcBef>
                <a:spcPts val="700"/>
              </a:spcBef>
              <a:buSzTx/>
              <a:buNone/>
              <a:tabLst>
                <a:tab pos="38100" algn="l"/>
                <a:tab pos="457200" algn="l"/>
                <a:tab pos="5715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i="0" dirty="0"/>
              <a:t>-	</a:t>
            </a:r>
            <a:r>
              <a:rPr dirty="0"/>
              <a:t>nervi temporales profundi</a:t>
            </a:r>
            <a:r>
              <a:rPr b="0" i="0" dirty="0"/>
              <a:t> - rágóizmok beidegzése</a:t>
            </a:r>
          </a:p>
          <a:p>
            <a:pPr marL="457200" marR="40640" indent="-228600" defTabSz="457200">
              <a:lnSpc>
                <a:spcPct val="90000"/>
              </a:lnSpc>
              <a:spcBef>
                <a:spcPts val="700"/>
              </a:spcBef>
              <a:buSzTx/>
              <a:buNone/>
              <a:tabLst>
                <a:tab pos="38100" algn="l"/>
                <a:tab pos="457200" algn="l"/>
                <a:tab pos="5715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i="0" dirty="0"/>
              <a:t>-	</a:t>
            </a:r>
            <a:r>
              <a:rPr dirty="0"/>
              <a:t>nervus pterigoideus lateralis</a:t>
            </a:r>
            <a:r>
              <a:rPr b="0" i="0" dirty="0"/>
              <a:t> - rágóizmok beidegzése</a:t>
            </a:r>
          </a:p>
          <a:p>
            <a:pPr marL="457200" marR="40640" indent="-228600" defTabSz="457200">
              <a:lnSpc>
                <a:spcPct val="90000"/>
              </a:lnSpc>
              <a:spcBef>
                <a:spcPts val="700"/>
              </a:spcBef>
              <a:buSzTx/>
              <a:buNone/>
              <a:tabLst>
                <a:tab pos="38100" algn="l"/>
                <a:tab pos="457200" algn="l"/>
                <a:tab pos="5715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	</a:t>
            </a:r>
            <a:r>
              <a:rPr b="1" i="1" dirty="0"/>
              <a:t>nervus buccalis</a:t>
            </a:r>
            <a:r>
              <a:rPr dirty="0"/>
              <a:t> – mozgatócsoport egyetlen érző ága, beidegzi az alsó molarisok buccalis gingiváját, a pofa nyálkahártyáját és bőrét</a:t>
            </a:r>
          </a:p>
          <a:p>
            <a:pPr marL="0" marR="40640" indent="0" defTabSz="457200">
              <a:lnSpc>
                <a:spcPct val="90000"/>
              </a:lnSpc>
              <a:spcBef>
                <a:spcPts val="700"/>
              </a:spcBef>
              <a:buSzTx/>
              <a:buNone/>
              <a:tabLst>
                <a:tab pos="38100" algn="l"/>
                <a:tab pos="5715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 b="1" i="1">
                <a:solidFill>
                  <a:srgbClr val="4F7A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3. érző idegek:</a:t>
            </a:r>
          </a:p>
          <a:p>
            <a:pPr marL="457200" marR="40640" indent="-228600" defTabSz="457200">
              <a:lnSpc>
                <a:spcPct val="90000"/>
              </a:lnSpc>
              <a:spcBef>
                <a:spcPts val="700"/>
              </a:spcBef>
              <a:buSzTx/>
              <a:buNone/>
              <a:tabLst>
                <a:tab pos="38100" algn="l"/>
                <a:tab pos="457200" algn="l"/>
                <a:tab pos="5715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	</a:t>
            </a:r>
            <a:r>
              <a:rPr b="1" i="1" dirty="0"/>
              <a:t>nervus auriculotemporalis</a:t>
            </a:r>
            <a:r>
              <a:rPr dirty="0"/>
              <a:t> – parotis, fül, hallójárat, állkapocsízület tokja, halánték bőrének beidegzése</a:t>
            </a:r>
          </a:p>
          <a:p>
            <a:pPr marL="457200" marR="40640" indent="-228600" defTabSz="457200">
              <a:lnSpc>
                <a:spcPct val="90000"/>
              </a:lnSpc>
              <a:spcBef>
                <a:spcPts val="700"/>
              </a:spcBef>
              <a:buSzTx/>
              <a:buNone/>
              <a:tabLst>
                <a:tab pos="38100" algn="l"/>
                <a:tab pos="457200" algn="l"/>
                <a:tab pos="5715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	</a:t>
            </a:r>
            <a:r>
              <a:rPr b="1" i="1" dirty="0"/>
              <a:t>nervus alvaolaris inferior</a:t>
            </a:r>
            <a:r>
              <a:rPr dirty="0"/>
              <a:t> – belép a foramen mandibulaen keresztül a canalis mandibulaeba, ágakat ad a foggyökerekhez, majd a mandibula testében továbbhaladva (canalis incisivus mandibulae-ban) a metszőfogak beidegzését is biztosítja</a:t>
            </a:r>
            <a:r>
              <a:rPr dirty="0" smtClean="0"/>
              <a:t>.</a:t>
            </a:r>
            <a:endParaRPr dirty="0"/>
          </a:p>
          <a:p>
            <a:pPr marL="457200" marR="457200" indent="-228600" defTabSz="457200">
              <a:spcBef>
                <a:spcPts val="0"/>
              </a:spcBef>
              <a:buSzTx/>
              <a:buNone/>
              <a:tabLst>
                <a:tab pos="457200" algn="l"/>
              </a:tabLst>
              <a:defRPr sz="14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>
                <a:latin typeface="Times"/>
                <a:ea typeface="Times"/>
                <a:cs typeface="Times"/>
                <a:sym typeface="Times"/>
              </a:rPr>
              <a:t>-	</a:t>
            </a:r>
            <a:r>
              <a:rPr dirty="0"/>
              <a:t>Nervus linqualis:</a:t>
            </a:r>
            <a:r>
              <a:rPr dirty="0">
                <a:solidFill>
                  <a:srgbClr val="FA2400"/>
                </a:solidFill>
              </a:rPr>
              <a:t> </a:t>
            </a:r>
            <a:r>
              <a:rPr b="0" dirty="0"/>
              <a:t>nyelv</a:t>
            </a:r>
          </a:p>
          <a:p>
            <a:pPr marL="0" marR="457200" indent="0" defTabSz="457200">
              <a:spcBef>
                <a:spcPts val="0"/>
              </a:spcBef>
              <a:buSz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Maxilla (felső állcsont)"/>
          <p:cNvSpPr txBox="1">
            <a:spLocks noGrp="1"/>
          </p:cNvSpPr>
          <p:nvPr>
            <p:ph type="title"/>
          </p:nvPr>
        </p:nvSpPr>
        <p:spPr>
          <a:xfrm>
            <a:off x="178590" y="381000"/>
            <a:ext cx="1206421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 algn="l"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dirty="0"/>
              <a:t>Maxilla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dirty="0" smtClean="0"/>
              <a:t>(</a:t>
            </a:r>
            <a:r>
              <a:rPr dirty="0"/>
              <a:t>felső állcsont)</a:t>
            </a:r>
          </a:p>
        </p:txBody>
      </p:sp>
      <p:sp>
        <p:nvSpPr>
          <p:cNvPr id="157" name="egy páros csont az arckoponya elülső, középső részén…"/>
          <p:cNvSpPr txBox="1">
            <a:spLocks noGrp="1"/>
          </p:cNvSpPr>
          <p:nvPr>
            <p:ph type="body" idx="1"/>
          </p:nvPr>
        </p:nvSpPr>
        <p:spPr>
          <a:xfrm>
            <a:off x="178590" y="2718704"/>
            <a:ext cx="12402060" cy="6449481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752928" indent="-435428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2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rgbClr val="000000"/>
                </a:solidFill>
              </a:rPr>
              <a:t>egy páros csont az </a:t>
            </a:r>
            <a:r>
              <a:rPr u="sng" dirty="0">
                <a:solidFill>
                  <a:srgbClr val="0645AD"/>
                </a:solidFill>
                <a:hlinkClick r:id="rId4"/>
              </a:rPr>
              <a:t>arckoponya</a:t>
            </a:r>
            <a:r>
              <a:rPr dirty="0">
                <a:solidFill>
                  <a:srgbClr val="000000"/>
                </a:solidFill>
              </a:rPr>
              <a:t> elülső, középső részén</a:t>
            </a:r>
          </a:p>
          <a:p>
            <a:pPr marL="752928" indent="-435428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2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rgbClr val="000000"/>
                </a:solidFill>
              </a:rPr>
              <a:t> Részt vesz a </a:t>
            </a:r>
            <a:r>
              <a:rPr u="sng" dirty="0">
                <a:solidFill>
                  <a:srgbClr val="0645AD"/>
                </a:solidFill>
                <a:hlinkClick r:id="rId5"/>
              </a:rPr>
              <a:t>szájüreg</a:t>
            </a:r>
            <a:r>
              <a:rPr dirty="0">
                <a:solidFill>
                  <a:srgbClr val="000000"/>
                </a:solidFill>
              </a:rPr>
              <a:t>, </a:t>
            </a:r>
            <a:r>
              <a:rPr u="sng" dirty="0">
                <a:solidFill>
                  <a:srgbClr val="0645AD"/>
                </a:solidFill>
                <a:hlinkClick r:id="rId6"/>
              </a:rPr>
              <a:t>orrüreg</a:t>
            </a:r>
            <a:r>
              <a:rPr dirty="0">
                <a:solidFill>
                  <a:srgbClr val="000000"/>
                </a:solidFill>
              </a:rPr>
              <a:t>, a </a:t>
            </a:r>
            <a:r>
              <a:rPr u="sng" dirty="0">
                <a:solidFill>
                  <a:srgbClr val="0645AD"/>
                </a:solidFill>
                <a:hlinkClick r:id="rId7"/>
              </a:rPr>
              <a:t>szemüreg</a:t>
            </a:r>
            <a:r>
              <a:rPr dirty="0">
                <a:solidFill>
                  <a:srgbClr val="000000"/>
                </a:solidFill>
              </a:rPr>
              <a:t> és egy rejtett csontos üreg, amely egy </a:t>
            </a:r>
            <a:r>
              <a:rPr u="sng" dirty="0">
                <a:solidFill>
                  <a:srgbClr val="0645AD"/>
                </a:solidFill>
                <a:hlinkClick r:id="rId8"/>
              </a:rPr>
              <a:t>autonóm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u="sng" dirty="0">
                <a:solidFill>
                  <a:srgbClr val="0645AD"/>
                </a:solidFill>
                <a:hlinkClick r:id="rId9"/>
              </a:rPr>
              <a:t>idegdúcot</a:t>
            </a:r>
            <a:r>
              <a:rPr dirty="0">
                <a:solidFill>
                  <a:srgbClr val="000000"/>
                </a:solidFill>
              </a:rPr>
              <a:t> tartalmaz - a </a:t>
            </a:r>
            <a:r>
              <a:rPr i="1" dirty="0">
                <a:solidFill>
                  <a:srgbClr val="000000"/>
                </a:solidFill>
              </a:rPr>
              <a:t>(fossa pterygopalatina)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lang="mr-IN" dirty="0" smtClean="0">
                <a:solidFill>
                  <a:srgbClr val="000000"/>
                </a:solidFill>
              </a:rPr>
              <a:t>–</a:t>
            </a:r>
            <a:r>
              <a:rPr dirty="0" smtClean="0">
                <a:solidFill>
                  <a:srgbClr val="000000"/>
                </a:solidFill>
              </a:rPr>
              <a:t> alkotásában</a:t>
            </a:r>
            <a:endParaRPr lang="hu-HU" dirty="0" smtClean="0">
              <a:solidFill>
                <a:srgbClr val="000000"/>
              </a:solidFill>
            </a:endParaRPr>
          </a:p>
          <a:p>
            <a:pPr marL="752928" indent="-435428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2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 smtClean="0">
                <a:solidFill>
                  <a:schemeClr val="tx1"/>
                </a:solidFill>
              </a:rPr>
              <a:t>B</a:t>
            </a:r>
            <a:r>
              <a:rPr lang="hu-HU" dirty="0" smtClean="0">
                <a:solidFill>
                  <a:schemeClr val="tx1"/>
                </a:solidFill>
              </a:rPr>
              <a:t>elsejében a sinus maxillaris található, amely az orrüreggel közlekedik</a:t>
            </a:r>
            <a:r>
              <a:rPr lang="hu-HU" dirty="0" smtClean="0"/>
              <a:t>, </a:t>
            </a:r>
            <a:r>
              <a:rPr dirty="0" smtClean="0">
                <a:solidFill>
                  <a:srgbClr val="000000"/>
                </a:solidFill>
              </a:rPr>
              <a:t>hordozza </a:t>
            </a:r>
            <a:r>
              <a:rPr dirty="0">
                <a:solidFill>
                  <a:srgbClr val="000000"/>
                </a:solidFill>
              </a:rPr>
              <a:t>a felső </a:t>
            </a:r>
            <a:r>
              <a:rPr dirty="0" smtClean="0">
                <a:solidFill>
                  <a:srgbClr val="000000"/>
                </a:solidFill>
              </a:rPr>
              <a:t>fogsort</a:t>
            </a:r>
            <a:endParaRPr lang="hu-HU" dirty="0"/>
          </a:p>
          <a:p>
            <a:pPr marL="752928" indent="-435428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2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 smtClean="0">
                <a:solidFill>
                  <a:srgbClr val="000000"/>
                </a:solidFill>
              </a:rPr>
              <a:t>A</a:t>
            </a:r>
            <a:r>
              <a:rPr lang="hu-HU" dirty="0" smtClean="0">
                <a:solidFill>
                  <a:srgbClr val="000000"/>
                </a:solidFill>
              </a:rPr>
              <a:t> test elülső arci felszíne kissé bemélyedt, rajta nyílás </a:t>
            </a:r>
            <a:r>
              <a:rPr lang="hu-HU" b="1" dirty="0" smtClean="0">
                <a:solidFill>
                  <a:srgbClr val="000000"/>
                </a:solidFill>
              </a:rPr>
              <a:t>(foramen infraorbitale) </a:t>
            </a:r>
            <a:r>
              <a:rPr lang="hu-HU" dirty="0" smtClean="0">
                <a:solidFill>
                  <a:srgbClr val="000000"/>
                </a:solidFill>
              </a:rPr>
              <a:t>található, amelyen erek és egy ideg lép ki.</a:t>
            </a:r>
          </a:p>
          <a:p>
            <a:pPr marL="752928" indent="-435428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2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hu-HU" dirty="0"/>
              <a:t>H</a:t>
            </a:r>
            <a:r>
              <a:rPr lang="hu-HU" dirty="0" smtClean="0">
                <a:solidFill>
                  <a:srgbClr val="000000"/>
                </a:solidFill>
              </a:rPr>
              <a:t>átsó felszínén nagyobb dudor </a:t>
            </a:r>
            <a:r>
              <a:rPr lang="hu-HU" b="1" dirty="0" smtClean="0">
                <a:solidFill>
                  <a:srgbClr val="000000"/>
                </a:solidFill>
              </a:rPr>
              <a:t>(tuber maxillae) </a:t>
            </a:r>
            <a:r>
              <a:rPr lang="hu-HU" dirty="0" smtClean="0">
                <a:solidFill>
                  <a:srgbClr val="000000"/>
                </a:solidFill>
              </a:rPr>
              <a:t>tapintható, rajta apró csatornák nyílásaival, ezek ereket és idegeket vezetnek hátsó fogak gyökereihez. </a:t>
            </a:r>
            <a:endParaRPr dirty="0">
              <a:solidFill>
                <a:srgbClr val="000000"/>
              </a:solidFill>
            </a:endParaRPr>
          </a:p>
        </p:txBody>
      </p:sp>
      <p:pic>
        <p:nvPicPr>
          <p:cNvPr id="2" name="Picture 1" descr="Képernyőfotó 2019-09-09 - 20.22.24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616" y="1"/>
            <a:ext cx="7131183" cy="2202746"/>
          </a:xfrm>
          <a:prstGeom prst="rect">
            <a:avLst/>
          </a:prstGeom>
        </p:spPr>
      </p:pic>
      <p:pic>
        <p:nvPicPr>
          <p:cNvPr id="3" name="Picture 2" descr="Képernyőfotó 2019-09-09 - 21.03.44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1580517"/>
            <a:ext cx="5270500" cy="4737100"/>
          </a:xfrm>
          <a:prstGeom prst="rect">
            <a:avLst/>
          </a:prstGeom>
        </p:spPr>
      </p:pic>
      <p:pic>
        <p:nvPicPr>
          <p:cNvPr id="5" name="Picture 4" descr="Képernyőfotó 2019-09-09 - 21.03.57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199" y="3343602"/>
            <a:ext cx="3022600" cy="4273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Nyálmirigyek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125834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54990">
              <a:defRPr sz="7600"/>
            </a:lvl1pPr>
          </a:lstStyle>
          <a:p>
            <a:r>
              <a:t>Nyálmirigyek</a:t>
            </a:r>
          </a:p>
        </p:txBody>
      </p:sp>
      <p:sp>
        <p:nvSpPr>
          <p:cNvPr id="459" name="A nyálmirigyek váladéka  a nyál, amely a szájüregbe ömlik…"/>
          <p:cNvSpPr txBox="1">
            <a:spLocks noGrp="1"/>
          </p:cNvSpPr>
          <p:nvPr>
            <p:ph type="body" idx="1"/>
          </p:nvPr>
        </p:nvSpPr>
        <p:spPr>
          <a:xfrm>
            <a:off x="952500" y="1655960"/>
            <a:ext cx="11099800" cy="7234040"/>
          </a:xfrm>
          <a:prstGeom prst="rect">
            <a:avLst/>
          </a:prstGeom>
        </p:spPr>
        <p:txBody>
          <a:bodyPr/>
          <a:lstStyle/>
          <a:p>
            <a:r>
              <a:t>A nyálmirigyek váladéka  a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nyál</a:t>
            </a:r>
            <a:r>
              <a:t>, amely a szájüregbe ömlik</a:t>
            </a:r>
          </a:p>
          <a:p>
            <a:r>
              <a:t>Két fő csoportja: </a:t>
            </a:r>
          </a:p>
          <a:p>
            <a:pPr lvl="1"/>
            <a:r>
              <a:rPr b="1">
                <a:latin typeface="Helvetica"/>
                <a:ea typeface="Helvetica"/>
                <a:cs typeface="Helvetica"/>
                <a:sym typeface="Helvetica"/>
              </a:rPr>
              <a:t>nagy nyálmirigyek </a:t>
            </a:r>
            <a:r>
              <a:t>- kissé távolabb helyezkednek el a szájüregtől és azzal csak kivezető csöveikkel kapcsolódnak közvetlenül, </a:t>
            </a:r>
          </a:p>
          <a:p>
            <a:pPr lvl="1"/>
            <a:r>
              <a:rPr b="1">
                <a:latin typeface="Helvetica"/>
                <a:ea typeface="Helvetica"/>
                <a:cs typeface="Helvetica"/>
                <a:sym typeface="Helvetica"/>
              </a:rPr>
              <a:t>kis nyálmirigyek </a:t>
            </a:r>
            <a:r>
              <a:t>- a szájüreg nyálkahártyájában vagy a submucosaban találhatók és közvetlenül számos kivezető nyílással nyílnak a szájüregbe.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Kis nyálmirigyek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131985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Kis nyálmirigyek</a:t>
            </a:r>
          </a:p>
        </p:txBody>
      </p:sp>
      <p:sp>
        <p:nvSpPr>
          <p:cNvPr id="462" name="egy része  a nyelvben található - glandulae radicis linguae…"/>
          <p:cNvSpPr txBox="1">
            <a:spLocks noGrp="1"/>
          </p:cNvSpPr>
          <p:nvPr>
            <p:ph type="body" idx="1"/>
          </p:nvPr>
        </p:nvSpPr>
        <p:spPr>
          <a:xfrm>
            <a:off x="952500" y="1950342"/>
            <a:ext cx="11099800" cy="6939658"/>
          </a:xfrm>
          <a:prstGeom prst="rect">
            <a:avLst/>
          </a:prstGeom>
        </p:spPr>
        <p:txBody>
          <a:bodyPr/>
          <a:lstStyle/>
          <a:p>
            <a:r>
              <a:t>egy része  a nyelvben található -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glandulae radicis linguae</a:t>
            </a:r>
          </a:p>
          <a:p>
            <a:r>
              <a:t>másik része az ajakban (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galndulae labiales</a:t>
            </a:r>
            <a:r>
              <a:t>), a pofákban (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galndulae buccales</a:t>
            </a:r>
            <a:r>
              <a:t>) és a szájpadon (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galndulae palatinae</a:t>
            </a:r>
            <a:r>
              <a:t>)</a:t>
            </a:r>
          </a:p>
          <a:p>
            <a:r>
              <a:t>Számuk több száz is lehet, és soliteaer kis nyálmirigyekként találhatók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465" name="Nagy nyálmirigyek:"/>
          <p:cNvSpPr txBox="1">
            <a:spLocks noGrp="1"/>
          </p:cNvSpPr>
          <p:nvPr>
            <p:ph type="title"/>
          </p:nvPr>
        </p:nvSpPr>
        <p:spPr>
          <a:xfrm>
            <a:off x="762000" y="3937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 algn="l"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Nagy nyálmirigyek:</a:t>
            </a:r>
          </a:p>
        </p:txBody>
      </p:sp>
      <p:sp>
        <p:nvSpPr>
          <p:cNvPr id="466" name="Glandula PAROTIS…"/>
          <p:cNvSpPr txBox="1">
            <a:spLocks noGrp="1"/>
          </p:cNvSpPr>
          <p:nvPr>
            <p:ph type="body" idx="1"/>
          </p:nvPr>
        </p:nvSpPr>
        <p:spPr>
          <a:xfrm>
            <a:off x="762000" y="1845964"/>
            <a:ext cx="11480800" cy="7674671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0" indent="0">
              <a:spcBef>
                <a:spcPts val="2600"/>
              </a:spcBef>
              <a:buSzTx/>
              <a:buFont typeface="Zapf Dingbats"/>
              <a:buNone/>
              <a:defRPr sz="27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lang="hu-H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hu-HU" sz="32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sz="3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Glandula </a:t>
            </a:r>
            <a:r>
              <a:rPr sz="3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PAROTIS </a:t>
            </a:r>
          </a:p>
          <a:p>
            <a:pPr marL="457200" marR="457200" indent="-228600" defTabSz="457200">
              <a:spcBef>
                <a:spcPts val="0"/>
              </a:spcBef>
              <a:buSzTx/>
              <a:buNone/>
              <a:tabLst>
                <a:tab pos="457200" algn="l"/>
              </a:tabLst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200" b="1" dirty="0"/>
              <a:t>   </a:t>
            </a:r>
            <a:r>
              <a:rPr lang="hu-HU" sz="3200" dirty="0" smtClean="0"/>
              <a:t>Legnagyobb nyálmirigy, az arc külső felszínén, a fül előtt csak kisebb része látható a bőr alatt, nagyobb része a mandibula mögött, a parotisfészekben foglal helyet.</a:t>
            </a:r>
          </a:p>
          <a:p>
            <a:pPr marL="457200" marR="457200" indent="-228600" defTabSz="457200">
              <a:spcBef>
                <a:spcPts val="0"/>
              </a:spcBef>
              <a:buSzTx/>
              <a:buNone/>
              <a:tabLst>
                <a:tab pos="457200" algn="l"/>
              </a:tabLst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200" dirty="0" smtClean="0">
                <a:latin typeface="Times New Roman"/>
                <a:ea typeface="Helvetica"/>
                <a:cs typeface="Times New Roman"/>
                <a:sym typeface="Helvetica"/>
              </a:rPr>
              <a:t>Kivezetőcsöve</a:t>
            </a:r>
            <a:r>
              <a:rPr sz="3200" dirty="0">
                <a:latin typeface="Times New Roman"/>
                <a:cs typeface="Times New Roman"/>
              </a:rPr>
              <a:t>: </a:t>
            </a:r>
            <a:r>
              <a:rPr sz="3200" b="1" dirty="0">
                <a:solidFill>
                  <a:srgbClr val="0000FF"/>
                </a:solidFill>
                <a:latin typeface="Times New Roman"/>
                <a:cs typeface="Times New Roman"/>
              </a:rPr>
              <a:t>ductus parotideus vagy STENNON-féle vezeték </a:t>
            </a:r>
            <a:r>
              <a:rPr lang="mr-IN" sz="3200" dirty="0" smtClean="0">
                <a:latin typeface="Times New Roman"/>
                <a:cs typeface="Times New Roman"/>
              </a:rPr>
              <a:t>–</a:t>
            </a:r>
            <a:r>
              <a:rPr sz="3200" dirty="0" smtClean="0">
                <a:latin typeface="Times New Roman"/>
                <a:cs typeface="Times New Roman"/>
              </a:rPr>
              <a:t> </a:t>
            </a:r>
            <a:r>
              <a:rPr lang="hu-HU" sz="3200" dirty="0" smtClean="0">
                <a:latin typeface="Times New Roman"/>
                <a:cs typeface="Times New Roman"/>
              </a:rPr>
              <a:t>a mirigy elülső szélén lép ki, majd a járomív alatt, azzal párhuzamosan halad előre, átfúrja az arc zsírtestét, majd a pofa falát alkotó trombitás izmot és a vestibulu orisba nyílik a </a:t>
            </a:r>
            <a:r>
              <a:rPr sz="3200" dirty="0" smtClean="0">
                <a:latin typeface="Times New Roman"/>
                <a:cs typeface="Times New Roman"/>
              </a:rPr>
              <a:t>felső </a:t>
            </a:r>
            <a:r>
              <a:rPr sz="3200" dirty="0">
                <a:latin typeface="Times New Roman"/>
                <a:cs typeface="Times New Roman"/>
              </a:rPr>
              <a:t>2. molaris foggal szemben kis kiemelkedéssel (papilla parotidei) </a:t>
            </a:r>
            <a:endParaRPr lang="hu-HU" sz="3200" dirty="0" smtClean="0">
              <a:latin typeface="Times New Roman"/>
              <a:cs typeface="Times New Roman"/>
            </a:endParaRPr>
          </a:p>
          <a:p>
            <a:pPr marL="457200" marR="457200" indent="-228600" defTabSz="457200">
              <a:spcBef>
                <a:spcPts val="0"/>
              </a:spcBef>
              <a:buSzTx/>
              <a:buNone/>
              <a:tabLst>
                <a:tab pos="457200" algn="l"/>
              </a:tabLst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200" dirty="0" smtClean="0">
                <a:latin typeface="Wingdings"/>
                <a:ea typeface="Wingdings"/>
                <a:cs typeface="Wingdings"/>
                <a:sym typeface="Wingdings"/>
              </a:rPr>
              <a:t>¬</a:t>
            </a:r>
            <a:r>
              <a:rPr sz="3200" dirty="0">
                <a:latin typeface="Wingdings"/>
                <a:ea typeface="Wingdings"/>
                <a:cs typeface="Wingdings"/>
                <a:sym typeface="Wingdings"/>
              </a:rPr>
              <a:t>	</a:t>
            </a:r>
            <a:r>
              <a:rPr sz="3200" dirty="0"/>
              <a:t>Beidegzés: → IX. agyideg</a:t>
            </a:r>
          </a:p>
          <a:p>
            <a:pPr marL="0" marR="457200" indent="0" defTabSz="457200">
              <a:spcBef>
                <a:spcPts val="0"/>
              </a:spcBef>
              <a:buSzTx/>
              <a:buNone/>
              <a:defRPr sz="27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0" marR="457200" indent="0" defTabSz="457200">
              <a:spcBef>
                <a:spcPts val="0"/>
              </a:spcBef>
              <a:buSzTx/>
              <a:buNone/>
              <a:defRPr sz="27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     </a:t>
            </a:r>
          </a:p>
        </p:txBody>
      </p:sp>
      <p:pic>
        <p:nvPicPr>
          <p:cNvPr id="467" name="salivary_glands.jpg" descr="salivary_gland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23573" y="0"/>
            <a:ext cx="4281227" cy="3009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Képernyőfotó 2019-09-10 - 19.50.0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57" y="4762500"/>
            <a:ext cx="7658100" cy="49911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500" y="947392"/>
            <a:ext cx="11099800" cy="6913944"/>
          </a:xfrm>
        </p:spPr>
        <p:txBody>
          <a:bodyPr>
            <a:normAutofit lnSpcReduction="10000"/>
          </a:bodyPr>
          <a:lstStyle/>
          <a:p>
            <a:pPr marL="0" marR="457200" indent="0" defTabSz="457200">
              <a:spcBef>
                <a:spcPts val="0"/>
              </a:spcBef>
              <a:buSzTx/>
              <a:buNone/>
              <a:defRPr sz="27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 smtClean="0"/>
              <a:t>2. </a:t>
            </a:r>
            <a:r>
              <a:rPr lang="en-US" sz="3200" dirty="0" err="1" smtClean="0"/>
              <a:t>Glandula</a:t>
            </a:r>
            <a:r>
              <a:rPr lang="en-US" sz="3200" dirty="0" smtClean="0"/>
              <a:t> SUBMANDIBULARIS</a:t>
            </a:r>
          </a:p>
          <a:p>
            <a:pPr marL="0" marR="457200" indent="0" defTabSz="457200">
              <a:spcBef>
                <a:spcPts val="0"/>
              </a:spcBef>
              <a:buSzTx/>
              <a:buNone/>
              <a:defRPr sz="27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3200" dirty="0" smtClean="0"/>
          </a:p>
          <a:p>
            <a:pPr marL="0" marR="457200" indent="0" defTabSz="457200">
              <a:spcBef>
                <a:spcPts val="0"/>
              </a:spcBef>
              <a:buSzTx/>
              <a:buNone/>
              <a:defRPr sz="27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 smtClean="0"/>
              <a:t>     </a:t>
            </a:r>
            <a:r>
              <a:rPr lang="en-US" dirty="0" err="1" smtClean="0"/>
              <a:t>Mandibula</a:t>
            </a:r>
            <a:r>
              <a:rPr lang="en-US" dirty="0" smtClean="0"/>
              <a:t> </a:t>
            </a:r>
            <a:r>
              <a:rPr lang="en-US" dirty="0" err="1" smtClean="0"/>
              <a:t>alatt</a:t>
            </a:r>
            <a:r>
              <a:rPr lang="en-US" dirty="0" smtClean="0"/>
              <a:t> </a:t>
            </a:r>
            <a:r>
              <a:rPr lang="en-US" dirty="0" err="1" smtClean="0"/>
              <a:t>helyezkedik</a:t>
            </a:r>
            <a:r>
              <a:rPr lang="en-US" dirty="0" smtClean="0"/>
              <a:t> el.</a:t>
            </a:r>
            <a:endParaRPr lang="en-US" dirty="0"/>
          </a:p>
          <a:p>
            <a:pPr marL="457200" marR="457200" indent="-228600" defTabSz="457200">
              <a:spcBef>
                <a:spcPts val="0"/>
              </a:spcBef>
              <a:buSzTx/>
              <a:buNone/>
              <a:tabLst>
                <a:tab pos="457200" algn="l"/>
              </a:tabLst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  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ea typeface="Helvetica"/>
                <a:cs typeface="Times New Roman"/>
                <a:sym typeface="Helvetica"/>
              </a:rPr>
              <a:t>Kivezetőcsöve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cs typeface="Times New Roman"/>
              </a:rPr>
              <a:t>a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ductus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submandibularis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cs typeface="Times New Roman"/>
              </a:rPr>
              <a:t> WARTHON-</a:t>
            </a:r>
            <a:r>
              <a:rPr lang="en-US" sz="32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vezeték</a:t>
            </a:r>
            <a:r>
              <a:rPr lang="en-US" sz="3200" dirty="0">
                <a:latin typeface="Times New Roman"/>
                <a:cs typeface="Times New Roman"/>
              </a:rPr>
              <a:t> 4-5 </a:t>
            </a:r>
            <a:r>
              <a:rPr lang="en-US" sz="3200" dirty="0" err="1">
                <a:latin typeface="Times New Roman"/>
                <a:cs typeface="Times New Roman"/>
              </a:rPr>
              <a:t>kivezető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dirty="0" err="1">
                <a:latin typeface="Times New Roman"/>
                <a:cs typeface="Times New Roman"/>
              </a:rPr>
              <a:t>cső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cs typeface="Times New Roman"/>
              </a:rPr>
              <a:t>összeömlésével</a:t>
            </a:r>
            <a:endParaRPr lang="en-US" sz="3200" dirty="0" smtClean="0">
              <a:latin typeface="Times New Roman"/>
              <a:cs typeface="Times New Roman"/>
            </a:endParaRPr>
          </a:p>
          <a:p>
            <a:pPr marL="685800" marR="457200" indent="-457200" defTabSz="457200">
              <a:spcBef>
                <a:spcPts val="0"/>
              </a:spcBef>
              <a:buSzTx/>
              <a:tabLst>
                <a:tab pos="457200" algn="l"/>
              </a:tabLst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3200" dirty="0" smtClean="0">
                <a:latin typeface="Times New Roman"/>
                <a:cs typeface="Times New Roman"/>
              </a:rPr>
              <a:t>A </a:t>
            </a:r>
            <a:r>
              <a:rPr lang="en-US" sz="3200" dirty="0" err="1" smtClean="0">
                <a:latin typeface="Times New Roman"/>
                <a:cs typeface="Times New Roman"/>
              </a:rPr>
              <a:t>mirigy</a:t>
            </a:r>
            <a:r>
              <a:rPr lang="en-US" sz="3200" dirty="0" smtClean="0"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cs typeface="Times New Roman"/>
              </a:rPr>
              <a:t>belső</a:t>
            </a:r>
            <a:r>
              <a:rPr lang="en-US" sz="3200" dirty="0" smtClean="0"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cs typeface="Times New Roman"/>
              </a:rPr>
              <a:t>oldalán</a:t>
            </a:r>
            <a:r>
              <a:rPr lang="en-US" sz="3200" dirty="0" smtClean="0"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cs typeface="Times New Roman"/>
              </a:rPr>
              <a:t>ered</a:t>
            </a:r>
            <a:r>
              <a:rPr lang="en-US" sz="3200" dirty="0" smtClean="0">
                <a:latin typeface="Times New Roman"/>
                <a:cs typeface="Times New Roman"/>
              </a:rPr>
              <a:t>, </a:t>
            </a:r>
          </a:p>
          <a:p>
            <a:pPr marL="685800" marR="457200" indent="-457200" defTabSz="457200">
              <a:spcBef>
                <a:spcPts val="0"/>
              </a:spcBef>
              <a:buSzTx/>
              <a:tabLst>
                <a:tab pos="457200" algn="l"/>
              </a:tabLst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3200" dirty="0" err="1" smtClean="0">
                <a:latin typeface="Times New Roman"/>
                <a:cs typeface="Times New Roman"/>
              </a:rPr>
              <a:t>hátrafelé</a:t>
            </a:r>
            <a:r>
              <a:rPr lang="en-US" sz="3200" dirty="0" smtClean="0"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cs typeface="Times New Roman"/>
              </a:rPr>
              <a:t>haladva</a:t>
            </a:r>
            <a:r>
              <a:rPr lang="en-US" sz="3200" dirty="0" smtClean="0"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cs typeface="Times New Roman"/>
              </a:rPr>
              <a:t>megkerüli</a:t>
            </a:r>
            <a:r>
              <a:rPr lang="en-US" sz="3200" dirty="0" smtClean="0">
                <a:latin typeface="Times New Roman"/>
                <a:cs typeface="Times New Roman"/>
              </a:rPr>
              <a:t> a </a:t>
            </a:r>
            <a:r>
              <a:rPr lang="en-US" sz="3200" dirty="0" err="1" smtClean="0">
                <a:latin typeface="Times New Roman"/>
                <a:cs typeface="Times New Roman"/>
              </a:rPr>
              <a:t>szájfeneket</a:t>
            </a:r>
            <a:r>
              <a:rPr lang="en-US" sz="3200" dirty="0" smtClean="0"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cs typeface="Times New Roman"/>
              </a:rPr>
              <a:t>alkotó</a:t>
            </a:r>
            <a:r>
              <a:rPr lang="en-US" sz="3200" dirty="0" smtClean="0"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cs typeface="Times New Roman"/>
              </a:rPr>
              <a:t>izom</a:t>
            </a:r>
            <a:r>
              <a:rPr lang="en-US" sz="3200" dirty="0" smtClean="0">
                <a:latin typeface="Times New Roman"/>
                <a:cs typeface="Times New Roman"/>
              </a:rPr>
              <a:t>, a m. </a:t>
            </a:r>
            <a:r>
              <a:rPr lang="en-US" sz="3200" dirty="0" err="1" smtClean="0">
                <a:latin typeface="Times New Roman"/>
                <a:cs typeface="Times New Roman"/>
              </a:rPr>
              <a:t>mylohyoideus</a:t>
            </a:r>
            <a:r>
              <a:rPr lang="en-US" sz="3200" dirty="0" smtClean="0"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cs typeface="Times New Roman"/>
              </a:rPr>
              <a:t>hátsó</a:t>
            </a:r>
            <a:r>
              <a:rPr lang="en-US" sz="3200" dirty="0" smtClean="0"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cs typeface="Times New Roman"/>
              </a:rPr>
              <a:t>szélét</a:t>
            </a:r>
            <a:r>
              <a:rPr lang="en-US" sz="3200" dirty="0" smtClean="0">
                <a:latin typeface="Times New Roman"/>
                <a:cs typeface="Times New Roman"/>
              </a:rPr>
              <a:t>, </a:t>
            </a:r>
          </a:p>
          <a:p>
            <a:pPr marL="685800" marR="457200" indent="-457200" defTabSz="457200">
              <a:spcBef>
                <a:spcPts val="0"/>
              </a:spcBef>
              <a:buSzTx/>
              <a:tabLst>
                <a:tab pos="457200" algn="l"/>
              </a:tabLst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3200" dirty="0" err="1" smtClean="0">
                <a:latin typeface="Times New Roman"/>
                <a:cs typeface="Times New Roman"/>
              </a:rPr>
              <a:t>majd</a:t>
            </a:r>
            <a:r>
              <a:rPr lang="en-US" sz="3200" dirty="0" smtClean="0">
                <a:latin typeface="Times New Roman"/>
                <a:cs typeface="Times New Roman"/>
              </a:rPr>
              <a:t> a </a:t>
            </a:r>
            <a:r>
              <a:rPr lang="en-US" sz="3200" dirty="0" err="1" smtClean="0">
                <a:latin typeface="Times New Roman"/>
                <a:cs typeface="Times New Roman"/>
              </a:rPr>
              <a:t>nyelv</a:t>
            </a:r>
            <a:r>
              <a:rPr lang="en-US" sz="3200" dirty="0" smtClean="0"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cs typeface="Times New Roman"/>
              </a:rPr>
              <a:t>oldalán</a:t>
            </a:r>
            <a:r>
              <a:rPr lang="en-US" sz="3200" dirty="0" smtClean="0"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cs typeface="Times New Roman"/>
              </a:rPr>
              <a:t>előre</a:t>
            </a:r>
            <a:r>
              <a:rPr lang="en-US" sz="3200" dirty="0" smtClean="0"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cs typeface="Times New Roman"/>
              </a:rPr>
              <a:t>fut</a:t>
            </a:r>
            <a:r>
              <a:rPr lang="en-US" sz="3200" dirty="0" smtClean="0"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cs typeface="Times New Roman"/>
              </a:rPr>
              <a:t>és</a:t>
            </a:r>
            <a:r>
              <a:rPr lang="en-US" sz="3200" dirty="0" smtClean="0">
                <a:latin typeface="Times New Roman"/>
                <a:cs typeface="Times New Roman"/>
              </a:rPr>
              <a:t> a </a:t>
            </a:r>
            <a:r>
              <a:rPr lang="en-US" sz="3200" dirty="0" err="1" smtClean="0">
                <a:latin typeface="Times New Roman"/>
                <a:cs typeface="Times New Roman"/>
              </a:rPr>
              <a:t>nyelvfék</a:t>
            </a:r>
            <a:r>
              <a:rPr lang="en-US" sz="3200" dirty="0" smtClean="0"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cs typeface="Times New Roman"/>
              </a:rPr>
              <a:t>két</a:t>
            </a:r>
            <a:r>
              <a:rPr lang="en-US" sz="3200" dirty="0" smtClean="0"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cs typeface="Times New Roman"/>
              </a:rPr>
              <a:t>oldalán</a:t>
            </a:r>
            <a:r>
              <a:rPr lang="en-US" sz="3200" dirty="0" smtClean="0">
                <a:latin typeface="Times New Roman"/>
                <a:cs typeface="Times New Roman"/>
              </a:rPr>
              <a:t>, </a:t>
            </a:r>
            <a:r>
              <a:rPr lang="en-US" sz="3200" dirty="0" err="1" smtClean="0">
                <a:latin typeface="Times New Roman"/>
                <a:cs typeface="Times New Roman"/>
              </a:rPr>
              <a:t>az</a:t>
            </a:r>
            <a:r>
              <a:rPr lang="en-US" sz="3200" dirty="0" smtClean="0"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cs typeface="Times New Roman"/>
              </a:rPr>
              <a:t>ún</a:t>
            </a:r>
            <a:r>
              <a:rPr lang="en-US" sz="3200" dirty="0" smtClean="0">
                <a:latin typeface="Times New Roman"/>
                <a:cs typeface="Times New Roman"/>
              </a:rPr>
              <a:t>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Caruncula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sublingualison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cs typeface="Times New Roman"/>
              </a:rPr>
              <a:t>keresztül</a:t>
            </a:r>
            <a:r>
              <a:rPr lang="en-US" sz="3200" dirty="0" smtClean="0">
                <a:latin typeface="Times New Roman"/>
                <a:cs typeface="Times New Roman"/>
              </a:rPr>
              <a:t>, a </a:t>
            </a:r>
            <a:r>
              <a:rPr lang="en-US" sz="3200" dirty="0" err="1" smtClean="0">
                <a:latin typeface="Times New Roman"/>
                <a:cs typeface="Times New Roman"/>
              </a:rPr>
              <a:t>nyelv</a:t>
            </a:r>
            <a:r>
              <a:rPr lang="en-US" sz="3200" dirty="0" smtClean="0"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cs typeface="Times New Roman"/>
              </a:rPr>
              <a:t>alatti</a:t>
            </a:r>
            <a:r>
              <a:rPr lang="en-US" sz="3200" dirty="0" smtClean="0"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cs typeface="Times New Roman"/>
              </a:rPr>
              <a:t>mirigy</a:t>
            </a:r>
            <a:r>
              <a:rPr lang="en-US" sz="3200" dirty="0" smtClean="0"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cs typeface="Times New Roman"/>
              </a:rPr>
              <a:t>fő</a:t>
            </a:r>
            <a:r>
              <a:rPr lang="en-US" sz="3200" dirty="0" smtClean="0"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cs typeface="Times New Roman"/>
              </a:rPr>
              <a:t>kivezetőcsövével</a:t>
            </a:r>
            <a:r>
              <a:rPr lang="en-US" sz="3200" dirty="0" smtClean="0"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cs typeface="Times New Roman"/>
              </a:rPr>
              <a:t>együtt</a:t>
            </a:r>
            <a:r>
              <a:rPr lang="en-US" sz="3200" dirty="0" smtClean="0"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cs typeface="Times New Roman"/>
              </a:rPr>
              <a:t>nyílik</a:t>
            </a:r>
            <a:r>
              <a:rPr lang="en-US" sz="3200" dirty="0" smtClean="0">
                <a:latin typeface="Times New Roman"/>
                <a:cs typeface="Times New Roman"/>
              </a:rPr>
              <a:t> a </a:t>
            </a:r>
            <a:r>
              <a:rPr lang="en-US" sz="3200" dirty="0" err="1" smtClean="0">
                <a:latin typeface="Times New Roman"/>
                <a:cs typeface="Times New Roman"/>
              </a:rPr>
              <a:t>szájüregbe</a:t>
            </a:r>
            <a:r>
              <a:rPr lang="en-US" sz="3200" dirty="0" smtClean="0">
                <a:latin typeface="Times New Roman"/>
                <a:cs typeface="Times New Roman"/>
              </a:rPr>
              <a:t>.</a:t>
            </a:r>
          </a:p>
          <a:p>
            <a:pPr marL="457200" marR="457200" indent="-228600" defTabSz="457200">
              <a:spcBef>
                <a:spcPts val="0"/>
              </a:spcBef>
              <a:buSzTx/>
              <a:buNone/>
              <a:tabLst>
                <a:tab pos="457200" algn="l"/>
              </a:tabLst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3200" dirty="0">
              <a:latin typeface="Times New Roman"/>
              <a:cs typeface="Times New Roman"/>
            </a:endParaRPr>
          </a:p>
          <a:p>
            <a:pPr marL="457200" marR="457200" indent="-228600" defTabSz="457200">
              <a:spcBef>
                <a:spcPts val="0"/>
              </a:spcBef>
              <a:buSzTx/>
              <a:buNone/>
              <a:tabLst>
                <a:tab pos="457200" algn="l"/>
              </a:tabLst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3200" dirty="0">
                <a:latin typeface="Times New Roman"/>
                <a:cs typeface="Times New Roman"/>
              </a:rPr>
              <a:t>    </a:t>
            </a:r>
            <a:r>
              <a:rPr lang="en-US" sz="3200" dirty="0" err="1" smtClean="0">
                <a:latin typeface="Times New Roman"/>
                <a:cs typeface="Times New Roman"/>
              </a:rPr>
              <a:t>Beidegzés</a:t>
            </a:r>
            <a:r>
              <a:rPr lang="en-US" sz="3200" dirty="0">
                <a:latin typeface="Times New Roman"/>
                <a:cs typeface="Times New Roman"/>
              </a:rPr>
              <a:t>→ VII. (</a:t>
            </a:r>
            <a:r>
              <a:rPr lang="en-US" sz="3200" dirty="0" err="1">
                <a:latin typeface="Times New Roman"/>
                <a:cs typeface="Times New Roman"/>
              </a:rPr>
              <a:t>Nervus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dirty="0" err="1">
                <a:latin typeface="Times New Roman"/>
                <a:cs typeface="Times New Roman"/>
              </a:rPr>
              <a:t>facialis</a:t>
            </a:r>
            <a:r>
              <a:rPr lang="en-US" sz="3200" dirty="0">
                <a:latin typeface="Times New Roman"/>
                <a:cs typeface="Times New Roman"/>
              </a:rPr>
              <a:t>) </a:t>
            </a:r>
            <a:r>
              <a:rPr lang="en-US" sz="3200" dirty="0" err="1">
                <a:latin typeface="Times New Roman"/>
                <a:cs typeface="Times New Roman"/>
              </a:rPr>
              <a:t>agyideg</a:t>
            </a:r>
            <a:endParaRPr lang="en-US" sz="3200" dirty="0">
              <a:latin typeface="Times New Roman"/>
              <a:cs typeface="Times New Roman"/>
            </a:endParaRPr>
          </a:p>
          <a:p>
            <a:pPr marL="0" marR="457200" indent="0" defTabSz="457200">
              <a:spcBef>
                <a:spcPts val="0"/>
              </a:spcBef>
              <a:buSzTx/>
              <a:buNone/>
              <a:defRPr sz="27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dirty="0"/>
          </a:p>
          <a:p>
            <a:pPr marL="0" marR="457200" indent="0" defTabSz="457200">
              <a:spcBef>
                <a:spcPts val="0"/>
              </a:spcBef>
              <a:buSzTx/>
              <a:buNone/>
              <a:defRPr sz="27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     </a:t>
            </a:r>
          </a:p>
        </p:txBody>
      </p:sp>
      <p:pic>
        <p:nvPicPr>
          <p:cNvPr id="4" name="Picture 3" descr="Képernyőfotó 2019-09-10 - 19.53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129" y="7164427"/>
            <a:ext cx="75057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17711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500" y="2519658"/>
            <a:ext cx="11099800" cy="6370341"/>
          </a:xfrm>
        </p:spPr>
        <p:txBody>
          <a:bodyPr/>
          <a:lstStyle/>
          <a:p>
            <a:pPr marL="0" marR="457200" indent="0" defTabSz="457200">
              <a:spcBef>
                <a:spcPts val="0"/>
              </a:spcBef>
              <a:buSzTx/>
              <a:buNone/>
              <a:defRPr sz="27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 smtClean="0"/>
              <a:t>3. </a:t>
            </a:r>
            <a:r>
              <a:rPr lang="en-US" dirty="0" err="1" smtClean="0"/>
              <a:t>Glandula</a:t>
            </a:r>
            <a:r>
              <a:rPr lang="en-US" dirty="0" smtClean="0"/>
              <a:t> </a:t>
            </a:r>
            <a:r>
              <a:rPr lang="en-US" dirty="0"/>
              <a:t>SUBLINGUALIS </a:t>
            </a:r>
            <a:endParaRPr lang="en-US" dirty="0" smtClean="0"/>
          </a:p>
          <a:p>
            <a:pPr marL="0" marR="457200" indent="0" defTabSz="457200">
              <a:spcBef>
                <a:spcPts val="0"/>
              </a:spcBef>
              <a:buSzTx/>
              <a:buNone/>
              <a:defRPr sz="27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dirty="0"/>
          </a:p>
          <a:p>
            <a:pPr marL="0" marR="457200" indent="0" defTabSz="457200">
              <a:spcBef>
                <a:spcPts val="0"/>
              </a:spcBef>
              <a:buSzTx/>
              <a:buNone/>
              <a:defRPr sz="27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 smtClean="0"/>
              <a:t> </a:t>
            </a:r>
            <a:r>
              <a:rPr lang="en-US" dirty="0" err="1" smtClean="0"/>
              <a:t>Legkisebb</a:t>
            </a:r>
            <a:r>
              <a:rPr lang="en-US" dirty="0" smtClean="0"/>
              <a:t> </a:t>
            </a:r>
            <a:r>
              <a:rPr lang="en-US" dirty="0" err="1"/>
              <a:t>páros</a:t>
            </a:r>
            <a:r>
              <a:rPr lang="en-US" dirty="0"/>
              <a:t> </a:t>
            </a:r>
            <a:r>
              <a:rPr lang="en-US" dirty="0" err="1"/>
              <a:t>nagy</a:t>
            </a:r>
            <a:r>
              <a:rPr lang="en-US" dirty="0"/>
              <a:t> </a:t>
            </a:r>
            <a:r>
              <a:rPr lang="en-US" dirty="0" err="1"/>
              <a:t>nyálmirigy</a:t>
            </a:r>
            <a:r>
              <a:rPr lang="en-US" dirty="0"/>
              <a:t>, </a:t>
            </a:r>
            <a:r>
              <a:rPr lang="en-US" dirty="0" err="1"/>
              <a:t>felülről</a:t>
            </a:r>
            <a:r>
              <a:rPr lang="en-US" dirty="0"/>
              <a:t> a </a:t>
            </a:r>
            <a:r>
              <a:rPr lang="en-US" dirty="0" err="1"/>
              <a:t>szájfenék</a:t>
            </a:r>
            <a:r>
              <a:rPr lang="en-US" dirty="0"/>
              <a:t> </a:t>
            </a:r>
            <a:r>
              <a:rPr lang="en-US" dirty="0" err="1"/>
              <a:t>nyálkahártyája</a:t>
            </a:r>
            <a:r>
              <a:rPr lang="en-US" dirty="0"/>
              <a:t> </a:t>
            </a:r>
            <a:r>
              <a:rPr lang="en-US" dirty="0" err="1"/>
              <a:t>borítja</a:t>
            </a:r>
            <a:r>
              <a:rPr lang="en-US" dirty="0"/>
              <a:t>. </a:t>
            </a:r>
            <a:endParaRPr lang="en-US" dirty="0" smtClean="0"/>
          </a:p>
          <a:p>
            <a:pPr marR="457200" defTabSz="457200">
              <a:spcBef>
                <a:spcPts val="0"/>
              </a:spcBef>
              <a:buSzTx/>
              <a:defRPr sz="27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 err="1" smtClean="0"/>
              <a:t>Hátsó</a:t>
            </a:r>
            <a:r>
              <a:rPr lang="en-US" dirty="0" smtClean="0"/>
              <a:t> </a:t>
            </a:r>
            <a:r>
              <a:rPr lang="en-US" dirty="0" err="1"/>
              <a:t>része</a:t>
            </a:r>
            <a:r>
              <a:rPr lang="en-US" dirty="0"/>
              <a:t> 5-10 </a:t>
            </a:r>
            <a:r>
              <a:rPr lang="en-US" dirty="0" err="1" smtClean="0"/>
              <a:t>kivezető</a:t>
            </a:r>
            <a:r>
              <a:rPr lang="en-US" dirty="0" smtClean="0"/>
              <a:t> </a:t>
            </a:r>
            <a:r>
              <a:rPr lang="en-US" dirty="0" err="1" smtClean="0"/>
              <a:t>csővel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(</a:t>
            </a:r>
            <a:r>
              <a:rPr lang="en-US" dirty="0" err="1" smtClean="0">
                <a:solidFill>
                  <a:srgbClr val="0000FF"/>
                </a:solidFill>
              </a:rPr>
              <a:t>ductuli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sublingualis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minores</a:t>
            </a:r>
            <a:r>
              <a:rPr lang="en-US" dirty="0" smtClean="0">
                <a:solidFill>
                  <a:srgbClr val="0000FF"/>
                </a:solidFill>
              </a:rPr>
              <a:t>) </a:t>
            </a:r>
            <a:r>
              <a:rPr lang="en-US" dirty="0" err="1" smtClean="0"/>
              <a:t>közvetlenül</a:t>
            </a:r>
            <a:r>
              <a:rPr lang="en-US" dirty="0" smtClean="0"/>
              <a:t> </a:t>
            </a:r>
            <a:r>
              <a:rPr lang="en-US" dirty="0" err="1" smtClean="0"/>
              <a:t>nyílik</a:t>
            </a:r>
            <a:r>
              <a:rPr lang="en-US" dirty="0" smtClean="0"/>
              <a:t>, </a:t>
            </a:r>
          </a:p>
          <a:p>
            <a:pPr marR="457200" defTabSz="457200">
              <a:spcBef>
                <a:spcPts val="0"/>
              </a:spcBef>
              <a:buSzTx/>
              <a:defRPr sz="27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 err="1"/>
              <a:t>E</a:t>
            </a:r>
            <a:r>
              <a:rPr lang="en-US" dirty="0" err="1" smtClean="0"/>
              <a:t>lülső</a:t>
            </a:r>
            <a:r>
              <a:rPr lang="en-US" dirty="0" smtClean="0"/>
              <a:t> </a:t>
            </a:r>
            <a:r>
              <a:rPr lang="en-US" dirty="0" err="1"/>
              <a:t>részének</a:t>
            </a:r>
            <a:r>
              <a:rPr lang="en-US" dirty="0"/>
              <a:t> </a:t>
            </a:r>
            <a:r>
              <a:rPr lang="en-US" dirty="0" err="1"/>
              <a:t>kivezető</a:t>
            </a:r>
            <a:r>
              <a:rPr lang="en-US" dirty="0"/>
              <a:t> </a:t>
            </a:r>
            <a:r>
              <a:rPr lang="en-US" dirty="0" err="1"/>
              <a:t>csövei</a:t>
            </a:r>
            <a:r>
              <a:rPr lang="en-US" dirty="0"/>
              <a:t> </a:t>
            </a:r>
            <a:r>
              <a:rPr lang="en-US" dirty="0" err="1"/>
              <a:t>összeszedődve</a:t>
            </a:r>
            <a:r>
              <a:rPr lang="en-US" dirty="0"/>
              <a:t> </a:t>
            </a:r>
            <a:r>
              <a:rPr lang="en-US" dirty="0" err="1"/>
              <a:t>alkotják</a:t>
            </a:r>
            <a:r>
              <a:rPr lang="en-US" dirty="0"/>
              <a:t> a </a:t>
            </a:r>
            <a:r>
              <a:rPr lang="en-US" dirty="0" err="1"/>
              <a:t>ductus</a:t>
            </a:r>
            <a:r>
              <a:rPr lang="en-US" dirty="0"/>
              <a:t> </a:t>
            </a:r>
            <a:r>
              <a:rPr lang="en-US" dirty="0" err="1"/>
              <a:t>sublingualis</a:t>
            </a:r>
            <a:r>
              <a:rPr lang="en-US" dirty="0"/>
              <a:t> </a:t>
            </a:r>
            <a:r>
              <a:rPr lang="en-US" dirty="0" err="1"/>
              <a:t>majort</a:t>
            </a:r>
            <a:r>
              <a:rPr lang="en-US" dirty="0"/>
              <a:t> (</a:t>
            </a:r>
            <a:r>
              <a:rPr lang="en-US" dirty="0" err="1"/>
              <a:t>Bartholin</a:t>
            </a:r>
            <a:r>
              <a:rPr lang="en-US" dirty="0"/>
              <a:t> </a:t>
            </a:r>
            <a:r>
              <a:rPr lang="en-US" dirty="0" err="1"/>
              <a:t>vezeték</a:t>
            </a:r>
            <a:r>
              <a:rPr lang="en-US" dirty="0" smtClean="0"/>
              <a:t>) a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Caruncula</a:t>
            </a:r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sublingualison</a:t>
            </a:r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nyílik</a:t>
            </a:r>
            <a:endParaRPr lang="en-US" sz="28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0" marR="457200" indent="0" defTabSz="457200">
              <a:spcBef>
                <a:spcPts val="0"/>
              </a:spcBef>
              <a:buSzTx/>
              <a:buNone/>
              <a:defRPr sz="27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dirty="0"/>
          </a:p>
          <a:p>
            <a:pPr marL="0" marR="457200" indent="0" defTabSz="457200">
              <a:spcBef>
                <a:spcPts val="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          </a:t>
            </a:r>
            <a:r>
              <a:rPr lang="en-US" dirty="0" err="1"/>
              <a:t>Beidegzés</a:t>
            </a:r>
            <a:r>
              <a:rPr lang="en-US" dirty="0"/>
              <a:t>→ VII. (</a:t>
            </a:r>
            <a:r>
              <a:rPr lang="en-US" dirty="0" err="1"/>
              <a:t>Nervus</a:t>
            </a:r>
            <a:r>
              <a:rPr lang="en-US" dirty="0"/>
              <a:t> </a:t>
            </a:r>
            <a:r>
              <a:rPr lang="en-US" dirty="0" err="1"/>
              <a:t>facialis</a:t>
            </a:r>
            <a:r>
              <a:rPr lang="en-US" dirty="0"/>
              <a:t>) </a:t>
            </a:r>
            <a:r>
              <a:rPr lang="en-US" dirty="0" err="1"/>
              <a:t>agyideg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Képernyőfotó 2019-09-10 - 19.47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868" y="0"/>
            <a:ext cx="3946235" cy="371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4164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5" descr="10_parotid%20g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03" y="575735"/>
            <a:ext cx="11264053" cy="752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16153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Nyál: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9779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Nyál:</a:t>
            </a:r>
          </a:p>
        </p:txBody>
      </p:sp>
      <p:sp>
        <p:nvSpPr>
          <p:cNvPr id="471" name="napi mennyisége: kb. 1 liter/nap…"/>
          <p:cNvSpPr txBox="1">
            <a:spLocks noGrp="1"/>
          </p:cNvSpPr>
          <p:nvPr>
            <p:ph type="body" idx="1"/>
          </p:nvPr>
        </p:nvSpPr>
        <p:spPr>
          <a:xfrm>
            <a:off x="292100" y="1295400"/>
            <a:ext cx="12471400" cy="84709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725714" indent="-408214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0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00"/>
                </a:solidFill>
              </a:rPr>
              <a:t>napi mennyisége: kb. 1 liter/nap</a:t>
            </a:r>
          </a:p>
          <a:p>
            <a:pPr marL="457200" marR="457200" indent="-228600" defTabSz="457200">
              <a:spcBef>
                <a:spcPts val="0"/>
              </a:spcBef>
              <a:buSzTx/>
              <a:buNone/>
              <a:tabLst>
                <a:tab pos="4572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¬	Termelődése feltétlen és ráépülő feltételes reflex alapján történik </a:t>
            </a:r>
          </a:p>
          <a:p>
            <a:pPr marL="457200" marR="457200" indent="-228600" defTabSz="457200">
              <a:spcBef>
                <a:spcPts val="0"/>
              </a:spcBef>
              <a:buSzTx/>
              <a:buNone/>
              <a:tabLst>
                <a:tab pos="4572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¬	Feltétlen reflexközpontja a nyúltvelőben található</a:t>
            </a:r>
          </a:p>
          <a:p>
            <a:pPr marL="457200" marR="457200" indent="-228600" defTabSz="457200">
              <a:spcBef>
                <a:spcPts val="0"/>
              </a:spcBef>
              <a:buSzTx/>
              <a:buNone/>
              <a:tabLst>
                <a:tab pos="457200" algn="l"/>
              </a:tabLst>
              <a:defRPr sz="3000" u="sng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u="none"/>
              <a:t>¬	a </a:t>
            </a:r>
            <a:r>
              <a:t>szimpatikus idegrendszer CSÖKKENTI</a:t>
            </a:r>
            <a:r>
              <a:rPr u="none"/>
              <a:t>, a </a:t>
            </a:r>
            <a:r>
              <a:t>paraszimpatikus FOKOZZA </a:t>
            </a:r>
            <a:r>
              <a:rPr u="none"/>
              <a:t>a nyálelválasztást</a:t>
            </a:r>
          </a:p>
          <a:p>
            <a:pPr marL="457200" marR="457200" indent="-228600" defTabSz="457200">
              <a:spcBef>
                <a:spcPts val="0"/>
              </a:spcBef>
              <a:buSzTx/>
              <a:buNone/>
              <a:tabLst>
                <a:tab pos="457200" algn="l"/>
              </a:tabLst>
              <a:defRPr sz="3000" u="sng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u="none"/>
          </a:p>
          <a:p>
            <a:pPr marL="0" marR="457200" indent="0" defTabSz="457200">
              <a:spcBef>
                <a:spcPts val="0"/>
              </a:spcBef>
              <a:buSzTx/>
              <a:buNone/>
              <a:defRPr sz="30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 nyál típusai:</a:t>
            </a:r>
          </a:p>
          <a:p>
            <a:pPr marL="457200" marR="457200" indent="-228600" defTabSz="457200">
              <a:spcBef>
                <a:spcPts val="0"/>
              </a:spcBef>
              <a:buSzTx/>
              <a:buNone/>
              <a:tabLst>
                <a:tab pos="457200" algn="l"/>
                <a:tab pos="571500" algn="l"/>
                <a:tab pos="9144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¬	híg nyál→ étkezési szünetekben (SEROSUS-os)</a:t>
            </a:r>
          </a:p>
          <a:p>
            <a:pPr marL="457200" marR="457200" indent="-228600" defTabSz="457200">
              <a:spcBef>
                <a:spcPts val="0"/>
              </a:spcBef>
              <a:buSzTx/>
              <a:buNone/>
              <a:tabLst>
                <a:tab pos="457200" algn="l"/>
                <a:tab pos="571500" algn="l"/>
                <a:tab pos="9144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¬	sűrű nyál→ étkezés alatt (MUCINOSUS-os, benne enzimek vannak)</a:t>
            </a:r>
          </a:p>
          <a:p>
            <a:pPr marL="457200" marR="457200" indent="-228600" defTabSz="457200">
              <a:spcBef>
                <a:spcPts val="0"/>
              </a:spcBef>
              <a:buSzTx/>
              <a:buNone/>
              <a:tabLst>
                <a:tab pos="457200" algn="l"/>
                <a:tab pos="571500" algn="l"/>
                <a:tab pos="9144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0" marR="457200" indent="0" defTabSz="457200">
              <a:spcBef>
                <a:spcPts val="0"/>
              </a:spcBef>
              <a:buSzTx/>
              <a:buNone/>
              <a:tabLst>
                <a:tab pos="571500" algn="l"/>
                <a:tab pos="914400" algn="l"/>
              </a:tabLst>
              <a:defRPr sz="30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 nyál vegyhatása</a:t>
            </a:r>
            <a:endParaRPr b="0"/>
          </a:p>
          <a:p>
            <a:pPr marL="457200" marR="457200" indent="-228600" defTabSz="457200">
              <a:spcBef>
                <a:spcPts val="0"/>
              </a:spcBef>
              <a:buSzTx/>
              <a:buNone/>
              <a:tabLst>
                <a:tab pos="457200" algn="l"/>
                <a:tab pos="571500" algn="l"/>
                <a:tab pos="9144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¬	pH-értéke: 6,2-7,6 (a frissen termelődő nyál SAVAS→ CO</a:t>
            </a:r>
            <a:r>
              <a:rPr baseline="-5999"/>
              <a:t>2  </a:t>
            </a:r>
            <a:r>
              <a:t>leadás mellett sói kicsapódnak átmegy LÚGOS vegyhatásba</a:t>
            </a:r>
            <a:endParaRPr baseline="-5999"/>
          </a:p>
          <a:p>
            <a:pPr marL="457200" marR="457200" indent="-228600" defTabSz="457200">
              <a:spcBef>
                <a:spcPts val="0"/>
              </a:spcBef>
              <a:buSzTx/>
              <a:buNone/>
              <a:tabLst>
                <a:tab pos="457200" algn="l"/>
                <a:tab pos="571500" algn="l"/>
                <a:tab pos="9144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¬	sűrűsége: 1,00-1,01 g/cm3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474" name="Nyál hatása: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Nyál hatása:</a:t>
            </a:r>
          </a:p>
        </p:txBody>
      </p:sp>
      <p:sp>
        <p:nvSpPr>
          <p:cNvPr id="475" name="- elősegíti a száj öntisztulását…"/>
          <p:cNvSpPr txBox="1">
            <a:spLocks noGrp="1"/>
          </p:cNvSpPr>
          <p:nvPr>
            <p:ph type="body" idx="1"/>
          </p:nvPr>
        </p:nvSpPr>
        <p:spPr>
          <a:xfrm>
            <a:off x="762000" y="2032000"/>
            <a:ext cx="11480800" cy="64516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0" marR="457200" indent="0" defTabSz="457200">
              <a:spcBef>
                <a:spcPts val="50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 elősegíti a száj öntisztulását</a:t>
            </a:r>
          </a:p>
          <a:p>
            <a:pPr marL="0" marR="457200" indent="0" defTabSz="457200">
              <a:spcBef>
                <a:spcPts val="50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 nyelés könnyítése, </a:t>
            </a:r>
          </a:p>
          <a:p>
            <a:pPr marL="0" marR="457200" indent="0" defTabSz="457200">
              <a:spcBef>
                <a:spcPts val="50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 a falat kialakítás segítése</a:t>
            </a:r>
          </a:p>
          <a:p>
            <a:pPr marL="0" marR="457200" indent="0" defTabSz="457200">
              <a:spcBef>
                <a:spcPts val="50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 plakk képződés csökkentése</a:t>
            </a:r>
          </a:p>
          <a:p>
            <a:pPr marL="0" marR="457200" indent="0" defTabSz="457200">
              <a:spcBef>
                <a:spcPts val="50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 szénhidrát bontás</a:t>
            </a:r>
          </a:p>
          <a:p>
            <a:pPr marL="0" marR="457200" indent="0" defTabSz="457200">
              <a:spcBef>
                <a:spcPts val="50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 Bactericid hatás (baktériumölő) és virucid hatás</a:t>
            </a:r>
          </a:p>
          <a:p>
            <a:pPr marL="0" marR="457200" indent="0" defTabSz="457200">
              <a:spcBef>
                <a:spcPts val="50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 kiválasztás</a:t>
            </a:r>
          </a:p>
          <a:p>
            <a:pPr marL="0" marR="457200" indent="0" defTabSz="457200">
              <a:spcBef>
                <a:spcPts val="50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 nyálkahártya nedvesítése és nedvesen tartás		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A nyál összetétele:"/>
          <p:cNvSpPr txBox="1">
            <a:spLocks noGrp="1"/>
          </p:cNvSpPr>
          <p:nvPr>
            <p:ph type="title"/>
          </p:nvPr>
        </p:nvSpPr>
        <p:spPr>
          <a:xfrm>
            <a:off x="762000" y="380999"/>
            <a:ext cx="11480800" cy="1372683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dirty="0">
                <a:solidFill>
                  <a:schemeClr val="tx1"/>
                </a:solidFill>
                <a:latin typeface="Times New Roman"/>
                <a:cs typeface="Times New Roman"/>
              </a:rPr>
              <a:t>A nyál </a:t>
            </a:r>
            <a:r>
              <a:rPr dirty="0" smtClean="0">
                <a:solidFill>
                  <a:schemeClr val="tx1"/>
                </a:solidFill>
                <a:latin typeface="Times New Roman"/>
                <a:cs typeface="Times New Roman"/>
              </a:rPr>
              <a:t>összetétele</a:t>
            </a:r>
            <a:endParaRPr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479" name="1.) víz…"/>
          <p:cNvSpPr txBox="1">
            <a:spLocks noGrp="1"/>
          </p:cNvSpPr>
          <p:nvPr>
            <p:ph type="body" idx="1"/>
          </p:nvPr>
        </p:nvSpPr>
        <p:spPr>
          <a:xfrm>
            <a:off x="215900" y="2257614"/>
            <a:ext cx="12611100" cy="7546786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342900" marR="457200" indent="-228600" defTabSz="457200">
              <a:spcBef>
                <a:spcPts val="0"/>
              </a:spcBef>
              <a:buSzTx/>
              <a:buNone/>
              <a:tabLst>
                <a:tab pos="114300" algn="l"/>
                <a:tab pos="228600" algn="l"/>
                <a:tab pos="3429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1.)	víz</a:t>
            </a:r>
          </a:p>
          <a:p>
            <a:pPr marL="342900" marR="457200" indent="-228600" defTabSz="457200">
              <a:spcBef>
                <a:spcPts val="0"/>
              </a:spcBef>
              <a:buSzTx/>
              <a:buNone/>
              <a:tabLst>
                <a:tab pos="114300" algn="l"/>
                <a:tab pos="228600" algn="l"/>
                <a:tab pos="3429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2.)	szervetlen vegyületek.:</a:t>
            </a:r>
          </a:p>
          <a:p>
            <a:pPr marL="342900" marR="457200" indent="-228600" defTabSz="457200">
              <a:spcBef>
                <a:spcPts val="0"/>
              </a:spcBef>
              <a:buSzTx/>
              <a:buNone/>
              <a:tabLst>
                <a:tab pos="114300" algn="l"/>
                <a:tab pos="228600" algn="l"/>
                <a:tab pos="3429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→ ionjai:	- kationok: Na</a:t>
            </a:r>
            <a:r>
              <a:rPr baseline="31999" dirty="0"/>
              <a:t>+</a:t>
            </a:r>
            <a:r>
              <a:rPr dirty="0"/>
              <a:t>; K</a:t>
            </a:r>
            <a:r>
              <a:rPr baseline="31999" dirty="0"/>
              <a:t>+</a:t>
            </a:r>
            <a:r>
              <a:rPr dirty="0"/>
              <a:t>; Ca</a:t>
            </a:r>
            <a:r>
              <a:rPr baseline="31999" dirty="0"/>
              <a:t>2+</a:t>
            </a:r>
            <a:r>
              <a:rPr dirty="0"/>
              <a:t>; Mg</a:t>
            </a:r>
            <a:r>
              <a:rPr baseline="31999" dirty="0"/>
              <a:t>2+</a:t>
            </a:r>
            <a:r>
              <a:rPr dirty="0"/>
              <a:t>→változó</a:t>
            </a:r>
          </a:p>
          <a:p>
            <a:pPr marL="2514600" marR="457200" lvl="1" indent="-2057400" defTabSz="457200">
              <a:spcBef>
                <a:spcPts val="0"/>
              </a:spcBef>
              <a:buSzTx/>
              <a:buNone/>
              <a:tabLst>
                <a:tab pos="114300" algn="l"/>
                <a:tab pos="26289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               - anionok: Cl</a:t>
            </a:r>
            <a:r>
              <a:rPr baseline="31999" dirty="0"/>
              <a:t>-</a:t>
            </a:r>
            <a:r>
              <a:rPr dirty="0"/>
              <a:t>; CO</a:t>
            </a:r>
            <a:r>
              <a:rPr baseline="31999" dirty="0"/>
              <a:t>-</a:t>
            </a:r>
            <a:r>
              <a:rPr dirty="0"/>
              <a:t>; SO</a:t>
            </a:r>
            <a:r>
              <a:rPr baseline="31999" dirty="0"/>
              <a:t>2-</a:t>
            </a:r>
            <a:r>
              <a:rPr baseline="-5999" dirty="0"/>
              <a:t>4</a:t>
            </a:r>
            <a:r>
              <a:rPr dirty="0"/>
              <a:t>;→változó</a:t>
            </a:r>
          </a:p>
          <a:p>
            <a:pPr marL="0" marR="457200" indent="0" defTabSz="457200">
              <a:spcBef>
                <a:spcPts val="0"/>
              </a:spcBef>
              <a:buSzTx/>
              <a:buNone/>
              <a:tabLst>
                <a:tab pos="114300" algn="l"/>
                <a:tab pos="2628900" algn="l"/>
                <a:tab pos="2743200" algn="l"/>
              </a:tabLst>
              <a:defRPr sz="30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/>
              <a:t>	                  - </a:t>
            </a:r>
            <a:r>
              <a:rPr dirty="0"/>
              <a:t>Fluorid, a kiválasztott nyálban közel állandó</a:t>
            </a:r>
            <a:endParaRPr b="0" dirty="0"/>
          </a:p>
          <a:p>
            <a:pPr marL="0" marR="457200" indent="0" defTabSz="457200">
              <a:spcBef>
                <a:spcPts val="0"/>
              </a:spcBef>
              <a:buSzTx/>
              <a:buNone/>
              <a:tabLst>
                <a:tab pos="114300" algn="l"/>
                <a:tab pos="685800" algn="l"/>
                <a:tab pos="800100" algn="l"/>
                <a:tab pos="16002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	3.) szerves vegyületek:	</a:t>
            </a:r>
          </a:p>
          <a:p>
            <a:pPr marL="0" marR="457200" lvl="3" indent="0" defTabSz="457200">
              <a:spcBef>
                <a:spcPts val="0"/>
              </a:spcBef>
              <a:buSzTx/>
              <a:buNone/>
              <a:tabLst>
                <a:tab pos="114300" algn="l"/>
                <a:tab pos="685800" algn="l"/>
                <a:tab pos="800100" algn="l"/>
                <a:tab pos="16002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 kevés cukor</a:t>
            </a:r>
          </a:p>
          <a:p>
            <a:pPr marL="0" marR="457200" indent="0" defTabSz="457200">
              <a:spcBef>
                <a:spcPts val="0"/>
              </a:spcBef>
              <a:buSzTx/>
              <a:buNone/>
              <a:tabLst>
                <a:tab pos="114300" algn="l"/>
                <a:tab pos="16002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	- Mucopoliszacharidok</a:t>
            </a:r>
          </a:p>
          <a:p>
            <a:pPr marL="0" marR="457200" indent="0" defTabSz="457200">
              <a:spcBef>
                <a:spcPts val="0"/>
              </a:spcBef>
              <a:buSzTx/>
              <a:buNone/>
              <a:tabLst>
                <a:tab pos="114300" algn="l"/>
                <a:tab pos="16002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 enzimek: - </a:t>
            </a:r>
            <a:r>
              <a:rPr b="1" dirty="0"/>
              <a:t>amiláz</a:t>
            </a:r>
            <a:r>
              <a:rPr dirty="0"/>
              <a:t>→ növényi keményítőt bontja kettős cukorra </a:t>
            </a:r>
          </a:p>
          <a:p>
            <a:pPr marL="449580" marR="457200" indent="0" defTabSz="457200">
              <a:spcBef>
                <a:spcPts val="0"/>
              </a:spcBef>
              <a:buSzTx/>
              <a:buNone/>
              <a:tabLst>
                <a:tab pos="114300" algn="l"/>
                <a:tab pos="16002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		- </a:t>
            </a:r>
            <a:r>
              <a:rPr b="1" dirty="0"/>
              <a:t>maltáz</a:t>
            </a:r>
            <a:r>
              <a:rPr dirty="0"/>
              <a:t>→ kettős cukrot bontja egyszerű cukorra</a:t>
            </a:r>
          </a:p>
          <a:p>
            <a:pPr marL="0" marR="457200" indent="0" defTabSz="457200">
              <a:spcBef>
                <a:spcPts val="0"/>
              </a:spcBef>
              <a:buSzTx/>
              <a:buNone/>
              <a:tabLst>
                <a:tab pos="114300" algn="l"/>
                <a:tab pos="1600200" algn="l"/>
                <a:tab pos="22860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	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1490598"/>
          </a:xfrm>
        </p:spPr>
        <p:txBody>
          <a:bodyPr>
            <a:normAutofit/>
          </a:bodyPr>
          <a:lstStyle/>
          <a:p>
            <a:r>
              <a:rPr lang="en-US" sz="6400" dirty="0">
                <a:latin typeface="Times New Roman"/>
                <a:cs typeface="Times New Roman"/>
              </a:rPr>
              <a:t>A </a:t>
            </a:r>
            <a:r>
              <a:rPr lang="en-US" sz="6400" dirty="0" err="1">
                <a:latin typeface="Times New Roman"/>
                <a:cs typeface="Times New Roman"/>
              </a:rPr>
              <a:t>nyál</a:t>
            </a:r>
            <a:r>
              <a:rPr lang="en-US" sz="6400" dirty="0">
                <a:latin typeface="Times New Roman"/>
                <a:cs typeface="Times New Roman"/>
              </a:rPr>
              <a:t> </a:t>
            </a:r>
            <a:r>
              <a:rPr lang="en-US" sz="6400" dirty="0" err="1" smtClean="0">
                <a:latin typeface="Times New Roman"/>
                <a:cs typeface="Times New Roman"/>
              </a:rPr>
              <a:t>összetétele</a:t>
            </a:r>
            <a:endParaRPr lang="en-US" sz="6400" dirty="0">
              <a:latin typeface="Times New Roman"/>
              <a:cs typeface="Times New Roman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457200" indent="0" defTabSz="457200">
              <a:spcBef>
                <a:spcPts val="0"/>
              </a:spcBef>
              <a:buSzTx/>
              <a:buNone/>
              <a:tabLst>
                <a:tab pos="114300" algn="l"/>
                <a:tab pos="1600200" algn="l"/>
                <a:tab pos="22860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 smtClean="0"/>
              <a:t>4) </a:t>
            </a:r>
            <a:r>
              <a:rPr lang="en-US" dirty="0" err="1" smtClean="0"/>
              <a:t>Nyál</a:t>
            </a:r>
            <a:r>
              <a:rPr lang="en-US" dirty="0" smtClean="0"/>
              <a:t> </a:t>
            </a:r>
            <a:r>
              <a:rPr lang="en-US" dirty="0"/>
              <a:t>CORPOSCULUMOK = </a:t>
            </a:r>
            <a:r>
              <a:rPr lang="en-US" dirty="0" err="1"/>
              <a:t>nyál</a:t>
            </a:r>
            <a:r>
              <a:rPr lang="en-US" dirty="0"/>
              <a:t> </a:t>
            </a:r>
            <a:r>
              <a:rPr lang="en-US" dirty="0" err="1"/>
              <a:t>testecskék</a:t>
            </a:r>
            <a:r>
              <a:rPr lang="en-US" dirty="0"/>
              <a:t>→ </a:t>
            </a:r>
            <a:r>
              <a:rPr lang="en-US" dirty="0" err="1"/>
              <a:t>nyállal</a:t>
            </a:r>
            <a:r>
              <a:rPr lang="en-US" dirty="0"/>
              <a:t> </a:t>
            </a:r>
            <a:r>
              <a:rPr lang="en-US" dirty="0" err="1"/>
              <a:t>kiválasztódó</a:t>
            </a:r>
            <a:r>
              <a:rPr lang="en-US" dirty="0"/>
              <a:t> </a:t>
            </a:r>
            <a:r>
              <a:rPr lang="en-US" dirty="0" err="1"/>
              <a:t>sejtek</a:t>
            </a:r>
            <a:endParaRPr lang="en-US" dirty="0"/>
          </a:p>
          <a:p>
            <a:pPr marL="228600" marR="457200" indent="-228600" defTabSz="457200">
              <a:spcBef>
                <a:spcPts val="500"/>
              </a:spcBef>
              <a:buSzTx/>
              <a:buNone/>
              <a:tabLst>
                <a:tab pos="2286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5)	</a:t>
            </a:r>
            <a:r>
              <a:rPr lang="en-US" dirty="0" err="1"/>
              <a:t>antimikrobális</a:t>
            </a:r>
            <a:r>
              <a:rPr lang="en-US" dirty="0"/>
              <a:t> </a:t>
            </a:r>
            <a:r>
              <a:rPr lang="en-US" dirty="0" err="1"/>
              <a:t>összetevők</a:t>
            </a:r>
            <a:r>
              <a:rPr lang="en-US" dirty="0"/>
              <a:t>: </a:t>
            </a:r>
          </a:p>
          <a:p>
            <a:pPr marL="0" marR="457200" indent="0" defTabSz="457200">
              <a:spcBef>
                <a:spcPts val="0"/>
              </a:spcBef>
              <a:buSzTx/>
              <a:buNone/>
              <a:tabLst>
                <a:tab pos="114300" algn="l"/>
                <a:tab pos="16002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I</a:t>
            </a:r>
            <a:r>
              <a:rPr lang="en-US" b="1" dirty="0"/>
              <a:t>gA</a:t>
            </a:r>
            <a:r>
              <a:rPr lang="en-US" dirty="0"/>
              <a:t>, </a:t>
            </a:r>
            <a:r>
              <a:rPr lang="en-US" dirty="0" err="1"/>
              <a:t>komplement</a:t>
            </a:r>
            <a:r>
              <a:rPr lang="en-US" dirty="0"/>
              <a:t> </a:t>
            </a:r>
            <a:r>
              <a:rPr lang="en-US" dirty="0" err="1"/>
              <a:t>jelenlétében</a:t>
            </a:r>
            <a:r>
              <a:rPr lang="en-US" dirty="0"/>
              <a:t> (</a:t>
            </a:r>
            <a:r>
              <a:rPr lang="en-US" dirty="0" err="1"/>
              <a:t>ez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ínytasak</a:t>
            </a:r>
            <a:r>
              <a:rPr lang="en-US" dirty="0"/>
              <a:t> </a:t>
            </a:r>
            <a:r>
              <a:rPr lang="en-US" dirty="0" err="1"/>
              <a:t>plazmaeredetű</a:t>
            </a:r>
            <a:r>
              <a:rPr lang="en-US" dirty="0"/>
              <a:t> </a:t>
            </a:r>
            <a:r>
              <a:rPr lang="en-US" dirty="0" err="1"/>
              <a:t>folyadékából</a:t>
            </a:r>
            <a:r>
              <a:rPr lang="en-US" dirty="0"/>
              <a:t> </a:t>
            </a:r>
            <a:r>
              <a:rPr lang="en-US" dirty="0" err="1"/>
              <a:t>származik</a:t>
            </a:r>
            <a:r>
              <a:rPr lang="en-US" dirty="0"/>
              <a:t>) a Gramm-</a:t>
            </a:r>
            <a:r>
              <a:rPr lang="en-US" dirty="0" err="1"/>
              <a:t>pozitív</a:t>
            </a:r>
            <a:r>
              <a:rPr lang="en-US" dirty="0"/>
              <a:t> </a:t>
            </a:r>
            <a:r>
              <a:rPr lang="en-US" dirty="0" err="1"/>
              <a:t>baktériumokat</a:t>
            </a:r>
            <a:r>
              <a:rPr lang="en-US" dirty="0"/>
              <a:t> </a:t>
            </a:r>
            <a:r>
              <a:rPr lang="en-US" dirty="0" err="1"/>
              <a:t>képes</a:t>
            </a:r>
            <a:r>
              <a:rPr lang="en-US" dirty="0"/>
              <a:t> </a:t>
            </a:r>
            <a:r>
              <a:rPr lang="en-US" dirty="0" err="1"/>
              <a:t>oldani</a:t>
            </a:r>
            <a:endParaRPr lang="en-US" dirty="0"/>
          </a:p>
          <a:p>
            <a:pPr marL="914400" marR="457200" indent="-228600" defTabSz="457200">
              <a:spcBef>
                <a:spcPts val="500"/>
              </a:spcBef>
              <a:buSzTx/>
              <a:buNone/>
              <a:tabLst>
                <a:tab pos="9144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-	</a:t>
            </a:r>
            <a:r>
              <a:rPr lang="en-US" b="1" dirty="0" err="1"/>
              <a:t>lizozim</a:t>
            </a:r>
            <a:r>
              <a:rPr lang="en-US" dirty="0"/>
              <a:t>, a </a:t>
            </a:r>
            <a:r>
              <a:rPr lang="en-US" dirty="0" err="1"/>
              <a:t>baktériumok</a:t>
            </a:r>
            <a:r>
              <a:rPr lang="en-US" dirty="0"/>
              <a:t> </a:t>
            </a:r>
            <a:r>
              <a:rPr lang="en-US" dirty="0" err="1"/>
              <a:t>sejtfalát</a:t>
            </a:r>
            <a:r>
              <a:rPr lang="en-US" dirty="0"/>
              <a:t> </a:t>
            </a:r>
            <a:r>
              <a:rPr lang="en-US" dirty="0" err="1"/>
              <a:t>károsítja</a:t>
            </a:r>
            <a:endParaRPr lang="en-US" dirty="0"/>
          </a:p>
          <a:p>
            <a:pPr marL="914400" marR="457200" indent="-228600" defTabSz="457200">
              <a:spcBef>
                <a:spcPts val="500"/>
              </a:spcBef>
              <a:buSzTx/>
              <a:buNone/>
              <a:tabLst>
                <a:tab pos="9144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- </a:t>
            </a:r>
            <a:r>
              <a:rPr lang="en-US" b="1" dirty="0" err="1"/>
              <a:t>laktoferrin</a:t>
            </a:r>
            <a:r>
              <a:rPr lang="en-US" dirty="0"/>
              <a:t>, a </a:t>
            </a:r>
            <a:r>
              <a:rPr lang="en-US" dirty="0" err="1"/>
              <a:t>baktériumok</a:t>
            </a:r>
            <a:r>
              <a:rPr lang="en-US" dirty="0"/>
              <a:t> </a:t>
            </a:r>
            <a:r>
              <a:rPr lang="en-US" dirty="0" err="1"/>
              <a:t>növekedéséhez</a:t>
            </a:r>
            <a:r>
              <a:rPr lang="en-US" dirty="0"/>
              <a:t> </a:t>
            </a:r>
            <a:r>
              <a:rPr lang="en-US" dirty="0" err="1"/>
              <a:t>szükséges</a:t>
            </a:r>
            <a:r>
              <a:rPr lang="en-US" dirty="0"/>
              <a:t> vas </a:t>
            </a:r>
            <a:r>
              <a:rPr lang="en-US" dirty="0" err="1"/>
              <a:t>felvételét</a:t>
            </a:r>
            <a:r>
              <a:rPr lang="en-US" dirty="0"/>
              <a:t> </a:t>
            </a:r>
            <a:r>
              <a:rPr lang="en-US" dirty="0" err="1"/>
              <a:t>gátolja</a:t>
            </a:r>
            <a:endParaRPr lang="en-US" dirty="0"/>
          </a:p>
          <a:p>
            <a:pPr marL="914400" marR="457200" indent="-228600" defTabSz="457200">
              <a:spcBef>
                <a:spcPts val="500"/>
              </a:spcBef>
              <a:buSzTx/>
              <a:buNone/>
              <a:tabLst>
                <a:tab pos="9144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- </a:t>
            </a:r>
            <a:r>
              <a:rPr lang="en-US" b="1" dirty="0"/>
              <a:t>interferon</a:t>
            </a:r>
            <a:r>
              <a:rPr lang="en-US" dirty="0"/>
              <a:t>, </a:t>
            </a:r>
            <a:r>
              <a:rPr lang="en-US" dirty="0" err="1"/>
              <a:t>vírus</a:t>
            </a:r>
            <a:r>
              <a:rPr lang="en-US" dirty="0"/>
              <a:t> </a:t>
            </a:r>
            <a:r>
              <a:rPr lang="en-US" dirty="0" err="1"/>
              <a:t>ölő</a:t>
            </a:r>
            <a:endParaRPr lang="en-US" dirty="0"/>
          </a:p>
          <a:p>
            <a:pPr marL="228600" marR="457200" indent="-228600" defTabSz="457200">
              <a:spcBef>
                <a:spcPts val="500"/>
              </a:spcBef>
              <a:buSzTx/>
              <a:buNone/>
              <a:tabLst>
                <a:tab pos="2286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173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Maxilla nyúlványai: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8128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 algn="l">
              <a:defRPr sz="50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Maxilla nyúlványai:</a:t>
            </a:r>
          </a:p>
        </p:txBody>
      </p:sp>
      <p:sp>
        <p:nvSpPr>
          <p:cNvPr id="162" name="1. Processus FRONTALIS maxillae - homloknyúvány,  elől az orrcsonttal, hátul a könnycsonttal, fent pedig a homlokcsonttal képez varratot…"/>
          <p:cNvSpPr txBox="1">
            <a:spLocks noGrp="1"/>
          </p:cNvSpPr>
          <p:nvPr>
            <p:ph type="body" idx="1"/>
          </p:nvPr>
        </p:nvSpPr>
        <p:spPr>
          <a:xfrm>
            <a:off x="304800" y="1435100"/>
            <a:ext cx="12382500" cy="83058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457200" marR="457200" indent="-228600" defTabSz="457200">
              <a:spcBef>
                <a:spcPts val="0"/>
              </a:spcBef>
              <a:buSzTx/>
              <a:buNone/>
              <a:tabLst>
                <a:tab pos="4572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1. </a:t>
            </a:r>
            <a:r>
              <a:rPr b="1">
                <a:solidFill>
                  <a:srgbClr val="791A3E"/>
                </a:solidFill>
              </a:rPr>
              <a:t>Processus FRONTALIS maxillae</a:t>
            </a:r>
            <a:r>
              <a:t> - </a:t>
            </a:r>
            <a:r>
              <a:rPr b="1"/>
              <a:t>homloknyúvány,  </a:t>
            </a:r>
            <a:r>
              <a:t>elől az </a:t>
            </a:r>
            <a:r>
              <a:rPr u="sng">
                <a:solidFill>
                  <a:srgbClr val="0645AD"/>
                </a:solidFill>
                <a:hlinkClick r:id="rId3"/>
              </a:rPr>
              <a:t>orrcsonttal</a:t>
            </a:r>
            <a:r>
              <a:t>, hátul a könnycsonttal, fent pedig a </a:t>
            </a:r>
            <a:r>
              <a:rPr u="sng">
                <a:solidFill>
                  <a:srgbClr val="0645AD"/>
                </a:solidFill>
                <a:hlinkClick r:id="rId4"/>
              </a:rPr>
              <a:t>homlokcsonttal</a:t>
            </a:r>
            <a:r>
              <a:t> képez varratot</a:t>
            </a:r>
          </a:p>
          <a:p>
            <a:pPr marL="457200" marR="457200" indent="-228600" defTabSz="457200">
              <a:spcBef>
                <a:spcPts val="0"/>
              </a:spcBef>
              <a:buSzTx/>
              <a:buNone/>
              <a:tabLst>
                <a:tab pos="4572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</a:t>
            </a:r>
            <a:r>
              <a:rPr b="1">
                <a:solidFill>
                  <a:srgbClr val="561029"/>
                </a:solidFill>
              </a:rPr>
              <a:t>. Processus ZYGOMATICUS maxillae</a:t>
            </a:r>
            <a:r>
              <a:t> -</a:t>
            </a:r>
            <a:r>
              <a:rPr b="1"/>
              <a:t> járomnyúlvány,</a:t>
            </a:r>
            <a:r>
              <a:t> csúcsával lefele néző, háromszög alakú kiemelkedés a test elülső, hátsó és szemgödri felszíneinek a találkozásánál.</a:t>
            </a:r>
          </a:p>
          <a:p>
            <a:pPr marL="457200" marR="457200" indent="-228600" defTabSz="457200">
              <a:spcBef>
                <a:spcPts val="0"/>
              </a:spcBef>
              <a:buSzTx/>
              <a:buNone/>
              <a:tabLst>
                <a:tab pos="4572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3</a:t>
            </a:r>
            <a:r>
              <a:rPr b="1">
                <a:solidFill>
                  <a:srgbClr val="561029"/>
                </a:solidFill>
              </a:rPr>
              <a:t>. Processus ALVEOLARIS DENTIS SUPERIOR</a:t>
            </a:r>
            <a:r>
              <a:t> - </a:t>
            </a:r>
            <a:r>
              <a:rPr sz="130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b="1">
                <a:hlinkClick r:id="rId5"/>
              </a:rPr>
              <a:t>fogmedernyúlvány</a:t>
            </a:r>
            <a:r>
              <a:t> tartalmazza a felső </a:t>
            </a:r>
            <a:r>
              <a:rPr u="sng">
                <a:solidFill>
                  <a:srgbClr val="0645AD"/>
                </a:solidFill>
                <a:hlinkClick r:id="rId5"/>
              </a:rPr>
              <a:t>fogakat</a:t>
            </a:r>
            <a:r>
              <a:t> A két nyúlvány egy félkört alkot és létrehozza a felső fogívet </a:t>
            </a:r>
            <a:r>
              <a:rPr i="1"/>
              <a:t>(arcus alveolaris superior)</a:t>
            </a:r>
            <a:r>
              <a:t> benne a felső fogsorral </a:t>
            </a:r>
            <a:r>
              <a:rPr i="1"/>
              <a:t>(arcus dentalis superior)</a:t>
            </a:r>
            <a:r>
              <a:t> Mediális részén éles ív formájában megy át a homloknyúlványba. Ez az ív alkotja a csontos orrnyílás </a:t>
            </a:r>
            <a:r>
              <a:rPr i="1"/>
              <a:t>(apertura piriformis)</a:t>
            </a:r>
            <a:r>
              <a:t> alsó részét.</a:t>
            </a:r>
          </a:p>
          <a:p>
            <a:pPr marL="457200" marR="457200" indent="-228600" defTabSz="457200">
              <a:spcBef>
                <a:spcPts val="0"/>
              </a:spcBef>
              <a:buSzTx/>
              <a:buNone/>
              <a:tabLst>
                <a:tab pos="4572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>
                <a:solidFill>
                  <a:srgbClr val="561029"/>
                </a:solidFill>
              </a:rPr>
              <a:t>4. Processus PALATNALIS maxillae - </a:t>
            </a:r>
            <a:r>
              <a:rPr b="1"/>
              <a:t>szájpadnyúlvány </a:t>
            </a:r>
            <a:r>
              <a:t>a csontos szájpadot alkotja. Fent az ekecsonttal ízesül. </a:t>
            </a:r>
          </a:p>
          <a:p>
            <a:pPr marL="457200" marR="457200" indent="-228600" defTabSz="457200">
              <a:spcBef>
                <a:spcPts val="0"/>
              </a:spcBef>
              <a:buSzTx/>
              <a:buNone/>
              <a:tabLst>
                <a:tab pos="4572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0" marR="457200" indent="0" defTabSz="457200">
              <a:spcBef>
                <a:spcPts val="0"/>
              </a:spcBef>
              <a:buSzTx/>
              <a:buNone/>
              <a:defRPr sz="30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 MAXILLA részei: Pars ORBITALIS,  CORPUS MAXILLAE - a test, belsejét teljesen kitölti az arcüreg </a:t>
            </a:r>
            <a:r>
              <a:rPr sz="1300" i="1">
                <a:latin typeface="Helvetica"/>
                <a:ea typeface="Helvetica"/>
                <a:cs typeface="Helvetica"/>
                <a:sym typeface="Helvetica"/>
              </a:rPr>
              <a:t>(</a:t>
            </a:r>
            <a:r>
              <a:rPr i="1"/>
              <a:t>sinus maxillaris, Highmore-féle üreg)</a:t>
            </a:r>
          </a:p>
        </p:txBody>
      </p:sp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Cím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  <a:endParaRPr/>
          </a:p>
        </p:txBody>
      </p:sp>
      <p:sp>
        <p:nvSpPr>
          <p:cNvPr id="166" name="Szövegtörzs"/>
          <p:cNvSpPr txBox="1">
            <a:spLocks noGrp="1"/>
          </p:cNvSpPr>
          <p:nvPr>
            <p:ph type="body" idx="1"/>
          </p:nvPr>
        </p:nvSpPr>
        <p:spPr>
          <a:xfrm>
            <a:off x="762000" y="2768600"/>
            <a:ext cx="11480800" cy="57150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889000" indent="-571500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42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endParaRPr/>
          </a:p>
        </p:txBody>
      </p:sp>
      <p:pic>
        <p:nvPicPr>
          <p:cNvPr id="167" name="Gray190.png" descr="Gray19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28900" y="182120"/>
            <a:ext cx="8343900" cy="86019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Mandibula (állkapocscsont)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 algn="l"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sz="4000" dirty="0"/>
              <a:t>Mandibula (állkapocscsont)</a:t>
            </a:r>
          </a:p>
        </p:txBody>
      </p:sp>
      <p:sp>
        <p:nvSpPr>
          <p:cNvPr id="171" name="az arckoponya egyik csontja,…"/>
          <p:cNvSpPr txBox="1">
            <a:spLocks noGrp="1"/>
          </p:cNvSpPr>
          <p:nvPr>
            <p:ph type="body" idx="1"/>
          </p:nvPr>
        </p:nvSpPr>
        <p:spPr>
          <a:xfrm>
            <a:off x="762000" y="2768599"/>
            <a:ext cx="11480800" cy="6320207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725714" indent="-408214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0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rgbClr val="000000"/>
                </a:solidFill>
              </a:rPr>
              <a:t>az </a:t>
            </a:r>
            <a:r>
              <a:rPr u="sng" dirty="0">
                <a:solidFill>
                  <a:srgbClr val="0645AD"/>
                </a:solidFill>
                <a:hlinkClick r:id="rId4"/>
              </a:rPr>
              <a:t>arckoponya</a:t>
            </a:r>
            <a:r>
              <a:rPr dirty="0">
                <a:solidFill>
                  <a:srgbClr val="000000"/>
                </a:solidFill>
              </a:rPr>
              <a:t> egyik </a:t>
            </a:r>
            <a:r>
              <a:rPr u="sng" dirty="0">
                <a:solidFill>
                  <a:srgbClr val="0645AD"/>
                </a:solidFill>
                <a:hlinkClick r:id="rId5"/>
              </a:rPr>
              <a:t>csontja</a:t>
            </a:r>
            <a:r>
              <a:rPr dirty="0">
                <a:solidFill>
                  <a:srgbClr val="000000"/>
                </a:solidFill>
              </a:rPr>
              <a:t>, </a:t>
            </a:r>
          </a:p>
          <a:p>
            <a:pPr marL="725714" indent="-408214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0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rgbClr val="000000"/>
                </a:solidFill>
              </a:rPr>
              <a:t>mely az alsó fogívet hordozza. </a:t>
            </a:r>
          </a:p>
          <a:p>
            <a:pPr marL="725714" indent="-408214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0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rgbClr val="000000"/>
                </a:solidFill>
              </a:rPr>
              <a:t>A </a:t>
            </a:r>
            <a:r>
              <a:rPr u="sng" dirty="0">
                <a:solidFill>
                  <a:srgbClr val="0645AD"/>
                </a:solidFill>
                <a:hlinkClick r:id="rId6"/>
              </a:rPr>
              <a:t>koponya</a:t>
            </a:r>
            <a:r>
              <a:rPr dirty="0">
                <a:solidFill>
                  <a:srgbClr val="000000"/>
                </a:solidFill>
              </a:rPr>
              <a:t> egyetlen mozgatható csontja, fő szerepe a rágásban van.</a:t>
            </a:r>
          </a:p>
          <a:p>
            <a:pPr marL="725714" indent="-408214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0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rgbClr val="000000"/>
                </a:solidFill>
              </a:rPr>
              <a:t>Páros </a:t>
            </a:r>
            <a:r>
              <a:rPr dirty="0" smtClean="0">
                <a:solidFill>
                  <a:srgbClr val="000000"/>
                </a:solidFill>
              </a:rPr>
              <a:t>csont</a:t>
            </a:r>
            <a:r>
              <a:rPr lang="hu-HU" dirty="0" smtClean="0">
                <a:solidFill>
                  <a:srgbClr val="000000"/>
                </a:solidFill>
              </a:rPr>
              <a:t>ként fejlődik, majd összecsontosodva páratlanná válik</a:t>
            </a:r>
            <a:r>
              <a:rPr lang="hu-HU" dirty="0"/>
              <a:t> </a:t>
            </a:r>
            <a:r>
              <a:rPr lang="hu-HU" dirty="0" smtClean="0"/>
              <a:t>(</a:t>
            </a:r>
            <a:r>
              <a:rPr dirty="0" smtClean="0">
                <a:solidFill>
                  <a:srgbClr val="000000"/>
                </a:solidFill>
              </a:rPr>
              <a:t>az </a:t>
            </a:r>
            <a:r>
              <a:rPr dirty="0">
                <a:solidFill>
                  <a:srgbClr val="000000"/>
                </a:solidFill>
              </a:rPr>
              <a:t>állcsúcsnál </a:t>
            </a:r>
            <a:r>
              <a:rPr dirty="0" smtClean="0">
                <a:solidFill>
                  <a:srgbClr val="000000"/>
                </a:solidFill>
              </a:rPr>
              <a:t>összenő</a:t>
            </a:r>
            <a:r>
              <a:rPr lang="hu-HU" dirty="0" smtClean="0">
                <a:solidFill>
                  <a:srgbClr val="000000"/>
                </a:solidFill>
              </a:rPr>
              <a:t>tt)</a:t>
            </a:r>
            <a:r>
              <a:rPr dirty="0" smtClean="0">
                <a:solidFill>
                  <a:srgbClr val="000000"/>
                </a:solidFill>
              </a:rPr>
              <a:t>.</a:t>
            </a:r>
            <a:endParaRPr dirty="0">
              <a:solidFill>
                <a:srgbClr val="000000"/>
              </a:solidFill>
            </a:endParaRPr>
          </a:p>
          <a:p>
            <a:pPr marL="725714" indent="-408214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0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rgbClr val="000000"/>
                </a:solidFill>
              </a:rPr>
              <a:t>A mandibula alsó részén elöl középvonalban egy háromszögletű képlet </a:t>
            </a:r>
            <a:r>
              <a:rPr b="1" dirty="0">
                <a:solidFill>
                  <a:srgbClr val="000000"/>
                </a:solidFill>
              </a:rPr>
              <a:t>(TRIGONUM MENTALE) </a:t>
            </a:r>
            <a:r>
              <a:rPr dirty="0">
                <a:solidFill>
                  <a:srgbClr val="000000"/>
                </a:solidFill>
              </a:rPr>
              <a:t>emelkedik ki, melynek felső csúcsa a két oldali dentes incisivi mesialis felé tekint.</a:t>
            </a:r>
          </a:p>
          <a:p>
            <a:pPr marL="725714" indent="-408214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0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rgbClr val="000000"/>
                </a:solidFill>
              </a:rPr>
              <a:t>A két oldalán kissé lateralisan van a </a:t>
            </a:r>
            <a:r>
              <a:rPr b="1" dirty="0">
                <a:solidFill>
                  <a:srgbClr val="000000"/>
                </a:solidFill>
              </a:rPr>
              <a:t>FORAMEN MENTALE, </a:t>
            </a:r>
            <a:r>
              <a:rPr dirty="0">
                <a:solidFill>
                  <a:srgbClr val="000000"/>
                </a:solidFill>
              </a:rPr>
              <a:t>ahol az a. v. és a n. mentalis lép ki  a canalis mandibulaeból.</a:t>
            </a:r>
          </a:p>
        </p:txBody>
      </p:sp>
      <p:pic>
        <p:nvPicPr>
          <p:cNvPr id="172" name="Processuscoronoideusmandibulae.PNG" descr="Processuscoronoideusmandibula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500766" y="581186"/>
            <a:ext cx="4457275" cy="2986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Mandibula részei: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9398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Mandibula részei:</a:t>
            </a:r>
          </a:p>
        </p:txBody>
      </p:sp>
      <p:sp>
        <p:nvSpPr>
          <p:cNvPr id="176" name="egy patkószerűen meghajlított test (Corpus mandibulae), ennek mindkét végén van egy kb. 125°-os szögben felszálló ága (Ramus mandibulae).…"/>
          <p:cNvSpPr txBox="1">
            <a:spLocks noGrp="1"/>
          </p:cNvSpPr>
          <p:nvPr>
            <p:ph type="body" idx="1"/>
          </p:nvPr>
        </p:nvSpPr>
        <p:spPr>
          <a:xfrm>
            <a:off x="292100" y="1358900"/>
            <a:ext cx="12573000" cy="80645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725714" indent="-408214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0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00"/>
                </a:solidFill>
              </a:rPr>
              <a:t>egy patkószerűen meghajlított </a:t>
            </a:r>
            <a:r>
              <a:rPr b="1">
                <a:solidFill>
                  <a:srgbClr val="791A3E"/>
                </a:solidFill>
              </a:rPr>
              <a:t>test </a:t>
            </a:r>
            <a:r>
              <a:rPr b="1" i="1">
                <a:solidFill>
                  <a:srgbClr val="791A3E"/>
                </a:solidFill>
              </a:rPr>
              <a:t>(Corpus mandibulae)</a:t>
            </a:r>
            <a:r>
              <a:rPr b="1">
                <a:solidFill>
                  <a:srgbClr val="791A3E"/>
                </a:solidFill>
              </a:rPr>
              <a:t>,</a:t>
            </a:r>
            <a:r>
              <a:rPr>
                <a:solidFill>
                  <a:srgbClr val="000000"/>
                </a:solidFill>
              </a:rPr>
              <a:t> ennek mindkét végén van egy kb. 125°-os szögben felszálló </a:t>
            </a:r>
            <a:r>
              <a:rPr b="1">
                <a:solidFill>
                  <a:srgbClr val="5A1C00"/>
                </a:solidFill>
              </a:rPr>
              <a:t>ága </a:t>
            </a:r>
            <a:r>
              <a:rPr b="1" i="1">
                <a:solidFill>
                  <a:srgbClr val="5A1C00"/>
                </a:solidFill>
              </a:rPr>
              <a:t>(Ramus mandibulae).</a:t>
            </a:r>
          </a:p>
          <a:p>
            <a:pPr marL="725714" indent="-408214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0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00"/>
                </a:solidFill>
              </a:rPr>
              <a:t>Az állkapocs teste áll:</a:t>
            </a:r>
          </a:p>
          <a:p>
            <a:pPr marL="1170214" lvl="1" indent="-408214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0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00"/>
                </a:solidFill>
              </a:rPr>
              <a:t>egy </a:t>
            </a:r>
            <a:r>
              <a:rPr b="1">
                <a:solidFill>
                  <a:srgbClr val="371A94"/>
                </a:solidFill>
              </a:rPr>
              <a:t>alsó vaskosabb részből </a:t>
            </a:r>
            <a:r>
              <a:rPr b="1" i="1">
                <a:solidFill>
                  <a:srgbClr val="371A94"/>
                </a:solidFill>
              </a:rPr>
              <a:t>(basis mandibulae)</a:t>
            </a:r>
            <a:r>
              <a:rPr>
                <a:solidFill>
                  <a:srgbClr val="000000"/>
                </a:solidFill>
              </a:rPr>
              <a:t> és </a:t>
            </a:r>
          </a:p>
          <a:p>
            <a:pPr marL="1170214" lvl="1" indent="-408214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0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00"/>
                </a:solidFill>
              </a:rPr>
              <a:t>egy</a:t>
            </a:r>
            <a:r>
              <a:rPr b="1">
                <a:solidFill>
                  <a:srgbClr val="371A94"/>
                </a:solidFill>
              </a:rPr>
              <a:t> felső keskenyebb</a:t>
            </a:r>
            <a:r>
              <a:rPr>
                <a:solidFill>
                  <a:srgbClr val="000000"/>
                </a:solidFill>
              </a:rPr>
              <a:t>, az alsó </a:t>
            </a:r>
            <a:r>
              <a:rPr u="sng">
                <a:solidFill>
                  <a:srgbClr val="0645AD"/>
                </a:solidFill>
                <a:hlinkClick r:id="rId4"/>
              </a:rPr>
              <a:t>fogakat</a:t>
            </a:r>
            <a:r>
              <a:rPr>
                <a:solidFill>
                  <a:srgbClr val="000000"/>
                </a:solidFill>
              </a:rPr>
              <a:t> hordozó </a:t>
            </a:r>
            <a:r>
              <a:rPr b="1">
                <a:solidFill>
                  <a:srgbClr val="2C1376"/>
                </a:solidFill>
              </a:rPr>
              <a:t>részből </a:t>
            </a:r>
            <a:r>
              <a:rPr b="1" i="1">
                <a:solidFill>
                  <a:srgbClr val="2C1376"/>
                </a:solidFill>
              </a:rPr>
              <a:t>(pars alvelolaris)</a:t>
            </a:r>
            <a:r>
              <a:rPr b="1">
                <a:solidFill>
                  <a:srgbClr val="2C1376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áll. </a:t>
            </a:r>
          </a:p>
          <a:p>
            <a:pPr marL="1170214" lvl="1" indent="-408214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0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00"/>
                </a:solidFill>
              </a:rPr>
              <a:t>A </a:t>
            </a:r>
            <a:r>
              <a:rPr b="1">
                <a:solidFill>
                  <a:srgbClr val="000000"/>
                </a:solidFill>
              </a:rPr>
              <a:t>fogmedreket</a:t>
            </a:r>
            <a:r>
              <a:rPr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0000"/>
                </a:solidFill>
              </a:rPr>
              <a:t>(alveoli dentales)</a:t>
            </a:r>
            <a:r>
              <a:rPr>
                <a:solidFill>
                  <a:srgbClr val="000000"/>
                </a:solidFill>
              </a:rPr>
              <a:t> </a:t>
            </a:r>
            <a:r>
              <a:rPr b="1">
                <a:solidFill>
                  <a:srgbClr val="B92D5D"/>
                </a:solidFill>
              </a:rPr>
              <a:t>csontsövények </a:t>
            </a:r>
            <a:r>
              <a:rPr b="1" i="1">
                <a:solidFill>
                  <a:srgbClr val="B92D5D"/>
                </a:solidFill>
              </a:rPr>
              <a:t>(septa interalveolaria)</a:t>
            </a:r>
            <a:r>
              <a:rPr>
                <a:solidFill>
                  <a:srgbClr val="000000"/>
                </a:solidFill>
              </a:rPr>
              <a:t> választják el egymástól. Hasonló, de </a:t>
            </a:r>
            <a:r>
              <a:rPr b="1">
                <a:solidFill>
                  <a:srgbClr val="61177C"/>
                </a:solidFill>
              </a:rPr>
              <a:t>kisebb csontsövények </a:t>
            </a:r>
            <a:r>
              <a:rPr b="1" i="1">
                <a:solidFill>
                  <a:srgbClr val="61177C"/>
                </a:solidFill>
              </a:rPr>
              <a:t>(septa interradicularia)</a:t>
            </a:r>
            <a:r>
              <a:rPr>
                <a:solidFill>
                  <a:srgbClr val="000000"/>
                </a:solidFill>
              </a:rPr>
              <a:t> vannak a többgyökerű fogak gyökerei közt is.</a:t>
            </a:r>
          </a:p>
          <a:p>
            <a:pPr marL="725714" indent="-408214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0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00"/>
                </a:solidFill>
              </a:rPr>
              <a:t>a kisőrlők tájékán nyílik a </a:t>
            </a:r>
            <a:r>
              <a:rPr b="1" i="1">
                <a:solidFill>
                  <a:srgbClr val="000000"/>
                </a:solidFill>
              </a:rPr>
              <a:t>foramen mentale</a:t>
            </a:r>
            <a:r>
              <a:rPr b="1">
                <a:solidFill>
                  <a:srgbClr val="000000"/>
                </a:solidFill>
              </a:rPr>
              <a:t>-n </a:t>
            </a:r>
            <a:r>
              <a:rPr>
                <a:solidFill>
                  <a:srgbClr val="000000"/>
                </a:solidFill>
              </a:rPr>
              <a:t>keresztül az állcsont csatornája </a:t>
            </a:r>
            <a:r>
              <a:rPr b="1" i="1">
                <a:solidFill>
                  <a:srgbClr val="000000"/>
                </a:solidFill>
              </a:rPr>
              <a:t>(canalis mandibulae).</a:t>
            </a:r>
            <a:r>
              <a:rPr>
                <a:solidFill>
                  <a:srgbClr val="000000"/>
                </a:solidFill>
              </a:rPr>
              <a:t> A csatornában található a csontot és az alsó fogsort ellátó ér-ideg köteg </a:t>
            </a:r>
            <a:r>
              <a:rPr i="1">
                <a:solidFill>
                  <a:srgbClr val="000000"/>
                </a:solidFill>
              </a:rPr>
              <a:t>(nervus, arteria et vena alveolaris inferior)</a:t>
            </a:r>
            <a:r>
              <a:rPr>
                <a:solidFill>
                  <a:srgbClr val="000000"/>
                </a:solidFill>
              </a:rPr>
              <a:t>. Belső felszínén izom eredési helyek vannak.</a:t>
            </a:r>
          </a:p>
        </p:txBody>
      </p:sp>
      <p:pic>
        <p:nvPicPr>
          <p:cNvPr id="177" name="modelo-anatomico-de-mandibula-c-dientes_MLV-F-3339093843_102012.jpg" descr="modelo-anatomico-de-mandibula-c-dientes_MLV-F-3339093843_102012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02199" y="25400"/>
            <a:ext cx="8128001" cy="4179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Cím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  <a:endParaRPr/>
          </a:p>
        </p:txBody>
      </p:sp>
      <p:sp>
        <p:nvSpPr>
          <p:cNvPr id="181" name="Szövegtörzs"/>
          <p:cNvSpPr txBox="1">
            <a:spLocks noGrp="1"/>
          </p:cNvSpPr>
          <p:nvPr>
            <p:ph type="body" idx="1"/>
          </p:nvPr>
        </p:nvSpPr>
        <p:spPr>
          <a:xfrm>
            <a:off x="762000" y="2768600"/>
            <a:ext cx="11480800" cy="57150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889000" indent="-571500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42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endParaRPr/>
          </a:p>
        </p:txBody>
      </p:sp>
      <p:pic>
        <p:nvPicPr>
          <p:cNvPr id="182" name="Apatinis_žandikaulis,_mandibula.jpg" descr="Apatinis_žandikaulis,_mandibula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613" y="825500"/>
            <a:ext cx="12841574" cy="6527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Cím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778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  <a:endParaRPr/>
          </a:p>
        </p:txBody>
      </p:sp>
      <p:sp>
        <p:nvSpPr>
          <p:cNvPr id="186" name="Az állkapocs szára haránt irányban lapított, négyszögletes lemez. A test síkjához viszonyítva 20-25°-kal hajlik el kifele.…"/>
          <p:cNvSpPr txBox="1">
            <a:spLocks noGrp="1"/>
          </p:cNvSpPr>
          <p:nvPr>
            <p:ph type="body" idx="1"/>
          </p:nvPr>
        </p:nvSpPr>
        <p:spPr>
          <a:xfrm>
            <a:off x="406400" y="355600"/>
            <a:ext cx="12293600" cy="8927108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725714" indent="-408214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0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rgbClr val="000000"/>
                </a:solidFill>
              </a:rPr>
              <a:t>Az állkapocs </a:t>
            </a:r>
            <a:r>
              <a:rPr b="1" dirty="0">
                <a:solidFill>
                  <a:srgbClr val="000000"/>
                </a:solidFill>
              </a:rPr>
              <a:t>szára</a:t>
            </a:r>
            <a:r>
              <a:rPr dirty="0">
                <a:solidFill>
                  <a:srgbClr val="000000"/>
                </a:solidFill>
              </a:rPr>
              <a:t> haránt irányban lapított, négyszögletes lemez. A test síkjához viszonyítva 20-25°-kal hajlik el kifele. </a:t>
            </a:r>
          </a:p>
          <a:p>
            <a:pPr marL="725714" indent="-408214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0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rgbClr val="000000"/>
                </a:solidFill>
              </a:rPr>
              <a:t>A szár felső részén két nyúlvány található, melyeket egy mély bevágás, az </a:t>
            </a:r>
            <a:r>
              <a:rPr i="1" dirty="0">
                <a:solidFill>
                  <a:srgbClr val="000000"/>
                </a:solidFill>
              </a:rPr>
              <a:t>(incisura mandibulae)</a:t>
            </a:r>
            <a:r>
              <a:rPr dirty="0">
                <a:solidFill>
                  <a:srgbClr val="000000"/>
                </a:solidFill>
              </a:rPr>
              <a:t> választ el. </a:t>
            </a:r>
          </a:p>
          <a:p>
            <a:pPr marL="725714" indent="-408214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0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hu-HU" dirty="0" smtClean="0">
                <a:solidFill>
                  <a:srgbClr val="000000"/>
                </a:solidFill>
              </a:rPr>
              <a:t>Az elülső</a:t>
            </a:r>
            <a:r>
              <a:rPr dirty="0" smtClean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a </a:t>
            </a:r>
            <a:r>
              <a:rPr i="1" dirty="0" smtClean="0">
                <a:solidFill>
                  <a:srgbClr val="000000"/>
                </a:solidFill>
              </a:rPr>
              <a:t>processus coronoideus</a:t>
            </a:r>
            <a:r>
              <a:rPr dirty="0" smtClean="0">
                <a:solidFill>
                  <a:srgbClr val="000000"/>
                </a:solidFill>
              </a:rPr>
              <a:t>, </a:t>
            </a:r>
            <a:r>
              <a:rPr dirty="0">
                <a:solidFill>
                  <a:srgbClr val="000000"/>
                </a:solidFill>
              </a:rPr>
              <a:t>itt tapad a </a:t>
            </a:r>
            <a:r>
              <a:rPr u="sng" dirty="0">
                <a:solidFill>
                  <a:srgbClr val="0645AD"/>
                </a:solidFill>
                <a:hlinkClick r:id="rId4"/>
              </a:rPr>
              <a:t>halántékizom</a:t>
            </a:r>
            <a:r>
              <a:rPr i="1" dirty="0">
                <a:solidFill>
                  <a:srgbClr val="000000"/>
                </a:solidFill>
              </a:rPr>
              <a:t> (m. temporalis)</a:t>
            </a:r>
            <a:r>
              <a:rPr dirty="0">
                <a:solidFill>
                  <a:srgbClr val="000000"/>
                </a:solidFill>
              </a:rPr>
              <a:t>, és hátul az </a:t>
            </a:r>
            <a:r>
              <a:rPr b="1" i="1" dirty="0">
                <a:solidFill>
                  <a:srgbClr val="000000"/>
                </a:solidFill>
              </a:rPr>
              <a:t>ízületi nyúlvány</a:t>
            </a:r>
            <a:r>
              <a:rPr b="1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(</a:t>
            </a:r>
            <a:r>
              <a:rPr u="sng" dirty="0">
                <a:solidFill>
                  <a:srgbClr val="0645AD"/>
                </a:solidFill>
                <a:hlinkClick r:id="rId5"/>
              </a:rPr>
              <a:t>processus condylaris</a:t>
            </a:r>
            <a:r>
              <a:rPr dirty="0" smtClean="0">
                <a:solidFill>
                  <a:srgbClr val="000000"/>
                </a:solidFill>
              </a:rPr>
              <a:t>)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mr-IN" dirty="0" smtClean="0">
                <a:solidFill>
                  <a:srgbClr val="000000"/>
                </a:solidFill>
              </a:rPr>
              <a:t>–</a:t>
            </a:r>
            <a:r>
              <a:rPr lang="hu-HU" dirty="0" smtClean="0">
                <a:solidFill>
                  <a:srgbClr val="000000"/>
                </a:solidFill>
              </a:rPr>
              <a:t> rágóízületi fej alkotásában vesz részt</a:t>
            </a:r>
            <a:r>
              <a:rPr dirty="0" smtClean="0">
                <a:solidFill>
                  <a:srgbClr val="000000"/>
                </a:solidFill>
              </a:rPr>
              <a:t>. </a:t>
            </a:r>
            <a:endParaRPr dirty="0">
              <a:solidFill>
                <a:srgbClr val="000000"/>
              </a:solidFill>
            </a:endParaRPr>
          </a:p>
          <a:p>
            <a:pPr marL="725714" indent="-408214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0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rgbClr val="000000"/>
                </a:solidFill>
              </a:rPr>
              <a:t>Az </a:t>
            </a:r>
            <a:r>
              <a:rPr b="1" dirty="0">
                <a:solidFill>
                  <a:srgbClr val="000000"/>
                </a:solidFill>
              </a:rPr>
              <a:t>ízületi nyúlvány </a:t>
            </a:r>
            <a:r>
              <a:rPr dirty="0">
                <a:solidFill>
                  <a:srgbClr val="000000"/>
                </a:solidFill>
              </a:rPr>
              <a:t>egy tojásdad alakú </a:t>
            </a:r>
            <a:r>
              <a:rPr i="1" dirty="0">
                <a:solidFill>
                  <a:srgbClr val="000000"/>
                </a:solidFill>
              </a:rPr>
              <a:t>fej</a:t>
            </a:r>
            <a:r>
              <a:rPr dirty="0">
                <a:solidFill>
                  <a:srgbClr val="000000"/>
                </a:solidFill>
              </a:rPr>
              <a:t>ben </a:t>
            </a:r>
            <a:r>
              <a:rPr i="1" dirty="0">
                <a:solidFill>
                  <a:srgbClr val="000000"/>
                </a:solidFill>
              </a:rPr>
              <a:t>(caput mandibulae)</a:t>
            </a:r>
            <a:r>
              <a:rPr dirty="0">
                <a:solidFill>
                  <a:srgbClr val="000000"/>
                </a:solidFill>
              </a:rPr>
              <a:t> végződik ez az </a:t>
            </a:r>
            <a:r>
              <a:rPr u="sng" dirty="0">
                <a:solidFill>
                  <a:srgbClr val="0645AD"/>
                </a:solidFill>
                <a:hlinkClick r:id="rId6"/>
              </a:rPr>
              <a:t>állkapocsízület</a:t>
            </a:r>
            <a:r>
              <a:rPr dirty="0">
                <a:solidFill>
                  <a:srgbClr val="000000"/>
                </a:solidFill>
              </a:rPr>
              <a:t> része. </a:t>
            </a:r>
          </a:p>
        </p:txBody>
      </p:sp>
      <p:pic>
        <p:nvPicPr>
          <p:cNvPr id="2" name="Picture 1" descr="Képernyőfotó 2019-09-09 - 22.02.2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681" y="0"/>
            <a:ext cx="6929119" cy="57675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70648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179" y="1150984"/>
            <a:ext cx="12104411" cy="7739016"/>
          </a:xfrm>
        </p:spPr>
        <p:txBody>
          <a:bodyPr>
            <a:normAutofit/>
          </a:bodyPr>
          <a:lstStyle/>
          <a:p>
            <a:pPr marL="725714" indent="-408214">
              <a:spcBef>
                <a:spcPts val="2600"/>
              </a:spcBef>
              <a:buSzPct val="35000"/>
              <a:buFont typeface="Zapf Dingbats"/>
              <a:buBlip>
                <a:blip r:embed="rId2"/>
              </a:buBlip>
              <a:defRPr sz="30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3400" dirty="0"/>
              <a:t>A </a:t>
            </a:r>
            <a:r>
              <a:rPr lang="en-US" sz="3400" b="1" dirty="0" err="1"/>
              <a:t>fej</a:t>
            </a:r>
            <a:r>
              <a:rPr lang="en-US" sz="3400" b="1" dirty="0"/>
              <a:t> </a:t>
            </a:r>
            <a:r>
              <a:rPr lang="en-US" sz="3400" b="1" dirty="0" smtClean="0"/>
              <a:t> (</a:t>
            </a:r>
            <a:r>
              <a:rPr lang="en-US" b="1" i="1" dirty="0"/>
              <a:t>caput </a:t>
            </a:r>
            <a:r>
              <a:rPr lang="en-US" b="1" i="1" dirty="0" err="1" smtClean="0"/>
              <a:t>mandibulae</a:t>
            </a:r>
            <a:r>
              <a:rPr lang="en-US" i="1" dirty="0" smtClean="0"/>
              <a:t>) </a:t>
            </a:r>
            <a:r>
              <a:rPr lang="en-US" sz="3400" dirty="0" err="1" smtClean="0"/>
              <a:t>alatt</a:t>
            </a:r>
            <a:r>
              <a:rPr lang="en-US" sz="3400" dirty="0" smtClean="0"/>
              <a:t> </a:t>
            </a:r>
            <a:r>
              <a:rPr lang="en-US" sz="3400" dirty="0" err="1"/>
              <a:t>helyezkedik</a:t>
            </a:r>
            <a:r>
              <a:rPr lang="en-US" sz="3400" dirty="0"/>
              <a:t> el </a:t>
            </a:r>
            <a:r>
              <a:rPr lang="en-US" sz="3400" b="1" dirty="0"/>
              <a:t>a </a:t>
            </a:r>
            <a:r>
              <a:rPr lang="en-US" sz="3400" b="1" i="1" dirty="0" err="1"/>
              <a:t>nyak</a:t>
            </a:r>
            <a:r>
              <a:rPr lang="en-US" sz="3400" b="1" dirty="0"/>
              <a:t> </a:t>
            </a:r>
            <a:r>
              <a:rPr lang="en-US" sz="3400" b="1" i="1" dirty="0"/>
              <a:t>(</a:t>
            </a:r>
            <a:r>
              <a:rPr lang="en-US" sz="3400" b="1" i="1" dirty="0" err="1"/>
              <a:t>collum</a:t>
            </a:r>
            <a:r>
              <a:rPr lang="en-US" sz="3400" b="1" i="1" dirty="0"/>
              <a:t> </a:t>
            </a:r>
            <a:r>
              <a:rPr lang="en-US" sz="3400" b="1" i="1" dirty="0" err="1"/>
              <a:t>mandibulae</a:t>
            </a:r>
            <a:r>
              <a:rPr lang="en-US" sz="3400" i="1" dirty="0"/>
              <a:t>),</a:t>
            </a:r>
            <a:r>
              <a:rPr lang="en-US" sz="3400" dirty="0"/>
              <a:t> </a:t>
            </a:r>
            <a:r>
              <a:rPr lang="en-US" sz="3400" dirty="0" err="1"/>
              <a:t>melynek</a:t>
            </a:r>
            <a:r>
              <a:rPr lang="en-US" sz="3400" dirty="0"/>
              <a:t> </a:t>
            </a:r>
            <a:r>
              <a:rPr lang="en-US" sz="3400" dirty="0" err="1"/>
              <a:t>elülső</a:t>
            </a:r>
            <a:r>
              <a:rPr lang="en-US" sz="3400" dirty="0"/>
              <a:t> </a:t>
            </a:r>
            <a:r>
              <a:rPr lang="en-US" sz="3400" dirty="0" err="1"/>
              <a:t>felszínén</a:t>
            </a:r>
            <a:r>
              <a:rPr lang="en-US" sz="3400" dirty="0"/>
              <a:t> (a </a:t>
            </a:r>
            <a:r>
              <a:rPr lang="en-US" sz="3400" i="1" dirty="0"/>
              <a:t>fovea </a:t>
            </a:r>
            <a:r>
              <a:rPr lang="en-US" sz="3400" i="1" dirty="0" err="1"/>
              <a:t>pterygoideá</a:t>
            </a:r>
            <a:r>
              <a:rPr lang="en-US" sz="3400" dirty="0" err="1"/>
              <a:t>n</a:t>
            </a:r>
            <a:r>
              <a:rPr lang="en-US" sz="3400" dirty="0"/>
              <a:t>) </a:t>
            </a:r>
            <a:r>
              <a:rPr lang="en-US" sz="3400" dirty="0" err="1"/>
              <a:t>tapad</a:t>
            </a:r>
            <a:r>
              <a:rPr lang="en-US" sz="3400" dirty="0"/>
              <a:t> a </a:t>
            </a:r>
            <a:r>
              <a:rPr lang="en-US" sz="3400" u="sng" dirty="0">
                <a:solidFill>
                  <a:srgbClr val="0645AD"/>
                </a:solidFill>
                <a:hlinkClick r:id="rId3"/>
              </a:rPr>
              <a:t>Musculus pterygoideus lateralis</a:t>
            </a:r>
            <a:r>
              <a:rPr lang="en-US" sz="3400" dirty="0" smtClean="0"/>
              <a:t>.</a:t>
            </a:r>
          </a:p>
          <a:p>
            <a:pPr marL="317500" indent="0">
              <a:spcBef>
                <a:spcPts val="800"/>
              </a:spcBef>
              <a:buSzPct val="35000"/>
              <a:buNone/>
              <a:defRPr sz="30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3400" dirty="0"/>
          </a:p>
          <a:p>
            <a:pPr marL="0" indent="0" defTabSz="457200">
              <a:spcBef>
                <a:spcPts val="60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3400" dirty="0"/>
              <a:t>A </a:t>
            </a:r>
            <a:r>
              <a:rPr lang="en-US" sz="3400" b="1" dirty="0"/>
              <a:t>ramus </a:t>
            </a:r>
            <a:r>
              <a:rPr lang="en-US" sz="3400" b="1" dirty="0" err="1"/>
              <a:t>mandibulae</a:t>
            </a:r>
            <a:r>
              <a:rPr lang="en-US" sz="3400" b="1" dirty="0"/>
              <a:t> </a:t>
            </a:r>
            <a:r>
              <a:rPr lang="en-US" sz="3400" dirty="0" err="1"/>
              <a:t>belső</a:t>
            </a:r>
            <a:r>
              <a:rPr lang="en-US" sz="3400" dirty="0"/>
              <a:t> </a:t>
            </a:r>
            <a:r>
              <a:rPr lang="en-US" sz="3400" dirty="0" err="1"/>
              <a:t>középső</a:t>
            </a:r>
            <a:r>
              <a:rPr lang="en-US" sz="3400" dirty="0"/>
              <a:t> </a:t>
            </a:r>
            <a:r>
              <a:rPr lang="en-US" sz="3400" dirty="0" err="1"/>
              <a:t>felszínén</a:t>
            </a:r>
            <a:r>
              <a:rPr lang="en-US" sz="3400" dirty="0"/>
              <a:t> </a:t>
            </a:r>
            <a:r>
              <a:rPr lang="en-US" sz="3400" dirty="0" err="1"/>
              <a:t>található</a:t>
            </a:r>
            <a:r>
              <a:rPr lang="en-US" sz="3400" dirty="0"/>
              <a:t> </a:t>
            </a:r>
            <a:r>
              <a:rPr lang="en-US" sz="3400" b="1" dirty="0"/>
              <a:t>a </a:t>
            </a:r>
            <a:r>
              <a:rPr lang="en-US" sz="3400" b="1" dirty="0" err="1"/>
              <a:t>canalis</a:t>
            </a:r>
            <a:r>
              <a:rPr lang="en-US" sz="3400" b="1" dirty="0"/>
              <a:t> </a:t>
            </a:r>
            <a:r>
              <a:rPr lang="en-US" sz="3400" b="1" dirty="0" err="1"/>
              <a:t>mandibulae</a:t>
            </a:r>
            <a:r>
              <a:rPr lang="en-US" sz="3400" b="1" dirty="0"/>
              <a:t> </a:t>
            </a:r>
            <a:r>
              <a:rPr lang="en-US" sz="3400" b="1" dirty="0" err="1"/>
              <a:t>bemeneti</a:t>
            </a:r>
            <a:r>
              <a:rPr lang="en-US" sz="3400" b="1" dirty="0"/>
              <a:t> </a:t>
            </a:r>
            <a:r>
              <a:rPr lang="en-US" sz="3400" b="1" dirty="0" err="1"/>
              <a:t>nyílása</a:t>
            </a:r>
            <a:r>
              <a:rPr lang="en-US" sz="3400" dirty="0"/>
              <a:t> </a:t>
            </a:r>
            <a:r>
              <a:rPr lang="en-US" sz="3400" b="1" i="1" dirty="0">
                <a:solidFill>
                  <a:srgbClr val="DF3E1D"/>
                </a:solidFill>
              </a:rPr>
              <a:t>(</a:t>
            </a:r>
            <a:r>
              <a:rPr lang="en-US" sz="3400" b="1" i="1" dirty="0" err="1">
                <a:solidFill>
                  <a:srgbClr val="DF3E1D"/>
                </a:solidFill>
              </a:rPr>
              <a:t>formen</a:t>
            </a:r>
            <a:r>
              <a:rPr lang="en-US" sz="3400" b="1" i="1" dirty="0">
                <a:solidFill>
                  <a:srgbClr val="DF3E1D"/>
                </a:solidFill>
              </a:rPr>
              <a:t> </a:t>
            </a:r>
            <a:r>
              <a:rPr lang="en-US" sz="3400" b="1" i="1" dirty="0" err="1">
                <a:solidFill>
                  <a:srgbClr val="DF3E1D"/>
                </a:solidFill>
              </a:rPr>
              <a:t>mandibulae</a:t>
            </a:r>
            <a:r>
              <a:rPr lang="en-US" sz="3400" b="1" i="1" dirty="0" smtClean="0">
                <a:solidFill>
                  <a:srgbClr val="DF3E1D"/>
                </a:solidFill>
              </a:rPr>
              <a:t>)</a:t>
            </a:r>
            <a:r>
              <a:rPr lang="en-US" sz="3400" b="1" i="1" dirty="0">
                <a:solidFill>
                  <a:srgbClr val="DF3E1D"/>
                </a:solidFill>
              </a:rPr>
              <a:t>.</a:t>
            </a:r>
            <a:endParaRPr lang="en-US" sz="3400" b="1" i="1" dirty="0" smtClean="0">
              <a:solidFill>
                <a:srgbClr val="DF3E1D"/>
              </a:solidFill>
            </a:endParaRPr>
          </a:p>
          <a:p>
            <a:pPr marL="0" indent="0" defTabSz="457200">
              <a:spcBef>
                <a:spcPts val="60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3400" dirty="0" err="1" smtClean="0"/>
              <a:t>Ez</a:t>
            </a:r>
            <a:r>
              <a:rPr lang="en-US" sz="3400" dirty="0" smtClean="0"/>
              <a:t> </a:t>
            </a:r>
            <a:r>
              <a:rPr lang="en-US" sz="3400" dirty="0" err="1"/>
              <a:t>előtt</a:t>
            </a:r>
            <a:r>
              <a:rPr lang="en-US" sz="3400" dirty="0"/>
              <a:t> </a:t>
            </a:r>
            <a:r>
              <a:rPr lang="en-US" sz="3400" dirty="0" err="1"/>
              <a:t>és</a:t>
            </a:r>
            <a:r>
              <a:rPr lang="en-US" sz="3400" dirty="0"/>
              <a:t> </a:t>
            </a:r>
            <a:r>
              <a:rPr lang="en-US" sz="3400" dirty="0" err="1"/>
              <a:t>kissé</a:t>
            </a:r>
            <a:r>
              <a:rPr lang="en-US" sz="3400" dirty="0"/>
              <a:t> </a:t>
            </a:r>
            <a:r>
              <a:rPr lang="en-US" sz="3400" dirty="0" err="1"/>
              <a:t>felette</a:t>
            </a:r>
            <a:r>
              <a:rPr lang="en-US" sz="3400" dirty="0"/>
              <a:t> </a:t>
            </a:r>
            <a:r>
              <a:rPr lang="en-US" sz="3400" dirty="0" err="1"/>
              <a:t>található</a:t>
            </a:r>
            <a:r>
              <a:rPr lang="en-US" sz="3400" dirty="0"/>
              <a:t> </a:t>
            </a:r>
            <a:r>
              <a:rPr lang="en-US" sz="3400" dirty="0" err="1"/>
              <a:t>egy</a:t>
            </a:r>
            <a:r>
              <a:rPr lang="en-US" sz="3400" dirty="0"/>
              <a:t> </a:t>
            </a:r>
            <a:r>
              <a:rPr lang="en-US" sz="3400" dirty="0" err="1"/>
              <a:t>csontlemez</a:t>
            </a:r>
            <a:r>
              <a:rPr lang="en-US" sz="3400" dirty="0"/>
              <a:t>: </a:t>
            </a:r>
            <a:r>
              <a:rPr lang="en-US" sz="3400" i="1" dirty="0" err="1"/>
              <a:t>lingula</a:t>
            </a:r>
            <a:r>
              <a:rPr lang="en-US" sz="3400" i="1" dirty="0"/>
              <a:t> </a:t>
            </a:r>
            <a:r>
              <a:rPr lang="en-US" sz="3400" i="1" dirty="0" err="1"/>
              <a:t>mandibulae</a:t>
            </a:r>
            <a:r>
              <a:rPr lang="en-US" sz="3400" dirty="0"/>
              <a:t> </a:t>
            </a:r>
            <a:r>
              <a:rPr lang="en-US" sz="3400" dirty="0" err="1"/>
              <a:t>vagy</a:t>
            </a:r>
            <a:r>
              <a:rPr lang="en-US" sz="3400" dirty="0"/>
              <a:t> </a:t>
            </a:r>
            <a:r>
              <a:rPr lang="en-US" sz="3400" i="1" dirty="0" err="1"/>
              <a:t>Spix-féle</a:t>
            </a:r>
            <a:r>
              <a:rPr lang="en-US" sz="3400" i="1" dirty="0"/>
              <a:t> </a:t>
            </a:r>
            <a:r>
              <a:rPr lang="en-US" sz="3400" i="1" dirty="0" err="1"/>
              <a:t>tövis</a:t>
            </a:r>
            <a:r>
              <a:rPr lang="en-US" sz="3400" dirty="0"/>
              <a:t>. </a:t>
            </a:r>
            <a:endParaRPr lang="en-US" sz="3400" dirty="0" smtClean="0"/>
          </a:p>
          <a:p>
            <a:pPr marL="0" indent="0" defTabSz="457200">
              <a:spcBef>
                <a:spcPts val="60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3400" u="sng" dirty="0" smtClean="0">
                <a:solidFill>
                  <a:srgbClr val="0645AD"/>
                </a:solidFill>
                <a:hlinkClick r:id="rId4"/>
              </a:rPr>
              <a:t>Fogászati</a:t>
            </a:r>
            <a:r>
              <a:rPr lang="en-US" sz="3400" dirty="0" smtClean="0"/>
              <a:t> </a:t>
            </a:r>
            <a:r>
              <a:rPr lang="en-US" sz="3400" dirty="0" err="1"/>
              <a:t>beavatkozások</a:t>
            </a:r>
            <a:r>
              <a:rPr lang="en-US" sz="3400" dirty="0"/>
              <a:t> </a:t>
            </a:r>
            <a:r>
              <a:rPr lang="en-US" sz="3400" dirty="0" err="1"/>
              <a:t>során</a:t>
            </a:r>
            <a:r>
              <a:rPr lang="en-US" sz="3400" dirty="0"/>
              <a:t>, </a:t>
            </a:r>
            <a:r>
              <a:rPr lang="en-US" sz="3400" dirty="0" err="1"/>
              <a:t>az</a:t>
            </a:r>
            <a:r>
              <a:rPr lang="en-US" sz="3400" dirty="0"/>
              <a:t> </a:t>
            </a:r>
            <a:r>
              <a:rPr lang="en-US" sz="3400" dirty="0" err="1"/>
              <a:t>alsó</a:t>
            </a:r>
            <a:r>
              <a:rPr lang="en-US" sz="3400" dirty="0"/>
              <a:t> </a:t>
            </a:r>
            <a:r>
              <a:rPr lang="en-US" sz="3400" u="sng" dirty="0">
                <a:solidFill>
                  <a:srgbClr val="0645AD"/>
                </a:solidFill>
                <a:hlinkClick r:id="rId5"/>
              </a:rPr>
              <a:t>fogak</a:t>
            </a:r>
            <a:r>
              <a:rPr lang="en-US" sz="3400" dirty="0"/>
              <a:t> </a:t>
            </a:r>
            <a:r>
              <a:rPr lang="en-US" sz="3400" dirty="0" err="1"/>
              <a:t>érzéstelenítését</a:t>
            </a:r>
            <a:r>
              <a:rPr lang="en-US" sz="3400" dirty="0"/>
              <a:t> </a:t>
            </a:r>
            <a:r>
              <a:rPr lang="en-US" sz="3400" dirty="0" err="1"/>
              <a:t>itt</a:t>
            </a:r>
            <a:r>
              <a:rPr lang="en-US" sz="3400" dirty="0"/>
              <a:t> </a:t>
            </a:r>
            <a:r>
              <a:rPr lang="en-US" sz="3400" dirty="0" err="1"/>
              <a:t>végzik</a:t>
            </a:r>
            <a:r>
              <a:rPr lang="en-US" sz="3400" dirty="0"/>
              <a:t>. (</a:t>
            </a:r>
            <a:r>
              <a:rPr lang="en-US" sz="3400" i="1" dirty="0"/>
              <a:t>a </a:t>
            </a:r>
            <a:r>
              <a:rPr lang="en-US" sz="3400" i="1" dirty="0" err="1"/>
              <a:t>háromosztatú</a:t>
            </a:r>
            <a:r>
              <a:rPr lang="en-US" sz="3400" i="1" dirty="0"/>
              <a:t> </a:t>
            </a:r>
            <a:r>
              <a:rPr lang="en-US" sz="3400" i="1" dirty="0" err="1"/>
              <a:t>ideg</a:t>
            </a:r>
            <a:r>
              <a:rPr lang="en-US" sz="3400" i="1" dirty="0"/>
              <a:t> </a:t>
            </a:r>
            <a:r>
              <a:rPr lang="en-US" sz="3400" i="1" dirty="0" err="1"/>
              <a:t>ágának</a:t>
            </a:r>
            <a:r>
              <a:rPr lang="en-US" sz="3400" i="1" dirty="0"/>
              <a:t>; </a:t>
            </a:r>
            <a:r>
              <a:rPr lang="en-US" sz="3400" i="1" dirty="0" err="1"/>
              <a:t>nervus</a:t>
            </a:r>
            <a:r>
              <a:rPr lang="en-US" sz="3400" i="1" dirty="0"/>
              <a:t> </a:t>
            </a:r>
            <a:r>
              <a:rPr lang="en-US" sz="3400" i="1" dirty="0" err="1"/>
              <a:t>alvolaris</a:t>
            </a:r>
            <a:r>
              <a:rPr lang="en-US" sz="3400" i="1" dirty="0"/>
              <a:t> inferior</a:t>
            </a:r>
            <a:r>
              <a:rPr lang="en-US" sz="3400" dirty="0"/>
              <a:t> </a:t>
            </a:r>
            <a:r>
              <a:rPr lang="en-US" sz="3400" dirty="0" err="1"/>
              <a:t>megfelelő</a:t>
            </a:r>
            <a:r>
              <a:rPr lang="en-US" sz="3400" dirty="0"/>
              <a:t> </a:t>
            </a:r>
            <a:r>
              <a:rPr lang="en-US" sz="3400" dirty="0" err="1"/>
              <a:t>pont</a:t>
            </a:r>
            <a:r>
              <a:rPr lang="en-US" sz="3400" dirty="0"/>
              <a:t> </a:t>
            </a:r>
            <a:r>
              <a:rPr lang="en-US" sz="3400" dirty="0" err="1"/>
              <a:t>megtalálásához</a:t>
            </a:r>
            <a:r>
              <a:rPr lang="en-US" sz="3400" dirty="0"/>
              <a:t>)</a:t>
            </a:r>
          </a:p>
        </p:txBody>
      </p:sp>
      <p:pic>
        <p:nvPicPr>
          <p:cNvPr id="4" name="Picture 3" descr="Képernyőfotó 2019-09-09 - 22.14.1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0" y="0"/>
            <a:ext cx="72263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28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Állkapocsízület (Articulatio temporomandibularis)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algn="l">
              <a:spcBef>
                <a:spcPts val="2600"/>
              </a:spcBef>
              <a:defRPr sz="36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Állkapocsízület</a:t>
            </a:r>
            <a:r>
              <a: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i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(Articulatio temporomandibularis)</a:t>
            </a:r>
            <a:r>
              <a: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</p:txBody>
      </p:sp>
      <p:sp>
        <p:nvSpPr>
          <p:cNvPr id="190" name="a koponya egyetlen valódi ízülete, mely az állkapcsot a koponyához rögzíti, ugyanakkor lehetővé teszi az állkapocs elmozdulását…"/>
          <p:cNvSpPr txBox="1">
            <a:spLocks noGrp="1"/>
          </p:cNvSpPr>
          <p:nvPr>
            <p:ph type="body" idx="1"/>
          </p:nvPr>
        </p:nvSpPr>
        <p:spPr>
          <a:xfrm>
            <a:off x="762000" y="1955800"/>
            <a:ext cx="11480800" cy="65278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725714" indent="-408214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0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a koponya egyetlen valódi </a:t>
            </a:r>
            <a:r>
              <a:rPr u="sng">
                <a:solidFill>
                  <a:srgbClr val="0645AD"/>
                </a:solidFill>
                <a:latin typeface="Helvetica"/>
                <a:ea typeface="Helvetica"/>
                <a:cs typeface="Helvetica"/>
                <a:sym typeface="Helvetica"/>
                <a:hlinkClick r:id="rId4"/>
              </a:rPr>
              <a:t>ízülete</a:t>
            </a:r>
            <a:r>
              <a: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, mely az </a:t>
            </a:r>
            <a:r>
              <a:rPr u="sng">
                <a:solidFill>
                  <a:srgbClr val="0645AD"/>
                </a:solidFill>
                <a:latin typeface="Helvetica"/>
                <a:ea typeface="Helvetica"/>
                <a:cs typeface="Helvetica"/>
                <a:sym typeface="Helvetica"/>
                <a:hlinkClick r:id="rId5"/>
              </a:rPr>
              <a:t>állkapcsot</a:t>
            </a:r>
            <a:r>
              <a: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a </a:t>
            </a:r>
            <a:r>
              <a:rPr u="sng">
                <a:solidFill>
                  <a:srgbClr val="0645AD"/>
                </a:solidFill>
                <a:latin typeface="Helvetica"/>
                <a:ea typeface="Helvetica"/>
                <a:cs typeface="Helvetica"/>
                <a:sym typeface="Helvetica"/>
                <a:hlinkClick r:id="rId6"/>
              </a:rPr>
              <a:t>koponyához</a:t>
            </a:r>
            <a:r>
              <a: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rögzíti, ugyanakkor lehetővé teszi az állkapocs elmozdulását</a:t>
            </a:r>
          </a:p>
          <a:p>
            <a:pPr marL="725714" indent="-408214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0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t>Páros tojásízület, funkcionálisan a két ízület működési egységet alkot.</a:t>
            </a:r>
          </a:p>
          <a:p>
            <a:pPr marL="725714" indent="-408214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0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u="sng">
                <a:solidFill>
                  <a:srgbClr val="0645AD"/>
                </a:solidFill>
                <a:hlinkClick r:id="rId7"/>
              </a:rPr>
              <a:t>Anatómiailag</a:t>
            </a:r>
            <a:r>
              <a:t> korlátolt szabadízületnek, ginglimo-artroidának tekintik.</a:t>
            </a:r>
          </a:p>
          <a:p>
            <a:pPr marL="725714" indent="-408214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0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t>Mivel a két ízület között egy </a:t>
            </a:r>
            <a:r>
              <a:rPr u="sng">
                <a:solidFill>
                  <a:srgbClr val="0645AD"/>
                </a:solidFill>
                <a:hlinkClick r:id="rId8"/>
              </a:rPr>
              <a:t>csont</a:t>
            </a:r>
            <a:r>
              <a:t> található, valamely mozgás során mindkettőben létrejön egy elmozdulás.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Az ember koponyája"/>
          <p:cNvSpPr txBox="1">
            <a:spLocks noGrp="1"/>
          </p:cNvSpPr>
          <p:nvPr>
            <p:ph type="title"/>
          </p:nvPr>
        </p:nvSpPr>
        <p:spPr>
          <a:xfrm>
            <a:off x="762000" y="3683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Az ember koponyája</a:t>
            </a:r>
          </a:p>
        </p:txBody>
      </p:sp>
      <p:sp>
        <p:nvSpPr>
          <p:cNvPr id="124" name="normális esetben kb. 22 csontból áll…"/>
          <p:cNvSpPr txBox="1">
            <a:spLocks noGrp="1"/>
          </p:cNvSpPr>
          <p:nvPr>
            <p:ph type="body" idx="1"/>
          </p:nvPr>
        </p:nvSpPr>
        <p:spPr>
          <a:xfrm>
            <a:off x="234950" y="1866900"/>
            <a:ext cx="12547600" cy="75057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752928" indent="-435428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2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rgbClr val="000000"/>
                </a:solidFill>
              </a:rPr>
              <a:t>normális esetben kb. 22 </a:t>
            </a:r>
            <a:r>
              <a:rPr u="sng" dirty="0">
                <a:solidFill>
                  <a:srgbClr val="0645AD"/>
                </a:solidFill>
                <a:hlinkClick r:id="rId4"/>
              </a:rPr>
              <a:t>csontból</a:t>
            </a:r>
            <a:r>
              <a:rPr dirty="0">
                <a:solidFill>
                  <a:srgbClr val="000000"/>
                </a:solidFill>
              </a:rPr>
              <a:t> áll </a:t>
            </a:r>
          </a:p>
          <a:p>
            <a:pPr marL="752928" indent="-435428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2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rgbClr val="000000"/>
                </a:solidFill>
              </a:rPr>
              <a:t>Az </a:t>
            </a:r>
            <a:r>
              <a:rPr u="sng" dirty="0">
                <a:solidFill>
                  <a:srgbClr val="0645AD"/>
                </a:solidFill>
                <a:hlinkClick r:id="rId5"/>
              </a:rPr>
              <a:t>alsó állkapocs</a:t>
            </a:r>
            <a:r>
              <a:rPr dirty="0">
                <a:solidFill>
                  <a:srgbClr val="000000"/>
                </a:solidFill>
              </a:rPr>
              <a:t> (</a:t>
            </a:r>
            <a:r>
              <a:rPr u="sng" dirty="0">
                <a:solidFill>
                  <a:srgbClr val="0645AD"/>
                </a:solidFill>
                <a:hlinkClick r:id="rId6"/>
              </a:rPr>
              <a:t>állkapocscsont</a:t>
            </a:r>
            <a:r>
              <a:rPr dirty="0">
                <a:solidFill>
                  <a:srgbClr val="000000"/>
                </a:solidFill>
              </a:rPr>
              <a:t>) kivételével minden </a:t>
            </a:r>
            <a:r>
              <a:rPr u="sng" dirty="0">
                <a:solidFill>
                  <a:srgbClr val="0645AD"/>
                </a:solidFill>
                <a:hlinkClick r:id="rId4"/>
              </a:rPr>
              <a:t>koponyacsont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u="sng" dirty="0">
                <a:solidFill>
                  <a:srgbClr val="0645AD"/>
                </a:solidFill>
                <a:hlinkClick r:id="rId7"/>
              </a:rPr>
              <a:t>varratokkal</a:t>
            </a:r>
            <a:r>
              <a:rPr dirty="0">
                <a:solidFill>
                  <a:srgbClr val="000000"/>
                </a:solidFill>
              </a:rPr>
              <a:t> csatlakozik egymáshoz.</a:t>
            </a:r>
          </a:p>
          <a:p>
            <a:pPr marL="752928" indent="-435428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2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rgbClr val="000000"/>
                </a:solidFill>
              </a:rPr>
              <a:t>A </a:t>
            </a:r>
            <a:r>
              <a:rPr u="sng" dirty="0">
                <a:solidFill>
                  <a:srgbClr val="0645AD"/>
                </a:solidFill>
                <a:hlinkClick r:id="rId7"/>
              </a:rPr>
              <a:t>varratok</a:t>
            </a:r>
            <a:r>
              <a:rPr dirty="0">
                <a:solidFill>
                  <a:srgbClr val="000000"/>
                </a:solidFill>
              </a:rPr>
              <a:t> csak nagyon kismértékű elmozdulásokat tesznek lehetővé, (idős korban összecsontosodhatnak) 7 csont (2 páros és 3 páratlan) alkotja a </a:t>
            </a:r>
            <a:r>
              <a:rPr b="1" dirty="0">
                <a:solidFill>
                  <a:srgbClr val="000000"/>
                </a:solidFill>
              </a:rPr>
              <a:t>koponyaüreget</a:t>
            </a:r>
            <a:r>
              <a:rPr dirty="0">
                <a:solidFill>
                  <a:srgbClr val="000000"/>
                </a:solidFill>
              </a:rPr>
              <a:t> határoló </a:t>
            </a:r>
            <a:r>
              <a:rPr b="1" dirty="0">
                <a:solidFill>
                  <a:srgbClr val="38571A"/>
                </a:solidFill>
              </a:rPr>
              <a:t>agykoponyát </a:t>
            </a:r>
            <a:r>
              <a:rPr b="1" i="1" dirty="0">
                <a:solidFill>
                  <a:srgbClr val="38571A"/>
                </a:solidFill>
              </a:rPr>
              <a:t>(neurocranium)</a:t>
            </a:r>
            <a:endParaRPr b="1" dirty="0">
              <a:solidFill>
                <a:srgbClr val="38571A"/>
              </a:solidFill>
            </a:endParaRPr>
          </a:p>
          <a:p>
            <a:pPr marL="752928" indent="-435428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2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rgbClr val="000000"/>
                </a:solidFill>
              </a:rPr>
              <a:t>15 csont (6 páros és 3 páratlan) az </a:t>
            </a:r>
            <a:r>
              <a:rPr b="1" dirty="0">
                <a:solidFill>
                  <a:srgbClr val="38571A"/>
                </a:solidFill>
              </a:rPr>
              <a:t>arckoponya </a:t>
            </a:r>
            <a:r>
              <a:rPr b="1" i="1" dirty="0">
                <a:solidFill>
                  <a:srgbClr val="38571A"/>
                </a:solidFill>
              </a:rPr>
              <a:t>(viscerocranium)</a:t>
            </a:r>
            <a:r>
              <a:rPr dirty="0">
                <a:solidFill>
                  <a:srgbClr val="000000"/>
                </a:solidFill>
              </a:rPr>
              <a:t> kialakításában vesz részt</a:t>
            </a:r>
          </a:p>
          <a:p>
            <a:pPr marL="752928" indent="-435428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2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rgbClr val="000000"/>
                </a:solidFill>
              </a:rPr>
              <a:t>A koponya két nagyobb részből áll:</a:t>
            </a:r>
          </a:p>
          <a:p>
            <a:pPr marL="3556000" lvl="8" indent="0" defTabSz="457200">
              <a:spcBef>
                <a:spcPts val="100"/>
              </a:spcBef>
              <a:buClr>
                <a:srgbClr val="0645AD"/>
              </a:buClr>
              <a:buSzTx/>
              <a:buNone/>
              <a:tabLst>
                <a:tab pos="139700" algn="l"/>
                <a:tab pos="457200" algn="l"/>
              </a:tabLst>
              <a:defRPr sz="32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u="sng" dirty="0" smtClean="0">
                <a:solidFill>
                  <a:srgbClr val="0645AD"/>
                </a:solidFill>
                <a:hlinkClick r:id="rId8"/>
              </a:rPr>
              <a:t>Agykoponya</a:t>
            </a:r>
            <a:r>
              <a:rPr b="0" dirty="0" smtClean="0"/>
              <a:t> </a:t>
            </a:r>
            <a:r>
              <a:rPr b="0" i="1" dirty="0"/>
              <a:t>(Neurocranium)</a:t>
            </a:r>
            <a:endParaRPr b="0" dirty="0"/>
          </a:p>
          <a:p>
            <a:pPr marL="3556000" lvl="8" indent="0" defTabSz="457200">
              <a:spcBef>
                <a:spcPts val="100"/>
              </a:spcBef>
              <a:buClr>
                <a:srgbClr val="0645AD"/>
              </a:buClr>
              <a:buSzTx/>
              <a:buNone/>
              <a:tabLst>
                <a:tab pos="139700" algn="l"/>
                <a:tab pos="457200" algn="l"/>
              </a:tabLst>
              <a:defRPr sz="32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 u="sng" dirty="0">
                <a:solidFill>
                  <a:srgbClr val="0645AD"/>
                </a:solidFill>
                <a:hlinkClick r:id="rId9"/>
              </a:rPr>
              <a:t>Arckoponya</a:t>
            </a:r>
            <a:r>
              <a:rPr i="0" dirty="0"/>
              <a:t> </a:t>
            </a:r>
            <a:r>
              <a:rPr dirty="0"/>
              <a:t>(Viscerocranium)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Articulatio temporomandibularis csontos elemei: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 algn="l">
              <a:spcBef>
                <a:spcPts val="2600"/>
              </a:spcBef>
              <a:defRPr sz="360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i="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b="1" i="1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Articulatio </a:t>
            </a:r>
            <a:r>
              <a:rPr b="1" i="1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temporomandibularis</a:t>
            </a:r>
            <a:r>
              <a:rPr i="1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:</a:t>
            </a:r>
            <a:endParaRPr i="1" dirty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94" name="ízvápa…"/>
          <p:cNvSpPr txBox="1">
            <a:spLocks noGrp="1"/>
          </p:cNvSpPr>
          <p:nvPr>
            <p:ph type="body" idx="1"/>
          </p:nvPr>
        </p:nvSpPr>
        <p:spPr>
          <a:xfrm>
            <a:off x="377023" y="2374899"/>
            <a:ext cx="12302843" cy="7011577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0" indent="0" defTabSz="457200">
              <a:spcBef>
                <a:spcPts val="100"/>
              </a:spcBef>
              <a:buSzTx/>
              <a:buNone/>
              <a:tabLst>
                <a:tab pos="139700" algn="l"/>
                <a:tab pos="457200" algn="l"/>
              </a:tabLst>
              <a:defRPr>
                <a:solidFill>
                  <a:srgbClr val="0645A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u="sng" dirty="0" smtClean="0">
                <a:hlinkClick r:id="rId3"/>
              </a:rPr>
              <a:t>Í</a:t>
            </a:r>
            <a:r>
              <a:rPr u="sng" dirty="0" smtClean="0">
                <a:hlinkClick r:id="rId3"/>
              </a:rPr>
              <a:t>zvápa</a:t>
            </a:r>
            <a:r>
              <a:rPr lang="hu-HU" u="sng" dirty="0" smtClean="0"/>
              <a:t> </a:t>
            </a:r>
            <a:r>
              <a:rPr lang="mr-IN" u="sng" dirty="0" smtClean="0"/>
              <a:t>–</a:t>
            </a:r>
            <a:r>
              <a:rPr lang="hu-HU" u="sng" dirty="0" smtClean="0"/>
              <a:t> </a:t>
            </a:r>
            <a:r>
              <a:rPr lang="hu-HU" dirty="0" smtClean="0"/>
              <a:t>halántékcsont bemélyedése a </a:t>
            </a:r>
            <a:r>
              <a:rPr lang="hu-HU" b="1" dirty="0" smtClean="0"/>
              <a:t>fossa mandibularis </a:t>
            </a:r>
            <a:r>
              <a:rPr lang="hu-HU" dirty="0" smtClean="0"/>
              <a:t>alkotja</a:t>
            </a:r>
            <a:endParaRPr dirty="0">
              <a:solidFill>
                <a:srgbClr val="000000"/>
              </a:solidFill>
            </a:endParaRPr>
          </a:p>
          <a:p>
            <a:pPr marL="0" indent="0" defTabSz="457200">
              <a:spcBef>
                <a:spcPts val="100"/>
              </a:spcBef>
              <a:buSzTx/>
              <a:buNone/>
              <a:tabLst>
                <a:tab pos="139700" algn="l"/>
                <a:tab pos="457200" algn="l"/>
              </a:tabLst>
              <a:defRPr>
                <a:solidFill>
                  <a:srgbClr val="0645A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sng" dirty="0">
                <a:hlinkClick r:id="rId4"/>
              </a:rPr>
              <a:t>ízületi </a:t>
            </a:r>
            <a:r>
              <a:rPr u="sng" dirty="0" smtClean="0">
                <a:hlinkClick r:id="rId4"/>
              </a:rPr>
              <a:t>fej</a:t>
            </a:r>
            <a:r>
              <a:rPr lang="hu-HU" u="sng" dirty="0" smtClean="0"/>
              <a:t> </a:t>
            </a:r>
            <a:r>
              <a:rPr lang="mr-IN" u="sng" dirty="0" smtClean="0"/>
              <a:t>–</a:t>
            </a:r>
            <a:r>
              <a:rPr lang="hu-HU" dirty="0" smtClean="0"/>
              <a:t> a mandibula feje a </a:t>
            </a:r>
            <a:r>
              <a:rPr lang="hu-HU" b="1" dirty="0" smtClean="0"/>
              <a:t>caput mandibulae </a:t>
            </a:r>
            <a:r>
              <a:rPr lang="hu-HU" dirty="0" smtClean="0"/>
              <a:t>(a fossa mandibularisnál kisebb méretű, átmetszetben elipszis alakú)</a:t>
            </a:r>
          </a:p>
          <a:p>
            <a:pPr marL="0" indent="0" defTabSz="457200">
              <a:spcBef>
                <a:spcPts val="100"/>
              </a:spcBef>
              <a:buSzTx/>
              <a:buNone/>
              <a:tabLst>
                <a:tab pos="139700" algn="l"/>
                <a:tab pos="457200" algn="l"/>
              </a:tabLst>
              <a:defRPr>
                <a:solidFill>
                  <a:srgbClr val="0645A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hu-HU" dirty="0" smtClean="0">
                <a:solidFill>
                  <a:srgbClr val="000000"/>
                </a:solidFill>
              </a:rPr>
              <a:t>Az ízfelszínek között kb. </a:t>
            </a:r>
            <a:r>
              <a:rPr lang="en-US" dirty="0"/>
              <a:t>v</a:t>
            </a:r>
            <a:r>
              <a:rPr lang="hu-HU" dirty="0" smtClean="0">
                <a:solidFill>
                  <a:srgbClr val="000000"/>
                </a:solidFill>
              </a:rPr>
              <a:t>ízszintesen álló </a:t>
            </a:r>
            <a:r>
              <a:rPr lang="hu-HU" b="1" dirty="0" smtClean="0">
                <a:solidFill>
                  <a:srgbClr val="0000FF"/>
                </a:solidFill>
              </a:rPr>
              <a:t>discus articularis </a:t>
            </a:r>
            <a:r>
              <a:rPr lang="hu-HU" dirty="0" smtClean="0">
                <a:solidFill>
                  <a:srgbClr val="000000"/>
                </a:solidFill>
              </a:rPr>
              <a:t>található, ez az ízületi üreget két részre osztja</a:t>
            </a:r>
            <a:endParaRPr dirty="0">
              <a:solidFill>
                <a:srgbClr val="000000"/>
              </a:solidFill>
            </a:endParaRPr>
          </a:p>
          <a:p>
            <a:pPr marL="0" indent="0" defTabSz="457200">
              <a:spcBef>
                <a:spcPts val="600"/>
              </a:spcBef>
              <a:buSzTx/>
              <a:buNone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b="1" dirty="0">
                <a:solidFill>
                  <a:schemeClr val="accent6">
                    <a:lumMod val="75000"/>
                  </a:schemeClr>
                </a:solidFill>
              </a:rPr>
              <a:t>Kötőszövetes elemek:</a:t>
            </a:r>
          </a:p>
          <a:p>
            <a:pPr marL="0" indent="0" defTabSz="457200">
              <a:spcBef>
                <a:spcPts val="100"/>
              </a:spcBef>
              <a:buSzTx/>
              <a:buNone/>
              <a:tabLst>
                <a:tab pos="139700" algn="l"/>
                <a:tab pos="457200" algn="l"/>
              </a:tabLst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b="1" dirty="0"/>
              <a:t>Cartilago articularis</a:t>
            </a:r>
            <a:r>
              <a:rPr dirty="0"/>
              <a:t> – a csontok ízfelszíneit borítja</a:t>
            </a:r>
          </a:p>
          <a:p>
            <a:pPr marL="0" indent="0" defTabSz="457200">
              <a:spcBef>
                <a:spcPts val="100"/>
              </a:spcBef>
              <a:buSzTx/>
              <a:buNone/>
              <a:tabLst>
                <a:tab pos="139700" algn="l"/>
                <a:tab pos="457200" algn="l"/>
              </a:tabLst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Ez nem az általában az ízületekre jellemző </a:t>
            </a:r>
            <a:r>
              <a:rPr u="sng" dirty="0">
                <a:solidFill>
                  <a:srgbClr val="0645AD"/>
                </a:solidFill>
                <a:hlinkClick r:id="rId5"/>
              </a:rPr>
              <a:t>hialinporc</a:t>
            </a:r>
            <a:r>
              <a:rPr dirty="0"/>
              <a:t>, hanem </a:t>
            </a:r>
            <a:r>
              <a:rPr b="1" dirty="0">
                <a:solidFill>
                  <a:srgbClr val="9A244F"/>
                </a:solidFill>
              </a:rPr>
              <a:t>kollagén rostos porc</a:t>
            </a:r>
          </a:p>
        </p:txBody>
      </p:sp>
      <p:pic>
        <p:nvPicPr>
          <p:cNvPr id="195" name="szajsebeszet.eu_tmjan.jpg" descr="szajsebeszet.eu_tmjan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334184" y="0"/>
            <a:ext cx="4670616" cy="2943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xmlns:p15="http://schemas.microsoft.com/office/powerpoint/2012/main" xmlns="" Requires="p15">
      <p:transition xmlns:p14="http://schemas.microsoft.com/office/powerpoint/2010/main" spd="med" advClick="1" p14:dur="1000">
        <p15:prstTrans prst="pageCurlDouble"/>
      </p:transition>
    </mc:Choice>
    <mc:Choice Requires="p14">
      <p:transition spd="slow">
        <p14:prism dir="d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dirty="0" smtClean="0"/>
              <a:t>TM izület szerkezete</a:t>
            </a:r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50240" y="2275840"/>
            <a:ext cx="5743787" cy="6493369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hu-HU" sz="2600" dirty="0"/>
              <a:t>Az állkapocs fejecse (</a:t>
            </a:r>
            <a:r>
              <a:rPr lang="hu-HU" sz="2600" b="1" dirty="0"/>
              <a:t>caput mandibulae) </a:t>
            </a:r>
            <a:r>
              <a:rPr lang="hu-HU" sz="2600" dirty="0"/>
              <a:t>a koponyán levő izületi </a:t>
            </a:r>
            <a:r>
              <a:rPr lang="hu-HU" sz="2600" dirty="0" smtClean="0"/>
              <a:t>árokban (</a:t>
            </a:r>
            <a:r>
              <a:rPr lang="hu-HU" sz="2600" b="1" dirty="0" smtClean="0"/>
              <a:t>fossa mandibularis</a:t>
            </a:r>
            <a:r>
              <a:rPr lang="hu-HU" sz="2600" dirty="0" smtClean="0"/>
              <a:t>), </a:t>
            </a:r>
            <a:r>
              <a:rPr lang="hu-HU" sz="2600" dirty="0"/>
              <a:t>ízvápában van</a:t>
            </a:r>
          </a:p>
          <a:p>
            <a:pPr eaLnBrk="1" hangingPunct="1">
              <a:defRPr/>
            </a:pPr>
            <a:r>
              <a:rPr lang="hu-HU" sz="2600" dirty="0"/>
              <a:t>Az izületi fejecset és az árok felületét porc (discus articularis) borítja.</a:t>
            </a:r>
          </a:p>
          <a:p>
            <a:pPr eaLnBrk="1" hangingPunct="1">
              <a:defRPr/>
            </a:pPr>
            <a:r>
              <a:rPr lang="hu-HU" sz="2600" dirty="0"/>
              <a:t>Az álkapocsizületet tok veszi körül (capsula articularis)</a:t>
            </a:r>
          </a:p>
          <a:p>
            <a:pPr eaLnBrk="1" hangingPunct="1">
              <a:defRPr/>
            </a:pPr>
            <a:r>
              <a:rPr lang="hu-HU" sz="2600" dirty="0"/>
              <a:t>A felületek közti rést izületi nedv (synovia) tölti ki.</a:t>
            </a:r>
          </a:p>
          <a:p>
            <a:pPr eaLnBrk="1" hangingPunct="1">
              <a:defRPr/>
            </a:pPr>
            <a:r>
              <a:rPr lang="hu-HU" sz="2600" dirty="0"/>
              <a:t>A porckorong az állkapocsizületet egy felső articulacio discotemporalis és egy alsó articulatio discomandibularis részre osztja.</a:t>
            </a:r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62472" name="Line 8"/>
          <p:cNvSpPr>
            <a:spLocks noChangeShapeType="1"/>
          </p:cNvSpPr>
          <p:nvPr/>
        </p:nvSpPr>
        <p:spPr bwMode="auto">
          <a:xfrm>
            <a:off x="5682827" y="3443113"/>
            <a:ext cx="1740746" cy="102503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pic>
        <p:nvPicPr>
          <p:cNvPr id="3072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1" y="2214882"/>
            <a:ext cx="5933440" cy="6757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0067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8_6AB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30" y="370276"/>
            <a:ext cx="12392942" cy="839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110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Ízületi korong (discus articularis)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algn="l">
              <a:spcBef>
                <a:spcPts val="2600"/>
              </a:spcBef>
              <a:defRPr sz="48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b="1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Ízületi korong</a:t>
            </a:r>
            <a:r>
              <a:rPr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i="1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(discus articularis)</a:t>
            </a:r>
          </a:p>
        </p:txBody>
      </p:sp>
      <p:sp>
        <p:nvSpPr>
          <p:cNvPr id="199" name="Ez egy rostos porcból álló lemez, az ízvápa és az ízületi fej között helyezkedik el, kitölti a rést.…"/>
          <p:cNvSpPr txBox="1">
            <a:spLocks noGrp="1"/>
          </p:cNvSpPr>
          <p:nvPr>
            <p:ph type="body" idx="1"/>
          </p:nvPr>
        </p:nvSpPr>
        <p:spPr>
          <a:xfrm>
            <a:off x="330200" y="1435100"/>
            <a:ext cx="12560300" cy="83947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494392" indent="-176892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42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sz="13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30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Ez egy rostos porcból álló lemez, az ízvápa és az ízületi fej között helyezkedik el, kitölti a rést. </a:t>
            </a:r>
          </a:p>
          <a:p>
            <a:pPr marL="725714" indent="-408214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42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sz="30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Alakja ovális, hossztengelye harántállású, szélei elvastagodnak. </a:t>
            </a:r>
          </a:p>
          <a:p>
            <a:pPr marL="725714" indent="-408214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42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sz="30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Oldalt erősen rögzül a </a:t>
            </a:r>
            <a:r>
              <a:rPr sz="3000" i="1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(caput mandibulae)</a:t>
            </a:r>
            <a:r>
              <a:rPr sz="30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pólusaihoz és az ízületi tokhoz, így az ízületet két egymással nem közlekedő üregre osztja: </a:t>
            </a:r>
            <a:r>
              <a:rPr sz="3000" b="1" dirty="0">
                <a:solidFill>
                  <a:srgbClr val="371A94"/>
                </a:solidFill>
                <a:latin typeface="Helvetica"/>
                <a:ea typeface="Helvetica"/>
                <a:cs typeface="Helvetica"/>
                <a:sym typeface="Helvetica"/>
              </a:rPr>
              <a:t>egy felső, </a:t>
            </a:r>
            <a:r>
              <a:rPr sz="3000" b="1" i="1" dirty="0">
                <a:solidFill>
                  <a:srgbClr val="371A94"/>
                </a:solidFill>
                <a:latin typeface="Helvetica"/>
                <a:ea typeface="Helvetica"/>
                <a:cs typeface="Helvetica"/>
                <a:sym typeface="Helvetica"/>
              </a:rPr>
              <a:t>(discotemporalis)</a:t>
            </a:r>
            <a:r>
              <a:rPr sz="30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, és egy </a:t>
            </a:r>
            <a:r>
              <a:rPr sz="3000" b="1" dirty="0">
                <a:solidFill>
                  <a:srgbClr val="61177C"/>
                </a:solidFill>
                <a:latin typeface="Helvetica"/>
                <a:ea typeface="Helvetica"/>
                <a:cs typeface="Helvetica"/>
                <a:sym typeface="Helvetica"/>
              </a:rPr>
              <a:t>alsó </a:t>
            </a:r>
            <a:r>
              <a:rPr sz="3000" b="1" i="1" dirty="0">
                <a:solidFill>
                  <a:srgbClr val="61177C"/>
                </a:solidFill>
                <a:latin typeface="Helvetica"/>
                <a:ea typeface="Helvetica"/>
                <a:cs typeface="Helvetica"/>
                <a:sym typeface="Helvetica"/>
              </a:rPr>
              <a:t>(discomandibularis)</a:t>
            </a:r>
            <a:r>
              <a:rPr sz="3000" b="1" dirty="0">
                <a:solidFill>
                  <a:srgbClr val="61177C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30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üregre. </a:t>
            </a:r>
          </a:p>
          <a:p>
            <a:pPr marL="725714" indent="-408214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42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sz="3000" b="1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Hátul a korong két lemezre </a:t>
            </a:r>
            <a:r>
              <a:rPr sz="30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oszlik. A</a:t>
            </a:r>
            <a:r>
              <a:rPr sz="3000" b="1" dirty="0">
                <a:solidFill>
                  <a:srgbClr val="3C081B"/>
                </a:solidFill>
                <a:latin typeface="Helvetica"/>
                <a:ea typeface="Helvetica"/>
                <a:cs typeface="Helvetica"/>
                <a:sym typeface="Helvetica"/>
              </a:rPr>
              <a:t> felső</a:t>
            </a:r>
            <a:r>
              <a:rPr sz="30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a halántékcsonthoz rögzül és inkább rugalmas rostokat tartalmaz, ezeknek a discus visszahúzásában van szerepük</a:t>
            </a:r>
            <a:r>
              <a:rPr sz="300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.</a:t>
            </a:r>
            <a:endParaRPr lang="hu-HU" sz="3000" dirty="0" smtClea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725714" indent="-408214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42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sz="300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30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Az </a:t>
            </a:r>
            <a:r>
              <a:rPr sz="3000" b="1" dirty="0">
                <a:solidFill>
                  <a:srgbClr val="3C081B"/>
                </a:solidFill>
                <a:latin typeface="Helvetica"/>
                <a:ea typeface="Helvetica"/>
                <a:cs typeface="Helvetica"/>
                <a:sym typeface="Helvetica"/>
              </a:rPr>
              <a:t>alsó</a:t>
            </a:r>
            <a:r>
              <a:rPr sz="30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az állkapocs fejecséhez tapad. A két lemez közé egy vérereket tartalmazó kötőszöveti réteg kuszik be. Az ízületi korong elülső részébe a </a:t>
            </a:r>
            <a:r>
              <a:rPr sz="3000" u="sng" dirty="0">
                <a:solidFill>
                  <a:srgbClr val="0645AD"/>
                </a:solidFill>
                <a:latin typeface="Helvetica"/>
                <a:ea typeface="Helvetica"/>
                <a:cs typeface="Helvetica"/>
                <a:sym typeface="Helvetica"/>
                <a:hlinkClick r:id="rId4"/>
              </a:rPr>
              <a:t>musculus pterygoideus lateralis</a:t>
            </a:r>
            <a:r>
              <a:rPr sz="30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rostjai sugároznak.</a:t>
            </a:r>
          </a:p>
        </p:txBody>
      </p:sp>
      <p:pic>
        <p:nvPicPr>
          <p:cNvPr id="2" name="Picture 1" descr="12e07633-7cb7-4ba1-8e57-e21ff6084dd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003" y="33255"/>
            <a:ext cx="6317497" cy="5020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Ízületi szalagok: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algn="l" defTabSz="457200">
              <a:spcBef>
                <a:spcPts val="100"/>
              </a:spcBef>
              <a:tabLst>
                <a:tab pos="139700" algn="l"/>
                <a:tab pos="457200" algn="l"/>
              </a:tabLst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Ízületi szalagok</a:t>
            </a:r>
            <a:r>
              <a:rPr b="0"/>
              <a:t>:</a:t>
            </a:r>
          </a:p>
        </p:txBody>
      </p:sp>
      <p:sp>
        <p:nvSpPr>
          <p:cNvPr id="204" name="a tok saját szalagja a ligamentum latelare – tulajdonképpen a tok külső megvastagodása.…"/>
          <p:cNvSpPr txBox="1">
            <a:spLocks noGrp="1"/>
          </p:cNvSpPr>
          <p:nvPr>
            <p:ph type="body" idx="1"/>
          </p:nvPr>
        </p:nvSpPr>
        <p:spPr>
          <a:xfrm>
            <a:off x="342900" y="1498600"/>
            <a:ext cx="12661900" cy="69850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0" indent="0" defTabSz="457200">
              <a:spcBef>
                <a:spcPts val="100"/>
              </a:spcBef>
              <a:buSzTx/>
              <a:buNone/>
              <a:tabLst>
                <a:tab pos="139700" algn="l"/>
                <a:tab pos="457200" algn="l"/>
              </a:tabLst>
              <a:defRPr sz="1300" b="1">
                <a:latin typeface="Helvetica"/>
                <a:ea typeface="Helvetica"/>
                <a:cs typeface="Helvetica"/>
                <a:sym typeface="Helvetica"/>
              </a:defRPr>
            </a:pPr>
            <a:endParaRPr b="0" dirty="0"/>
          </a:p>
          <a:p>
            <a:pPr marL="317500" indent="-317500" defTabSz="457200">
              <a:spcBef>
                <a:spcPts val="100"/>
              </a:spcBef>
              <a:buSzPct val="100000"/>
              <a:tabLst>
                <a:tab pos="596900" algn="l"/>
                <a:tab pos="914400" algn="l"/>
              </a:tabLst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a tok saját szalagja a </a:t>
            </a:r>
            <a:r>
              <a:rPr u="sng" dirty="0">
                <a:solidFill>
                  <a:srgbClr val="0645AD"/>
                </a:solidFill>
                <a:hlinkClick r:id="rId3"/>
              </a:rPr>
              <a:t>ligamentum </a:t>
            </a:r>
            <a:r>
              <a:rPr u="sng" dirty="0" smtClean="0">
                <a:solidFill>
                  <a:srgbClr val="0645AD"/>
                </a:solidFill>
                <a:hlinkClick r:id="rId3"/>
              </a:rPr>
              <a:t>latelare</a:t>
            </a:r>
            <a:r>
              <a:rPr lang="hu-HU" u="sng" dirty="0" smtClean="0">
                <a:solidFill>
                  <a:srgbClr val="0645AD"/>
                </a:solidFill>
              </a:rPr>
              <a:t> (temporomandibulare)</a:t>
            </a:r>
            <a:r>
              <a:rPr dirty="0" smtClean="0"/>
              <a:t> </a:t>
            </a:r>
            <a:r>
              <a:rPr dirty="0"/>
              <a:t>– tulajdonképpen a tok külső megvastagodása. </a:t>
            </a:r>
          </a:p>
          <a:p>
            <a:pPr marL="317500" indent="-317500" defTabSz="457200">
              <a:spcBef>
                <a:spcPts val="100"/>
              </a:spcBef>
              <a:buSzPct val="100000"/>
              <a:tabLst>
                <a:tab pos="596900" algn="l"/>
                <a:tab pos="914400" algn="l"/>
              </a:tabLst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Rostjai a járomív elülső gyökén erednek és a mandibula nyakának oldalsó és hátsó peremén tapadnak. </a:t>
            </a:r>
          </a:p>
          <a:p>
            <a:pPr marL="317500" indent="-317500" defTabSz="457200">
              <a:spcBef>
                <a:spcPts val="100"/>
              </a:spcBef>
              <a:buSzPct val="100000"/>
              <a:tabLst>
                <a:tab pos="596900" algn="l"/>
                <a:tab pos="914400" algn="l"/>
              </a:tabLst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Szerepe a </a:t>
            </a:r>
            <a:r>
              <a:rPr i="1" dirty="0"/>
              <a:t>(mandibula)</a:t>
            </a:r>
            <a:r>
              <a:rPr dirty="0"/>
              <a:t> hátracsúszásának a megakadályozása.</a:t>
            </a:r>
          </a:p>
          <a:p>
            <a:pPr marL="317500" indent="-317500" defTabSz="457200">
              <a:spcBef>
                <a:spcPts val="100"/>
              </a:spcBef>
              <a:buSzPct val="100000"/>
              <a:tabLst>
                <a:tab pos="596900" algn="l"/>
                <a:tab pos="914400" algn="l"/>
              </a:tabLst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Járulékos szalagok: a </a:t>
            </a:r>
            <a:r>
              <a:rPr u="sng" dirty="0">
                <a:solidFill>
                  <a:srgbClr val="0645AD"/>
                </a:solidFill>
                <a:hlinkClick r:id="rId3"/>
              </a:rPr>
              <a:t>ligamentum sphenomandibulare</a:t>
            </a:r>
            <a:r>
              <a:rPr dirty="0"/>
              <a:t> – a </a:t>
            </a:r>
            <a:r>
              <a:rPr i="1" dirty="0"/>
              <a:t>(spina sphenoidalisról)</a:t>
            </a:r>
            <a:r>
              <a:rPr dirty="0"/>
              <a:t> a </a:t>
            </a:r>
            <a:r>
              <a:rPr i="1" dirty="0"/>
              <a:t>(lingula mandibulaehoz)</a:t>
            </a:r>
            <a:r>
              <a:rPr dirty="0"/>
              <a:t> húzódik; a </a:t>
            </a:r>
            <a:r>
              <a:rPr u="sng" dirty="0">
                <a:solidFill>
                  <a:srgbClr val="0645AD"/>
                </a:solidFill>
                <a:hlinkClick r:id="rId3"/>
              </a:rPr>
              <a:t>ligamentum stylomandibulare</a:t>
            </a:r>
            <a:r>
              <a:rPr dirty="0"/>
              <a:t> – a </a:t>
            </a:r>
            <a:r>
              <a:rPr i="1" dirty="0"/>
              <a:t>(processus styloideusról)</a:t>
            </a:r>
            <a:r>
              <a:rPr dirty="0"/>
              <a:t> ered és az </a:t>
            </a:r>
            <a:r>
              <a:rPr i="1" dirty="0"/>
              <a:t>(angulus mandibulaen)</a:t>
            </a:r>
            <a:r>
              <a:rPr dirty="0"/>
              <a:t> tapad</a:t>
            </a:r>
          </a:p>
          <a:p>
            <a:pPr marL="0" indent="0" defTabSz="457200">
              <a:spcBef>
                <a:spcPts val="100"/>
              </a:spcBef>
              <a:buSzTx/>
              <a:buNone/>
              <a:tabLst>
                <a:tab pos="596900" algn="l"/>
                <a:tab pos="914400" algn="l"/>
              </a:tabLst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marL="0" indent="0" defTabSz="457200">
              <a:spcBef>
                <a:spcPts val="600"/>
              </a:spcBef>
              <a:buSzTx/>
              <a:buNone/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Az ízületi szalagok szerepe, hogy a koponyához rögzítsék az állkapcsot, és hogy határt szabjanak az elmozdulásoknak.</a:t>
            </a:r>
          </a:p>
        </p:txBody>
      </p:sp>
      <p:pic>
        <p:nvPicPr>
          <p:cNvPr id="2" name="Picture 1" descr="Képernyőfotó 2019-09-09 - 22.58.2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394" y="142384"/>
            <a:ext cx="5523877" cy="383003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952500" y="444500"/>
            <a:ext cx="11099800" cy="95784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sz="4800" dirty="0" smtClean="0"/>
              <a:t>Állkapocs izületi tokszalagok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50240" y="2214881"/>
            <a:ext cx="5743787" cy="6497885"/>
          </a:xfrm>
        </p:spPr>
        <p:txBody>
          <a:bodyPr/>
          <a:lstStyle/>
          <a:p>
            <a:pPr eaLnBrk="1" hangingPunct="1">
              <a:defRPr/>
            </a:pPr>
            <a:r>
              <a:rPr lang="hu-HU" dirty="0" smtClean="0"/>
              <a:t>A rögzítést 3 tokszalag végzi</a:t>
            </a:r>
          </a:p>
          <a:p>
            <a:pPr eaLnBrk="1" hangingPunct="1">
              <a:buFontTx/>
              <a:buNone/>
              <a:defRPr/>
            </a:pPr>
            <a:r>
              <a:rPr lang="hu-HU" dirty="0" smtClean="0"/>
              <a:t>               - ligamentum temporomandibulare</a:t>
            </a:r>
            <a:br>
              <a:rPr lang="hu-HU" dirty="0" smtClean="0"/>
            </a:br>
            <a:r>
              <a:rPr lang="hu-HU" dirty="0" smtClean="0"/>
              <a:t>            - ligamentum sphenomandibulare</a:t>
            </a:r>
            <a:br>
              <a:rPr lang="hu-HU" dirty="0" smtClean="0"/>
            </a:br>
            <a:r>
              <a:rPr lang="hu-HU" dirty="0" smtClean="0"/>
              <a:t>            - ligamentum stylomandibulare</a:t>
            </a:r>
          </a:p>
          <a:p>
            <a:pPr eaLnBrk="1" hangingPunct="1">
              <a:buFont typeface="Wingdings" charset="0"/>
              <a:buNone/>
              <a:defRPr/>
            </a:pPr>
            <a:endParaRPr lang="hu-HU" dirty="0" smtClean="0"/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32773" name="Picture 6" descr="Gray3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1" y="2214881"/>
            <a:ext cx="5459307" cy="598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Line 7"/>
          <p:cNvSpPr>
            <a:spLocks noChangeShapeType="1"/>
          </p:cNvSpPr>
          <p:nvPr/>
        </p:nvSpPr>
        <p:spPr bwMode="auto">
          <a:xfrm flipV="1">
            <a:off x="5784427" y="4057226"/>
            <a:ext cx="2869636" cy="81957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5544" name="Line 8"/>
          <p:cNvSpPr>
            <a:spLocks noChangeShapeType="1"/>
          </p:cNvSpPr>
          <p:nvPr/>
        </p:nvSpPr>
        <p:spPr bwMode="auto">
          <a:xfrm flipV="1">
            <a:off x="5170311" y="5696375"/>
            <a:ext cx="3278293" cy="19462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5545" name="Line 9"/>
          <p:cNvSpPr>
            <a:spLocks noChangeShapeType="1"/>
          </p:cNvSpPr>
          <p:nvPr/>
        </p:nvSpPr>
        <p:spPr bwMode="auto">
          <a:xfrm flipV="1">
            <a:off x="5784427" y="4876800"/>
            <a:ext cx="3686952" cy="15352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42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Articulatio temporomandibularis működése: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 algn="l">
              <a:spcBef>
                <a:spcPts val="2600"/>
              </a:spcBef>
              <a:defRPr sz="3600" b="1" i="1">
                <a:solidFill>
                  <a:srgbClr val="2C137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i="0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i="1">
                <a:latin typeface="Helvetica"/>
                <a:ea typeface="Helvetica"/>
                <a:cs typeface="Helvetica"/>
                <a:sym typeface="Helvetica"/>
              </a:rPr>
              <a:t>Articulatio temporomandibularis működése:</a:t>
            </a:r>
          </a:p>
        </p:txBody>
      </p:sp>
      <p:sp>
        <p:nvSpPr>
          <p:cNvPr id="208" name="Az ízület két résében két különböző mozgás valósul meg.…"/>
          <p:cNvSpPr txBox="1">
            <a:spLocks noGrp="1"/>
          </p:cNvSpPr>
          <p:nvPr>
            <p:ph type="body" idx="1"/>
          </p:nvPr>
        </p:nvSpPr>
        <p:spPr>
          <a:xfrm>
            <a:off x="330200" y="1358900"/>
            <a:ext cx="12496800" cy="85090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725714" indent="-408214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0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Az ízület két résében két különböző mozgás valósul meg. </a:t>
            </a:r>
          </a:p>
          <a:p>
            <a:pPr marL="725714" indent="-408214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0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Az alsó, discomandibularis üregben, </a:t>
            </a:r>
            <a:r>
              <a:rPr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forgó mozgás</a:t>
            </a:r>
            <a:r>
              <a: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történik, egy harántirányú tengely körül. Ez a mozgás zajlik le egy kb. 2 cm-es szájnyitásig. </a:t>
            </a:r>
          </a:p>
          <a:p>
            <a:pPr marL="725714" indent="-408214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0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További szájnyitáshoz már a felső üregben zajló </a:t>
            </a:r>
            <a:r>
              <a:rPr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csúszó mozgás</a:t>
            </a:r>
            <a:r>
              <a: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is szükséges. Ilyenkor az oldalsó röpizom nemcsak az állkapocs fejecsét húzza előre a </a:t>
            </a:r>
            <a:r>
              <a:rPr i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(tuberculum articularen)</a:t>
            </a:r>
            <a:r>
              <a: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, hanem az ízületi korongot is. </a:t>
            </a:r>
          </a:p>
          <a:p>
            <a:pPr marL="0" indent="0" defTabSz="457200">
              <a:spcBef>
                <a:spcPts val="600"/>
              </a:spcBef>
              <a:buSzTx/>
              <a:buNone/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.</a:t>
            </a:r>
          </a:p>
        </p:txBody>
      </p:sp>
    </p:spTree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Articulatio temporomandibularis működése: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 algn="l">
              <a:spcBef>
                <a:spcPts val="2600"/>
              </a:spcBef>
              <a:defRPr sz="3600" b="1" i="1">
                <a:solidFill>
                  <a:srgbClr val="2C137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i="0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i="1">
                <a:latin typeface="Helvetica"/>
                <a:ea typeface="Helvetica"/>
                <a:cs typeface="Helvetica"/>
                <a:sym typeface="Helvetica"/>
              </a:rPr>
              <a:t>Articulatio temporomandibularis működése:</a:t>
            </a:r>
          </a:p>
        </p:txBody>
      </p:sp>
      <p:sp>
        <p:nvSpPr>
          <p:cNvPr id="212" name="A szájnyitás és zárás tényleges ízületi tengelye a kétodali (foramen mandibulaet) összekötő haránt vonal.…"/>
          <p:cNvSpPr txBox="1">
            <a:spLocks noGrp="1"/>
          </p:cNvSpPr>
          <p:nvPr>
            <p:ph type="body" idx="1"/>
          </p:nvPr>
        </p:nvSpPr>
        <p:spPr>
          <a:xfrm>
            <a:off x="337336" y="2262279"/>
            <a:ext cx="11905464" cy="6667771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1170214" lvl="1" indent="-408214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0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sz="34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A szájnyitás és zárás tényleges ízületi tengelye a kétodali </a:t>
            </a:r>
            <a:r>
              <a:rPr sz="3400" i="1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(foramen mandibulaet)</a:t>
            </a:r>
            <a:r>
              <a:rPr sz="34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összekötő haránt vonal. </a:t>
            </a:r>
          </a:p>
          <a:p>
            <a:pPr marL="1170214" lvl="1" indent="-408214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000">
                <a:solidFill>
                  <a:srgbClr val="1A0A5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400" b="1" dirty="0" smtClean="0"/>
              <a:t>Oldalmozgásnál</a:t>
            </a:r>
            <a:r>
              <a:rPr lang="hu-HU" sz="3400" b="1" dirty="0" smtClean="0"/>
              <a:t>:</a:t>
            </a:r>
            <a:r>
              <a:rPr sz="3400" dirty="0" smtClean="0"/>
              <a:t> </a:t>
            </a:r>
            <a:endParaRPr lang="hu-HU" sz="3400" dirty="0" smtClean="0"/>
          </a:p>
          <a:p>
            <a:pPr marL="1614714" lvl="2" indent="-408214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000">
                <a:solidFill>
                  <a:srgbClr val="1A0A5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400" dirty="0" smtClean="0"/>
              <a:t>az </a:t>
            </a:r>
            <a:r>
              <a:rPr sz="3400" dirty="0"/>
              <a:t>egyik ízületben </a:t>
            </a:r>
            <a:r>
              <a:rPr sz="3400" b="1" dirty="0"/>
              <a:t>csúszó mozgás </a:t>
            </a:r>
            <a:r>
              <a:rPr sz="3400" dirty="0"/>
              <a:t>valósul meg (ez az ún. </a:t>
            </a:r>
            <a:r>
              <a:rPr sz="3400" b="1" dirty="0"/>
              <a:t>balanszoldal</a:t>
            </a:r>
            <a:r>
              <a:rPr sz="3400" dirty="0"/>
              <a:t>), </a:t>
            </a:r>
            <a:endParaRPr lang="hu-HU" sz="3400" dirty="0" smtClean="0"/>
          </a:p>
          <a:p>
            <a:pPr marL="1614714" lvl="2" indent="-408214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000">
                <a:solidFill>
                  <a:srgbClr val="1A0A5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400" dirty="0" smtClean="0"/>
              <a:t>a </a:t>
            </a:r>
            <a:r>
              <a:rPr sz="3400" dirty="0"/>
              <a:t>másikban (amelyik fele történik az eltolás) f</a:t>
            </a:r>
            <a:r>
              <a:rPr sz="3400" b="1" dirty="0">
                <a:solidFill>
                  <a:srgbClr val="61177C"/>
                </a:solidFill>
              </a:rPr>
              <a:t>orgó mozgás (munkaoldal)</a:t>
            </a:r>
            <a:r>
              <a:rPr sz="3400" dirty="0"/>
              <a:t>. </a:t>
            </a:r>
          </a:p>
          <a:p>
            <a:pPr marL="0" indent="0" algn="ctr" defTabSz="457200">
              <a:spcBef>
                <a:spcPts val="60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400" dirty="0"/>
              <a:t>Ilyen mozgások (azaz nyító-záró és oldalmozgások) bonyolult egymásutánisága zajlik le rágáskor.</a:t>
            </a:r>
          </a:p>
        </p:txBody>
      </p:sp>
    </p:spTree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Állkapocsízület mozgásai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Állkapocsízület mozgásai</a:t>
            </a:r>
          </a:p>
        </p:txBody>
      </p:sp>
      <p:sp>
        <p:nvSpPr>
          <p:cNvPr id="216" name="Abductio - nyitás…"/>
          <p:cNvSpPr txBox="1">
            <a:spLocks noGrp="1"/>
          </p:cNvSpPr>
          <p:nvPr>
            <p:ph type="body" idx="1"/>
          </p:nvPr>
        </p:nvSpPr>
        <p:spPr>
          <a:xfrm>
            <a:off x="939800" y="1968500"/>
            <a:ext cx="11480800" cy="75184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571500" indent="-571500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42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457200" indent="0" defTabSz="457200">
              <a:spcBef>
                <a:spcPts val="0"/>
              </a:spcBef>
              <a:buSzTx/>
              <a:buNone/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71500" indent="-571500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42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457200" indent="-228600" defTabSz="457200">
              <a:spcBef>
                <a:spcPts val="0"/>
              </a:spcBef>
              <a:buSzTx/>
              <a:buNone/>
              <a:tabLst>
                <a:tab pos="457200" algn="l"/>
              </a:tabLst>
              <a:defRPr sz="35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Abductio - nyitás</a:t>
            </a:r>
          </a:p>
          <a:p>
            <a:pPr marL="457200" marR="457200" indent="-228600" defTabSz="457200">
              <a:spcBef>
                <a:spcPts val="0"/>
              </a:spcBef>
              <a:buSzTx/>
              <a:buNone/>
              <a:tabLst>
                <a:tab pos="457200" algn="l"/>
              </a:tabLst>
              <a:defRPr sz="35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Adductio - zárás</a:t>
            </a:r>
          </a:p>
          <a:p>
            <a:pPr marL="457200" marR="457200" indent="-228600" defTabSz="457200">
              <a:spcBef>
                <a:spcPts val="0"/>
              </a:spcBef>
              <a:buSzTx/>
              <a:buNone/>
              <a:tabLst>
                <a:tab pos="457200" algn="l"/>
              </a:tabLst>
              <a:defRPr sz="35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Protrusio - előretolás</a:t>
            </a:r>
          </a:p>
          <a:p>
            <a:pPr marL="457200" marR="457200" indent="-228600" defTabSz="457200">
              <a:spcBef>
                <a:spcPts val="0"/>
              </a:spcBef>
              <a:buSzTx/>
              <a:buNone/>
              <a:tabLst>
                <a:tab pos="457200" algn="l"/>
              </a:tabLst>
              <a:defRPr sz="35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Retrusio - hátrahúzás</a:t>
            </a:r>
          </a:p>
          <a:p>
            <a:pPr marL="457200" marR="457200" indent="-228600" defTabSz="457200">
              <a:spcBef>
                <a:spcPts val="0"/>
              </a:spcBef>
              <a:buSzTx/>
              <a:buNone/>
              <a:tabLst>
                <a:tab pos="457200" algn="l"/>
              </a:tabLst>
              <a:defRPr sz="35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Lateral pulsio - Oldal mozgás</a:t>
            </a:r>
          </a:p>
        </p:txBody>
      </p:sp>
      <p:sp>
        <p:nvSpPr>
          <p:cNvPr id="217" name="Szöveg"/>
          <p:cNvSpPr txBox="1"/>
          <p:nvPr/>
        </p:nvSpPr>
        <p:spPr>
          <a:xfrm>
            <a:off x="8420100" y="3378200"/>
            <a:ext cx="127000" cy="106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218" name="Gray311.png" descr="Gray31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47050" y="2057400"/>
            <a:ext cx="4737100" cy="3359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7" descr="tmjlu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50" y="5289550"/>
            <a:ext cx="4737100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Rágóizmo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dirty="0"/>
              <a:t>Rágóizmok</a:t>
            </a:r>
          </a:p>
        </p:txBody>
      </p:sp>
      <p:sp>
        <p:nvSpPr>
          <p:cNvPr id="221" name="A rágóizmoknak elsődleges szerepük a rágásban va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rágóizmoknak elsődleges szerepük a rágásban van</a:t>
            </a:r>
          </a:p>
          <a:p>
            <a:r>
              <a:t>A koponya különböző területein erednek, de valamennyi a mandibulán tapad</a:t>
            </a:r>
          </a:p>
        </p:txBody>
      </p:sp>
      <p:pic>
        <p:nvPicPr>
          <p:cNvPr id="2" name="Picture 1" descr="9beaf998-9e42-4de0-ab81-567cf882365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280" y="19846"/>
            <a:ext cx="4603645" cy="40521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Cím"/>
          <p:cNvSpPr txBox="1">
            <a:spLocks noGrp="1"/>
          </p:cNvSpPr>
          <p:nvPr>
            <p:ph type="title"/>
          </p:nvPr>
        </p:nvSpPr>
        <p:spPr>
          <a:xfrm>
            <a:off x="763022" y="277824"/>
            <a:ext cx="11480800" cy="1690676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lang="en-US" b="1" dirty="0" err="1">
                <a:latin typeface="Helvetica"/>
                <a:ea typeface="Helvetica"/>
                <a:cs typeface="Helvetica"/>
                <a:sym typeface="Helvetica"/>
              </a:rPr>
              <a:t>Az</a:t>
            </a:r>
            <a:r>
              <a:rPr lang="en-US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b="1" dirty="0" err="1">
                <a:latin typeface="Helvetica"/>
                <a:ea typeface="Helvetica"/>
                <a:cs typeface="Helvetica"/>
                <a:sym typeface="Helvetica"/>
              </a:rPr>
              <a:t>agykoponya</a:t>
            </a:r>
            <a:r>
              <a:rPr lang="en-US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b="1" dirty="0" err="1">
                <a:latin typeface="Helvetica"/>
                <a:ea typeface="Helvetica"/>
                <a:cs typeface="Helvetica"/>
                <a:sym typeface="Helvetica"/>
              </a:rPr>
              <a:t>csontjai</a:t>
            </a:r>
            <a:r>
              <a:rPr lang="en-US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endParaRPr dirty="0"/>
          </a:p>
        </p:txBody>
      </p:sp>
      <p:sp>
        <p:nvSpPr>
          <p:cNvPr id="128" name="Az agykoponya csontjai…"/>
          <p:cNvSpPr txBox="1">
            <a:spLocks noGrp="1"/>
          </p:cNvSpPr>
          <p:nvPr>
            <p:ph type="body" idx="1"/>
          </p:nvPr>
        </p:nvSpPr>
        <p:spPr>
          <a:xfrm>
            <a:off x="762000" y="2500414"/>
            <a:ext cx="10985231" cy="6171658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0" indent="0" defTabSz="457200">
              <a:lnSpc>
                <a:spcPct val="140000"/>
              </a:lnSpc>
              <a:spcBef>
                <a:spcPts val="100"/>
              </a:spcBef>
              <a:buSzTx/>
              <a:buNone/>
              <a:tabLst>
                <a:tab pos="139700" algn="l"/>
                <a:tab pos="457200" algn="l"/>
              </a:tabLst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smtClean="0">
                <a:solidFill>
                  <a:srgbClr val="0000FF"/>
                </a:solidFill>
              </a:rPr>
              <a:t>Nyakszirtcsont </a:t>
            </a:r>
            <a:r>
              <a:rPr i="1" dirty="0" smtClean="0">
                <a:solidFill>
                  <a:srgbClr val="0000FF"/>
                </a:solidFill>
              </a:rPr>
              <a:t>(Os occipitale)</a:t>
            </a:r>
            <a:r>
              <a:rPr lang="hu-HU" i="1" dirty="0" smtClean="0">
                <a:solidFill>
                  <a:srgbClr val="0000FF"/>
                </a:solidFill>
              </a:rPr>
              <a:t> - 1</a:t>
            </a:r>
            <a:endParaRPr i="1" dirty="0" smtClean="0">
              <a:solidFill>
                <a:srgbClr val="0000FF"/>
              </a:solidFill>
            </a:endParaRPr>
          </a:p>
          <a:p>
            <a:pPr marL="0" indent="0" defTabSz="457200">
              <a:lnSpc>
                <a:spcPct val="140000"/>
              </a:lnSpc>
              <a:spcBef>
                <a:spcPts val="100"/>
              </a:spcBef>
              <a:buSzTx/>
              <a:buNone/>
              <a:tabLst>
                <a:tab pos="139700" algn="l"/>
                <a:tab pos="457200" algn="l"/>
              </a:tabLst>
              <a:defRPr sz="3300" i="1">
                <a:latin typeface="Helvetica"/>
                <a:ea typeface="Helvetica"/>
                <a:cs typeface="Helvetica"/>
                <a:sym typeface="Helvetica"/>
              </a:defRPr>
            </a:pPr>
            <a:r>
              <a:rPr i="0" dirty="0" smtClean="0"/>
              <a:t>Falcsont </a:t>
            </a:r>
            <a:r>
              <a:rPr dirty="0"/>
              <a:t>(Os parietale</a:t>
            </a:r>
            <a:r>
              <a:rPr dirty="0" smtClean="0"/>
              <a:t>)</a:t>
            </a:r>
            <a:r>
              <a:rPr lang="hu-HU" dirty="0" smtClean="0"/>
              <a:t> - 2</a:t>
            </a:r>
            <a:endParaRPr i="0" dirty="0"/>
          </a:p>
          <a:p>
            <a:pPr marL="0" indent="0" defTabSz="457200">
              <a:lnSpc>
                <a:spcPct val="140000"/>
              </a:lnSpc>
              <a:spcBef>
                <a:spcPts val="100"/>
              </a:spcBef>
              <a:buSzTx/>
              <a:buNone/>
              <a:tabLst>
                <a:tab pos="139700" algn="l"/>
                <a:tab pos="457200" algn="l"/>
              </a:tabLst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Halántékcsont </a:t>
            </a:r>
            <a:r>
              <a:rPr i="1" dirty="0"/>
              <a:t>(Os temporale</a:t>
            </a:r>
            <a:r>
              <a:rPr i="1" dirty="0" smtClean="0"/>
              <a:t>)</a:t>
            </a:r>
            <a:r>
              <a:rPr lang="hu-HU" i="1" dirty="0" smtClean="0"/>
              <a:t> </a:t>
            </a:r>
            <a:r>
              <a:rPr lang="mr-IN" i="1" dirty="0" smtClean="0"/>
              <a:t>–</a:t>
            </a:r>
            <a:r>
              <a:rPr lang="hu-HU" i="1" dirty="0" smtClean="0"/>
              <a:t> 2</a:t>
            </a:r>
            <a:endParaRPr lang="hu-HU" i="1" dirty="0"/>
          </a:p>
          <a:p>
            <a:pPr marL="0" indent="0" defTabSz="457200">
              <a:lnSpc>
                <a:spcPct val="140000"/>
              </a:lnSpc>
              <a:spcBef>
                <a:spcPts val="100"/>
              </a:spcBef>
              <a:buSzTx/>
              <a:buNone/>
              <a:tabLst>
                <a:tab pos="139700" algn="l"/>
                <a:tab pos="457200" algn="l"/>
              </a:tabLst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hu-HU" i="1" dirty="0" smtClean="0">
                <a:solidFill>
                  <a:srgbClr val="0000FF"/>
                </a:solidFill>
              </a:rPr>
              <a:t>Ékcsont </a:t>
            </a:r>
            <a:r>
              <a:rPr dirty="0" smtClean="0">
                <a:solidFill>
                  <a:srgbClr val="0000FF"/>
                </a:solidFill>
              </a:rPr>
              <a:t>(</a:t>
            </a:r>
            <a:r>
              <a:rPr dirty="0">
                <a:solidFill>
                  <a:srgbClr val="0000FF"/>
                </a:solidFill>
              </a:rPr>
              <a:t>Os sphenoidale</a:t>
            </a:r>
            <a:r>
              <a:rPr dirty="0" smtClean="0">
                <a:solidFill>
                  <a:srgbClr val="0000FF"/>
                </a:solidFill>
              </a:rPr>
              <a:t>)</a:t>
            </a:r>
            <a:r>
              <a:rPr lang="hu-HU" dirty="0" smtClean="0">
                <a:solidFill>
                  <a:srgbClr val="0000FF"/>
                </a:solidFill>
              </a:rPr>
              <a:t> - 1</a:t>
            </a:r>
            <a:endParaRPr i="0" dirty="0">
              <a:solidFill>
                <a:srgbClr val="0000FF"/>
              </a:solidFill>
            </a:endParaRPr>
          </a:p>
          <a:p>
            <a:pPr marL="0" indent="0" defTabSz="457200">
              <a:lnSpc>
                <a:spcPct val="140000"/>
              </a:lnSpc>
              <a:spcBef>
                <a:spcPts val="100"/>
              </a:spcBef>
              <a:buSzTx/>
              <a:buNone/>
              <a:tabLst>
                <a:tab pos="139700" algn="l"/>
                <a:tab pos="457200" algn="l"/>
              </a:tabLst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solidFill>
                  <a:srgbClr val="0000FF"/>
                </a:solidFill>
              </a:rPr>
              <a:t>Homlokcsont </a:t>
            </a:r>
            <a:r>
              <a:rPr i="1" dirty="0">
                <a:solidFill>
                  <a:srgbClr val="0000FF"/>
                </a:solidFill>
              </a:rPr>
              <a:t>(Os frontale</a:t>
            </a:r>
            <a:r>
              <a:rPr i="1" dirty="0" smtClean="0">
                <a:solidFill>
                  <a:srgbClr val="0000FF"/>
                </a:solidFill>
              </a:rPr>
              <a:t>)</a:t>
            </a:r>
            <a:r>
              <a:rPr lang="hu-HU" i="1" dirty="0" smtClean="0">
                <a:solidFill>
                  <a:srgbClr val="0000FF"/>
                </a:solidFill>
              </a:rPr>
              <a:t> -1</a:t>
            </a:r>
            <a:endParaRPr i="1" dirty="0">
              <a:solidFill>
                <a:srgbClr val="0000FF"/>
              </a:solidFill>
            </a:endParaRPr>
          </a:p>
        </p:txBody>
      </p:sp>
      <p:pic>
        <p:nvPicPr>
          <p:cNvPr id="130" name="Human_skull_side_simplified_(bones)-1.svg.png" descr="Human_skull_side_simplified_(bones)-1.sv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67408" y="3351354"/>
            <a:ext cx="5637391" cy="43880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6940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Szájzáró izmok: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Szájzáró izmok:</a:t>
            </a:r>
          </a:p>
        </p:txBody>
      </p:sp>
      <p:sp>
        <p:nvSpPr>
          <p:cNvPr id="225" name="Musculus temporalis…"/>
          <p:cNvSpPr txBox="1">
            <a:spLocks noGrp="1"/>
          </p:cNvSpPr>
          <p:nvPr>
            <p:ph type="body" idx="1"/>
          </p:nvPr>
        </p:nvSpPr>
        <p:spPr>
          <a:xfrm>
            <a:off x="762000" y="1689744"/>
            <a:ext cx="11480800" cy="8126712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0" indent="0">
              <a:spcBef>
                <a:spcPts val="2600"/>
              </a:spcBef>
              <a:buSzTx/>
              <a:buFont typeface="Zapf Dingbats"/>
              <a:buNone/>
              <a:defRPr sz="42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endParaRPr sz="1200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457200" indent="-228600" defTabSz="457200">
              <a:spcBef>
                <a:spcPts val="0"/>
              </a:spcBef>
              <a:buSzTx/>
              <a:buNone/>
              <a:tabLst>
                <a:tab pos="457200" algn="l"/>
              </a:tabLst>
              <a:defRPr sz="1200" b="1">
                <a:solidFill>
                  <a:srgbClr val="3D73D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000" dirty="0"/>
              <a:t>Musculus temporalis </a:t>
            </a:r>
          </a:p>
          <a:p>
            <a:pPr marL="457200" marR="457200" indent="-228600" defTabSz="457200">
              <a:spcBef>
                <a:spcPts val="0"/>
              </a:spcBef>
              <a:buSzTx/>
              <a:buNone/>
              <a:tabLst>
                <a:tab pos="457200" algn="l"/>
              </a:tabLst>
              <a:defRPr sz="1200" b="1">
                <a:solidFill>
                  <a:srgbClr val="3D73D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000" dirty="0"/>
              <a:t>Musculus massater superficialis</a:t>
            </a:r>
          </a:p>
          <a:p>
            <a:pPr marL="457200" marR="457200" indent="-228600" defTabSz="457200">
              <a:spcBef>
                <a:spcPts val="0"/>
              </a:spcBef>
              <a:buSzTx/>
              <a:buNone/>
              <a:tabLst>
                <a:tab pos="457200" algn="l"/>
              </a:tabLst>
              <a:defRPr sz="1200" b="1">
                <a:solidFill>
                  <a:srgbClr val="3D73D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000" dirty="0"/>
              <a:t>Musculus massater profundus</a:t>
            </a:r>
          </a:p>
          <a:p>
            <a:pPr marL="457200" marR="457200" indent="-228600" defTabSz="457200">
              <a:spcBef>
                <a:spcPts val="0"/>
              </a:spcBef>
              <a:buSzTx/>
              <a:buNone/>
              <a:tabLst>
                <a:tab pos="457200" algn="l"/>
              </a:tabLst>
              <a:defRPr sz="1200" b="1">
                <a:solidFill>
                  <a:srgbClr val="2A89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000" dirty="0"/>
              <a:t>Musculus pterygoideus medialis</a:t>
            </a:r>
          </a:p>
          <a:p>
            <a:pPr marL="457200" marR="457200" indent="-228600" defTabSz="457200">
              <a:spcBef>
                <a:spcPts val="0"/>
              </a:spcBef>
              <a:buSzTx/>
              <a:buNone/>
              <a:tabLst>
                <a:tab pos="457200" algn="l"/>
              </a:tabLst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000" dirty="0"/>
              <a:t>ezek a </a:t>
            </a:r>
            <a:r>
              <a:rPr sz="3000" b="1" dirty="0">
                <a:solidFill>
                  <a:srgbClr val="592F74"/>
                </a:solidFill>
              </a:rPr>
              <a:t>száj zárásban </a:t>
            </a:r>
            <a:r>
              <a:rPr sz="3000" dirty="0"/>
              <a:t>vesznek részt</a:t>
            </a:r>
          </a:p>
          <a:p>
            <a:pPr marL="457200" marR="457200" indent="-228600" defTabSz="457200">
              <a:spcBef>
                <a:spcPts val="0"/>
              </a:spcBef>
              <a:buSzTx/>
              <a:buNone/>
              <a:tabLst>
                <a:tab pos="457200" algn="l"/>
              </a:tabLst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3000" dirty="0"/>
          </a:p>
          <a:p>
            <a:pPr marL="457200" marR="457200" indent="-228600" defTabSz="457200">
              <a:spcBef>
                <a:spcPts val="0"/>
              </a:spcBef>
              <a:buSzTx/>
              <a:buNone/>
              <a:tabLst>
                <a:tab pos="457200" algn="l"/>
              </a:tabLst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000" b="1" dirty="0">
                <a:solidFill>
                  <a:srgbClr val="AC45E0"/>
                </a:solidFill>
              </a:rPr>
              <a:t>Musculus pterygoideus lateralis </a:t>
            </a:r>
            <a:r>
              <a:rPr sz="3000" dirty="0"/>
              <a:t>- a mandibula előre mozgatásában, az őrlőmozgásban és a szájnyításban játszik szerepet   </a:t>
            </a:r>
          </a:p>
          <a:p>
            <a:pPr marL="457200" marR="457200" indent="-228600" defTabSz="457200">
              <a:spcBef>
                <a:spcPts val="0"/>
              </a:spcBef>
              <a:buSzTx/>
              <a:buNone/>
              <a:tabLst>
                <a:tab pos="457200" algn="l"/>
              </a:tabLst>
              <a:defRPr sz="1200" b="1">
                <a:solidFill>
                  <a:srgbClr val="3D73D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000" dirty="0"/>
              <a:t>Musculus temporalis </a:t>
            </a:r>
            <a:r>
              <a:rPr sz="3000" b="0" dirty="0">
                <a:solidFill>
                  <a:srgbClr val="000001"/>
                </a:solidFill>
              </a:rPr>
              <a:t>hátsó rostjai a mandibulát hátrahúzzák, ezért ezek a rostok a m. pterygoideus lateralis antagonistájaként működnek</a:t>
            </a:r>
          </a:p>
          <a:p>
            <a:pPr marL="457200" marR="457200" indent="-228600" defTabSz="457200">
              <a:spcBef>
                <a:spcPts val="0"/>
              </a:spcBef>
              <a:buSzTx/>
              <a:buNone/>
              <a:tabLst>
                <a:tab pos="457200" algn="l"/>
              </a:tabLst>
              <a:defRPr sz="1200" b="1">
                <a:solidFill>
                  <a:srgbClr val="3D73D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000" b="0" dirty="0">
                <a:solidFill>
                  <a:srgbClr val="000001"/>
                </a:solidFill>
              </a:rPr>
              <a:t>A két izom alternáló összehúzódásával a mandibula feje előre-hátra mozgatható, ami az őrlőmozgás fontos tényezője</a:t>
            </a:r>
          </a:p>
        </p:txBody>
      </p:sp>
      <p:pic>
        <p:nvPicPr>
          <p:cNvPr id="226" name="Musculuspterygoideuslateralis.png" descr="Musculuspterygoideuslaterali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14143" y="1574800"/>
            <a:ext cx="4476257" cy="3777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Képernyőfotó 2019-09-09 - 23.08.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300" y="0"/>
            <a:ext cx="7683500" cy="5867400"/>
          </a:xfrm>
          <a:prstGeom prst="rect">
            <a:avLst/>
          </a:prstGeom>
        </p:spPr>
      </p:pic>
      <p:pic>
        <p:nvPicPr>
          <p:cNvPr id="3" name="Picture 2" descr="Képernyőfotó 2019-09-09 - 23.08.4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76" y="5352761"/>
            <a:ext cx="7485067" cy="425756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Szájnyitó izmok (nyelvcsont feletti izmok)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24257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Szájnyitó izmok (nyelvcsont feletti izmok)</a:t>
            </a:r>
          </a:p>
        </p:txBody>
      </p:sp>
      <p:sp>
        <p:nvSpPr>
          <p:cNvPr id="230" name="Az igazi szájnyitó izmok a nyelvcsont feletti és alatti izmok.…"/>
          <p:cNvSpPr txBox="1">
            <a:spLocks noGrp="1"/>
          </p:cNvSpPr>
          <p:nvPr>
            <p:ph type="body" idx="1"/>
          </p:nvPr>
        </p:nvSpPr>
        <p:spPr>
          <a:xfrm>
            <a:off x="609600" y="3771900"/>
            <a:ext cx="11480800" cy="57150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0" indent="0">
              <a:spcBef>
                <a:spcPts val="2600"/>
              </a:spcBef>
              <a:buSzTx/>
              <a:buFont typeface="Zapf Dingbats"/>
              <a:buNone/>
              <a:defRPr>
                <a:latin typeface="Baskerville"/>
                <a:ea typeface="Baskerville"/>
                <a:cs typeface="Baskerville"/>
                <a:sym typeface="Baskerville"/>
              </a:defRPr>
            </a:pPr>
            <a:r>
              <a:t>Az igazi szájnyitó izmok a nyelvcsont feletti és alatti izmok.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457200" indent="-228600" defTabSz="457200">
              <a:spcBef>
                <a:spcPts val="0"/>
              </a:spcBef>
              <a:buSzTx/>
              <a:buNone/>
              <a:tabLst>
                <a:tab pos="4572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Musculus digastricus (mastoideum-nyelvcsont kis szarva között)</a:t>
            </a:r>
          </a:p>
          <a:p>
            <a:pPr marL="457200" marR="457200" indent="-228600" defTabSz="457200">
              <a:spcBef>
                <a:spcPts val="0"/>
              </a:spcBef>
              <a:buSzTx/>
              <a:buNone/>
              <a:tabLst>
                <a:tab pos="4572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Musculus stylohyoideus</a:t>
            </a:r>
          </a:p>
          <a:p>
            <a:pPr marL="457200" marR="457200" indent="-228600" defTabSz="457200">
              <a:spcBef>
                <a:spcPts val="0"/>
              </a:spcBef>
              <a:buSzTx/>
              <a:buNone/>
              <a:tabLst>
                <a:tab pos="4572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Musculus mylohyoideus</a:t>
            </a:r>
          </a:p>
          <a:p>
            <a:pPr marL="0" marR="457200" indent="0" defTabSz="457200">
              <a:spcBef>
                <a:spcPts val="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Musculus geniohyoideus</a:t>
            </a:r>
          </a:p>
          <a:p>
            <a:pPr marL="0" marR="457200" indent="0" defTabSz="457200">
              <a:spcBef>
                <a:spcPts val="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0" marR="457200" indent="0" algn="ctr" defTabSz="457200">
              <a:spcBef>
                <a:spcPts val="0"/>
              </a:spcBef>
              <a:buSzTx/>
              <a:buNone/>
              <a:defRPr sz="30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 musculus pterygoideus lateralis váltakozó összehúzódása az őrlőmozgásokért a felelős, míg egyidejű összehúzódásuk protrusiot okoz</a:t>
            </a:r>
          </a:p>
        </p:txBody>
      </p:sp>
      <p:pic>
        <p:nvPicPr>
          <p:cNvPr id="231" name="head_muscles.jpg" descr="head_muscle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66232" y="1460500"/>
            <a:ext cx="2816269" cy="2906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Képernyőfotó 2019-09-09 - 23.09.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0" y="1"/>
            <a:ext cx="8592147" cy="51475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" grpId="1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Cím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  <a:endParaRPr/>
          </a:p>
        </p:txBody>
      </p:sp>
      <p:sp>
        <p:nvSpPr>
          <p:cNvPr id="235" name="Szövegtörzs"/>
          <p:cNvSpPr txBox="1">
            <a:spLocks noGrp="1"/>
          </p:cNvSpPr>
          <p:nvPr>
            <p:ph type="body" idx="1"/>
          </p:nvPr>
        </p:nvSpPr>
        <p:spPr>
          <a:xfrm>
            <a:off x="762000" y="2768600"/>
            <a:ext cx="11480800" cy="57150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889000" indent="-571500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42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endParaRPr/>
          </a:p>
        </p:txBody>
      </p:sp>
      <p:pic>
        <p:nvPicPr>
          <p:cNvPr id="236" name="images.jpg" descr="images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52630" y="2959100"/>
            <a:ext cx="5750170" cy="4152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mtClean="0"/>
              <a:t>TM izület vérellátása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50240" y="2521939"/>
            <a:ext cx="5743787" cy="6190827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buNone/>
              <a:defRPr/>
            </a:pPr>
            <a:endParaRPr lang="hu-HU" dirty="0" smtClean="0"/>
          </a:p>
          <a:p>
            <a:pPr eaLnBrk="1" hangingPunct="1">
              <a:defRPr/>
            </a:pPr>
            <a:r>
              <a:rPr lang="hu-HU" dirty="0" smtClean="0"/>
              <a:t>a. submentalis </a:t>
            </a:r>
          </a:p>
          <a:p>
            <a:pPr eaLnBrk="1" hangingPunct="1">
              <a:defRPr/>
            </a:pPr>
            <a:r>
              <a:rPr lang="hu-HU" dirty="0" smtClean="0"/>
              <a:t>a. transversa faciei </a:t>
            </a:r>
          </a:p>
          <a:p>
            <a:pPr eaLnBrk="1" hangingPunct="1">
              <a:defRPr/>
            </a:pPr>
            <a:r>
              <a:rPr lang="hu-HU" dirty="0" smtClean="0"/>
              <a:t>a. zygomaticoorbitalis </a:t>
            </a:r>
          </a:p>
          <a:p>
            <a:pPr eaLnBrk="1" hangingPunct="1">
              <a:defRPr/>
            </a:pPr>
            <a:r>
              <a:rPr lang="hu-HU" dirty="0" smtClean="0"/>
              <a:t>a. maxillaris: ágak </a:t>
            </a:r>
          </a:p>
          <a:p>
            <a:pPr eaLnBrk="1" hangingPunct="1">
              <a:buFontTx/>
              <a:buNone/>
              <a:defRPr/>
            </a:pPr>
            <a:r>
              <a:rPr lang="hu-HU" dirty="0" smtClean="0"/>
              <a:t>    a. facialis: a. labialis inf. et sup. </a:t>
            </a:r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3994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859" y="2603500"/>
            <a:ext cx="5547359" cy="617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6" name="Line 12"/>
          <p:cNvSpPr>
            <a:spLocks noChangeShapeType="1"/>
          </p:cNvSpPr>
          <p:nvPr/>
        </p:nvSpPr>
        <p:spPr bwMode="auto">
          <a:xfrm>
            <a:off x="4556196" y="4057227"/>
            <a:ext cx="6348871" cy="44049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77837" name="Line 13"/>
          <p:cNvSpPr>
            <a:spLocks noChangeShapeType="1"/>
          </p:cNvSpPr>
          <p:nvPr/>
        </p:nvSpPr>
        <p:spPr bwMode="auto">
          <a:xfrm>
            <a:off x="3429566" y="7791547"/>
            <a:ext cx="737390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77838" name="Line 14"/>
          <p:cNvSpPr>
            <a:spLocks noChangeShapeType="1"/>
          </p:cNvSpPr>
          <p:nvPr/>
        </p:nvSpPr>
        <p:spPr bwMode="auto">
          <a:xfrm>
            <a:off x="5247983" y="6823005"/>
            <a:ext cx="3994008" cy="4109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77839" name="Line 15"/>
          <p:cNvSpPr>
            <a:spLocks noChangeShapeType="1"/>
          </p:cNvSpPr>
          <p:nvPr/>
        </p:nvSpPr>
        <p:spPr bwMode="auto">
          <a:xfrm>
            <a:off x="5760498" y="5991068"/>
            <a:ext cx="3791349" cy="5708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939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933" y="370276"/>
            <a:ext cx="8453120" cy="850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025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mtClean="0">
                <a:solidFill>
                  <a:srgbClr val="FF0000"/>
                </a:solidFill>
              </a:rPr>
              <a:t>IV. A száj érellátása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dirty="0" smtClean="0"/>
              <a:t>Artériák</a:t>
            </a:r>
          </a:p>
          <a:p>
            <a:pPr eaLnBrk="1" hangingPunct="1">
              <a:defRPr/>
            </a:pPr>
            <a:r>
              <a:rPr lang="hu-HU" dirty="0" smtClean="0"/>
              <a:t>Vénák</a:t>
            </a:r>
          </a:p>
          <a:p>
            <a:pPr eaLnBrk="1" hangingPunct="1">
              <a:defRPr/>
            </a:pPr>
            <a:r>
              <a:rPr lang="hu-HU" dirty="0" smtClean="0"/>
              <a:t>Nyirokvezetés, nyirokcsomók</a:t>
            </a:r>
          </a:p>
          <a:p>
            <a:pPr eaLnBrk="1" hangingPunct="1">
              <a:defRPr/>
            </a:pPr>
            <a:endParaRPr lang="hu-HU" dirty="0" smtClean="0"/>
          </a:p>
          <a:p>
            <a:pPr eaLnBrk="1" hangingPunct="1">
              <a:buFontTx/>
              <a:buNone/>
              <a:defRPr/>
            </a:pP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1883373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952500" y="444500"/>
            <a:ext cx="11099800" cy="103722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hu-HU" dirty="0" smtClean="0"/>
              <a:t>Arteriák</a:t>
            </a:r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50241" y="1481727"/>
            <a:ext cx="6057618" cy="8271873"/>
          </a:xfrm>
        </p:spPr>
        <p:txBody>
          <a:bodyPr>
            <a:noAutofit/>
          </a:bodyPr>
          <a:lstStyle/>
          <a:p>
            <a:pPr marL="758601" indent="-758601">
              <a:lnSpc>
                <a:spcPct val="90000"/>
              </a:lnSpc>
              <a:buFontTx/>
              <a:buAutoNum type="alphaUcPeriod"/>
              <a:defRPr/>
            </a:pPr>
            <a:r>
              <a:rPr lang="hu-HU" sz="2400" dirty="0"/>
              <a:t>a.occipitalis (nyakszirtcsont art.)</a:t>
            </a:r>
          </a:p>
          <a:p>
            <a:pPr marL="758601" indent="-758601">
              <a:lnSpc>
                <a:spcPct val="90000"/>
              </a:lnSpc>
              <a:buFontTx/>
              <a:buAutoNum type="alphaUcPeriod"/>
              <a:defRPr/>
            </a:pPr>
            <a:r>
              <a:rPr lang="hu-HU" sz="2400" dirty="0"/>
              <a:t>a. maxillaris (felső állcsont art.)</a:t>
            </a:r>
          </a:p>
          <a:p>
            <a:pPr marL="758601" indent="-758601">
              <a:lnSpc>
                <a:spcPct val="90000"/>
              </a:lnSpc>
              <a:buFontTx/>
              <a:buAutoNum type="alphaUcPeriod"/>
              <a:defRPr/>
            </a:pPr>
            <a:r>
              <a:rPr lang="hu-HU" sz="2400" dirty="0"/>
              <a:t>a.carotis internus (belső feji art.)</a:t>
            </a:r>
          </a:p>
          <a:p>
            <a:pPr marL="758601" indent="-758601">
              <a:lnSpc>
                <a:spcPct val="90000"/>
              </a:lnSpc>
              <a:buFontTx/>
              <a:buAutoNum type="alphaUcPeriod"/>
              <a:defRPr/>
            </a:pPr>
            <a:r>
              <a:rPr lang="hu-HU" sz="2400" dirty="0"/>
              <a:t>a. carotis externus (külső feji art.) </a:t>
            </a:r>
          </a:p>
          <a:p>
            <a:pPr marL="758601" indent="-758601">
              <a:lnSpc>
                <a:spcPct val="90000"/>
              </a:lnSpc>
              <a:buFontTx/>
              <a:buAutoNum type="alphaUcPeriod"/>
              <a:defRPr/>
            </a:pPr>
            <a:r>
              <a:rPr lang="hu-HU" sz="2400" dirty="0"/>
              <a:t>a. vertebralis (gerincmenti art.)</a:t>
            </a:r>
          </a:p>
          <a:p>
            <a:pPr marL="758601" indent="-758601">
              <a:lnSpc>
                <a:spcPct val="90000"/>
              </a:lnSpc>
              <a:buFontTx/>
              <a:buAutoNum type="alphaUcPeriod"/>
              <a:defRPr/>
            </a:pPr>
            <a:r>
              <a:rPr lang="hu-HU" sz="2400" dirty="0"/>
              <a:t>a. carotis communis (közös fejverőér)</a:t>
            </a:r>
          </a:p>
          <a:p>
            <a:pPr marL="758601" indent="-758601">
              <a:lnSpc>
                <a:spcPct val="90000"/>
              </a:lnSpc>
              <a:buFontTx/>
              <a:buAutoNum type="alphaUcPeriod"/>
              <a:defRPr/>
            </a:pPr>
            <a:r>
              <a:rPr lang="hu-HU" sz="2400" dirty="0"/>
              <a:t>a.brachiocephalica (kar-feji verőér)</a:t>
            </a:r>
          </a:p>
          <a:p>
            <a:pPr marL="758601" indent="-758601">
              <a:lnSpc>
                <a:spcPct val="90000"/>
              </a:lnSpc>
              <a:buFontTx/>
              <a:buAutoNum type="alphaUcPeriod"/>
              <a:defRPr/>
            </a:pPr>
            <a:r>
              <a:rPr lang="hu-HU" sz="2400" dirty="0"/>
              <a:t>a.subclavia (kulcscsont alatti art.)</a:t>
            </a:r>
          </a:p>
          <a:p>
            <a:pPr marL="758601" indent="-758601">
              <a:lnSpc>
                <a:spcPct val="90000"/>
              </a:lnSpc>
              <a:buFontTx/>
              <a:buAutoNum type="alphaUcPeriod"/>
              <a:defRPr/>
            </a:pPr>
            <a:r>
              <a:rPr lang="hu-HU" sz="2400" dirty="0"/>
              <a:t>a.facialis (arci art)</a:t>
            </a:r>
          </a:p>
          <a:p>
            <a:pPr marL="758601" indent="-758601">
              <a:lnSpc>
                <a:spcPct val="90000"/>
              </a:lnSpc>
              <a:buFontTx/>
              <a:buAutoNum type="alphaUcPeriod"/>
              <a:defRPr/>
            </a:pPr>
            <a:r>
              <a:rPr lang="hu-HU" sz="2400" dirty="0"/>
              <a:t>a.lingualis (nyelv art.)</a:t>
            </a:r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en-US" sz="3400"/>
          </a:p>
        </p:txBody>
      </p:sp>
      <p:pic>
        <p:nvPicPr>
          <p:cNvPr id="50181" name="Picture 7" descr="ZdwVB9VGGWr1V3qHH8ToX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2" y="1481727"/>
            <a:ext cx="5838613" cy="780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289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mtClean="0"/>
              <a:t>Vénák</a:t>
            </a:r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Tx/>
              <a:buNone/>
              <a:defRPr/>
            </a:pPr>
            <a:r>
              <a:rPr lang="hu-HU" smtClean="0"/>
              <a:t>A. v. superficialis temporalis  </a:t>
            </a:r>
            <a:r>
              <a:rPr lang="hu-HU" sz="2000"/>
              <a:t>(felszíni halánték v.)</a:t>
            </a:r>
          </a:p>
          <a:p>
            <a:pPr eaLnBrk="1" hangingPunct="1">
              <a:buFontTx/>
              <a:buNone/>
              <a:defRPr/>
            </a:pPr>
            <a:r>
              <a:rPr lang="hu-HU" smtClean="0"/>
              <a:t>B. v. jugularis externus</a:t>
            </a:r>
            <a:br>
              <a:rPr lang="hu-HU" smtClean="0"/>
            </a:br>
            <a:r>
              <a:rPr lang="hu-HU" sz="2000"/>
              <a:t>(külső nyaki visszér)</a:t>
            </a:r>
          </a:p>
          <a:p>
            <a:pPr eaLnBrk="1" hangingPunct="1">
              <a:buFontTx/>
              <a:buNone/>
              <a:defRPr/>
            </a:pPr>
            <a:r>
              <a:rPr lang="hu-HU" smtClean="0"/>
              <a:t>C. v. facialis </a:t>
            </a:r>
            <a:r>
              <a:rPr lang="hu-HU" sz="2000"/>
              <a:t>(arci visszér)</a:t>
            </a:r>
          </a:p>
          <a:p>
            <a:pPr eaLnBrk="1" hangingPunct="1">
              <a:buFontTx/>
              <a:buNone/>
              <a:defRPr/>
            </a:pPr>
            <a:r>
              <a:rPr lang="hu-HU" smtClean="0"/>
              <a:t>D. v. lingualis </a:t>
            </a:r>
            <a:r>
              <a:rPr lang="hu-HU" sz="2000"/>
              <a:t>(nyelvi visszér)</a:t>
            </a:r>
          </a:p>
          <a:p>
            <a:pPr eaLnBrk="1" hangingPunct="1">
              <a:buFontTx/>
              <a:buNone/>
              <a:defRPr/>
            </a:pPr>
            <a:r>
              <a:rPr lang="hu-HU" smtClean="0"/>
              <a:t>E. v.jugularis interna </a:t>
            </a:r>
            <a:r>
              <a:rPr lang="hu-HU" sz="2000"/>
              <a:t>(belső nyaki visszér)</a:t>
            </a:r>
            <a:endParaRPr lang="hu-HU" smtClean="0"/>
          </a:p>
          <a:p>
            <a:pPr eaLnBrk="1" hangingPunct="1">
              <a:defRPr/>
            </a:pPr>
            <a:endParaRPr lang="hu-HU" smtClean="0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51205" name="Picture 7" descr="9dvjYg0Qb9iOxFYoByH_Q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2316481"/>
            <a:ext cx="5734756" cy="645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7203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0"/>
            <a:ext cx="12753436" cy="1169524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hu-HU" dirty="0" smtClean="0"/>
              <a:t>Nyirokvezetés, nyirokcsomók</a:t>
            </a:r>
          </a:p>
        </p:txBody>
      </p:sp>
      <p:pic>
        <p:nvPicPr>
          <p:cNvPr id="102407" name="Picture 7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0604" y="2275841"/>
            <a:ext cx="5064196" cy="64369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408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211676" y="2275841"/>
            <a:ext cx="7223418" cy="643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sz="3400" b="1" dirty="0"/>
              <a:t>Mandula</a:t>
            </a:r>
            <a:r>
              <a:rPr lang="hu-HU" sz="3400" dirty="0"/>
              <a:t> </a:t>
            </a:r>
            <a:r>
              <a:rPr lang="hu-HU" sz="3400" i="1" dirty="0"/>
              <a:t>(tonsilla)</a:t>
            </a:r>
            <a:r>
              <a:rPr lang="hu-HU" sz="3400" dirty="0"/>
              <a:t> nyirokszövetből </a:t>
            </a:r>
            <a:r>
              <a:rPr lang="hu-HU" sz="1700" dirty="0"/>
              <a:t>(lymphoepithelialis szövet)</a:t>
            </a:r>
            <a:r>
              <a:rPr lang="hu-HU" sz="3400" dirty="0"/>
              <a:t> álló képződmény </a:t>
            </a:r>
          </a:p>
          <a:p>
            <a:pPr eaLnBrk="1" hangingPunct="1">
              <a:defRPr/>
            </a:pPr>
            <a:r>
              <a:rPr lang="hu-HU" sz="3400" dirty="0"/>
              <a:t>Az immunrendszer részeként működnek</a:t>
            </a:r>
          </a:p>
          <a:p>
            <a:pPr eaLnBrk="1" hangingPunct="1">
              <a:defRPr/>
            </a:pPr>
            <a:r>
              <a:rPr lang="hu-HU" sz="3400" dirty="0"/>
              <a:t> A nyirokcsomókkal ellentétben a mandulákban csak kilépő nyirokerek </a:t>
            </a:r>
            <a:r>
              <a:rPr lang="hu-HU" sz="3400" dirty="0" smtClean="0"/>
              <a:t>találhatók</a:t>
            </a:r>
            <a:endParaRPr lang="hu-HU" sz="3400" dirty="0"/>
          </a:p>
          <a:p>
            <a:pPr eaLnBrk="1" hangingPunct="1">
              <a:defRPr/>
            </a:pPr>
            <a:endParaRPr lang="hu-HU" sz="3400" dirty="0"/>
          </a:p>
        </p:txBody>
      </p:sp>
    </p:spTree>
    <p:extLst>
      <p:ext uri="{BB962C8B-B14F-4D97-AF65-F5344CB8AC3E}">
        <p14:creationId xmlns:p14="http://schemas.microsoft.com/office/powerpoint/2010/main" val="3964069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mtClean="0"/>
              <a:t>Mandulák (tonsilla)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74829" y="2264538"/>
            <a:ext cx="4800941" cy="6436925"/>
          </a:xfrm>
        </p:spPr>
        <p:txBody>
          <a:bodyPr>
            <a:normAutofit fontScale="85000" lnSpcReduction="10000"/>
          </a:bodyPr>
          <a:lstStyle/>
          <a:p>
            <a:pPr marL="758601" indent="-758601">
              <a:lnSpc>
                <a:spcPct val="90000"/>
              </a:lnSpc>
              <a:defRPr/>
            </a:pPr>
            <a:r>
              <a:rPr lang="hu-HU" sz="4400" dirty="0" smtClean="0"/>
              <a:t>nyelvmandula </a:t>
            </a:r>
            <a:r>
              <a:rPr lang="hu-HU" sz="4400" dirty="0"/>
              <a:t>vagy nyelvgyöki mandula </a:t>
            </a:r>
            <a:r>
              <a:rPr lang="hu-HU" sz="4400" i="1" dirty="0"/>
              <a:t>(tonsilla lingualis)</a:t>
            </a:r>
            <a:r>
              <a:rPr lang="hu-HU" sz="4400" dirty="0"/>
              <a:t> – páratlan </a:t>
            </a:r>
            <a:r>
              <a:rPr lang="hu-HU" sz="4400" dirty="0" smtClean="0"/>
              <a:t>szerv</a:t>
            </a:r>
            <a:endParaRPr lang="hu-HU" sz="4400" dirty="0"/>
          </a:p>
          <a:p>
            <a:pPr marL="758601" indent="-758601">
              <a:lnSpc>
                <a:spcPct val="90000"/>
              </a:lnSpc>
              <a:defRPr/>
            </a:pPr>
            <a:r>
              <a:rPr lang="hu-HU" sz="4400" dirty="0"/>
              <a:t>szájpadmandula </a:t>
            </a:r>
            <a:r>
              <a:rPr lang="hu-HU" sz="4400" i="1" dirty="0"/>
              <a:t>(tonsilla palatina)</a:t>
            </a:r>
            <a:r>
              <a:rPr lang="hu-HU" sz="4400" dirty="0"/>
              <a:t> – páros </a:t>
            </a:r>
            <a:r>
              <a:rPr lang="hu-HU" sz="4400" dirty="0" smtClean="0"/>
              <a:t>szerv</a:t>
            </a:r>
            <a:endParaRPr lang="hu-HU" sz="4400" dirty="0"/>
          </a:p>
          <a:p>
            <a:pPr marL="758601" indent="-758601">
              <a:lnSpc>
                <a:spcPct val="90000"/>
              </a:lnSpc>
              <a:defRPr/>
            </a:pPr>
            <a:r>
              <a:rPr lang="hu-HU" sz="4400" dirty="0"/>
              <a:t>orrmandula vagy garatmandula </a:t>
            </a:r>
            <a:r>
              <a:rPr lang="hu-HU" sz="4400" i="1" dirty="0"/>
              <a:t>(tonsilla </a:t>
            </a:r>
            <a:r>
              <a:rPr lang="hu-HU" sz="2800" i="1" dirty="0"/>
              <a:t>pharyngea)</a:t>
            </a:r>
            <a:r>
              <a:rPr lang="hu-HU" sz="2800" dirty="0"/>
              <a:t> – páratlan szerv</a:t>
            </a:r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en-US" sz="2800"/>
          </a:p>
        </p:txBody>
      </p:sp>
      <p:pic>
        <p:nvPicPr>
          <p:cNvPr id="53253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760" y="2316481"/>
            <a:ext cx="5381810" cy="624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5" name="Line 11"/>
          <p:cNvSpPr>
            <a:spLocks noChangeShapeType="1"/>
          </p:cNvSpPr>
          <p:nvPr/>
        </p:nvSpPr>
        <p:spPr bwMode="auto">
          <a:xfrm>
            <a:off x="5106666" y="4339343"/>
            <a:ext cx="3238081" cy="1765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03436" name="Line 12"/>
          <p:cNvSpPr>
            <a:spLocks noChangeShapeType="1"/>
          </p:cNvSpPr>
          <p:nvPr/>
        </p:nvSpPr>
        <p:spPr bwMode="auto">
          <a:xfrm>
            <a:off x="5375770" y="5494597"/>
            <a:ext cx="3174436" cy="3033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03437" name="Line 13"/>
          <p:cNvSpPr>
            <a:spLocks noChangeShapeType="1"/>
          </p:cNvSpPr>
          <p:nvPr/>
        </p:nvSpPr>
        <p:spPr bwMode="auto">
          <a:xfrm flipV="1">
            <a:off x="5989886" y="5183858"/>
            <a:ext cx="2560320" cy="245872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309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Cím"/>
          <p:cNvSpPr txBox="1">
            <a:spLocks noGrp="1"/>
          </p:cNvSpPr>
          <p:nvPr>
            <p:ph type="title"/>
          </p:nvPr>
        </p:nvSpPr>
        <p:spPr>
          <a:xfrm>
            <a:off x="762000" y="304800"/>
            <a:ext cx="11480800" cy="762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  <a:endParaRPr/>
          </a:p>
        </p:txBody>
      </p:sp>
      <p:sp>
        <p:nvSpPr>
          <p:cNvPr id="128" name="Az agykoponya csontjai…"/>
          <p:cNvSpPr txBox="1">
            <a:spLocks noGrp="1"/>
          </p:cNvSpPr>
          <p:nvPr>
            <p:ph type="body" idx="1"/>
          </p:nvPr>
        </p:nvSpPr>
        <p:spPr>
          <a:xfrm>
            <a:off x="436554" y="2381347"/>
            <a:ext cx="11251148" cy="6727306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0" indent="0" defTabSz="457200">
              <a:spcBef>
                <a:spcPts val="100"/>
              </a:spcBef>
              <a:buSzTx/>
              <a:buNone/>
              <a:tabLst>
                <a:tab pos="139700" algn="l"/>
                <a:tab pos="457200" algn="l"/>
              </a:tabLst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endParaRPr i="1" dirty="0"/>
          </a:p>
          <a:p>
            <a:pPr marL="0" indent="0" defTabSz="457200">
              <a:spcBef>
                <a:spcPts val="100"/>
              </a:spcBef>
              <a:buSzTx/>
              <a:buNone/>
              <a:tabLst>
                <a:tab pos="139700" algn="l"/>
                <a:tab pos="457200" algn="l"/>
              </a:tabLst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 dirty="0"/>
              <a:t>Az arckoponya </a:t>
            </a:r>
            <a:r>
              <a:rPr b="1" dirty="0" smtClean="0"/>
              <a:t>csontjai</a:t>
            </a:r>
            <a:endParaRPr lang="hu-HU" b="1" dirty="0" smtClean="0"/>
          </a:p>
          <a:p>
            <a:pPr marL="0" indent="0" defTabSz="457200">
              <a:spcBef>
                <a:spcPts val="100"/>
              </a:spcBef>
              <a:buSzTx/>
              <a:buNone/>
              <a:tabLst>
                <a:tab pos="139700" algn="l"/>
                <a:tab pos="457200" algn="l"/>
              </a:tabLst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endParaRPr b="1" dirty="0"/>
          </a:p>
          <a:p>
            <a:pPr marL="0" indent="0" defTabSz="457200">
              <a:spcBef>
                <a:spcPts val="100"/>
              </a:spcBef>
              <a:buSzTx/>
              <a:buNone/>
              <a:tabLst>
                <a:tab pos="139700" algn="l"/>
                <a:tab pos="457200" algn="l"/>
              </a:tabLst>
              <a:defRPr sz="3300" i="1">
                <a:latin typeface="Helvetica"/>
                <a:ea typeface="Helvetica"/>
                <a:cs typeface="Helvetica"/>
                <a:sym typeface="Helvetica"/>
              </a:defRPr>
            </a:pPr>
            <a:r>
              <a:rPr i="0" dirty="0"/>
              <a:t>Járomcsont </a:t>
            </a:r>
            <a:r>
              <a:rPr dirty="0"/>
              <a:t>(Os zygomaticum</a:t>
            </a:r>
            <a:r>
              <a:rPr dirty="0" smtClean="0"/>
              <a:t>)</a:t>
            </a:r>
            <a:r>
              <a:rPr lang="hu-HU" dirty="0" smtClean="0"/>
              <a:t> -2</a:t>
            </a:r>
            <a:endParaRPr i="0" dirty="0"/>
          </a:p>
          <a:p>
            <a:pPr marL="0" indent="0" defTabSz="457200">
              <a:spcBef>
                <a:spcPts val="100"/>
              </a:spcBef>
              <a:buSzTx/>
              <a:buNone/>
              <a:tabLst>
                <a:tab pos="139700" algn="l"/>
                <a:tab pos="457200" algn="l"/>
              </a:tabLst>
              <a:defRPr sz="3300">
                <a:solidFill>
                  <a:srgbClr val="0645A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hu-HU" i="1" dirty="0" smtClean="0">
                <a:solidFill>
                  <a:srgbClr val="000000"/>
                </a:solidFill>
              </a:rPr>
              <a:t>Felső állcsont </a:t>
            </a:r>
            <a:r>
              <a:rPr i="1" dirty="0" smtClean="0">
                <a:solidFill>
                  <a:srgbClr val="000000"/>
                </a:solidFill>
              </a:rPr>
              <a:t>(</a:t>
            </a:r>
            <a:r>
              <a:rPr i="1" dirty="0">
                <a:solidFill>
                  <a:srgbClr val="000000"/>
                </a:solidFill>
              </a:rPr>
              <a:t>Maxilla</a:t>
            </a:r>
            <a:r>
              <a:rPr i="1" dirty="0" smtClean="0">
                <a:solidFill>
                  <a:srgbClr val="000000"/>
                </a:solidFill>
              </a:rPr>
              <a:t>)</a:t>
            </a:r>
            <a:r>
              <a:rPr lang="hu-HU" i="1" dirty="0" smtClean="0">
                <a:solidFill>
                  <a:srgbClr val="000000"/>
                </a:solidFill>
              </a:rPr>
              <a:t> - 2</a:t>
            </a:r>
            <a:endParaRPr dirty="0">
              <a:solidFill>
                <a:srgbClr val="000000"/>
              </a:solidFill>
            </a:endParaRPr>
          </a:p>
          <a:p>
            <a:pPr marL="0" indent="0" defTabSz="457200">
              <a:spcBef>
                <a:spcPts val="100"/>
              </a:spcBef>
              <a:buSzTx/>
              <a:buNone/>
              <a:tabLst>
                <a:tab pos="139700" algn="l"/>
                <a:tab pos="457200" algn="l"/>
              </a:tabLst>
              <a:defRPr sz="3300">
                <a:solidFill>
                  <a:srgbClr val="0645A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hu-HU" dirty="0" smtClean="0">
                <a:solidFill>
                  <a:srgbClr val="0000FF"/>
                </a:solidFill>
              </a:rPr>
              <a:t>Állkapocs</a:t>
            </a:r>
            <a:r>
              <a:rPr dirty="0" smtClean="0">
                <a:solidFill>
                  <a:srgbClr val="0000FF"/>
                </a:solidFill>
              </a:rPr>
              <a:t> </a:t>
            </a:r>
            <a:r>
              <a:rPr i="1" dirty="0">
                <a:solidFill>
                  <a:srgbClr val="0000FF"/>
                </a:solidFill>
              </a:rPr>
              <a:t>(Mandibula</a:t>
            </a:r>
            <a:r>
              <a:rPr i="1" dirty="0" smtClean="0">
                <a:solidFill>
                  <a:srgbClr val="0000FF"/>
                </a:solidFill>
              </a:rPr>
              <a:t>)</a:t>
            </a:r>
            <a:r>
              <a:rPr lang="hu-HU" i="1" dirty="0" smtClean="0">
                <a:solidFill>
                  <a:srgbClr val="0000FF"/>
                </a:solidFill>
              </a:rPr>
              <a:t> </a:t>
            </a:r>
            <a:r>
              <a:rPr lang="mr-IN" i="1" dirty="0" smtClean="0">
                <a:solidFill>
                  <a:srgbClr val="0000FF"/>
                </a:solidFill>
              </a:rPr>
              <a:t>–</a:t>
            </a:r>
            <a:r>
              <a:rPr lang="hu-HU" i="1" dirty="0" smtClean="0">
                <a:solidFill>
                  <a:srgbClr val="0000FF"/>
                </a:solidFill>
              </a:rPr>
              <a:t> 1</a:t>
            </a:r>
            <a:endParaRPr dirty="0">
              <a:solidFill>
                <a:srgbClr val="0000FF"/>
              </a:solidFill>
            </a:endParaRPr>
          </a:p>
          <a:p>
            <a:pPr marL="0" indent="0" defTabSz="457200">
              <a:spcBef>
                <a:spcPts val="100"/>
              </a:spcBef>
              <a:buClr>
                <a:srgbClr val="0645AD"/>
              </a:buClr>
              <a:buSzTx/>
              <a:buNone/>
              <a:tabLst>
                <a:tab pos="139700" algn="l"/>
                <a:tab pos="457200" algn="l"/>
              </a:tabLst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hu-HU" i="1" dirty="0" smtClean="0"/>
              <a:t>Orrcsont </a:t>
            </a:r>
            <a:r>
              <a:rPr i="1" dirty="0" smtClean="0"/>
              <a:t>(</a:t>
            </a:r>
            <a:r>
              <a:rPr i="1" dirty="0"/>
              <a:t>Os nasale</a:t>
            </a:r>
            <a:r>
              <a:rPr i="1" dirty="0" smtClean="0"/>
              <a:t>)</a:t>
            </a:r>
            <a:r>
              <a:rPr lang="hu-HU" i="1" dirty="0" smtClean="0"/>
              <a:t> - 2</a:t>
            </a:r>
            <a:endParaRPr i="1" dirty="0"/>
          </a:p>
          <a:p>
            <a:pPr marL="0" indent="0" defTabSz="457200">
              <a:spcBef>
                <a:spcPts val="100"/>
              </a:spcBef>
              <a:buSzTx/>
              <a:buNone/>
              <a:tabLst>
                <a:tab pos="139700" algn="l"/>
                <a:tab pos="457200" algn="l"/>
              </a:tabLst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Könnycsont</a:t>
            </a:r>
            <a:r>
              <a:rPr i="1" dirty="0"/>
              <a:t>(Os lacrimale</a:t>
            </a:r>
            <a:r>
              <a:rPr i="1" dirty="0" smtClean="0"/>
              <a:t>)</a:t>
            </a:r>
            <a:r>
              <a:rPr lang="hu-HU" i="1" dirty="0" smtClean="0"/>
              <a:t> -2</a:t>
            </a:r>
            <a:endParaRPr i="1" dirty="0"/>
          </a:p>
          <a:p>
            <a:pPr marL="0" indent="0" defTabSz="457200">
              <a:spcBef>
                <a:spcPts val="100"/>
              </a:spcBef>
              <a:buSzTx/>
              <a:buNone/>
              <a:tabLst>
                <a:tab pos="139700" algn="l"/>
                <a:tab pos="457200" algn="l"/>
              </a:tabLst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Szájpadcsont </a:t>
            </a:r>
            <a:r>
              <a:rPr i="1" dirty="0"/>
              <a:t>(Os palatinum</a:t>
            </a:r>
            <a:r>
              <a:rPr i="1" dirty="0" smtClean="0"/>
              <a:t>)</a:t>
            </a:r>
            <a:r>
              <a:rPr lang="hu-HU" i="1" dirty="0" smtClean="0"/>
              <a:t> -2</a:t>
            </a:r>
            <a:endParaRPr i="1" dirty="0"/>
          </a:p>
          <a:p>
            <a:pPr marL="0" indent="0" defTabSz="457200">
              <a:spcBef>
                <a:spcPts val="100"/>
              </a:spcBef>
              <a:buClr>
                <a:srgbClr val="0645AD"/>
              </a:buClr>
              <a:buSzTx/>
              <a:buNone/>
              <a:tabLst>
                <a:tab pos="139700" algn="l"/>
                <a:tab pos="457200" algn="l"/>
              </a:tabLst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hu-HU" dirty="0" smtClean="0">
                <a:solidFill>
                  <a:srgbClr val="0000FF"/>
                </a:solidFill>
              </a:rPr>
              <a:t>Rostacsont </a:t>
            </a:r>
            <a:r>
              <a:rPr dirty="0" smtClean="0">
                <a:solidFill>
                  <a:srgbClr val="0000FF"/>
                </a:solidFill>
              </a:rPr>
              <a:t>(</a:t>
            </a:r>
            <a:r>
              <a:rPr i="1" dirty="0">
                <a:solidFill>
                  <a:srgbClr val="0000FF"/>
                </a:solidFill>
              </a:rPr>
              <a:t>Os ethmoidale</a:t>
            </a:r>
            <a:r>
              <a:rPr i="1" dirty="0" smtClean="0">
                <a:solidFill>
                  <a:srgbClr val="0000FF"/>
                </a:solidFill>
              </a:rPr>
              <a:t>)</a:t>
            </a:r>
            <a:r>
              <a:rPr lang="hu-HU" i="1" dirty="0" smtClean="0">
                <a:solidFill>
                  <a:srgbClr val="0000FF"/>
                </a:solidFill>
              </a:rPr>
              <a:t> -1</a:t>
            </a:r>
            <a:endParaRPr i="1" dirty="0">
              <a:solidFill>
                <a:srgbClr val="0000FF"/>
              </a:solidFill>
            </a:endParaRPr>
          </a:p>
          <a:p>
            <a:pPr marL="0" indent="0" defTabSz="457200">
              <a:spcBef>
                <a:spcPts val="100"/>
              </a:spcBef>
              <a:buSzTx/>
              <a:buNone/>
              <a:tabLst>
                <a:tab pos="139700" algn="l"/>
                <a:tab pos="457200" algn="l"/>
              </a:tabLst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solidFill>
                  <a:srgbClr val="0000FF"/>
                </a:solidFill>
              </a:rPr>
              <a:t>Ekecsont </a:t>
            </a:r>
            <a:r>
              <a:rPr i="1" dirty="0">
                <a:solidFill>
                  <a:srgbClr val="0000FF"/>
                </a:solidFill>
              </a:rPr>
              <a:t>(Vomer</a:t>
            </a:r>
            <a:r>
              <a:rPr i="1" dirty="0" smtClean="0">
                <a:solidFill>
                  <a:srgbClr val="0000FF"/>
                </a:solidFill>
              </a:rPr>
              <a:t>)</a:t>
            </a:r>
            <a:r>
              <a:rPr lang="hu-HU" i="1" dirty="0" smtClean="0">
                <a:solidFill>
                  <a:srgbClr val="0000FF"/>
                </a:solidFill>
              </a:rPr>
              <a:t> </a:t>
            </a:r>
            <a:r>
              <a:rPr lang="mr-IN" i="1" dirty="0" smtClean="0">
                <a:solidFill>
                  <a:srgbClr val="0000FF"/>
                </a:solidFill>
              </a:rPr>
              <a:t>–</a:t>
            </a:r>
            <a:r>
              <a:rPr lang="hu-HU" i="1" dirty="0" smtClean="0">
                <a:solidFill>
                  <a:srgbClr val="0000FF"/>
                </a:solidFill>
              </a:rPr>
              <a:t> 1</a:t>
            </a:r>
            <a:endParaRPr i="1" dirty="0">
              <a:solidFill>
                <a:srgbClr val="0000FF"/>
              </a:solidFill>
            </a:endParaRPr>
          </a:p>
          <a:p>
            <a:pPr marL="0" indent="0" defTabSz="457200">
              <a:spcBef>
                <a:spcPts val="100"/>
              </a:spcBef>
              <a:buSzTx/>
              <a:buNone/>
              <a:tabLst>
                <a:tab pos="139700" algn="l"/>
                <a:tab pos="457200" algn="l"/>
              </a:tabLst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i="1" dirty="0" err="1" smtClean="0"/>
              <a:t>Alsó</a:t>
            </a:r>
            <a:r>
              <a:rPr lang="en-US" i="1" dirty="0" smtClean="0"/>
              <a:t> </a:t>
            </a:r>
            <a:r>
              <a:rPr lang="en-US" i="1" dirty="0" err="1"/>
              <a:t>orrkagyló</a:t>
            </a:r>
            <a:r>
              <a:rPr lang="en-US" i="1" dirty="0"/>
              <a:t> –concha </a:t>
            </a:r>
            <a:r>
              <a:rPr lang="en-US" i="1" dirty="0" err="1"/>
              <a:t>nasalis</a:t>
            </a:r>
            <a:r>
              <a:rPr lang="en-US" i="1" dirty="0"/>
              <a:t> inf. -2</a:t>
            </a:r>
          </a:p>
          <a:p>
            <a:pPr marL="0" indent="0" defTabSz="457200">
              <a:spcBef>
                <a:spcPts val="100"/>
              </a:spcBef>
              <a:buSzTx/>
              <a:buNone/>
              <a:tabLst>
                <a:tab pos="139700" algn="l"/>
                <a:tab pos="457200" algn="l"/>
              </a:tabLst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smtClean="0"/>
              <a:t>Nyelvcsont </a:t>
            </a:r>
            <a:r>
              <a:rPr i="1" dirty="0"/>
              <a:t>(Os hyoideum</a:t>
            </a:r>
            <a:r>
              <a:rPr i="1" dirty="0" smtClean="0"/>
              <a:t>)</a:t>
            </a:r>
            <a:endParaRPr lang="hu-HU" i="1" dirty="0" smtClean="0"/>
          </a:p>
        </p:txBody>
      </p:sp>
      <p:pic>
        <p:nvPicPr>
          <p:cNvPr id="129" name="Human_skull_front_bones.svg.png" descr="Human_skull_front_bones.sv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46089" y="164900"/>
            <a:ext cx="5472222" cy="4432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220px-Musculi_colli_omohyoideus.svg.png" descr="220px-Musculi_colli_omohyoideus.sv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85200" y="5999693"/>
            <a:ext cx="3657600" cy="3108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orr.GIF" descr="orr.G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-46123"/>
            <a:ext cx="5702467" cy="27706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2" animBg="1" advAuto="0"/>
      <p:bldP spid="131" grpId="3" animBg="1" advAuto="0"/>
      <p:bldP spid="132" grpId="4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mtClean="0"/>
              <a:t>Nyaki nyirokcsomók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b="1" smtClean="0"/>
              <a:t>elülső nyaki nyirokcsomók</a:t>
            </a:r>
            <a:r>
              <a:rPr lang="hu-HU" smtClean="0"/>
              <a:t> </a:t>
            </a:r>
          </a:p>
          <a:p>
            <a:pPr eaLnBrk="1" hangingPunct="1">
              <a:defRPr/>
            </a:pPr>
            <a:r>
              <a:rPr lang="hu-HU" b="1" smtClean="0"/>
              <a:t>hátulsó nyaki nyirokcsomók</a:t>
            </a:r>
            <a:r>
              <a:rPr lang="hu-HU" smtClean="0"/>
              <a:t> </a:t>
            </a:r>
          </a:p>
          <a:p>
            <a:pPr eaLnBrk="1" hangingPunct="1">
              <a:defRPr/>
            </a:pPr>
            <a:r>
              <a:rPr lang="hu-HU" b="1" smtClean="0"/>
              <a:t>garatmögötti nyirokcsomók</a:t>
            </a:r>
            <a:r>
              <a:rPr lang="hu-HU" smtClean="0"/>
              <a:t> </a:t>
            </a:r>
          </a:p>
          <a:p>
            <a:pPr eaLnBrk="1" hangingPunct="1">
              <a:defRPr/>
            </a:pPr>
            <a:r>
              <a:rPr lang="hu-HU" b="1" smtClean="0"/>
              <a:t>submandibularis nyirokcsomók</a:t>
            </a:r>
            <a:r>
              <a:rPr lang="hu-HU" smtClean="0"/>
              <a:t> </a:t>
            </a:r>
          </a:p>
          <a:p>
            <a:pPr eaLnBrk="1" hangingPunct="1">
              <a:defRPr/>
            </a:pPr>
            <a:r>
              <a:rPr lang="hu-HU" b="1" smtClean="0"/>
              <a:t>submentalis nyirokcsomók</a:t>
            </a:r>
            <a:r>
              <a:rPr lang="hu-HU" smtClean="0"/>
              <a:t> </a:t>
            </a:r>
          </a:p>
          <a:p>
            <a:pPr eaLnBrk="1" hangingPunct="1">
              <a:defRPr/>
            </a:pPr>
            <a:r>
              <a:rPr lang="hu-HU" b="1" smtClean="0"/>
              <a:t>supraclavicularis nyirokcsomók</a:t>
            </a:r>
            <a:r>
              <a:rPr lang="hu-HU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3557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5" descr="9k="/>
          <p:cNvSpPr>
            <a:spLocks noChangeAspect="1" noChangeArrowheads="1"/>
          </p:cNvSpPr>
          <p:nvPr/>
        </p:nvSpPr>
        <p:spPr bwMode="auto">
          <a:xfrm>
            <a:off x="6285654" y="4660054"/>
            <a:ext cx="433493" cy="43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55299" name="AutoShape 7" descr="9k="/>
          <p:cNvSpPr>
            <a:spLocks noChangeAspect="1" noChangeArrowheads="1"/>
          </p:cNvSpPr>
          <p:nvPr/>
        </p:nvSpPr>
        <p:spPr bwMode="auto">
          <a:xfrm>
            <a:off x="6285654" y="4660054"/>
            <a:ext cx="433493" cy="43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55300" name="AutoShape 9" descr="9k="/>
          <p:cNvSpPr>
            <a:spLocks noChangeAspect="1" noChangeArrowheads="1"/>
          </p:cNvSpPr>
          <p:nvPr/>
        </p:nvSpPr>
        <p:spPr bwMode="auto">
          <a:xfrm>
            <a:off x="6285654" y="4660054"/>
            <a:ext cx="433493" cy="43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55301" name="AutoShape 11" descr="9k="/>
          <p:cNvSpPr>
            <a:spLocks noChangeAspect="1" noChangeArrowheads="1"/>
          </p:cNvSpPr>
          <p:nvPr/>
        </p:nvSpPr>
        <p:spPr bwMode="auto">
          <a:xfrm>
            <a:off x="6285654" y="4660054"/>
            <a:ext cx="433493" cy="43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/>
          <a:lstStyle/>
          <a:p>
            <a:endParaRPr lang="en-US"/>
          </a:p>
        </p:txBody>
      </p:sp>
      <p:pic>
        <p:nvPicPr>
          <p:cNvPr id="5530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88" y="984391"/>
            <a:ext cx="12187484" cy="747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3272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zájüreg részei: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105092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55675">
              <a:defRPr sz="6240"/>
            </a:lvl1pPr>
          </a:lstStyle>
          <a:p>
            <a:r>
              <a:t>Szájüreg részei:</a:t>
            </a:r>
          </a:p>
        </p:txBody>
      </p:sp>
      <p:sp>
        <p:nvSpPr>
          <p:cNvPr id="239" name="Az emésztőrendszer kezdeti szakasza a szájüreg, mely zárt szájnál felfelé domborodó keskeny rést képez és nyál tölti ki.…"/>
          <p:cNvSpPr txBox="1">
            <a:spLocks noGrp="1"/>
          </p:cNvSpPr>
          <p:nvPr>
            <p:ph type="body" idx="1"/>
          </p:nvPr>
        </p:nvSpPr>
        <p:spPr>
          <a:xfrm>
            <a:off x="952500" y="1443632"/>
            <a:ext cx="11099800" cy="7459068"/>
          </a:xfrm>
          <a:prstGeom prst="rect">
            <a:avLst/>
          </a:prstGeom>
        </p:spPr>
        <p:txBody>
          <a:bodyPr/>
          <a:lstStyle/>
          <a:p>
            <a:pPr marL="444500" indent="-444500">
              <a:defRPr sz="2700"/>
            </a:pPr>
            <a:r>
              <a:t>Az emésztőrendszer kezdeti szakasza a szájüreg, mely zárt szájnál felfelé domborodó keskeny rést képez és nyál tölti ki.</a:t>
            </a:r>
          </a:p>
          <a:p>
            <a:pPr marL="444500" indent="-444500">
              <a:defRPr sz="2700"/>
            </a:pPr>
            <a:r>
              <a:t>Ezt a rést elöl az ajkak és a fogsorok, hátul a nyelv, a szájpad összefekvése határolja.</a:t>
            </a:r>
          </a:p>
          <a:p>
            <a:pPr marL="444500" indent="-444500">
              <a:defRPr sz="2700"/>
            </a:pPr>
            <a:r>
              <a:t>A száj nyitásával tág üreggé alakul, előrefelé a külvilággal a rima oris útján közlekedik, hátrafelé az isthmus fauciumon keresztül a garat pars oralisába nyílik.</a:t>
            </a:r>
          </a:p>
          <a:p>
            <a:pPr marL="444500" indent="-444500">
              <a:defRPr sz="2700"/>
            </a:pPr>
            <a:r>
              <a:t>A szájüreget a felső és alsó fogív (arcus dentalis superior et inferior) két egyenlőtlen részre osztja: az elülsőre VESTIBULUM ORISra és a hátulsó nagyobb részre: CAVUM ORIS PROPRIUMra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Vestibulum oris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920552"/>
          </a:xfrm>
          <a:prstGeom prst="rect">
            <a:avLst/>
          </a:prstGeom>
        </p:spPr>
        <p:txBody>
          <a:bodyPr/>
          <a:lstStyle>
            <a:lvl1pPr defTabSz="391414">
              <a:defRPr sz="5360"/>
            </a:lvl1pPr>
          </a:lstStyle>
          <a:p>
            <a:r>
              <a:t>Vestibulum oris</a:t>
            </a:r>
          </a:p>
        </p:txBody>
      </p:sp>
      <p:sp>
        <p:nvSpPr>
          <p:cNvPr id="242" name="elölről az ajkak (labium superius et inferius)…"/>
          <p:cNvSpPr txBox="1">
            <a:spLocks noGrp="1"/>
          </p:cNvSpPr>
          <p:nvPr>
            <p:ph type="body" idx="1"/>
          </p:nvPr>
        </p:nvSpPr>
        <p:spPr>
          <a:xfrm>
            <a:off x="952500" y="1549548"/>
            <a:ext cx="11099800" cy="7340452"/>
          </a:xfrm>
          <a:prstGeom prst="rect">
            <a:avLst/>
          </a:prstGeom>
        </p:spPr>
        <p:txBody>
          <a:bodyPr/>
          <a:lstStyle/>
          <a:p>
            <a:r>
              <a:t>elölről az ajkak (labium superius et inferius)</a:t>
            </a:r>
          </a:p>
          <a:p>
            <a:r>
              <a:t>oldalról a pofák (bucca) határolják</a:t>
            </a:r>
          </a:p>
          <a:p>
            <a:r>
              <a:t>a hátsó falat a felső és alsó fogsor képezi</a:t>
            </a:r>
          </a:p>
          <a:p>
            <a:r>
              <a:t>Az ajkak és a bucca szájüregi felszínét nyálkahártya borítja, amely többrétegű el nem szarusodó laphámból és laza kötőszövetből, az ún tunica propriából áll. Ez számos kis nyálmirigyet tartalmaz.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avum oris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104358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55675">
              <a:defRPr sz="6240"/>
            </a:lvl1pPr>
          </a:lstStyle>
          <a:p>
            <a:r>
              <a:t>Cavum oris</a:t>
            </a:r>
          </a:p>
        </p:txBody>
      </p:sp>
      <p:sp>
        <p:nvSpPr>
          <p:cNvPr id="245" name="Felülről a kemény és a lágy szájpad határolja…"/>
          <p:cNvSpPr txBox="1">
            <a:spLocks noGrp="1"/>
          </p:cNvSpPr>
          <p:nvPr>
            <p:ph type="body" idx="1"/>
          </p:nvPr>
        </p:nvSpPr>
        <p:spPr>
          <a:xfrm>
            <a:off x="952500" y="1376213"/>
            <a:ext cx="11099800" cy="7520138"/>
          </a:xfrm>
          <a:prstGeom prst="rect">
            <a:avLst/>
          </a:prstGeom>
        </p:spPr>
        <p:txBody>
          <a:bodyPr/>
          <a:lstStyle/>
          <a:p>
            <a:pPr marL="444500" indent="-444500">
              <a:defRPr sz="3000"/>
            </a:pPr>
            <a:r>
              <a:rPr dirty="0"/>
              <a:t>Felülről a kemény és a lágy szájpad határolja</a:t>
            </a:r>
          </a:p>
          <a:p>
            <a:pPr marL="444500" indent="-444500">
              <a:defRPr sz="3000"/>
            </a:pPr>
            <a:r>
              <a:rPr dirty="0"/>
              <a:t>oldalról az arcus dentalis superior és inferior</a:t>
            </a:r>
          </a:p>
          <a:p>
            <a:pPr marL="444500" indent="-444500">
              <a:defRPr sz="3000"/>
            </a:pPr>
            <a:r>
              <a:rPr dirty="0"/>
              <a:t>alulról dorsum linguae alkotja a falát</a:t>
            </a:r>
          </a:p>
          <a:p>
            <a:pPr marL="444500" indent="-444500">
              <a:defRPr sz="3000"/>
            </a:pPr>
            <a:r>
              <a:rPr dirty="0"/>
              <a:t>A nyelv két oldalán barázda, a </a:t>
            </a:r>
            <a:r>
              <a:rPr b="1" dirty="0">
                <a:solidFill>
                  <a:srgbClr val="0000FF"/>
                </a:solidFill>
              </a:rPr>
              <a:t>sulcus linguae </a:t>
            </a:r>
            <a:r>
              <a:rPr dirty="0"/>
              <a:t>található, ahol a nyelvet borító nyálkahártya átmegy az alveolus dentalest borító gingivába.</a:t>
            </a:r>
          </a:p>
          <a:p>
            <a:pPr marL="444500" indent="-444500">
              <a:defRPr sz="3000"/>
            </a:pPr>
            <a:r>
              <a:rPr dirty="0"/>
              <a:t>a szájüreg hátsó oldalsó fala a tonsilla palatina és az azt határoló arcusok</a:t>
            </a:r>
          </a:p>
          <a:p>
            <a:pPr marL="444500" indent="-444500">
              <a:defRPr sz="3000"/>
            </a:pPr>
            <a:r>
              <a:rPr dirty="0"/>
              <a:t>a szájüreg hátsó kimenete, a torokszoros (isthmus faucium) a garat pars oralisaba nyílik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mandu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1" y="1088249"/>
            <a:ext cx="10241280" cy="8012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550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mtClean="0"/>
              <a:t>A nyelv (lingua)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50240" y="2275841"/>
            <a:ext cx="5743787" cy="7037871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hu-HU" sz="2800" dirty="0"/>
              <a:t>Szájfenéken  elhelyezkedő izmos </a:t>
            </a:r>
            <a:r>
              <a:rPr lang="hu-HU" sz="2800" dirty="0" smtClean="0"/>
              <a:t>szerv</a:t>
            </a:r>
            <a:endParaRPr lang="hu-HU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hu-HU" sz="2800" dirty="0"/>
              <a:t>Idegvégződésekben gazdag nyálkahártya </a:t>
            </a:r>
            <a:r>
              <a:rPr lang="hu-HU" sz="2800" dirty="0" smtClean="0"/>
              <a:t>fedi</a:t>
            </a:r>
            <a:endParaRPr lang="hu-HU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hu-HU" sz="2800" dirty="0"/>
              <a:t>Izomzata </a:t>
            </a:r>
            <a:r>
              <a:rPr lang="hu-HU" sz="2800" dirty="0" smtClean="0"/>
              <a:t>harántcsíkolt</a:t>
            </a:r>
            <a:endParaRPr lang="hu-HU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hu-HU" sz="2800" dirty="0"/>
              <a:t>Nyelvhát erősen papillázott (ízlelőbimbók is itt vannak!</a:t>
            </a:r>
            <a:r>
              <a:rPr lang="hu-HU" sz="2800" dirty="0" smtClean="0"/>
              <a:t>)</a:t>
            </a:r>
            <a:endParaRPr lang="hu-HU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hu-HU" sz="2800" dirty="0"/>
              <a:t>Nyelvgyökben nyiroktüszők, melyek a garatgyűrű részét </a:t>
            </a:r>
            <a:r>
              <a:rPr lang="hu-HU" sz="2800" dirty="0" smtClean="0"/>
              <a:t>képezik</a:t>
            </a:r>
            <a:endParaRPr lang="hu-HU" sz="2800" dirty="0"/>
          </a:p>
          <a:p>
            <a:pPr eaLnBrk="1" hangingPunct="1">
              <a:lnSpc>
                <a:spcPct val="90000"/>
              </a:lnSpc>
              <a:defRPr/>
            </a:pPr>
            <a:endParaRPr lang="hu-HU" sz="2800" dirty="0"/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en-US" smtClean="0"/>
          </a:p>
        </p:txBody>
      </p:sp>
      <p:pic>
        <p:nvPicPr>
          <p:cNvPr id="82949" name="Picture 7" descr="ANd9GcSn5G_4t5W1TPv8cgGczqTzZBdRK4lbhjHDjJwCov4d_KE_QfNa2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1" y="2316480"/>
            <a:ext cx="6145671" cy="573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337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90596"/>
            <a:ext cx="11704320" cy="1625600"/>
          </a:xfrm>
        </p:spPr>
        <p:txBody>
          <a:bodyPr/>
          <a:lstStyle/>
          <a:p>
            <a:pPr eaLnBrk="1" hangingPunct="1">
              <a:defRPr/>
            </a:pPr>
            <a:r>
              <a:rPr lang="hu-HU" smtClean="0"/>
              <a:t>Nyelv (lingua)</a:t>
            </a:r>
          </a:p>
        </p:txBody>
      </p:sp>
      <p:pic>
        <p:nvPicPr>
          <p:cNvPr id="155654" name="Picture 6" descr="ANd9GcQ93r6LKN_B4cPsE-FOkWVWvTtOPWvWbJjs-7k0RjZW0SgKCGSYGA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88818" y="1907823"/>
            <a:ext cx="9627164" cy="696298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0574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52500" y="444500"/>
            <a:ext cx="11099800" cy="1257864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hu-HU" b="1" dirty="0"/>
              <a:t>A nyelv szöveti szerkezete 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1262" y="1702365"/>
            <a:ext cx="12783538" cy="784948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hu-HU" sz="2800" dirty="0" smtClean="0"/>
              <a:t>harántcsíkolt izom, laza rostos kötőszövet</a:t>
            </a:r>
            <a:endParaRPr lang="hu-HU" sz="2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hu-HU" sz="2800" dirty="0"/>
              <a:t>az izomrostok között zsírszövet és perifériás ideg- </a:t>
            </a:r>
            <a:r>
              <a:rPr lang="hu-HU" sz="2800" dirty="0" smtClean="0"/>
              <a:t>és papillák </a:t>
            </a:r>
            <a:endParaRPr lang="hu-HU" sz="2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hu-HU" sz="2800" dirty="0"/>
              <a:t>A szájfenéki oldal nem papillázott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hu-HU" sz="2800" dirty="0"/>
              <a:t>a nyelvháton </a:t>
            </a:r>
            <a:r>
              <a:rPr lang="hu-HU" sz="2800" dirty="0" smtClean="0"/>
              <a:t>papillák</a:t>
            </a:r>
            <a:r>
              <a:rPr lang="hu-HU" sz="2800" dirty="0"/>
              <a:t> </a:t>
            </a:r>
            <a:r>
              <a:rPr lang="hu-HU" sz="2800" dirty="0" smtClean="0"/>
              <a:t> </a:t>
            </a:r>
            <a:r>
              <a:rPr lang="hu-HU" sz="2800" dirty="0"/>
              <a:t>miatt a nyelv érdes tapintatú.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hu-HU" sz="2800" dirty="0"/>
              <a:t>a radix linguae nyálkahártyája alatt nyirokfolliculusok jelennek meg, melyek alkotják a tonsilla lingualist. </a:t>
            </a:r>
            <a:br>
              <a:rPr lang="hu-HU" sz="2800" dirty="0"/>
            </a:br>
            <a:endParaRPr lang="hu-HU" sz="2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hu-HU" sz="2800" dirty="0" smtClean="0"/>
              <a:t>a </a:t>
            </a:r>
            <a:r>
              <a:rPr lang="hu-HU" sz="2800" dirty="0"/>
              <a:t>nyelvháti lepedék a fokozott szarusodás terméke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hu-HU" sz="2800" dirty="0"/>
              <a:t> a papillákban számos idegvégződés és tapintó végtest található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hu-HU" sz="2800" dirty="0"/>
              <a:t>dorsalis felszínén a hámba építve ízlelőbimbók fordulnak elő, némelyikük hőérző idegvégződést tartalmaz</a:t>
            </a:r>
            <a:r>
              <a:rPr lang="hu-HU" sz="2800" dirty="0" smtClean="0"/>
              <a:t>.</a:t>
            </a:r>
            <a:endParaRPr lang="hu-HU" sz="2800" dirty="0"/>
          </a:p>
        </p:txBody>
      </p:sp>
      <p:sp>
        <p:nvSpPr>
          <p:cNvPr id="76804" name="AutoShape 5" descr="2Q=="/>
          <p:cNvSpPr>
            <a:spLocks noChangeAspect="1" noChangeArrowheads="1"/>
          </p:cNvSpPr>
          <p:nvPr/>
        </p:nvSpPr>
        <p:spPr bwMode="auto">
          <a:xfrm>
            <a:off x="6285654" y="4660054"/>
            <a:ext cx="433493" cy="43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76805" name="AutoShape 7" descr="2Q=="/>
          <p:cNvSpPr>
            <a:spLocks noChangeAspect="1" noChangeArrowheads="1"/>
          </p:cNvSpPr>
          <p:nvPr/>
        </p:nvSpPr>
        <p:spPr bwMode="auto">
          <a:xfrm>
            <a:off x="221262" y="65476"/>
            <a:ext cx="433493" cy="43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76806" name="AutoShape 9" descr="2Q=="/>
          <p:cNvSpPr>
            <a:spLocks noChangeAspect="1" noChangeArrowheads="1"/>
          </p:cNvSpPr>
          <p:nvPr/>
        </p:nvSpPr>
        <p:spPr bwMode="auto">
          <a:xfrm>
            <a:off x="221262" y="65476"/>
            <a:ext cx="433493" cy="43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/>
          <a:lstStyle/>
          <a:p>
            <a:endParaRPr lang="en-US"/>
          </a:p>
        </p:txBody>
      </p:sp>
      <p:pic>
        <p:nvPicPr>
          <p:cNvPr id="76807" name="Picture 11" descr="a-nyel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411" y="1702364"/>
            <a:ext cx="2061350" cy="2357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5741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952500" y="444500"/>
            <a:ext cx="11099800" cy="124890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hu-HU" smtClean="0"/>
              <a:t>Nyelv beidegzése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891" y="2090293"/>
            <a:ext cx="12250707" cy="679970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hu-HU" sz="4000" dirty="0"/>
              <a:t>Mozgatóan a </a:t>
            </a:r>
            <a:r>
              <a:rPr lang="hu-HU" sz="4000" b="1" i="1" dirty="0"/>
              <a:t>(nervus hypoglossus)</a:t>
            </a:r>
            <a:r>
              <a:rPr lang="hu-HU" sz="4000" dirty="0"/>
              <a:t> [XII.] idegzi be.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4000" dirty="0"/>
              <a:t> Általános érző beidegzését a háromosztatú ideg nyelvi ága </a:t>
            </a:r>
            <a:r>
              <a:rPr lang="hu-HU" sz="4000" b="1" i="1" dirty="0"/>
              <a:t>(nervus lingualis</a:t>
            </a:r>
            <a:r>
              <a:rPr lang="hu-HU" sz="4000" i="1" dirty="0"/>
              <a:t>)</a:t>
            </a:r>
            <a:r>
              <a:rPr lang="hu-HU" sz="4000" dirty="0"/>
              <a:t> [V./3-ból] biztosítja.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4000" dirty="0"/>
              <a:t>Ízérző és mirigyeket beidegző rostjai az elülső kétharmadban az arcideg </a:t>
            </a:r>
            <a:r>
              <a:rPr lang="hu-HU" sz="4000" i="1" dirty="0"/>
              <a:t>(</a:t>
            </a:r>
            <a:r>
              <a:rPr lang="hu-HU" sz="4000" b="1" i="1" dirty="0"/>
              <a:t>nervus facialis</a:t>
            </a:r>
            <a:r>
              <a:rPr lang="hu-HU" sz="4000" i="1" dirty="0"/>
              <a:t>)</a:t>
            </a:r>
            <a:r>
              <a:rPr lang="hu-HU" sz="4000" dirty="0"/>
              <a:t> [VII.], a hátsó harmadban a nyelv-garat ideg </a:t>
            </a:r>
            <a:r>
              <a:rPr lang="hu-HU" sz="4000" i="1" dirty="0"/>
              <a:t>(</a:t>
            </a:r>
            <a:r>
              <a:rPr lang="hu-HU" sz="4000" b="1" i="1" dirty="0"/>
              <a:t>nervus glossopharyngeus</a:t>
            </a:r>
            <a:r>
              <a:rPr lang="hu-HU" sz="4000" i="1" dirty="0"/>
              <a:t>)</a:t>
            </a:r>
            <a:r>
              <a:rPr lang="hu-HU" sz="4000" dirty="0"/>
              <a:t> [IX.]  </a:t>
            </a:r>
            <a:r>
              <a:rPr lang="hu-HU" sz="4000" i="1" dirty="0"/>
              <a:t>(vegetatív)</a:t>
            </a:r>
            <a:r>
              <a:rPr lang="hu-HU" sz="4000" dirty="0"/>
              <a:t>részeiből származnak. </a:t>
            </a:r>
          </a:p>
        </p:txBody>
      </p:sp>
    </p:spTree>
    <p:extLst>
      <p:ext uri="{BB962C8B-B14F-4D97-AF65-F5344CB8AC3E}">
        <p14:creationId xmlns:p14="http://schemas.microsoft.com/office/powerpoint/2010/main" val="3702913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Emberi koponya (oldalról), az arc- és agykoponya határának jelölésével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Emberi koponya (oldalról), az arc- és agykoponya határának jelölésével</a:t>
            </a:r>
          </a:p>
        </p:txBody>
      </p:sp>
      <p:sp>
        <p:nvSpPr>
          <p:cNvPr id="136" name="Szövegtörzs"/>
          <p:cNvSpPr txBox="1">
            <a:spLocks noGrp="1"/>
          </p:cNvSpPr>
          <p:nvPr>
            <p:ph type="body" idx="1"/>
          </p:nvPr>
        </p:nvSpPr>
        <p:spPr>
          <a:xfrm>
            <a:off x="762000" y="2768600"/>
            <a:ext cx="11480800" cy="57150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889000" indent="-571500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42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endParaRPr/>
          </a:p>
        </p:txBody>
      </p:sp>
      <p:pic>
        <p:nvPicPr>
          <p:cNvPr id="137" name="Gray_188_-devided.png" descr="Gray_188_-devide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62300" y="2768600"/>
            <a:ext cx="6350000" cy="5880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Fogak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Fogak</a:t>
            </a:r>
          </a:p>
        </p:txBody>
      </p:sp>
      <p:sp>
        <p:nvSpPr>
          <p:cNvPr id="249" name="Az emberi fogazat HETERODENT, mivel a fogívben elhelyezkedő fogak egymástól mind alakban, mind funkcióban kölünböznek."/>
          <p:cNvSpPr txBox="1">
            <a:spLocks noGrp="1"/>
          </p:cNvSpPr>
          <p:nvPr>
            <p:ph type="body" idx="1"/>
          </p:nvPr>
        </p:nvSpPr>
        <p:spPr>
          <a:xfrm>
            <a:off x="762000" y="4286424"/>
            <a:ext cx="11480800" cy="4197176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 marL="0" marR="457200" indent="0" algn="ctr" defTabSz="457200">
              <a:spcBef>
                <a:spcPts val="0"/>
              </a:spcBef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Az emberi fogazat HETERODENT, mivel a fogívben elhelyezkedő fogak egymástól mind alakban, mind funkcióban kölünböznek.</a:t>
            </a:r>
          </a:p>
        </p:txBody>
      </p:sp>
      <p:pic>
        <p:nvPicPr>
          <p:cNvPr id="250" name="images.jpg" descr="image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15993" y="2425103"/>
            <a:ext cx="4656856" cy="30132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Fog (dens, dentis)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Fog (dens, dentis)</a:t>
            </a:r>
          </a:p>
        </p:txBody>
      </p:sp>
      <p:sp>
        <p:nvSpPr>
          <p:cNvPr id="254" name="- a fog szájüregébe nyúló része  - korona (corona dentis),…"/>
          <p:cNvSpPr txBox="1">
            <a:spLocks noGrp="1"/>
          </p:cNvSpPr>
          <p:nvPr>
            <p:ph type="body" idx="1"/>
          </p:nvPr>
        </p:nvSpPr>
        <p:spPr>
          <a:xfrm>
            <a:off x="279400" y="1981200"/>
            <a:ext cx="12547600" cy="74422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228600" marR="457200" indent="-228600" defTabSz="457200">
              <a:spcBef>
                <a:spcPts val="600"/>
              </a:spcBef>
              <a:buSzTx/>
              <a:buNone/>
              <a:tabLst>
                <a:tab pos="228600" algn="l"/>
              </a:tabLst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600"/>
              <a:t>- a fog szájüregébe nyúló része  - </a:t>
            </a:r>
            <a:r>
              <a:rPr sz="3600" b="1"/>
              <a:t>korona </a:t>
            </a:r>
            <a:r>
              <a:rPr sz="3600" b="1" i="1"/>
              <a:t>(corona dentis</a:t>
            </a:r>
            <a:r>
              <a:rPr sz="3600" i="1"/>
              <a:t>),</a:t>
            </a:r>
            <a:r>
              <a:rPr sz="3600"/>
              <a:t> </a:t>
            </a:r>
          </a:p>
          <a:p>
            <a:pPr marL="228600" marR="457200" indent="-228600" defTabSz="457200">
              <a:spcBef>
                <a:spcPts val="600"/>
              </a:spcBef>
              <a:buSzTx/>
              <a:buNone/>
              <a:tabLst>
                <a:tab pos="228600" algn="l"/>
              </a:tabLst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>
                <a:latin typeface="Times New Roman"/>
                <a:ea typeface="Times New Roman"/>
                <a:cs typeface="Times New Roman"/>
                <a:sym typeface="Times New Roman"/>
              </a:rPr>
              <a:t>- az </a:t>
            </a:r>
            <a:r>
              <a:rPr sz="3600" u="sng">
                <a:solidFill>
                  <a:srgbClr val="0C41B3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állcsontokban</a:t>
            </a:r>
            <a:r>
              <a:rPr sz="3600">
                <a:latin typeface="Times New Roman"/>
                <a:ea typeface="Times New Roman"/>
                <a:cs typeface="Times New Roman"/>
                <a:sym typeface="Times New Roman"/>
              </a:rPr>
              <a:t> fogmederben rögzülő része a - </a:t>
            </a:r>
            <a:r>
              <a:rPr sz="3600" b="1">
                <a:latin typeface="Times New Roman"/>
                <a:ea typeface="Times New Roman"/>
                <a:cs typeface="Times New Roman"/>
                <a:sym typeface="Times New Roman"/>
              </a:rPr>
              <a:t>gyökér </a:t>
            </a:r>
            <a:r>
              <a:rPr sz="3600" b="1" i="1">
                <a:latin typeface="Times New Roman"/>
                <a:ea typeface="Times New Roman"/>
                <a:cs typeface="Times New Roman"/>
                <a:sym typeface="Times New Roman"/>
              </a:rPr>
              <a:t>(radix dentis)</a:t>
            </a:r>
            <a:r>
              <a:rPr sz="3600" b="1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457200" indent="0" defTabSz="457200">
              <a:spcBef>
                <a:spcPts val="600"/>
              </a:spcBef>
              <a:buSz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600"/>
              <a:t>Fő funkciójuk:</a:t>
            </a:r>
          </a:p>
          <a:p>
            <a:pPr marL="807357" marR="457200" indent="-489857">
              <a:spcBef>
                <a:spcPts val="2600"/>
              </a:spcBef>
              <a:buSzPct val="35000"/>
              <a:buFont typeface="Zapf Dingbats"/>
              <a:buBlip>
                <a:blip r:embed="rId4"/>
              </a:buBlip>
              <a:defRPr sz="14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600"/>
              <a:t> a </a:t>
            </a:r>
            <a:r>
              <a:rPr sz="3600" u="sng">
                <a:solidFill>
                  <a:srgbClr val="B61800"/>
                </a:solidFill>
                <a:hlinkClick r:id="rId5"/>
              </a:rPr>
              <a:t>táplálék</a:t>
            </a:r>
            <a:r>
              <a:rPr sz="3600"/>
              <a:t> megragadása, </a:t>
            </a:r>
          </a:p>
          <a:p>
            <a:pPr marL="807357" marR="457200" indent="-489857">
              <a:spcBef>
                <a:spcPts val="2600"/>
              </a:spcBef>
              <a:buSzPct val="35000"/>
              <a:buFont typeface="Zapf Dingbats"/>
              <a:buBlip>
                <a:blip r:embed="rId4"/>
              </a:buBlip>
              <a:defRPr sz="14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600"/>
              <a:t>az </a:t>
            </a:r>
            <a:r>
              <a:rPr sz="3600" u="sng">
                <a:solidFill>
                  <a:srgbClr val="0C41B3"/>
                </a:solidFill>
                <a:hlinkClick r:id="rId6"/>
              </a:rPr>
              <a:t>emésztést</a:t>
            </a:r>
            <a:r>
              <a:rPr sz="3600"/>
              <a:t> megkönnyítő felaprózása, a </a:t>
            </a:r>
            <a:r>
              <a:rPr sz="3600" u="sng">
                <a:solidFill>
                  <a:srgbClr val="0C41B3"/>
                </a:solidFill>
                <a:hlinkClick r:id="rId7"/>
              </a:rPr>
              <a:t>rágás</a:t>
            </a:r>
            <a:r>
              <a:rPr sz="3600"/>
              <a:t>. </a:t>
            </a:r>
          </a:p>
          <a:p>
            <a:pPr marL="0" marR="457200" indent="0" defTabSz="457200">
              <a:spcBef>
                <a:spcPts val="600"/>
              </a:spcBef>
              <a:buSz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600"/>
              <a:t>Az </a:t>
            </a:r>
            <a:r>
              <a:rPr sz="3600" u="sng">
                <a:solidFill>
                  <a:srgbClr val="0C41B3"/>
                </a:solidFill>
                <a:hlinkClick r:id="rId8"/>
              </a:rPr>
              <a:t>embernél</a:t>
            </a:r>
            <a:r>
              <a:rPr sz="3600"/>
              <a:t> szerepet kapnak </a:t>
            </a:r>
          </a:p>
          <a:p>
            <a:pPr marL="807357" marR="457200" indent="-489857">
              <a:spcBef>
                <a:spcPts val="2600"/>
              </a:spcBef>
              <a:buSzPct val="35000"/>
              <a:buFont typeface="Zapf Dingbats"/>
              <a:buBlip>
                <a:blip r:embed="rId4"/>
              </a:buBlip>
              <a:tabLst>
                <a:tab pos="228600" algn="l"/>
              </a:tabLst>
              <a:defRPr sz="1400">
                <a:solidFill>
                  <a:srgbClr val="B618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600">
                <a:solidFill>
                  <a:srgbClr val="000000"/>
                </a:solidFill>
              </a:rPr>
              <a:t>a </a:t>
            </a:r>
            <a:r>
              <a:rPr sz="3600" u="sng">
                <a:hlinkClick r:id="rId9"/>
              </a:rPr>
              <a:t>beszédhangok</a:t>
            </a:r>
            <a:r>
              <a:rPr sz="3600">
                <a:solidFill>
                  <a:srgbClr val="000000"/>
                </a:solidFill>
              </a:rPr>
              <a:t> </a:t>
            </a:r>
            <a:r>
              <a:rPr sz="3600" u="sng">
                <a:solidFill>
                  <a:srgbClr val="0C41B3"/>
                </a:solidFill>
                <a:hlinkClick r:id="rId10"/>
              </a:rPr>
              <a:t>képzésében</a:t>
            </a:r>
            <a:r>
              <a:rPr sz="3600">
                <a:solidFill>
                  <a:srgbClr val="000000"/>
                </a:solidFill>
              </a:rPr>
              <a:t>, </a:t>
            </a:r>
          </a:p>
          <a:p>
            <a:pPr marL="807357" marR="457200" indent="-489857">
              <a:spcBef>
                <a:spcPts val="2600"/>
              </a:spcBef>
              <a:buSzPct val="35000"/>
              <a:buFont typeface="Zapf Dingbats"/>
              <a:buBlip>
                <a:blip r:embed="rId4"/>
              </a:buBlip>
              <a:tabLst>
                <a:tab pos="228600" algn="l"/>
              </a:tabLst>
              <a:defRPr sz="14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600"/>
              <a:t>az esztétikai megjelenésben, </a:t>
            </a:r>
          </a:p>
        </p:txBody>
      </p:sp>
      <p:pic>
        <p:nvPicPr>
          <p:cNvPr id="255" name="03_test01c.jpg" descr="03_test01c.jp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693150" y="6311900"/>
            <a:ext cx="4000500" cy="31247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Cím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  <a:endParaRPr/>
          </a:p>
        </p:txBody>
      </p:sp>
      <p:sp>
        <p:nvSpPr>
          <p:cNvPr id="259" name="A fogak színe a világossárgától a szürkésfehérig bármilyen lehet.…"/>
          <p:cNvSpPr txBox="1">
            <a:spLocks noGrp="1"/>
          </p:cNvSpPr>
          <p:nvPr>
            <p:ph type="body" idx="1"/>
          </p:nvPr>
        </p:nvSpPr>
        <p:spPr>
          <a:xfrm>
            <a:off x="762000" y="2768600"/>
            <a:ext cx="11480800" cy="57150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807357" indent="-489857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42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fogak színe a világossárgától a szürkésfehérig bármilyen lehet. </a:t>
            </a:r>
          </a:p>
          <a:p>
            <a:pPr marL="807357" indent="-489857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42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Idővel viszont sötétebbek, sárgábbak lesznek mivel az átlátszó </a:t>
            </a:r>
            <a:r>
              <a:rPr sz="3600">
                <a:solidFill>
                  <a:srgbClr val="0C41B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zománc</a:t>
            </a:r>
            <a:r>
              <a:rPr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kopik és az alatta lévő </a:t>
            </a:r>
            <a:r>
              <a:rPr sz="3600" u="sng">
                <a:solidFill>
                  <a:srgbClr val="0C41B3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dentin</a:t>
            </a:r>
            <a:r>
              <a:rPr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színe érvényesül.</a:t>
            </a:r>
          </a:p>
        </p:txBody>
      </p:sp>
      <p:pic>
        <p:nvPicPr>
          <p:cNvPr id="260" name="tegnap-feher-ma-meg-sarga-ezert-valtozik-meg-a-fogak-szine-fuggetlenul-attol-mennyit-mosod-oket-large.jpg" descr="tegnap-feher-ma-meg-sarga-ezert-valtozik-meg-a-fogak-szine-fuggetlenul-attol-mennyit-mosod-oket-large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56100" y="1003300"/>
            <a:ext cx="3810000" cy="254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Az emberi szervezetben két rend fogazat fejlődik ki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25908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Az emberi szervezetben két rend fogazat fejlődik ki</a:t>
            </a:r>
          </a:p>
        </p:txBody>
      </p:sp>
      <p:sp>
        <p:nvSpPr>
          <p:cNvPr id="264" name="Az első rend - tejfogazat (időleges fogak, dentes decidui), a születés után hat hónappal kezd megjelenni,…"/>
          <p:cNvSpPr txBox="1">
            <a:spLocks noGrp="1"/>
          </p:cNvSpPr>
          <p:nvPr>
            <p:ph type="body" idx="1"/>
          </p:nvPr>
        </p:nvSpPr>
        <p:spPr>
          <a:xfrm>
            <a:off x="762000" y="2768600"/>
            <a:ext cx="11480800" cy="57150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0" marR="457200" indent="0" algn="ctr" defTabSz="457200">
              <a:spcBef>
                <a:spcPts val="0"/>
              </a:spcBef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Az első rend - </a:t>
            </a:r>
            <a:r>
              <a:rPr b="1" u="sng">
                <a:solidFill>
                  <a:srgbClr val="0C41B3"/>
                </a:solidFill>
                <a:hlinkClick r:id="rId3"/>
              </a:rPr>
              <a:t>tejfogazat</a:t>
            </a:r>
            <a:r>
              <a:rPr b="1"/>
              <a:t> (időleges fogak, </a:t>
            </a:r>
            <a:r>
              <a:rPr b="1" i="1"/>
              <a:t>dentes decidui</a:t>
            </a:r>
            <a:r>
              <a:rPr b="1"/>
              <a:t>),</a:t>
            </a:r>
            <a:r>
              <a:t> a születés után hat hónappal kezd megjelenni, </a:t>
            </a:r>
          </a:p>
          <a:p>
            <a:pPr marL="0" marR="457200" indent="0" algn="ctr" defTabSz="457200">
              <a:spcBef>
                <a:spcPts val="0"/>
              </a:spcBef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 második rend - </a:t>
            </a:r>
            <a:r>
              <a:rPr b="1"/>
              <a:t>a </a:t>
            </a:r>
            <a:r>
              <a:rPr b="1" u="sng">
                <a:solidFill>
                  <a:srgbClr val="0C41B3"/>
                </a:solidFill>
                <a:hlinkClick r:id="rId4"/>
              </a:rPr>
              <a:t>maradó fogazat</a:t>
            </a:r>
            <a:r>
              <a:rPr b="1"/>
              <a:t> </a:t>
            </a:r>
            <a:r>
              <a:rPr b="1" i="1"/>
              <a:t>(dentes permanentes)</a:t>
            </a:r>
            <a:r>
              <a:t> a hatodik életév után kezd megjelenni (a maradó 6-sok előtőrésével kezdődik)</a:t>
            </a:r>
          </a:p>
          <a:p>
            <a:pPr marL="0" marR="457200" indent="0" defTabSz="457200">
              <a:spcBef>
                <a:spcPts val="0"/>
              </a:spcBef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0" marR="457200" indent="0" algn="ctr" defTabSz="457200">
              <a:spcBef>
                <a:spcPts val="0"/>
              </a:spcBef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Tejfogak száma 20 (kvadrásonként 5-5)</a:t>
            </a:r>
          </a:p>
          <a:p>
            <a:pPr marL="0" marR="457200" indent="0" algn="ctr" defTabSz="457200">
              <a:spcBef>
                <a:spcPts val="0"/>
              </a:spcBef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Maradó fogaké 28-32 (kvadrásonként 7-8)</a:t>
            </a:r>
          </a:p>
        </p:txBody>
      </p:sp>
      <p:pic>
        <p:nvPicPr>
          <p:cNvPr id="265" name="fogazat.jpg" descr="fogazat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44700" y="2552700"/>
            <a:ext cx="9283700" cy="6134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1" animBg="1" advAuto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Dentes decidui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1518543"/>
          </a:xfrm>
          <a:prstGeom prst="rect">
            <a:avLst/>
          </a:prstGeom>
        </p:spPr>
        <p:txBody>
          <a:bodyPr/>
          <a:lstStyle/>
          <a:p>
            <a:r>
              <a:t>Dentes decidui</a:t>
            </a:r>
          </a:p>
        </p:txBody>
      </p:sp>
      <p:sp>
        <p:nvSpPr>
          <p:cNvPr id="268" name="A tejfogak a megfelelő maradó fogakhoz hasonlítanak, de vannak morfológiai eltérések:…"/>
          <p:cNvSpPr txBox="1">
            <a:spLocks noGrp="1"/>
          </p:cNvSpPr>
          <p:nvPr>
            <p:ph type="body" idx="1"/>
          </p:nvPr>
        </p:nvSpPr>
        <p:spPr>
          <a:xfrm>
            <a:off x="952500" y="1809253"/>
            <a:ext cx="11099800" cy="7080747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70000"/>
              </a:lnSpc>
              <a:buSzTx/>
              <a:buNone/>
              <a:defRPr sz="3000"/>
            </a:pPr>
            <a:r>
              <a:rPr dirty="0"/>
              <a:t>A tejfogak a megfelelő maradó fogakhoz hasonlítanak, de vannak morfológiai eltérések:</a:t>
            </a:r>
          </a:p>
          <a:p>
            <a:pPr marL="444500" indent="-444500">
              <a:lnSpc>
                <a:spcPct val="70000"/>
              </a:lnSpc>
              <a:defRPr sz="3000"/>
            </a:pPr>
            <a:r>
              <a:rPr dirty="0"/>
              <a:t>a tejfogak kisebbek</a:t>
            </a:r>
          </a:p>
          <a:p>
            <a:pPr marL="444500" indent="-444500">
              <a:lnSpc>
                <a:spcPct val="70000"/>
              </a:lnSpc>
              <a:defRPr sz="3000"/>
            </a:pPr>
            <a:r>
              <a:rPr dirty="0"/>
              <a:t>koronájuk lekerekítettebb, rövidebb és széles</a:t>
            </a:r>
          </a:p>
          <a:p>
            <a:pPr marL="444500" indent="-444500">
              <a:lnSpc>
                <a:spcPct val="70000"/>
              </a:lnSpc>
              <a:defRPr sz="3000"/>
            </a:pPr>
            <a:r>
              <a:rPr dirty="0"/>
              <a:t>kékesfehér színűek (a maradó fogak sárgásak)</a:t>
            </a:r>
          </a:p>
          <a:p>
            <a:pPr marL="444500" indent="-444500">
              <a:lnSpc>
                <a:spcPct val="70000"/>
              </a:lnSpc>
              <a:defRPr sz="3000"/>
            </a:pPr>
            <a:r>
              <a:rPr dirty="0"/>
              <a:t>a zománc-cement határ élesebb, a korona és a gyökér határa kifejezettebb</a:t>
            </a:r>
          </a:p>
          <a:p>
            <a:pPr marL="444500" indent="-444500">
              <a:lnSpc>
                <a:spcPct val="70000"/>
              </a:lnSpc>
              <a:defRPr sz="3000"/>
            </a:pPr>
            <a:r>
              <a:rPr dirty="0"/>
              <a:t>a </a:t>
            </a:r>
            <a:r>
              <a:rPr dirty="0" smtClean="0"/>
              <a:t>pulpakamra</a:t>
            </a:r>
            <a:r>
              <a:rPr lang="hu-HU" dirty="0" smtClean="0"/>
              <a:t>,</a:t>
            </a:r>
            <a:r>
              <a:rPr dirty="0" smtClean="0"/>
              <a:t> </a:t>
            </a:r>
            <a:r>
              <a:rPr dirty="0"/>
              <a:t>a gyökércsatornák tágabbak</a:t>
            </a:r>
          </a:p>
          <a:p>
            <a:pPr marL="444500" indent="-444500">
              <a:lnSpc>
                <a:spcPct val="70000"/>
              </a:lnSpc>
              <a:defRPr sz="3000"/>
            </a:pPr>
            <a:r>
              <a:rPr dirty="0"/>
              <a:t>a tejmolarisok gyökerei jobban szétállnak, mert a maradó fogak </a:t>
            </a:r>
            <a:r>
              <a:rPr lang="hu-HU" dirty="0" smtClean="0"/>
              <a:t>c</a:t>
            </a:r>
            <a:r>
              <a:rPr dirty="0" smtClean="0"/>
              <a:t>síráit </a:t>
            </a:r>
            <a:r>
              <a:rPr dirty="0"/>
              <a:t>kell közrefogniuk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Cím"/>
          <p:cNvSpPr txBox="1">
            <a:spLocks noGrp="1"/>
          </p:cNvSpPr>
          <p:nvPr>
            <p:ph type="title"/>
          </p:nvPr>
        </p:nvSpPr>
        <p:spPr>
          <a:xfrm>
            <a:off x="762000" y="-635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  <a:endParaRPr/>
          </a:p>
        </p:txBody>
      </p:sp>
      <p:sp>
        <p:nvSpPr>
          <p:cNvPr id="272" name="A korona (corona dentis) és a gyökér (radix dentis) határánál van a fognyak (collum dentis).…"/>
          <p:cNvSpPr txBox="1">
            <a:spLocks noGrp="1"/>
          </p:cNvSpPr>
          <p:nvPr>
            <p:ph type="body" idx="1"/>
          </p:nvPr>
        </p:nvSpPr>
        <p:spPr>
          <a:xfrm>
            <a:off x="165100" y="558800"/>
            <a:ext cx="12204700" cy="72771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571500" indent="-571500" algn="ctr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00"/>
                </a:solidFill>
              </a:rPr>
              <a:t>A korona </a:t>
            </a:r>
            <a:r>
              <a:rPr i="1">
                <a:solidFill>
                  <a:srgbClr val="000000"/>
                </a:solidFill>
              </a:rPr>
              <a:t>(corona dentis) és a </a:t>
            </a:r>
            <a:r>
              <a:rPr>
                <a:solidFill>
                  <a:srgbClr val="000000"/>
                </a:solidFill>
              </a:rPr>
              <a:t>gyökér </a:t>
            </a:r>
            <a:r>
              <a:rPr i="1">
                <a:solidFill>
                  <a:srgbClr val="000000"/>
                </a:solidFill>
              </a:rPr>
              <a:t>(radix dentis)</a:t>
            </a:r>
            <a:r>
              <a:rPr>
                <a:solidFill>
                  <a:srgbClr val="000000"/>
                </a:solidFill>
              </a:rPr>
              <a:t> határánál van a </a:t>
            </a:r>
            <a:r>
              <a:rPr b="1">
                <a:solidFill>
                  <a:srgbClr val="000000"/>
                </a:solidFill>
              </a:rPr>
              <a:t>fognyak </a:t>
            </a:r>
            <a:r>
              <a:rPr b="1" i="1">
                <a:solidFill>
                  <a:srgbClr val="000000"/>
                </a:solidFill>
              </a:rPr>
              <a:t>(collum dentis).</a:t>
            </a:r>
            <a:r>
              <a:rPr>
                <a:solidFill>
                  <a:srgbClr val="000000"/>
                </a:solidFill>
              </a:rPr>
              <a:t> </a:t>
            </a:r>
          </a:p>
          <a:p>
            <a:pPr marL="0" indent="0">
              <a:spcBef>
                <a:spcPts val="2600"/>
              </a:spcBef>
              <a:buSzTx/>
              <a:buFont typeface="Zapf Dingbats"/>
              <a:buNone/>
              <a:defRPr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>
              <a:solidFill>
                <a:srgbClr val="000000"/>
              </a:solidFill>
            </a:endParaRPr>
          </a:p>
          <a:p>
            <a:pPr marL="0" marR="457200" indent="0" algn="just" defTabSz="457200">
              <a:spcBef>
                <a:spcPts val="600"/>
              </a:spcBef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A </a:t>
            </a:r>
            <a:r>
              <a:rPr b="1" i="1"/>
              <a:t>klinikai korona</a:t>
            </a:r>
            <a:r>
              <a:t> a fognak azt részét jelöli, amely </a:t>
            </a:r>
            <a:r>
              <a:rPr b="1">
                <a:solidFill>
                  <a:srgbClr val="561029"/>
                </a:solidFill>
              </a:rPr>
              <a:t>látható</a:t>
            </a:r>
            <a:r>
              <a:t>, tehát az ínytől </a:t>
            </a:r>
            <a:r>
              <a:rPr u="sng">
                <a:solidFill>
                  <a:srgbClr val="0C41B3"/>
                </a:solidFill>
                <a:hlinkClick r:id="rId4"/>
              </a:rPr>
              <a:t>koronálisabban</a:t>
            </a:r>
            <a:r>
              <a:t> elhelyezkedő részt. Így az élet során a klinikai korona változó kiterjedésű, például a még teljesen elő nem tört fog klinikai koronája kisebb, majd később az ínyvisszahúzódás miatt nagyobb lehet. </a:t>
            </a:r>
          </a:p>
          <a:p>
            <a:pPr marL="0" marR="457200" indent="0" algn="just" defTabSz="457200">
              <a:spcBef>
                <a:spcPts val="600"/>
              </a:spcBef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0" marR="457200" indent="0" algn="just" defTabSz="457200">
              <a:spcBef>
                <a:spcPts val="600"/>
              </a:spcBef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Az </a:t>
            </a:r>
            <a:r>
              <a:rPr b="1" i="1"/>
              <a:t>anatómiai korona</a:t>
            </a:r>
            <a:r>
              <a:t> ezzel szemben nem változik, mindig a </a:t>
            </a:r>
            <a:r>
              <a:rPr b="1">
                <a:solidFill>
                  <a:srgbClr val="5C0700"/>
                </a:solidFill>
              </a:rPr>
              <a:t>zománccal fedett részt</a:t>
            </a:r>
            <a:r>
              <a:t> jelöli.</a:t>
            </a:r>
          </a:p>
        </p:txBody>
      </p:sp>
      <p:pic>
        <p:nvPicPr>
          <p:cNvPr id="273" name="az anatomiai és klinikai korona.jpg" descr="az anatomiai és klinikai korona.jp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82209" y="7088683"/>
            <a:ext cx="3627091" cy="2259262"/>
          </a:xfrm>
          <a:prstGeom prst="rect">
            <a:avLst/>
          </a:prstGeom>
          <a:ln w="12700">
            <a:solidFill>
              <a:srgbClr val="FF26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" grpId="1" animBg="1" advAuto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Gyökerek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Gyökerek</a:t>
            </a:r>
          </a:p>
        </p:txBody>
      </p:sp>
      <p:sp>
        <p:nvSpPr>
          <p:cNvPr id="277" name="Egy gyökerűek:…"/>
          <p:cNvSpPr txBox="1">
            <a:spLocks noGrp="1"/>
          </p:cNvSpPr>
          <p:nvPr>
            <p:ph type="body" idx="1"/>
          </p:nvPr>
        </p:nvSpPr>
        <p:spPr>
          <a:xfrm>
            <a:off x="355600" y="1600200"/>
            <a:ext cx="12433300" cy="78867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571500" indent="-571500">
              <a:lnSpc>
                <a:spcPct val="50000"/>
              </a:lnSpc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42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endParaRPr sz="1400" u="sng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457200" indent="0" defTabSz="457200">
              <a:lnSpc>
                <a:spcPct val="50000"/>
              </a:lnSpc>
              <a:spcBef>
                <a:spcPts val="600"/>
              </a:spcBef>
              <a:buSzTx/>
              <a:buNone/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1"/>
              <a:t>Egy gyökerűek:</a:t>
            </a:r>
            <a:r>
              <a:t> </a:t>
            </a:r>
          </a:p>
          <a:p>
            <a:pPr marL="457200" marR="457200" indent="0">
              <a:lnSpc>
                <a:spcPct val="50000"/>
              </a:lnSpc>
              <a:spcBef>
                <a:spcPts val="2600"/>
              </a:spcBef>
              <a:buSzPct val="125000"/>
              <a:defRPr b="1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/>
              <a:t>frontfogak, </a:t>
            </a:r>
          </a:p>
          <a:p>
            <a:pPr marL="457200" marR="457200" indent="0">
              <a:lnSpc>
                <a:spcPct val="50000"/>
              </a:lnSpc>
              <a:spcBef>
                <a:spcPts val="2600"/>
              </a:spcBef>
              <a:buSzPct val="125000"/>
              <a:defRPr b="1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/>
              <a:t>kisörlők</a:t>
            </a:r>
          </a:p>
          <a:p>
            <a:pPr marL="0" marR="457200" lvl="3" indent="1371600">
              <a:lnSpc>
                <a:spcPct val="80000"/>
              </a:lnSpc>
              <a:spcBef>
                <a:spcPts val="2600"/>
              </a:spcBef>
              <a:buSzTx/>
              <a:buNone/>
              <a:defRPr b="1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21CA1"/>
                </a:solidFill>
              </a:rPr>
              <a:t>kivétel:  felső első kisőrlő (</a:t>
            </a:r>
            <a:r>
              <a:rPr b="0">
                <a:solidFill>
                  <a:srgbClr val="000000"/>
                </a:solidFill>
              </a:rPr>
              <a:t>egy </a:t>
            </a:r>
            <a:r>
              <a:rPr b="0" u="sng">
                <a:solidFill>
                  <a:srgbClr val="0C41B3"/>
                </a:solidFill>
                <a:hlinkClick r:id="rId4"/>
              </a:rPr>
              <a:t>vesztibuláris</a:t>
            </a:r>
            <a:r>
              <a:rPr b="0">
                <a:solidFill>
                  <a:srgbClr val="000000"/>
                </a:solidFill>
              </a:rPr>
              <a:t> és egy </a:t>
            </a:r>
            <a:r>
              <a:rPr b="0" u="sng">
                <a:solidFill>
                  <a:srgbClr val="0C41B3"/>
                </a:solidFill>
                <a:hlinkClick r:id="rId5"/>
              </a:rPr>
              <a:t>palatinális</a:t>
            </a:r>
            <a:r>
              <a:rPr b="0">
                <a:solidFill>
                  <a:srgbClr val="000000"/>
                </a:solidFill>
              </a:rPr>
              <a:t> gyökérrel rendelkezik)</a:t>
            </a:r>
            <a:endParaRPr>
              <a:solidFill>
                <a:srgbClr val="021CA1"/>
              </a:solidFill>
            </a:endParaRPr>
          </a:p>
          <a:p>
            <a:pPr marL="0" marR="457200" indent="0" defTabSz="457200">
              <a:lnSpc>
                <a:spcPct val="60000"/>
              </a:lnSpc>
              <a:spcBef>
                <a:spcPts val="600"/>
              </a:spcBef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21CA1"/>
                </a:solidFill>
              </a:rPr>
              <a:t> </a:t>
            </a:r>
            <a:r>
              <a:rPr b="1" i="1"/>
              <a:t>Kétgyökerűek: </a:t>
            </a:r>
          </a:p>
          <a:p>
            <a:pPr marL="457200" marR="457200" indent="0">
              <a:lnSpc>
                <a:spcPct val="60000"/>
              </a:lnSpc>
              <a:spcBef>
                <a:spcPts val="2600"/>
              </a:spcBef>
              <a:buSzPct val="125000"/>
              <a:defRPr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alsó nagyőrlők (egy </a:t>
            </a:r>
            <a:r>
              <a:rPr u="sng">
                <a:solidFill>
                  <a:srgbClr val="0C41B3"/>
                </a:solidFill>
                <a:hlinkClick r:id="rId5"/>
              </a:rPr>
              <a:t>meziális</a:t>
            </a:r>
            <a:r>
              <a:t> és egy </a:t>
            </a:r>
            <a:r>
              <a:rPr u="sng">
                <a:solidFill>
                  <a:srgbClr val="0C41B3"/>
                </a:solidFill>
                <a:hlinkClick r:id="rId6"/>
              </a:rPr>
              <a:t>disztális</a:t>
            </a:r>
            <a:r>
              <a:t> gyökere van),</a:t>
            </a:r>
          </a:p>
          <a:p>
            <a:pPr marL="457200" marR="457200" indent="0">
              <a:lnSpc>
                <a:spcPct val="60000"/>
              </a:lnSpc>
              <a:spcBef>
                <a:spcPts val="2600"/>
              </a:spcBef>
              <a:buSzPct val="125000"/>
              <a:defRPr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felső első kisörlők (4)</a:t>
            </a:r>
          </a:p>
          <a:p>
            <a:pPr marL="457200" marR="457200" indent="0">
              <a:lnSpc>
                <a:spcPct val="60000"/>
              </a:lnSpc>
              <a:spcBef>
                <a:spcPts val="2600"/>
              </a:spcBef>
              <a:buSzPct val="125000"/>
              <a:defRPr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0" marR="457200" indent="0" defTabSz="457200">
              <a:lnSpc>
                <a:spcPct val="80000"/>
              </a:lnSpc>
              <a:spcBef>
                <a:spcPts val="600"/>
              </a:spcBef>
              <a:buClr>
                <a:srgbClr val="020202"/>
              </a:buClr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</a:t>
            </a:r>
            <a:r>
              <a:rPr b="1" i="1"/>
              <a:t>Háromgyökerűek</a:t>
            </a:r>
            <a:r>
              <a:t>: </a:t>
            </a:r>
          </a:p>
          <a:p>
            <a:pPr marL="457200" marR="457200" indent="0">
              <a:lnSpc>
                <a:spcPct val="80000"/>
              </a:lnSpc>
              <a:spcBef>
                <a:spcPts val="2600"/>
              </a:spcBef>
              <a:buClr>
                <a:srgbClr val="020202"/>
              </a:buClr>
              <a:buSzPct val="125000"/>
              <a:defRPr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felső nagyőrlők</a:t>
            </a:r>
            <a:r>
              <a:rPr b="1" i="1"/>
              <a:t> (</a:t>
            </a:r>
            <a:r>
              <a:t>amelyek közül </a:t>
            </a:r>
            <a:r>
              <a:rPr>
                <a:solidFill>
                  <a:srgbClr val="002E7A"/>
                </a:solidFill>
              </a:rPr>
              <a:t>kettő vesztibulárisan</a:t>
            </a:r>
            <a:r>
              <a:t> és egy </a:t>
            </a:r>
            <a:r>
              <a:rPr>
                <a:solidFill>
                  <a:srgbClr val="002E7A"/>
                </a:solidFill>
              </a:rPr>
              <a:t>palatinálisan</a:t>
            </a:r>
            <a:r>
              <a:t> található)</a:t>
            </a:r>
          </a:p>
          <a:p>
            <a:pPr marL="0" marR="457200" indent="0" defTabSz="457200">
              <a:spcBef>
                <a:spcPts val="600"/>
              </a:spcBef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pic>
        <p:nvPicPr>
          <p:cNvPr id="278" name="celist.jpg" descr="celist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334500" y="0"/>
            <a:ext cx="3670300" cy="3708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xmlns:p15="http://schemas.microsoft.com/office/powerpoint/2012/main" xmlns="" Requires="p15">
      <p:transition xmlns:p14="http://schemas.microsoft.com/office/powerpoint/2010/main" spd="med" advClick="1" p14:dur="1000">
        <p15:prstTrans prst="pageCurlDouble"/>
      </p:transition>
    </mc:Choice>
    <mc:Choice Requires="p14">
      <p:transition spd="slow">
        <p14:prism dir="d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Fogak csoportosítása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 algn="l"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Fogak csoportosítása</a:t>
            </a:r>
          </a:p>
        </p:txBody>
      </p:sp>
      <p:sp>
        <p:nvSpPr>
          <p:cNvPr id="282" name="1. Metszőfogak (dentes incisivi) - lapát (felső) és véső (alsó) alakúak harapásra alkalmasak (kvadránsonként kettő),…"/>
          <p:cNvSpPr txBox="1">
            <a:spLocks noGrp="1"/>
          </p:cNvSpPr>
          <p:nvPr>
            <p:ph type="body" idx="1"/>
          </p:nvPr>
        </p:nvSpPr>
        <p:spPr>
          <a:xfrm>
            <a:off x="342900" y="2996528"/>
            <a:ext cx="12369800" cy="5576321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0" marR="457200" indent="0" algn="just" defTabSz="457200">
              <a:spcBef>
                <a:spcPts val="600"/>
              </a:spcBef>
              <a:buSzTx/>
              <a:buNone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400" i="1" dirty="0">
                <a:solidFill>
                  <a:srgbClr val="791A3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sz="3400" b="1" i="1" dirty="0">
                <a:solidFill>
                  <a:srgbClr val="791A3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Metszőfogak (dentes incisivi)</a:t>
            </a:r>
            <a:r>
              <a:rPr sz="3400" b="1" dirty="0">
                <a:latin typeface="Times New Roman"/>
                <a:ea typeface="Times New Roman"/>
                <a:cs typeface="Times New Roman"/>
                <a:sym typeface="Times New Roman"/>
              </a:rPr>
              <a:t> - </a:t>
            </a:r>
            <a:r>
              <a:rPr sz="3400" dirty="0">
                <a:latin typeface="Times New Roman"/>
                <a:ea typeface="Times New Roman"/>
                <a:cs typeface="Times New Roman"/>
                <a:sym typeface="Times New Roman"/>
              </a:rPr>
              <a:t>lapát (felső) és véső (alsó) alakúak harapásra alkalmasak (kvadránsonként kettő), </a:t>
            </a:r>
            <a:endParaRPr lang="hu-HU" sz="34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457200" indent="0" algn="just" defTabSz="457200">
              <a:spcBef>
                <a:spcPts val="600"/>
              </a:spcBef>
              <a:buSzTx/>
              <a:buNone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endParaRPr lang="hu-HU" sz="34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457200" indent="0" algn="just" defTabSz="457200">
              <a:spcBef>
                <a:spcPts val="600"/>
              </a:spcBef>
              <a:buSzTx/>
              <a:buNone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endParaRPr lang="hu-HU" sz="34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457200" indent="0" algn="just" defTabSz="457200">
              <a:spcBef>
                <a:spcPts val="600"/>
              </a:spcBef>
              <a:buSzTx/>
              <a:buNone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400" dirty="0" smtClean="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sz="3400" i="1" dirty="0">
                <a:solidFill>
                  <a:srgbClr val="791A3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sz="3400" b="1" i="1" dirty="0">
                <a:solidFill>
                  <a:srgbClr val="791A3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Szemfog (dentes canini) -</a:t>
            </a:r>
            <a:r>
              <a:rPr sz="3400" dirty="0">
                <a:latin typeface="Times New Roman"/>
                <a:ea typeface="Times New Roman"/>
                <a:cs typeface="Times New Roman"/>
                <a:sym typeface="Times New Roman"/>
              </a:rPr>
              <a:t> a leghosszabb gyökerű (így rögzítése stabil) tépésre alkalmas (kvadránsonként egy), </a:t>
            </a:r>
          </a:p>
          <a:p>
            <a:pPr marL="0" marR="457200" indent="0" algn="just" defTabSz="457200">
              <a:spcBef>
                <a:spcPts val="600"/>
              </a:spcBef>
              <a:buSz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3200" dirty="0"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283" name="fogterkep1.jpg" descr="fogterkep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10600" y="279400"/>
            <a:ext cx="3759200" cy="1727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500" fill="hold"/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500" fill="hold"/>
                                        <p:tgtEl>
                                          <p:spTgt spid="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xit" presetSubtype="1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" grpId="1" build="p" animBg="1" advAuto="0"/>
      <p:bldP spid="282" grpId="2" build="p" bldLvl="5" animBg="1" advAuto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500" y="853316"/>
            <a:ext cx="11099800" cy="8036684"/>
          </a:xfrm>
        </p:spPr>
        <p:txBody>
          <a:bodyPr/>
          <a:lstStyle/>
          <a:p>
            <a:pPr marL="0" marR="457200" indent="0" algn="just" defTabSz="457200">
              <a:spcBef>
                <a:spcPts val="600"/>
              </a:spcBef>
              <a:buSz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3400" b="1" i="1" dirty="0" smtClean="0">
                <a:solidFill>
                  <a:srgbClr val="791A3E"/>
                </a:solidFill>
                <a:latin typeface="Times New Roman"/>
                <a:cs typeface="Times New Roman"/>
              </a:rPr>
              <a:t>3. </a:t>
            </a:r>
            <a:r>
              <a:rPr lang="en-US" sz="3400" b="1" i="1" dirty="0" err="1" smtClean="0">
                <a:solidFill>
                  <a:srgbClr val="791A3E"/>
                </a:solidFill>
                <a:latin typeface="Times New Roman"/>
                <a:cs typeface="Times New Roman"/>
              </a:rPr>
              <a:t>Kisőrlők</a:t>
            </a:r>
            <a:r>
              <a:rPr lang="en-US" sz="3400" b="1" i="1" dirty="0" smtClean="0">
                <a:solidFill>
                  <a:srgbClr val="791A3E"/>
                </a:solidFill>
                <a:latin typeface="Times New Roman"/>
                <a:cs typeface="Times New Roman"/>
              </a:rPr>
              <a:t> </a:t>
            </a:r>
            <a:r>
              <a:rPr lang="en-US" sz="3400" b="1" i="1" dirty="0">
                <a:solidFill>
                  <a:srgbClr val="791A3E"/>
                </a:solidFill>
                <a:latin typeface="Times New Roman"/>
                <a:cs typeface="Times New Roman"/>
              </a:rPr>
              <a:t>(</a:t>
            </a:r>
            <a:r>
              <a:rPr lang="en-US" sz="3400" b="1" i="1" dirty="0" err="1">
                <a:solidFill>
                  <a:srgbClr val="791A3E"/>
                </a:solidFill>
                <a:latin typeface="Times New Roman"/>
                <a:cs typeface="Times New Roman"/>
              </a:rPr>
              <a:t>dentes</a:t>
            </a:r>
            <a:r>
              <a:rPr lang="en-US" sz="3400" b="1" i="1" dirty="0">
                <a:solidFill>
                  <a:srgbClr val="791A3E"/>
                </a:solidFill>
                <a:latin typeface="Times New Roman"/>
                <a:cs typeface="Times New Roman"/>
              </a:rPr>
              <a:t> </a:t>
            </a:r>
            <a:r>
              <a:rPr lang="en-US" sz="3400" b="1" i="1" dirty="0" err="1">
                <a:solidFill>
                  <a:srgbClr val="791A3E"/>
                </a:solidFill>
                <a:latin typeface="Times New Roman"/>
                <a:cs typeface="Times New Roman"/>
              </a:rPr>
              <a:t>praemolares</a:t>
            </a:r>
            <a:r>
              <a:rPr lang="en-US" sz="3400" b="1" i="1" dirty="0">
                <a:solidFill>
                  <a:srgbClr val="791A3E"/>
                </a:solidFill>
                <a:latin typeface="Times New Roman"/>
                <a:cs typeface="Times New Roman"/>
              </a:rPr>
              <a:t>) </a:t>
            </a:r>
            <a:r>
              <a:rPr lang="mr-IN" sz="3400" b="1" i="1" dirty="0" smtClean="0">
                <a:solidFill>
                  <a:srgbClr val="791A3E"/>
                </a:solidFill>
                <a:latin typeface="Times New Roman"/>
                <a:cs typeface="Times New Roman"/>
              </a:rPr>
              <a:t>–</a:t>
            </a:r>
            <a:endParaRPr lang="en-US" sz="3400" b="1" i="1" dirty="0" smtClean="0">
              <a:solidFill>
                <a:srgbClr val="791A3E"/>
              </a:solidFill>
              <a:latin typeface="Times New Roman"/>
              <a:cs typeface="Times New Roman"/>
            </a:endParaRPr>
          </a:p>
          <a:p>
            <a:pPr marL="0" marR="457200" indent="0" algn="just" defTabSz="457200">
              <a:spcBef>
                <a:spcPts val="600"/>
              </a:spcBef>
              <a:buSz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3400" dirty="0" err="1" smtClean="0">
                <a:latin typeface="Times New Roman"/>
                <a:cs typeface="Times New Roman"/>
              </a:rPr>
              <a:t>széles</a:t>
            </a:r>
            <a:r>
              <a:rPr lang="en-US" sz="3400" dirty="0" smtClean="0">
                <a:latin typeface="Times New Roman"/>
                <a:cs typeface="Times New Roman"/>
              </a:rPr>
              <a:t> </a:t>
            </a:r>
            <a:r>
              <a:rPr lang="en-US" sz="3400" dirty="0" err="1">
                <a:latin typeface="Times New Roman"/>
                <a:cs typeface="Times New Roman"/>
              </a:rPr>
              <a:t>koronával</a:t>
            </a:r>
            <a:r>
              <a:rPr lang="en-US" sz="3400" dirty="0">
                <a:latin typeface="Times New Roman"/>
                <a:cs typeface="Times New Roman"/>
              </a:rPr>
              <a:t> </a:t>
            </a:r>
            <a:r>
              <a:rPr lang="en-US" sz="3400" dirty="0" err="1">
                <a:latin typeface="Times New Roman"/>
                <a:cs typeface="Times New Roman"/>
              </a:rPr>
              <a:t>rendelkezők</a:t>
            </a:r>
            <a:r>
              <a:rPr lang="en-US" sz="3400" dirty="0">
                <a:latin typeface="Times New Roman"/>
                <a:cs typeface="Times New Roman"/>
              </a:rPr>
              <a:t>,  </a:t>
            </a:r>
            <a:endParaRPr lang="en-US" sz="3400" dirty="0" smtClean="0">
              <a:latin typeface="Times New Roman"/>
              <a:cs typeface="Times New Roman"/>
            </a:endParaRPr>
          </a:p>
          <a:p>
            <a:pPr marL="0" marR="457200" indent="0" algn="just" defTabSz="457200">
              <a:spcBef>
                <a:spcPts val="600"/>
              </a:spcBef>
              <a:buSz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3400" dirty="0" err="1" smtClean="0">
                <a:latin typeface="Times New Roman"/>
                <a:cs typeface="Times New Roman"/>
              </a:rPr>
              <a:t>darabolásra</a:t>
            </a:r>
            <a:r>
              <a:rPr lang="en-US" sz="3400" dirty="0" smtClean="0">
                <a:latin typeface="Times New Roman"/>
                <a:cs typeface="Times New Roman"/>
              </a:rPr>
              <a:t> </a:t>
            </a:r>
            <a:r>
              <a:rPr lang="en-US" sz="3400" dirty="0" err="1">
                <a:latin typeface="Times New Roman"/>
                <a:cs typeface="Times New Roman"/>
              </a:rPr>
              <a:t>és</a:t>
            </a:r>
            <a:r>
              <a:rPr lang="en-US" sz="3400" dirty="0">
                <a:latin typeface="Times New Roman"/>
                <a:cs typeface="Times New Roman"/>
              </a:rPr>
              <a:t> </a:t>
            </a:r>
            <a:r>
              <a:rPr lang="en-US" sz="3400" dirty="0" err="1">
                <a:latin typeface="Times New Roman"/>
                <a:cs typeface="Times New Roman"/>
              </a:rPr>
              <a:t>szétnyomásra</a:t>
            </a:r>
            <a:r>
              <a:rPr lang="en-US" sz="3400" dirty="0">
                <a:latin typeface="Times New Roman"/>
                <a:cs typeface="Times New Roman"/>
              </a:rPr>
              <a:t> </a:t>
            </a:r>
            <a:r>
              <a:rPr lang="en-US" sz="3400" dirty="0" err="1">
                <a:latin typeface="Times New Roman"/>
                <a:cs typeface="Times New Roman"/>
              </a:rPr>
              <a:t>alkalmasak</a:t>
            </a:r>
            <a:r>
              <a:rPr lang="en-US" sz="3400" dirty="0">
                <a:latin typeface="Times New Roman"/>
                <a:cs typeface="Times New Roman"/>
              </a:rPr>
              <a:t>, </a:t>
            </a:r>
            <a:r>
              <a:rPr lang="en-US" sz="3400" dirty="0" err="1">
                <a:latin typeface="Times New Roman"/>
                <a:cs typeface="Times New Roman"/>
              </a:rPr>
              <a:t>szerepet</a:t>
            </a:r>
            <a:r>
              <a:rPr lang="en-US" sz="3400" dirty="0">
                <a:latin typeface="Times New Roman"/>
                <a:cs typeface="Times New Roman"/>
              </a:rPr>
              <a:t> </a:t>
            </a:r>
            <a:r>
              <a:rPr lang="en-US" sz="3400" dirty="0" err="1">
                <a:latin typeface="Times New Roman"/>
                <a:cs typeface="Times New Roman"/>
              </a:rPr>
              <a:t>kapnak</a:t>
            </a:r>
            <a:r>
              <a:rPr lang="en-US" sz="3400" dirty="0">
                <a:latin typeface="Times New Roman"/>
                <a:cs typeface="Times New Roman"/>
              </a:rPr>
              <a:t> </a:t>
            </a:r>
            <a:r>
              <a:rPr lang="en-US" sz="3400" dirty="0" err="1">
                <a:latin typeface="Times New Roman"/>
                <a:cs typeface="Times New Roman"/>
              </a:rPr>
              <a:t>az</a:t>
            </a:r>
            <a:r>
              <a:rPr lang="en-US" sz="3400" dirty="0">
                <a:latin typeface="Times New Roman"/>
                <a:cs typeface="Times New Roman"/>
              </a:rPr>
              <a:t> arc </a:t>
            </a:r>
            <a:r>
              <a:rPr lang="en-US" sz="3400" dirty="0" err="1">
                <a:latin typeface="Times New Roman"/>
                <a:cs typeface="Times New Roman"/>
              </a:rPr>
              <a:t>esztétikájának</a:t>
            </a:r>
            <a:r>
              <a:rPr lang="en-US" sz="3400" dirty="0">
                <a:latin typeface="Times New Roman"/>
                <a:cs typeface="Times New Roman"/>
              </a:rPr>
              <a:t> </a:t>
            </a:r>
            <a:r>
              <a:rPr lang="en-US" sz="3400" dirty="0" err="1">
                <a:latin typeface="Times New Roman"/>
                <a:cs typeface="Times New Roman"/>
              </a:rPr>
              <a:t>kialakításában</a:t>
            </a:r>
            <a:r>
              <a:rPr lang="en-US" sz="3400" dirty="0">
                <a:latin typeface="Times New Roman"/>
                <a:cs typeface="Times New Roman"/>
              </a:rPr>
              <a:t>, a </a:t>
            </a:r>
            <a:r>
              <a:rPr lang="en-US" sz="3400" dirty="0" err="1">
                <a:latin typeface="Times New Roman"/>
                <a:cs typeface="Times New Roman"/>
              </a:rPr>
              <a:t>harapási</a:t>
            </a:r>
            <a:r>
              <a:rPr lang="en-US" sz="3400" dirty="0">
                <a:latin typeface="Times New Roman"/>
                <a:cs typeface="Times New Roman"/>
              </a:rPr>
              <a:t> </a:t>
            </a:r>
            <a:r>
              <a:rPr lang="en-US" sz="3400" dirty="0" err="1">
                <a:latin typeface="Times New Roman"/>
                <a:cs typeface="Times New Roman"/>
              </a:rPr>
              <a:t>magasság</a:t>
            </a:r>
            <a:r>
              <a:rPr lang="en-US" sz="3400" dirty="0">
                <a:latin typeface="Times New Roman"/>
                <a:cs typeface="Times New Roman"/>
              </a:rPr>
              <a:t> </a:t>
            </a:r>
            <a:r>
              <a:rPr lang="en-US" sz="3400" dirty="0" err="1">
                <a:latin typeface="Times New Roman"/>
                <a:cs typeface="Times New Roman"/>
              </a:rPr>
              <a:t>fenntartásában</a:t>
            </a:r>
            <a:r>
              <a:rPr lang="en-US" sz="3400" dirty="0">
                <a:latin typeface="Times New Roman"/>
                <a:cs typeface="Times New Roman"/>
              </a:rPr>
              <a:t>, a </a:t>
            </a:r>
            <a:r>
              <a:rPr lang="en-US" sz="3400" dirty="0" err="1">
                <a:latin typeface="Times New Roman"/>
                <a:cs typeface="Times New Roman"/>
              </a:rPr>
              <a:t>szájzug</a:t>
            </a:r>
            <a:r>
              <a:rPr lang="en-US" sz="3400" dirty="0">
                <a:latin typeface="Times New Roman"/>
                <a:cs typeface="Times New Roman"/>
              </a:rPr>
              <a:t> </a:t>
            </a:r>
            <a:r>
              <a:rPr lang="en-US" sz="3400" dirty="0" err="1">
                <a:latin typeface="Times New Roman"/>
                <a:cs typeface="Times New Roman"/>
              </a:rPr>
              <a:t>alátámasztásában</a:t>
            </a:r>
            <a:r>
              <a:rPr lang="en-US" sz="3400" dirty="0">
                <a:latin typeface="Times New Roman"/>
                <a:cs typeface="Times New Roman"/>
              </a:rPr>
              <a:t>. (</a:t>
            </a:r>
            <a:r>
              <a:rPr lang="en-US" sz="3400" dirty="0" err="1">
                <a:latin typeface="Times New Roman"/>
                <a:cs typeface="Times New Roman"/>
              </a:rPr>
              <a:t>kvadránsonként</a:t>
            </a:r>
            <a:r>
              <a:rPr lang="en-US" sz="3400" dirty="0">
                <a:latin typeface="Times New Roman"/>
                <a:cs typeface="Times New Roman"/>
              </a:rPr>
              <a:t> </a:t>
            </a:r>
            <a:r>
              <a:rPr lang="en-US" sz="3400" dirty="0" err="1">
                <a:latin typeface="Times New Roman"/>
                <a:cs typeface="Times New Roman"/>
              </a:rPr>
              <a:t>kettő</a:t>
            </a:r>
            <a:r>
              <a:rPr lang="en-US" sz="3400" dirty="0">
                <a:latin typeface="Times New Roman"/>
                <a:cs typeface="Times New Roman"/>
              </a:rPr>
              <a:t>),</a:t>
            </a:r>
          </a:p>
          <a:p>
            <a:pPr marL="0" marR="457200" indent="0" algn="just" defTabSz="457200">
              <a:spcBef>
                <a:spcPts val="600"/>
              </a:spcBef>
              <a:buSz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3400" dirty="0" err="1">
                <a:latin typeface="Times New Roman"/>
                <a:cs typeface="Times New Roman"/>
              </a:rPr>
              <a:t>Formájuk</a:t>
            </a:r>
            <a:r>
              <a:rPr lang="en-US" sz="3400" dirty="0">
                <a:latin typeface="Times New Roman"/>
                <a:cs typeface="Times New Roman"/>
              </a:rPr>
              <a:t> </a:t>
            </a:r>
            <a:r>
              <a:rPr lang="en-US" sz="3400" dirty="0" err="1">
                <a:latin typeface="Times New Roman"/>
                <a:cs typeface="Times New Roman"/>
              </a:rPr>
              <a:t>átmenetet</a:t>
            </a:r>
            <a:r>
              <a:rPr lang="en-US" sz="3400" dirty="0">
                <a:latin typeface="Times New Roman"/>
                <a:cs typeface="Times New Roman"/>
              </a:rPr>
              <a:t> </a:t>
            </a:r>
            <a:r>
              <a:rPr lang="en-US" sz="3400" dirty="0" err="1">
                <a:latin typeface="Times New Roman"/>
                <a:cs typeface="Times New Roman"/>
              </a:rPr>
              <a:t>képez</a:t>
            </a:r>
            <a:r>
              <a:rPr lang="en-US" sz="3400" dirty="0">
                <a:latin typeface="Times New Roman"/>
                <a:cs typeface="Times New Roman"/>
              </a:rPr>
              <a:t> </a:t>
            </a:r>
            <a:r>
              <a:rPr lang="en-US" sz="3400" dirty="0" err="1">
                <a:latin typeface="Times New Roman"/>
                <a:cs typeface="Times New Roman"/>
              </a:rPr>
              <a:t>két</a:t>
            </a:r>
            <a:r>
              <a:rPr lang="en-US" sz="3400" dirty="0">
                <a:latin typeface="Times New Roman"/>
                <a:cs typeface="Times New Roman"/>
              </a:rPr>
              <a:t> </a:t>
            </a:r>
            <a:r>
              <a:rPr lang="en-US" sz="3400" dirty="0" err="1">
                <a:latin typeface="Times New Roman"/>
                <a:cs typeface="Times New Roman"/>
              </a:rPr>
              <a:t>fogcsoport</a:t>
            </a:r>
            <a:r>
              <a:rPr lang="en-US" sz="3400" dirty="0">
                <a:latin typeface="Times New Roman"/>
                <a:cs typeface="Times New Roman"/>
              </a:rPr>
              <a:t> </a:t>
            </a:r>
            <a:r>
              <a:rPr lang="en-US" sz="3400" dirty="0" err="1">
                <a:latin typeface="Times New Roman"/>
                <a:cs typeface="Times New Roman"/>
              </a:rPr>
              <a:t>között</a:t>
            </a:r>
            <a:r>
              <a:rPr lang="en-US" sz="3400" dirty="0">
                <a:latin typeface="Times New Roman"/>
                <a:cs typeface="Times New Roman"/>
              </a:rPr>
              <a:t>, a 4-ek </a:t>
            </a:r>
            <a:r>
              <a:rPr lang="en-US" sz="3400" dirty="0" err="1">
                <a:latin typeface="Times New Roman"/>
                <a:cs typeface="Times New Roman"/>
              </a:rPr>
              <a:t>buccalis</a:t>
            </a:r>
            <a:r>
              <a:rPr lang="en-US" sz="3400" dirty="0">
                <a:latin typeface="Times New Roman"/>
                <a:cs typeface="Times New Roman"/>
              </a:rPr>
              <a:t> </a:t>
            </a:r>
            <a:r>
              <a:rPr lang="en-US" sz="3400" dirty="0" err="1">
                <a:latin typeface="Times New Roman"/>
                <a:cs typeface="Times New Roman"/>
              </a:rPr>
              <a:t>csücskei</a:t>
            </a:r>
            <a:r>
              <a:rPr lang="en-US" sz="3400" dirty="0">
                <a:latin typeface="Times New Roman"/>
                <a:cs typeface="Times New Roman"/>
              </a:rPr>
              <a:t> </a:t>
            </a:r>
            <a:r>
              <a:rPr lang="en-US" sz="3400" dirty="0" err="1">
                <a:latin typeface="Times New Roman"/>
                <a:cs typeface="Times New Roman"/>
              </a:rPr>
              <a:t>hasonlítanak</a:t>
            </a:r>
            <a:r>
              <a:rPr lang="en-US" sz="3400" dirty="0">
                <a:latin typeface="Times New Roman"/>
                <a:cs typeface="Times New Roman"/>
              </a:rPr>
              <a:t> a </a:t>
            </a:r>
            <a:r>
              <a:rPr lang="en-US" sz="3400" dirty="0" err="1">
                <a:latin typeface="Times New Roman"/>
                <a:cs typeface="Times New Roman"/>
              </a:rPr>
              <a:t>szemfog</a:t>
            </a:r>
            <a:r>
              <a:rPr lang="en-US" sz="3400" dirty="0">
                <a:latin typeface="Times New Roman"/>
                <a:cs typeface="Times New Roman"/>
              </a:rPr>
              <a:t> </a:t>
            </a:r>
            <a:r>
              <a:rPr lang="en-US" sz="3400" dirty="0" err="1">
                <a:latin typeface="Times New Roman"/>
                <a:cs typeface="Times New Roman"/>
              </a:rPr>
              <a:t>incisalis</a:t>
            </a:r>
            <a:r>
              <a:rPr lang="en-US" sz="3400" dirty="0">
                <a:latin typeface="Times New Roman"/>
                <a:cs typeface="Times New Roman"/>
              </a:rPr>
              <a:t> </a:t>
            </a:r>
            <a:r>
              <a:rPr lang="en-US" sz="3400" dirty="0" err="1">
                <a:latin typeface="Times New Roman"/>
                <a:cs typeface="Times New Roman"/>
              </a:rPr>
              <a:t>éléhez</a:t>
            </a:r>
            <a:r>
              <a:rPr lang="en-US" sz="3400" dirty="0">
                <a:latin typeface="Times New Roman"/>
                <a:cs typeface="Times New Roman"/>
              </a:rPr>
              <a:t>, de </a:t>
            </a:r>
            <a:r>
              <a:rPr lang="en-US" sz="3400" dirty="0" err="1">
                <a:latin typeface="Times New Roman"/>
                <a:cs typeface="Times New Roman"/>
              </a:rPr>
              <a:t>már</a:t>
            </a:r>
            <a:r>
              <a:rPr lang="en-US" sz="3400" dirty="0">
                <a:latin typeface="Times New Roman"/>
                <a:cs typeface="Times New Roman"/>
              </a:rPr>
              <a:t> </a:t>
            </a:r>
            <a:r>
              <a:rPr lang="en-US" sz="3400" dirty="0" err="1">
                <a:latin typeface="Times New Roman"/>
                <a:cs typeface="Times New Roman"/>
              </a:rPr>
              <a:t>igazi</a:t>
            </a:r>
            <a:r>
              <a:rPr lang="en-US" sz="3400" dirty="0">
                <a:latin typeface="Times New Roman"/>
                <a:cs typeface="Times New Roman"/>
              </a:rPr>
              <a:t> </a:t>
            </a:r>
            <a:r>
              <a:rPr lang="en-US" sz="3400" dirty="0" err="1">
                <a:latin typeface="Times New Roman"/>
                <a:cs typeface="Times New Roman"/>
              </a:rPr>
              <a:t>rágófelszínnel</a:t>
            </a:r>
            <a:r>
              <a:rPr lang="en-US" sz="3400" dirty="0">
                <a:latin typeface="Times New Roman"/>
                <a:cs typeface="Times New Roman"/>
              </a:rPr>
              <a:t> </a:t>
            </a:r>
            <a:r>
              <a:rPr lang="en-US" sz="3400" dirty="0" err="1">
                <a:latin typeface="Times New Roman"/>
                <a:cs typeface="Times New Roman"/>
              </a:rPr>
              <a:t>rendelkeznek</a:t>
            </a:r>
            <a:r>
              <a:rPr lang="en-US" sz="3400" dirty="0">
                <a:latin typeface="Times New Roman"/>
                <a:cs typeface="Times New Roman"/>
              </a:rPr>
              <a:t>. </a:t>
            </a:r>
            <a:r>
              <a:rPr lang="en-US" sz="3400" dirty="0" err="1" smtClean="0">
                <a:latin typeface="Times New Roman"/>
                <a:cs typeface="Times New Roman"/>
              </a:rPr>
              <a:t>Két</a:t>
            </a:r>
            <a:r>
              <a:rPr lang="en-US" sz="3400" dirty="0" smtClean="0">
                <a:latin typeface="Times New Roman"/>
                <a:cs typeface="Times New Roman"/>
              </a:rPr>
              <a:t> </a:t>
            </a:r>
            <a:r>
              <a:rPr lang="en-US" sz="3400" dirty="0" err="1" smtClean="0">
                <a:latin typeface="Times New Roman"/>
                <a:cs typeface="Times New Roman"/>
              </a:rPr>
              <a:t>csücsökkel</a:t>
            </a:r>
            <a:r>
              <a:rPr lang="en-US" sz="3400" dirty="0" smtClean="0">
                <a:latin typeface="Times New Roman"/>
                <a:cs typeface="Times New Roman"/>
              </a:rPr>
              <a:t> </a:t>
            </a:r>
            <a:r>
              <a:rPr lang="en-US" sz="3400" b="1" dirty="0" smtClean="0">
                <a:solidFill>
                  <a:srgbClr val="660066"/>
                </a:solidFill>
                <a:latin typeface="Times New Roman"/>
                <a:cs typeface="Times New Roman"/>
              </a:rPr>
              <a:t>(</a:t>
            </a:r>
            <a:r>
              <a:rPr lang="en-US" sz="3400" b="1" dirty="0" err="1" smtClean="0">
                <a:solidFill>
                  <a:srgbClr val="660066"/>
                </a:solidFill>
                <a:latin typeface="Times New Roman"/>
                <a:cs typeface="Times New Roman"/>
              </a:rPr>
              <a:t>cuspis</a:t>
            </a:r>
            <a:r>
              <a:rPr lang="en-US" sz="3400" b="1" dirty="0" smtClean="0">
                <a:solidFill>
                  <a:srgbClr val="660066"/>
                </a:solidFill>
                <a:latin typeface="Times New Roman"/>
                <a:cs typeface="Times New Roman"/>
              </a:rPr>
              <a:t>) </a:t>
            </a:r>
            <a:r>
              <a:rPr lang="en-US" sz="3400" dirty="0" err="1" smtClean="0">
                <a:latin typeface="Times New Roman"/>
                <a:cs typeface="Times New Roman"/>
              </a:rPr>
              <a:t>rendelkezik</a:t>
            </a:r>
            <a:endParaRPr lang="en-US" sz="3400" dirty="0" smtClean="0">
              <a:latin typeface="Times New Roman"/>
              <a:cs typeface="Times New Roman"/>
            </a:endParaRPr>
          </a:p>
          <a:p>
            <a:pPr marL="0" marR="457200" indent="0" algn="just" defTabSz="457200">
              <a:spcBef>
                <a:spcPts val="600"/>
              </a:spcBef>
              <a:buSz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3400" dirty="0">
              <a:latin typeface="Times New Roman"/>
              <a:cs typeface="Times New Roman"/>
            </a:endParaRPr>
          </a:p>
          <a:p>
            <a:pPr marL="0" marR="457200" indent="0" algn="just" defTabSz="457200">
              <a:spcBef>
                <a:spcPts val="600"/>
              </a:spcBef>
              <a:buSz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3400" dirty="0" err="1">
                <a:latin typeface="Times New Roman"/>
                <a:cs typeface="Times New Roman"/>
              </a:rPr>
              <a:t>Általánosan</a:t>
            </a:r>
            <a:r>
              <a:rPr lang="en-US" sz="3400" dirty="0">
                <a:latin typeface="Times New Roman"/>
                <a:cs typeface="Times New Roman"/>
              </a:rPr>
              <a:t> </a:t>
            </a:r>
            <a:r>
              <a:rPr lang="en-US" sz="3400" dirty="0" err="1">
                <a:latin typeface="Times New Roman"/>
                <a:cs typeface="Times New Roman"/>
              </a:rPr>
              <a:t>elmondható</a:t>
            </a:r>
            <a:r>
              <a:rPr lang="en-US" sz="3400" dirty="0">
                <a:latin typeface="Times New Roman"/>
                <a:cs typeface="Times New Roman"/>
              </a:rPr>
              <a:t> </a:t>
            </a:r>
            <a:r>
              <a:rPr lang="en-US" sz="3400" dirty="0" err="1">
                <a:latin typeface="Times New Roman"/>
                <a:cs typeface="Times New Roman"/>
              </a:rPr>
              <a:t>ahány</a:t>
            </a:r>
            <a:r>
              <a:rPr lang="en-US" sz="3400" dirty="0">
                <a:latin typeface="Times New Roman"/>
                <a:cs typeface="Times New Roman"/>
              </a:rPr>
              <a:t> </a:t>
            </a:r>
            <a:r>
              <a:rPr lang="en-US" sz="3400" dirty="0" err="1">
                <a:latin typeface="Times New Roman"/>
                <a:cs typeface="Times New Roman"/>
              </a:rPr>
              <a:t>gyökér</a:t>
            </a:r>
            <a:r>
              <a:rPr lang="en-US" sz="3400" dirty="0">
                <a:latin typeface="Times New Roman"/>
                <a:cs typeface="Times New Roman"/>
              </a:rPr>
              <a:t> </a:t>
            </a:r>
            <a:r>
              <a:rPr lang="en-US" sz="3400" dirty="0" err="1">
                <a:latin typeface="Times New Roman"/>
                <a:cs typeface="Times New Roman"/>
              </a:rPr>
              <a:t>annyi</a:t>
            </a:r>
            <a:r>
              <a:rPr lang="en-US" sz="3400" dirty="0">
                <a:latin typeface="Times New Roman"/>
                <a:cs typeface="Times New Roman"/>
              </a:rPr>
              <a:t> </a:t>
            </a:r>
            <a:r>
              <a:rPr lang="en-US" sz="3400" dirty="0" err="1">
                <a:latin typeface="Times New Roman"/>
                <a:cs typeface="Times New Roman"/>
              </a:rPr>
              <a:t>csatorna</a:t>
            </a:r>
            <a:r>
              <a:rPr lang="en-US" sz="3400" dirty="0">
                <a:latin typeface="Times New Roman"/>
                <a:cs typeface="Times New Roman"/>
              </a:rPr>
              <a:t>, </a:t>
            </a:r>
            <a:r>
              <a:rPr lang="en-US" sz="3400" dirty="0" err="1">
                <a:latin typeface="Times New Roman"/>
                <a:cs typeface="Times New Roman"/>
              </a:rPr>
              <a:t>kivételt</a:t>
            </a:r>
            <a:r>
              <a:rPr lang="en-US" sz="3400" dirty="0">
                <a:latin typeface="Times New Roman"/>
                <a:cs typeface="Times New Roman"/>
              </a:rPr>
              <a:t> </a:t>
            </a:r>
            <a:r>
              <a:rPr lang="en-US" sz="3400" dirty="0" err="1">
                <a:latin typeface="Times New Roman"/>
                <a:cs typeface="Times New Roman"/>
              </a:rPr>
              <a:t>képeznek</a:t>
            </a:r>
            <a:r>
              <a:rPr lang="en-US" sz="3400" dirty="0">
                <a:latin typeface="Times New Roman"/>
                <a:cs typeface="Times New Roman"/>
              </a:rPr>
              <a:t> </a:t>
            </a:r>
            <a:r>
              <a:rPr lang="en-US" sz="3400" dirty="0" err="1">
                <a:latin typeface="Times New Roman"/>
                <a:cs typeface="Times New Roman"/>
              </a:rPr>
              <a:t>az</a:t>
            </a:r>
            <a:r>
              <a:rPr lang="en-US" sz="3400" dirty="0">
                <a:latin typeface="Times New Roman"/>
                <a:cs typeface="Times New Roman"/>
              </a:rPr>
              <a:t> </a:t>
            </a:r>
            <a:r>
              <a:rPr lang="en-US" sz="3400" dirty="0" err="1">
                <a:latin typeface="Times New Roman"/>
                <a:cs typeface="Times New Roman"/>
              </a:rPr>
              <a:t>alsó</a:t>
            </a:r>
            <a:r>
              <a:rPr lang="en-US" sz="3400" dirty="0">
                <a:latin typeface="Times New Roman"/>
                <a:cs typeface="Times New Roman"/>
              </a:rPr>
              <a:t> </a:t>
            </a:r>
            <a:r>
              <a:rPr lang="en-US" sz="3400" dirty="0" err="1">
                <a:latin typeface="Times New Roman"/>
                <a:cs typeface="Times New Roman"/>
              </a:rPr>
              <a:t>molárosok</a:t>
            </a:r>
            <a:r>
              <a:rPr lang="en-US" sz="3400" dirty="0">
                <a:latin typeface="Times New Roman"/>
                <a:cs typeface="Times New Roman"/>
              </a:rPr>
              <a:t>, </a:t>
            </a:r>
            <a:r>
              <a:rPr lang="en-US" sz="3400" dirty="0" err="1">
                <a:latin typeface="Times New Roman"/>
                <a:cs typeface="Times New Roman"/>
              </a:rPr>
              <a:t>ahol</a:t>
            </a:r>
            <a:r>
              <a:rPr lang="en-US" sz="3400" dirty="0">
                <a:latin typeface="Times New Roman"/>
                <a:cs typeface="Times New Roman"/>
              </a:rPr>
              <a:t> </a:t>
            </a:r>
            <a:r>
              <a:rPr lang="en-US" sz="3400" dirty="0" err="1">
                <a:latin typeface="Times New Roman"/>
                <a:cs typeface="Times New Roman"/>
              </a:rPr>
              <a:t>két</a:t>
            </a:r>
            <a:r>
              <a:rPr lang="en-US" sz="3400" dirty="0">
                <a:latin typeface="Times New Roman"/>
                <a:cs typeface="Times New Roman"/>
              </a:rPr>
              <a:t> </a:t>
            </a:r>
            <a:r>
              <a:rPr lang="en-US" sz="3400" dirty="0" err="1">
                <a:latin typeface="Times New Roman"/>
                <a:cs typeface="Times New Roman"/>
              </a:rPr>
              <a:t>gyökérben</a:t>
            </a:r>
            <a:r>
              <a:rPr lang="en-US" sz="3400" dirty="0">
                <a:latin typeface="Times New Roman"/>
                <a:cs typeface="Times New Roman"/>
              </a:rPr>
              <a:t> 3 </a:t>
            </a:r>
            <a:r>
              <a:rPr lang="en-US" sz="3400" dirty="0" err="1">
                <a:latin typeface="Times New Roman"/>
                <a:cs typeface="Times New Roman"/>
              </a:rPr>
              <a:t>csatorna</a:t>
            </a:r>
            <a:r>
              <a:rPr lang="en-US" sz="3400" dirty="0">
                <a:latin typeface="Times New Roman"/>
                <a:cs typeface="Times New Roman"/>
              </a:rPr>
              <a:t> van</a:t>
            </a:r>
            <a:r>
              <a:rPr lang="en-US" sz="3400" dirty="0">
                <a:latin typeface="Times New Roman"/>
                <a:ea typeface="Helvetica"/>
                <a:cs typeface="Times New Roman"/>
                <a:sym typeface="Helvetica"/>
              </a:rPr>
              <a:t>: </a:t>
            </a:r>
            <a:r>
              <a:rPr lang="en-US" sz="3400" dirty="0" err="1">
                <a:latin typeface="Times New Roman"/>
                <a:ea typeface="Helvetica"/>
                <a:cs typeface="Times New Roman"/>
                <a:sym typeface="Helvetica"/>
              </a:rPr>
              <a:t>kettő</a:t>
            </a:r>
            <a:r>
              <a:rPr lang="en-US" sz="3400" dirty="0">
                <a:latin typeface="Times New Roman"/>
                <a:ea typeface="Helvetica"/>
                <a:cs typeface="Times New Roman"/>
                <a:sym typeface="Helvetica"/>
              </a:rPr>
              <a:t> a </a:t>
            </a:r>
            <a:r>
              <a:rPr lang="en-US" sz="3400" dirty="0" err="1">
                <a:latin typeface="Times New Roman"/>
                <a:ea typeface="Helvetica"/>
                <a:cs typeface="Times New Roman"/>
                <a:sym typeface="Helvetica"/>
              </a:rPr>
              <a:t>mesiálisban</a:t>
            </a:r>
            <a:r>
              <a:rPr lang="en-US" sz="3400" dirty="0">
                <a:latin typeface="Times New Roman"/>
                <a:ea typeface="Helvetica"/>
                <a:cs typeface="Times New Roman"/>
                <a:sym typeface="Helvetica"/>
              </a:rPr>
              <a:t>, </a:t>
            </a:r>
            <a:r>
              <a:rPr lang="en-US" sz="3400" dirty="0" err="1">
                <a:latin typeface="Times New Roman"/>
                <a:ea typeface="Helvetica"/>
                <a:cs typeface="Times New Roman"/>
                <a:sym typeface="Helvetica"/>
              </a:rPr>
              <a:t>egy</a:t>
            </a:r>
            <a:r>
              <a:rPr lang="en-US" sz="3400" dirty="0">
                <a:latin typeface="Times New Roman"/>
                <a:ea typeface="Helvetica"/>
                <a:cs typeface="Times New Roman"/>
                <a:sym typeface="Helvetica"/>
              </a:rPr>
              <a:t> a </a:t>
            </a:r>
            <a:r>
              <a:rPr lang="en-US" sz="3400" dirty="0" err="1">
                <a:latin typeface="Times New Roman"/>
                <a:ea typeface="Helvetica"/>
                <a:cs typeface="Times New Roman"/>
                <a:sym typeface="Helvetica"/>
              </a:rPr>
              <a:t>distalisban</a:t>
            </a:r>
            <a:endParaRPr lang="en-US" sz="3400" dirty="0">
              <a:latin typeface="Times New Roman"/>
              <a:ea typeface="Helvetica"/>
              <a:cs typeface="Times New Roman"/>
              <a:sym typeface="Helvetica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8139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4. Nagyőrlők (dentes molares) - a legnagyobb rágómunkára alkalmasak, nagy occlusios felszínűek, több csücskű koronával és több erős gyökérrel rendelkeznek.…"/>
          <p:cNvSpPr txBox="1">
            <a:spLocks noGrp="1"/>
          </p:cNvSpPr>
          <p:nvPr>
            <p:ph type="body" idx="1"/>
          </p:nvPr>
        </p:nvSpPr>
        <p:spPr>
          <a:xfrm>
            <a:off x="762000" y="1930400"/>
            <a:ext cx="11480800" cy="65532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0" indent="0">
              <a:spcBef>
                <a:spcPts val="2600"/>
              </a:spcBef>
              <a:buSzTx/>
              <a:buFont typeface="Zapf Dingbats"/>
              <a:buNone/>
              <a:defRPr sz="42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400" dirty="0">
                <a:solidFill>
                  <a:srgbClr val="000000"/>
                </a:solidFill>
              </a:rPr>
              <a:t>4. </a:t>
            </a:r>
            <a:r>
              <a:rPr sz="3400" b="1" i="1" dirty="0">
                <a:solidFill>
                  <a:srgbClr val="791A3E"/>
                </a:solidFill>
              </a:rPr>
              <a:t>Nagyőrlők (dentes molares) -</a:t>
            </a:r>
            <a:r>
              <a:rPr sz="3400" dirty="0">
                <a:solidFill>
                  <a:srgbClr val="000000"/>
                </a:solidFill>
              </a:rPr>
              <a:t> a legnagyobb rágómunkára alkalmasak, nagy occlusios felszínűek, több csücskű koronával és több erős gyökérrel rendelkeznek. </a:t>
            </a:r>
            <a:endParaRPr lang="hu-HU" sz="3400" dirty="0" smtClean="0">
              <a:solidFill>
                <a:srgbClr val="000000"/>
              </a:solidFill>
            </a:endParaRPr>
          </a:p>
          <a:p>
            <a:pPr marL="0" indent="0">
              <a:spcBef>
                <a:spcPts val="2600"/>
              </a:spcBef>
              <a:buSzTx/>
              <a:buFont typeface="Zapf Dingbats"/>
              <a:buNone/>
              <a:defRPr sz="42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hu-HU" sz="3400" dirty="0" smtClean="0"/>
              <a:t>Rágófelszínükön felső fogaknál 4, alsó fogaknál 5 erős gumó van, közöttük keresztbarázda húzódik.</a:t>
            </a:r>
            <a:endParaRPr sz="3400" dirty="0">
              <a:solidFill>
                <a:srgbClr val="000000"/>
              </a:solidFill>
            </a:endParaRPr>
          </a:p>
          <a:p>
            <a:pPr marL="0" indent="0">
              <a:spcBef>
                <a:spcPts val="2600"/>
              </a:spcBef>
              <a:buSzTx/>
              <a:buFont typeface="Zapf Dingbats"/>
              <a:buNone/>
              <a:defRPr sz="42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400" dirty="0">
                <a:solidFill>
                  <a:srgbClr val="000000"/>
                </a:solidFill>
              </a:rPr>
              <a:t>Feladatuk a rágáson kívűl az arc verticalis dimenziójának fenntartása</a:t>
            </a:r>
            <a:r>
              <a:rPr sz="3400" dirty="0" smtClean="0">
                <a:solidFill>
                  <a:srgbClr val="000000"/>
                </a:solidFill>
              </a:rPr>
              <a:t>.</a:t>
            </a:r>
            <a:endParaRPr lang="hu-HU" sz="3400" dirty="0" smtClean="0">
              <a:solidFill>
                <a:srgbClr val="000000"/>
              </a:solidFill>
            </a:endParaRPr>
          </a:p>
          <a:p>
            <a:pPr marL="0" indent="0">
              <a:spcBef>
                <a:spcPts val="2600"/>
              </a:spcBef>
              <a:buSzTx/>
              <a:buFont typeface="Zapf Dingbats"/>
              <a:buNone/>
              <a:defRPr sz="42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400" dirty="0" smtClean="0">
                <a:solidFill>
                  <a:srgbClr val="000000"/>
                </a:solidFill>
              </a:rPr>
              <a:t> </a:t>
            </a:r>
            <a:endParaRPr sz="3400" dirty="0">
              <a:solidFill>
                <a:srgbClr val="000000"/>
              </a:solidFill>
            </a:endParaRPr>
          </a:p>
          <a:p>
            <a:pPr marL="0" indent="0">
              <a:spcBef>
                <a:spcPts val="2600"/>
              </a:spcBef>
              <a:buSzTx/>
              <a:buFont typeface="Zapf Dingbats"/>
              <a:buNone/>
              <a:defRPr sz="42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400" dirty="0">
                <a:solidFill>
                  <a:srgbClr val="000000"/>
                </a:solidFill>
              </a:rPr>
              <a:t>5. </a:t>
            </a:r>
            <a:r>
              <a:rPr sz="3400" b="1" i="1" dirty="0">
                <a:solidFill>
                  <a:srgbClr val="791A3E"/>
                </a:solidFill>
              </a:rPr>
              <a:t>Bölcsességfog (dens sapiens) -</a:t>
            </a:r>
            <a:r>
              <a:rPr sz="3400" b="1" dirty="0">
                <a:solidFill>
                  <a:srgbClr val="000000"/>
                </a:solidFill>
              </a:rPr>
              <a:t> </a:t>
            </a:r>
            <a:r>
              <a:rPr sz="3400" dirty="0">
                <a:solidFill>
                  <a:srgbClr val="000000"/>
                </a:solidFill>
              </a:rPr>
              <a:t> harmadik nagyörlő</a:t>
            </a:r>
          </a:p>
        </p:txBody>
      </p:sp>
      <p:pic>
        <p:nvPicPr>
          <p:cNvPr id="2" name="Picture 1" descr="Képernyőfotó 2019-09-09 - 23.29.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876" y="0"/>
            <a:ext cx="6277923" cy="2870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" grpId="1" build="p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avum nasi (csontos orrüreg)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1841252"/>
          </a:xfrm>
          <a:prstGeom prst="rect">
            <a:avLst/>
          </a:prstGeom>
        </p:spPr>
        <p:txBody>
          <a:bodyPr/>
          <a:lstStyle>
            <a:lvl1pPr defTabSz="473201">
              <a:defRPr sz="6480"/>
            </a:lvl1pPr>
          </a:lstStyle>
          <a:p>
            <a:r>
              <a:rPr dirty="0"/>
              <a:t>Cavum nasi (csontos orrüreg)</a:t>
            </a:r>
          </a:p>
        </p:txBody>
      </p:sp>
      <p:sp>
        <p:nvSpPr>
          <p:cNvPr id="140" name="A csontos orrüreget a septum nasi két nem teljesen egyforma részre osztja, melynek alsó részei lefelé tágulnak…"/>
          <p:cNvSpPr txBox="1">
            <a:spLocks noGrp="1"/>
          </p:cNvSpPr>
          <p:nvPr>
            <p:ph type="body" idx="1"/>
          </p:nvPr>
        </p:nvSpPr>
        <p:spPr>
          <a:xfrm>
            <a:off x="952500" y="1966912"/>
            <a:ext cx="11099800" cy="6923088"/>
          </a:xfrm>
          <a:prstGeom prst="rect">
            <a:avLst/>
          </a:prstGeom>
        </p:spPr>
        <p:txBody>
          <a:bodyPr/>
          <a:lstStyle/>
          <a:p>
            <a:pPr marL="444500" indent="-444500">
              <a:defRPr sz="2700"/>
            </a:pPr>
            <a:r>
              <a:rPr dirty="0"/>
              <a:t>A csontos orrüreget a 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septum nasi</a:t>
            </a:r>
            <a:r>
              <a:rPr dirty="0"/>
              <a:t> két nem teljesen egyforma részre osztja, melynek alsó részei lefelé tágulnak</a:t>
            </a:r>
          </a:p>
          <a:p>
            <a:pPr marL="444500" indent="-444500">
              <a:defRPr sz="2700"/>
            </a:pPr>
            <a:r>
              <a:rPr dirty="0"/>
              <a:t>Az orrüreg alsó fala képezi a kemény szájpadot (palatum durum), amely elválasztja azt a szájüregtől</a:t>
            </a:r>
          </a:p>
          <a:p>
            <a:pPr marL="444500" indent="-444500">
              <a:defRPr sz="2700"/>
            </a:pPr>
            <a:r>
              <a:rPr b="1" dirty="0">
                <a:latin typeface="Times New Roman"/>
                <a:cs typeface="Times New Roman"/>
              </a:rPr>
              <a:t>A kemény szájpad </a:t>
            </a:r>
            <a:r>
              <a:rPr dirty="0"/>
              <a:t>elülső 2/3-t az os maxillae processus palatinusa, hátulsó 1/3-t az os palatinum lamina horisontalis alkotja</a:t>
            </a:r>
          </a:p>
          <a:p>
            <a:pPr marL="444500" indent="-444500">
              <a:defRPr sz="2700"/>
            </a:pPr>
            <a:r>
              <a:rPr dirty="0"/>
              <a:t>Az orrüreg oldalsó falát több csont együttesen képezi. Alkotásában elölről hátrafelé a következő csontok vesznek részt:</a:t>
            </a:r>
          </a:p>
          <a:p>
            <a:pPr lvl="2">
              <a:defRPr sz="2700"/>
            </a:pPr>
            <a:r>
              <a:rPr dirty="0"/>
              <a:t>os nasale, processus frontalis et facies nasalis maxillae, os lacrimale, os ethmoidales</a:t>
            </a:r>
          </a:p>
        </p:txBody>
      </p:sp>
      <p:pic>
        <p:nvPicPr>
          <p:cNvPr id="2" name="Picture 1" descr="Kemenyszajp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788" y="1760693"/>
            <a:ext cx="4770376" cy="49045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xmlns:p15="http://schemas.microsoft.com/office/powerpoint/2012/main" xmlns="" Requires="p15">
      <p:transition xmlns:p14="http://schemas.microsoft.com/office/powerpoint/2010/main" spd="med" advClick="1" p14:dur="1000">
        <p15:prstTrans prst="pageCurlDouble"/>
      </p:transition>
    </mc:Choice>
    <mc:Choice Requires="p14">
      <p:transition spd="slow">
        <p14:prism dir="d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Mühlreiter-jelek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Mühlreiter-jelek</a:t>
            </a:r>
          </a:p>
        </p:txBody>
      </p:sp>
      <p:sp>
        <p:nvSpPr>
          <p:cNvPr id="291" name="Annak megállapítására használják, hogy a fogak jobb vagy bal oldaliak-e.…"/>
          <p:cNvSpPr txBox="1">
            <a:spLocks noGrp="1"/>
          </p:cNvSpPr>
          <p:nvPr>
            <p:ph type="body" idx="1"/>
          </p:nvPr>
        </p:nvSpPr>
        <p:spPr>
          <a:xfrm>
            <a:off x="762000" y="2768600"/>
            <a:ext cx="11480800" cy="57150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0" indent="0" algn="ctr">
              <a:spcBef>
                <a:spcPts val="2600"/>
              </a:spcBef>
              <a:buSzTx/>
              <a:buFont typeface="Zapf Dingbats"/>
              <a:buNone/>
              <a:defRPr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Annak megállapítására használják, hogy a fogak jobb vagy bal oldaliak-e. </a:t>
            </a:r>
          </a:p>
          <a:p>
            <a:pPr marL="571500" indent="-571500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görbületi jel, </a:t>
            </a:r>
          </a:p>
          <a:p>
            <a:pPr marL="571500" indent="-571500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élszögleti jel, </a:t>
            </a:r>
          </a:p>
          <a:p>
            <a:pPr marL="571500" indent="-571500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00"/>
                </a:solidFill>
              </a:rPr>
              <a:t>gyökérdőlési jel, </a:t>
            </a:r>
          </a:p>
          <a:p>
            <a:pPr marL="571500" indent="-571500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gyökérbarázda jel, </a:t>
            </a:r>
          </a:p>
          <a:p>
            <a:pPr marL="571500" indent="-571500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gyökérgörbületi jel,</a:t>
            </a:r>
            <a:endParaRPr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457200" indent="0" defTabSz="457200">
              <a:spcBef>
                <a:spcPts val="0"/>
              </a:spcBef>
              <a:buSzTx/>
              <a:buNone/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Cím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  <a:endParaRPr/>
          </a:p>
        </p:txBody>
      </p:sp>
      <p:sp>
        <p:nvSpPr>
          <p:cNvPr id="295" name="Görbületi jel:…"/>
          <p:cNvSpPr txBox="1">
            <a:spLocks noGrp="1"/>
          </p:cNvSpPr>
          <p:nvPr>
            <p:ph type="body" idx="1"/>
          </p:nvPr>
        </p:nvSpPr>
        <p:spPr>
          <a:xfrm>
            <a:off x="762000" y="1930400"/>
            <a:ext cx="11480800" cy="65532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889000" indent="-571500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1">
                <a:solidFill>
                  <a:srgbClr val="000000"/>
                </a:solidFill>
              </a:rPr>
              <a:t>Görbületi jel</a:t>
            </a:r>
            <a:r>
              <a:rPr>
                <a:solidFill>
                  <a:srgbClr val="000000"/>
                </a:solidFill>
              </a:rPr>
              <a:t>: </a:t>
            </a:r>
          </a:p>
          <a:p>
            <a:pPr marL="0" lvl="1" indent="0">
              <a:spcBef>
                <a:spcPts val="2600"/>
              </a:spcBef>
              <a:buSzTx/>
              <a:buFont typeface="Zapf Dingbats"/>
              <a:buNone/>
              <a:defRPr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00"/>
                </a:solidFill>
              </a:rPr>
              <a:t>Occlusalis irányból tekintve a legtöbb fogon a vestibularis felszín görbülete a mesialis felszín felé kisebb sugarú, erősebben görbült, mint a distalis felszín felé.</a:t>
            </a:r>
          </a:p>
          <a:p>
            <a:pPr marL="774700" marR="457200" indent="-457200">
              <a:spcBef>
                <a:spcPts val="2600"/>
              </a:spcBef>
              <a:buSzPct val="35000"/>
              <a:buBlip>
                <a:blip r:embed="rId3"/>
              </a:buBlip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</a:t>
            </a:r>
            <a:r>
              <a:rPr b="1" i="1"/>
              <a:t>Élszögleti jel:</a:t>
            </a:r>
            <a:r>
              <a:t> </a:t>
            </a:r>
          </a:p>
          <a:p>
            <a:pPr marL="0" marR="457200" indent="317500">
              <a:spcBef>
                <a:spcPts val="2600"/>
              </a:spcBef>
              <a:buSzTx/>
              <a:buNone/>
              <a:defRPr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Vestibularis irányból tekintve a metszőél találkozása a mesialis felszínnel szögletes (és hegyes szöget  alkot), míg a distalis felszínnel íves (és tompaszöget alkot) – ez mindegyik frontfogon megtalálható.</a:t>
            </a:r>
          </a:p>
        </p:txBody>
      </p:sp>
      <p:pic>
        <p:nvPicPr>
          <p:cNvPr id="296" name="Kruemmungsmerkmal.png" descr="Kruemmungsmerkmal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29100" y="284389"/>
            <a:ext cx="7937500" cy="2834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Winkelmerkmal.png" descr="Winkelmerkmal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83500" y="5067300"/>
            <a:ext cx="4965700" cy="34759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" grpId="1" animBg="1" advAuto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Cím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  <a:endParaRPr/>
          </a:p>
        </p:txBody>
      </p:sp>
      <p:sp>
        <p:nvSpPr>
          <p:cNvPr id="301" name="Gyökérbarázda jel:…"/>
          <p:cNvSpPr txBox="1">
            <a:spLocks noGrp="1"/>
          </p:cNvSpPr>
          <p:nvPr>
            <p:ph type="body" idx="1"/>
          </p:nvPr>
        </p:nvSpPr>
        <p:spPr>
          <a:xfrm>
            <a:off x="762000" y="-12700"/>
            <a:ext cx="11480800" cy="93726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571500" indent="-571500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>
              <a:solidFill>
                <a:srgbClr val="000000"/>
              </a:solidFill>
            </a:endParaRPr>
          </a:p>
          <a:p>
            <a:pPr marL="571500" indent="-571500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1"/>
              <a:t>Gyökérbarázda jel:</a:t>
            </a:r>
            <a:r>
              <a:t> </a:t>
            </a:r>
          </a:p>
          <a:p>
            <a:pPr marL="0" lvl="2" indent="1206500">
              <a:spcBef>
                <a:spcPts val="2600"/>
              </a:spcBef>
              <a:buSzTx/>
              <a:buFont typeface="Zapf Dingbats"/>
              <a:buNone/>
              <a:defRPr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 gyökér mesialis felszíne domborúbb, míg a distalis felszín vájtabb, vagy laposabb</a:t>
            </a:r>
          </a:p>
          <a:p>
            <a:pPr marL="0" lvl="2" indent="1206500">
              <a:spcBef>
                <a:spcPts val="2600"/>
              </a:spcBef>
              <a:buSzTx/>
              <a:buFont typeface="Zapf Dingbats"/>
              <a:buNone/>
              <a:defRPr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571500" indent="-571500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1">
                <a:solidFill>
                  <a:srgbClr val="000000"/>
                </a:solidFill>
              </a:rPr>
              <a:t>Gyökérdőlési jel:</a:t>
            </a:r>
            <a:r>
              <a:rPr>
                <a:solidFill>
                  <a:srgbClr val="000000"/>
                </a:solidFill>
              </a:rPr>
              <a:t> </a:t>
            </a:r>
          </a:p>
          <a:p>
            <a:pPr marL="0" lvl="2" indent="1206500">
              <a:spcBef>
                <a:spcPts val="2600"/>
              </a:spcBef>
              <a:buSzTx/>
              <a:buFont typeface="Zapf Dingbats"/>
              <a:buNone/>
              <a:defRPr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00"/>
                </a:solidFill>
              </a:rPr>
              <a:t>a gyökér hossztengelye nem egyenes folytatása a korona hossztengelyének, henem attól enyhén distalis és oralis irányba dől.</a:t>
            </a:r>
          </a:p>
          <a:p>
            <a:pPr marL="571500" indent="-571500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1"/>
              <a:t>Gyökérgörbületi jel:</a:t>
            </a:r>
            <a:r>
              <a:t> </a:t>
            </a:r>
          </a:p>
          <a:p>
            <a:pPr marL="0" lvl="2" indent="1206500">
              <a:spcBef>
                <a:spcPts val="2600"/>
              </a:spcBef>
              <a:buSzTx/>
              <a:buFont typeface="Zapf Dingbats"/>
              <a:buNone/>
              <a:defRPr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 gyökerek az apicalis harmadban gyakran distalis irányban görbülnek</a:t>
            </a:r>
            <a:endParaRPr b="1"/>
          </a:p>
          <a:p>
            <a:pPr marL="0" marR="457200" indent="0" defTabSz="457200">
              <a:spcBef>
                <a:spcPts val="0"/>
              </a:spcBef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1"/>
          </a:p>
          <a:p>
            <a:pPr marL="0" marR="457200" indent="0" defTabSz="457200">
              <a:spcBef>
                <a:spcPts val="0"/>
              </a:spcBef>
              <a:buSz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</a:t>
            </a:r>
          </a:p>
        </p:txBody>
      </p:sp>
      <p:pic>
        <p:nvPicPr>
          <p:cNvPr id="302" name="Wurzelmerkmal.png" descr="Wurzelmerkmal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02450" y="2630347"/>
            <a:ext cx="3086100" cy="21602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err="1" smtClean="0"/>
              <a:t>Felső</a:t>
            </a:r>
            <a:r>
              <a:rPr lang="en-US" sz="3600" dirty="0" smtClean="0"/>
              <a:t> </a:t>
            </a:r>
            <a:r>
              <a:rPr lang="en-US" sz="3600" dirty="0" err="1" smtClean="0"/>
              <a:t>fogak</a:t>
            </a:r>
            <a:r>
              <a:rPr lang="en-US" sz="3600" dirty="0" smtClean="0"/>
              <a:t> </a:t>
            </a:r>
            <a:r>
              <a:rPr lang="en-US" sz="3600" dirty="0" err="1" smtClean="0"/>
              <a:t>jellemzői</a:t>
            </a:r>
            <a:endParaRPr lang="en-US" sz="3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949590"/>
              </p:ext>
            </p:extLst>
          </p:nvPr>
        </p:nvGraphicFramePr>
        <p:xfrm>
          <a:off x="416709" y="2981961"/>
          <a:ext cx="12421904" cy="66392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9186"/>
                <a:gridCol w="3710696"/>
                <a:gridCol w="3135241"/>
                <a:gridCol w="4206781"/>
              </a:tblGrid>
              <a:tr h="349569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egy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gyökér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Egy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csatorna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Kör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kersztmetszet</a:t>
                      </a:r>
                      <a:endParaRPr lang="en-US" dirty="0"/>
                    </a:p>
                  </a:txBody>
                  <a:tcPr/>
                </a:tc>
              </a:tr>
              <a:tr h="611746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egy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gyökér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Egy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csatorna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Ovális</a:t>
                      </a:r>
                      <a:r>
                        <a:rPr lang="en-US" dirty="0" smtClean="0"/>
                        <a:t>, a </a:t>
                      </a:r>
                      <a:r>
                        <a:rPr lang="en-US" dirty="0" err="1" smtClean="0"/>
                        <a:t>csúcsi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negyedben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kör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keresztmetszet</a:t>
                      </a:r>
                      <a:endParaRPr lang="en-US" dirty="0"/>
                    </a:p>
                  </a:txBody>
                  <a:tcPr/>
                </a:tc>
              </a:tr>
              <a:tr h="611746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egy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gyökér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Leghosszabb</a:t>
                      </a:r>
                      <a:r>
                        <a:rPr lang="en-US" dirty="0" smtClean="0"/>
                        <a:t> 20-22 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Egy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csatorna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Lekerekített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sarkú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egyenlő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oldalú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háromszög</a:t>
                      </a:r>
                      <a:endParaRPr lang="en-US" dirty="0"/>
                    </a:p>
                  </a:txBody>
                  <a:tcPr/>
                </a:tc>
              </a:tr>
              <a:tr h="873923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1/3 </a:t>
                      </a:r>
                      <a:r>
                        <a:rPr lang="en-US" dirty="0" err="1" smtClean="0"/>
                        <a:t>részt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egy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gyökér</a:t>
                      </a:r>
                      <a:endParaRPr lang="en-US" dirty="0" smtClean="0"/>
                    </a:p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2/3 </a:t>
                      </a:r>
                      <a:r>
                        <a:rPr lang="en-US" dirty="0" err="1" smtClean="0"/>
                        <a:t>részt</a:t>
                      </a:r>
                      <a:r>
                        <a:rPr lang="en-US" dirty="0" smtClean="0"/>
                        <a:t> 2 </a:t>
                      </a:r>
                      <a:r>
                        <a:rPr lang="en-US" dirty="0" err="1" smtClean="0"/>
                        <a:t>gyökér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Bifurkáció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bárhol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lehet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Piskóta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alakú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szétválás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után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kör</a:t>
                      </a:r>
                      <a:endParaRPr lang="en-US" dirty="0"/>
                    </a:p>
                  </a:txBody>
                  <a:tcPr/>
                </a:tc>
              </a:tr>
              <a:tr h="611746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egy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gyökér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Egy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vagy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két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csatorna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Piskóta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alak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mesiális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oldalon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behúzódás</a:t>
                      </a:r>
                      <a:endParaRPr lang="en-US" dirty="0"/>
                    </a:p>
                  </a:txBody>
                  <a:tcPr/>
                </a:tc>
              </a:tr>
              <a:tr h="1136100"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 </a:t>
                      </a:r>
                      <a:r>
                        <a:rPr lang="en-US" dirty="0" err="1" smtClean="0"/>
                        <a:t>gyökér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1 </a:t>
                      </a:r>
                      <a:r>
                        <a:rPr lang="en-US" dirty="0" err="1" smtClean="0"/>
                        <a:t>palatinalis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2 </a:t>
                      </a:r>
                      <a:r>
                        <a:rPr lang="en-US" dirty="0" err="1" smtClean="0"/>
                        <a:t>buccalis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mesio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és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disto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 </a:t>
                      </a:r>
                      <a:r>
                        <a:rPr lang="en-US" dirty="0" err="1" smtClean="0"/>
                        <a:t>palatinalis</a:t>
                      </a:r>
                      <a:r>
                        <a:rPr lang="en-US" dirty="0" smtClean="0"/>
                        <a:t> </a:t>
                      </a:r>
                      <a:r>
                        <a:rPr lang="mr-IN" dirty="0" smtClean="0"/>
                        <a:t>–</a:t>
                      </a:r>
                      <a:r>
                        <a:rPr lang="en-US" dirty="0" smtClean="0"/>
                        <a:t> 1 </a:t>
                      </a:r>
                      <a:r>
                        <a:rPr lang="en-US" dirty="0" err="1" smtClean="0"/>
                        <a:t>csatorna</a:t>
                      </a:r>
                      <a:r>
                        <a:rPr lang="en-US" dirty="0" smtClean="0"/>
                        <a:t> -</a:t>
                      </a:r>
                    </a:p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Mesiobuccalis</a:t>
                      </a:r>
                      <a:r>
                        <a:rPr lang="en-US" dirty="0" smtClean="0"/>
                        <a:t>- 1 </a:t>
                      </a:r>
                      <a:r>
                        <a:rPr lang="en-US" dirty="0" err="1" smtClean="0"/>
                        <a:t>csatorna</a:t>
                      </a:r>
                      <a:r>
                        <a:rPr lang="en-US" dirty="0" smtClean="0"/>
                        <a:t> </a:t>
                      </a:r>
                      <a:r>
                        <a:rPr lang="mr-IN" dirty="0" smtClean="0"/>
                        <a:t>–</a:t>
                      </a:r>
                      <a:endParaRPr lang="en-US" dirty="0" smtClean="0"/>
                    </a:p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Distobuccalis</a:t>
                      </a:r>
                      <a:r>
                        <a:rPr lang="en-US" dirty="0" smtClean="0"/>
                        <a:t>- 1 </a:t>
                      </a:r>
                      <a:r>
                        <a:rPr lang="en-US" dirty="0" err="1" smtClean="0"/>
                        <a:t>csatorna</a:t>
                      </a:r>
                      <a:r>
                        <a:rPr lang="en-US" dirty="0" smtClean="0"/>
                        <a:t> </a:t>
                      </a:r>
                      <a:r>
                        <a:rPr lang="mr-IN" dirty="0" smtClean="0"/>
                        <a:t>–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 err="1" smtClean="0"/>
                        <a:t>Kör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keresztmetszet</a:t>
                      </a:r>
                      <a:endParaRPr lang="en-US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 err="1" smtClean="0"/>
                        <a:t>Piskóta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alak</a:t>
                      </a:r>
                      <a:endParaRPr lang="en-US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 err="1" smtClean="0"/>
                        <a:t>Leggyengébb</a:t>
                      </a:r>
                      <a:r>
                        <a:rPr lang="en-US" baseline="0" dirty="0" smtClean="0"/>
                        <a:t> </a:t>
                      </a:r>
                      <a:r>
                        <a:rPr lang="mr-IN" baseline="0" dirty="0" smtClean="0"/>
                        <a:t>–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kör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alak</a:t>
                      </a:r>
                      <a:endParaRPr lang="en-US" dirty="0"/>
                    </a:p>
                  </a:txBody>
                  <a:tcPr/>
                </a:tc>
              </a:tr>
              <a:tr h="873923"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 </a:t>
                      </a:r>
                      <a:r>
                        <a:rPr lang="en-US" dirty="0" err="1" smtClean="0"/>
                        <a:t>gyökér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1 </a:t>
                      </a:r>
                      <a:r>
                        <a:rPr lang="en-US" dirty="0" err="1" smtClean="0"/>
                        <a:t>palatinalis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2 </a:t>
                      </a:r>
                      <a:r>
                        <a:rPr lang="en-US" dirty="0" err="1" smtClean="0"/>
                        <a:t>buccalis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mesio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és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disto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-II-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-II-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1335764"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 </a:t>
                      </a:r>
                      <a:r>
                        <a:rPr lang="en-US" dirty="0" err="1" smtClean="0"/>
                        <a:t>gyökér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1 </a:t>
                      </a:r>
                      <a:r>
                        <a:rPr lang="en-US" dirty="0" err="1" smtClean="0"/>
                        <a:t>palatinalis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2 </a:t>
                      </a:r>
                      <a:r>
                        <a:rPr lang="en-US" dirty="0" err="1" smtClean="0"/>
                        <a:t>buccalis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mesio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és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disto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-II-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-II-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 descr="Képernyőfotó 2019-09-09 - 23.30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900" y="0"/>
            <a:ext cx="6057900" cy="277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2434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err="1" smtClean="0"/>
              <a:t>Alsó</a:t>
            </a:r>
            <a:r>
              <a:rPr lang="en-US" sz="3600" dirty="0" smtClean="0"/>
              <a:t> </a:t>
            </a:r>
            <a:r>
              <a:rPr lang="en-US" sz="3600" dirty="0" err="1" smtClean="0"/>
              <a:t>fogak</a:t>
            </a:r>
            <a:r>
              <a:rPr lang="en-US" sz="3600" dirty="0" smtClean="0"/>
              <a:t> </a:t>
            </a:r>
            <a:r>
              <a:rPr lang="en-US" sz="3600" dirty="0" err="1" smtClean="0"/>
              <a:t>jellemzői</a:t>
            </a:r>
            <a:endParaRPr lang="en-US" sz="3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697744"/>
              </p:ext>
            </p:extLst>
          </p:nvPr>
        </p:nvGraphicFramePr>
        <p:xfrm>
          <a:off x="416709" y="2981961"/>
          <a:ext cx="12421904" cy="65988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9186"/>
                <a:gridCol w="3710696"/>
                <a:gridCol w="3135241"/>
                <a:gridCol w="4206781"/>
              </a:tblGrid>
              <a:tr h="349569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egy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gyökér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Egy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csatorna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Lekerekített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téglalap</a:t>
                      </a:r>
                      <a:endParaRPr lang="en-US" dirty="0"/>
                    </a:p>
                  </a:txBody>
                  <a:tcPr/>
                </a:tc>
              </a:tr>
              <a:tr h="611746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egy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gyökér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Egy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csatorna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Lekerekített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téglalap</a:t>
                      </a:r>
                      <a:endParaRPr lang="en-US" dirty="0"/>
                    </a:p>
                  </a:txBody>
                  <a:tcPr/>
                </a:tc>
              </a:tr>
              <a:tr h="611746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egy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gyökér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Egy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csatorna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Ellipszis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alakú</a:t>
                      </a:r>
                      <a:endParaRPr lang="en-US" dirty="0"/>
                    </a:p>
                  </a:txBody>
                  <a:tcPr/>
                </a:tc>
              </a:tr>
              <a:tr h="873923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egy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gyökér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Egy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vagy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két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csatorna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Ellipszis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alakú</a:t>
                      </a:r>
                      <a:endParaRPr lang="en-US" dirty="0"/>
                    </a:p>
                  </a:txBody>
                  <a:tcPr/>
                </a:tc>
              </a:tr>
              <a:tr h="611746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egy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gyökér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Egy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vagy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két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csatorna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Piskóta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alak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mesiális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oldalon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behúzódás</a:t>
                      </a:r>
                      <a:endParaRPr lang="en-US" dirty="0"/>
                    </a:p>
                  </a:txBody>
                  <a:tcPr/>
                </a:tc>
              </a:tr>
              <a:tr h="922778"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 </a:t>
                      </a:r>
                      <a:r>
                        <a:rPr lang="en-US" dirty="0" err="1" smtClean="0"/>
                        <a:t>gyökér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1 </a:t>
                      </a:r>
                      <a:r>
                        <a:rPr lang="en-US" dirty="0" err="1" smtClean="0"/>
                        <a:t>mesialis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1 </a:t>
                      </a:r>
                      <a:r>
                        <a:rPr lang="en-US" dirty="0" err="1" smtClean="0"/>
                        <a:t>distalis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 </a:t>
                      </a:r>
                      <a:r>
                        <a:rPr lang="en-US" dirty="0" err="1" smtClean="0"/>
                        <a:t>mesialis</a:t>
                      </a:r>
                      <a:r>
                        <a:rPr lang="en-US" dirty="0" smtClean="0"/>
                        <a:t> - </a:t>
                      </a:r>
                      <a:r>
                        <a:rPr lang="en-US" dirty="0" err="1" smtClean="0"/>
                        <a:t>Egy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csatorna</a:t>
                      </a:r>
                      <a:endParaRPr lang="en-US" dirty="0" smtClean="0"/>
                    </a:p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 </a:t>
                      </a:r>
                      <a:r>
                        <a:rPr lang="en-US" dirty="0" err="1" smtClean="0"/>
                        <a:t>distalis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Egy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csatorna</a:t>
                      </a:r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 err="1" smtClean="0"/>
                        <a:t>Lapított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piskóta</a:t>
                      </a:r>
                      <a:endParaRPr lang="en-US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 err="1" smtClean="0"/>
                        <a:t>Piskóta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alak</a:t>
                      </a:r>
                      <a:endParaRPr lang="en-US" dirty="0" smtClean="0"/>
                    </a:p>
                  </a:txBody>
                  <a:tcPr/>
                </a:tc>
              </a:tr>
              <a:tr h="873923"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 </a:t>
                      </a:r>
                      <a:r>
                        <a:rPr lang="en-US" dirty="0" err="1" smtClean="0"/>
                        <a:t>gyökér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1 </a:t>
                      </a:r>
                      <a:r>
                        <a:rPr lang="en-US" dirty="0" err="1" smtClean="0"/>
                        <a:t>mesialis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1 </a:t>
                      </a:r>
                      <a:r>
                        <a:rPr lang="en-US" dirty="0" err="1" smtClean="0"/>
                        <a:t>distalis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-II-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-II-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1335764"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 </a:t>
                      </a:r>
                      <a:r>
                        <a:rPr lang="en-US" dirty="0" err="1" smtClean="0"/>
                        <a:t>gyökér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1 </a:t>
                      </a:r>
                      <a:r>
                        <a:rPr lang="en-US" dirty="0" err="1" smtClean="0"/>
                        <a:t>mesialis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1 </a:t>
                      </a:r>
                      <a:r>
                        <a:rPr lang="en-US" dirty="0" err="1" smtClean="0"/>
                        <a:t>distalis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-II-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-II-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 descr="Képernyőfotó 2019-09-09 - 23.30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900" y="0"/>
            <a:ext cx="6057900" cy="277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47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Fog szerkezete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Fog szerkezete</a:t>
            </a:r>
          </a:p>
        </p:txBody>
      </p:sp>
      <p:sp>
        <p:nvSpPr>
          <p:cNvPr id="306" name="A fog belsejében található a fogpulpa,…"/>
          <p:cNvSpPr txBox="1">
            <a:spLocks noGrp="1"/>
          </p:cNvSpPr>
          <p:nvPr>
            <p:ph type="body" idx="1"/>
          </p:nvPr>
        </p:nvSpPr>
        <p:spPr>
          <a:xfrm>
            <a:off x="762000" y="2768600"/>
            <a:ext cx="11480800" cy="57150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807357" indent="-489857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42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fog belsejében található a </a:t>
            </a:r>
            <a:r>
              <a:rPr sz="3600" u="sng">
                <a:solidFill>
                  <a:srgbClr val="0C41B3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fogpulpa</a:t>
            </a:r>
            <a:r>
              <a:rPr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</a:p>
          <a:p>
            <a:pPr marL="807357" indent="-489857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42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ezt teljesen körbeveszi a </a:t>
            </a:r>
            <a:r>
              <a:rPr sz="3600" u="sng">
                <a:solidFill>
                  <a:srgbClr val="0C41B3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dentin</a:t>
            </a:r>
            <a:r>
              <a:rPr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melyet a koronai részen </a:t>
            </a:r>
            <a:r>
              <a:rPr sz="3600" u="sng">
                <a:solidFill>
                  <a:srgbClr val="0C41B3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zománc</a:t>
            </a:r>
            <a:r>
              <a:rPr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a gyökéren pedig</a:t>
            </a:r>
            <a:r>
              <a:t> a </a:t>
            </a:r>
            <a:r>
              <a:rPr sz="3600" u="sng">
                <a:solidFill>
                  <a:srgbClr val="0C41B3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cement</a:t>
            </a:r>
            <a:r>
              <a:rPr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fed. </a:t>
            </a:r>
          </a:p>
          <a:p>
            <a:pPr marL="807357" indent="-489857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42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zománc és a cement a fognyaknál találkozik. </a:t>
            </a:r>
          </a:p>
          <a:p>
            <a:pPr marL="807357" indent="-489857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42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fogak a fogmederben az ún. </a:t>
            </a:r>
            <a:r>
              <a:rPr sz="3600" u="sng">
                <a:solidFill>
                  <a:srgbClr val="0C41B3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/>
              </a:rPr>
              <a:t>gyökérhártya</a:t>
            </a:r>
            <a:r>
              <a:rPr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6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(periodontium)</a:t>
            </a:r>
            <a:r>
              <a:rPr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által rögzülnek.</a:t>
            </a:r>
          </a:p>
          <a:p>
            <a:pPr marL="889000" indent="-571500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42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endParaRPr sz="3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7" name="droppedImage.pdf" descr="dropped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474200" y="452898"/>
            <a:ext cx="2870200" cy="32174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Fog szerkezete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Fog szerkezete</a:t>
            </a:r>
          </a:p>
        </p:txBody>
      </p:sp>
      <p:sp>
        <p:nvSpPr>
          <p:cNvPr id="311" name="Szövegtörzs"/>
          <p:cNvSpPr txBox="1">
            <a:spLocks noGrp="1"/>
          </p:cNvSpPr>
          <p:nvPr>
            <p:ph type="body" idx="1"/>
          </p:nvPr>
        </p:nvSpPr>
        <p:spPr>
          <a:xfrm>
            <a:off x="762000" y="2768600"/>
            <a:ext cx="11480800" cy="57150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889000" indent="-571500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42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endParaRPr/>
          </a:p>
        </p:txBody>
      </p:sp>
      <p:pic>
        <p:nvPicPr>
          <p:cNvPr id="312" name="fogreszei.jpg" descr="fogreszei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3021" y="1968500"/>
            <a:ext cx="11033583" cy="73810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Fogak szövettani összetevői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Fogak szövettani összetevői</a:t>
            </a:r>
          </a:p>
        </p:txBody>
      </p:sp>
      <p:sp>
        <p:nvSpPr>
          <p:cNvPr id="316" name="Kemény szövetek:…"/>
          <p:cNvSpPr txBox="1">
            <a:spLocks noGrp="1"/>
          </p:cNvSpPr>
          <p:nvPr>
            <p:ph type="body" idx="1"/>
          </p:nvPr>
        </p:nvSpPr>
        <p:spPr>
          <a:xfrm>
            <a:off x="762000" y="2768600"/>
            <a:ext cx="11480800" cy="57150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807357" indent="-489857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Kemény szövetek: </a:t>
            </a:r>
          </a:p>
          <a:p>
            <a:pPr marL="1251857" lvl="1" indent="-489857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zománc </a:t>
            </a:r>
          </a:p>
          <a:p>
            <a:pPr marL="1696357" lvl="2" indent="-489857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dentin </a:t>
            </a:r>
          </a:p>
          <a:p>
            <a:pPr marL="2140857" lvl="3" indent="-489857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cement</a:t>
            </a:r>
          </a:p>
          <a:p>
            <a:pPr marL="807357" indent="-489857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Lágyszövet: </a:t>
            </a:r>
          </a:p>
          <a:p>
            <a:pPr marL="2585357" lvl="4" indent="-489857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fogbél</a:t>
            </a:r>
          </a:p>
        </p:txBody>
      </p:sp>
      <p:pic>
        <p:nvPicPr>
          <p:cNvPr id="317" name="Tooth_Anatomy_Overview.jpg" descr="Tooth_Anatomy_Overview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72742" y="3162300"/>
            <a:ext cx="7765144" cy="5435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Zománc (enamelum, substantia adamantia)"/>
          <p:cNvSpPr txBox="1">
            <a:spLocks noGrp="1"/>
          </p:cNvSpPr>
          <p:nvPr>
            <p:ph type="title"/>
          </p:nvPr>
        </p:nvSpPr>
        <p:spPr>
          <a:xfrm>
            <a:off x="762000" y="215900"/>
            <a:ext cx="11480800" cy="20066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Zománc (enamelum, substantia adamantia)</a:t>
            </a:r>
          </a:p>
        </p:txBody>
      </p:sp>
      <p:sp>
        <p:nvSpPr>
          <p:cNvPr id="321" name="a szervezet legkeményebb és leginkább mineralizált anyaga…"/>
          <p:cNvSpPr txBox="1">
            <a:spLocks noGrp="1"/>
          </p:cNvSpPr>
          <p:nvPr>
            <p:ph type="body" idx="1"/>
          </p:nvPr>
        </p:nvSpPr>
        <p:spPr>
          <a:xfrm>
            <a:off x="762000" y="2768600"/>
            <a:ext cx="11480800" cy="57150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725714" indent="-408214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0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szervezet legkeményebb és leginkább mineralizált anyaga</a:t>
            </a:r>
          </a:p>
          <a:p>
            <a:pPr marL="0" marR="457200" indent="0" algn="ctr" defTabSz="457200">
              <a:spcBef>
                <a:spcPts val="0"/>
              </a:spcBef>
              <a:buSzTx/>
              <a:buNone/>
              <a:defRPr sz="2600">
                <a:solidFill>
                  <a:srgbClr val="7B219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Normális esetben csak ez látszik, de ha túl nagy a kopása a fognak, akkor a dentin is láthatóvá válhat. </a:t>
            </a:r>
          </a:p>
          <a:p>
            <a:pPr marL="0" marR="457200" indent="0" algn="just" defTabSz="457200">
              <a:spcBef>
                <a:spcPts val="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96-99%-a </a:t>
            </a:r>
            <a:r>
              <a:rPr>
                <a:solidFill>
                  <a:srgbClr val="583400"/>
                </a:solidFill>
              </a:rPr>
              <a:t>szervetlen (anorganikus)</a:t>
            </a:r>
            <a:r>
              <a:t> anyag, legnagyobb része </a:t>
            </a:r>
            <a:r>
              <a:rPr u="sng">
                <a:solidFill>
                  <a:srgbClr val="B61800"/>
                </a:solidFill>
                <a:hlinkClick r:id="rId4"/>
              </a:rPr>
              <a:t>hidroxilapatit</a:t>
            </a:r>
            <a:r>
              <a:t>, </a:t>
            </a:r>
          </a:p>
          <a:p>
            <a:pPr marL="0" marR="457200" indent="0" algn="just" defTabSz="457200">
              <a:spcBef>
                <a:spcPts val="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a többi pedig </a:t>
            </a:r>
            <a:r>
              <a:rPr u="sng">
                <a:solidFill>
                  <a:srgbClr val="0C41B3"/>
                </a:solidFill>
                <a:hlinkClick r:id="rId5"/>
              </a:rPr>
              <a:t>víz</a:t>
            </a:r>
            <a:r>
              <a:t> és </a:t>
            </a:r>
            <a:r>
              <a:rPr>
                <a:solidFill>
                  <a:srgbClr val="583400"/>
                </a:solidFill>
              </a:rPr>
              <a:t>szerves anyag</a:t>
            </a:r>
            <a:r>
              <a:t>. </a:t>
            </a:r>
          </a:p>
          <a:p>
            <a:pPr marL="0" marR="457200" indent="0" algn="just" defTabSz="457200">
              <a:spcBef>
                <a:spcPts val="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Nagy szervetlen anyag tartalma miatt nagy a keménysége, de a törékenysége is. Ezért, ha nincs alátámasztva – dentin vagy tömőanyag által – könnyen letöredezik. </a:t>
            </a:r>
          </a:p>
          <a:p>
            <a:pPr marL="0" marR="457200" indent="0" algn="just" defTabSz="457200">
              <a:spcBef>
                <a:spcPts val="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Mivel a zománc áttetsző, a dentin színe nagymértékben meghatározza a színét, úgyszintén az odahelyezett fogászati anyagok (tömések) is.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Enamelum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Enamelum</a:t>
            </a:r>
          </a:p>
        </p:txBody>
      </p:sp>
      <p:sp>
        <p:nvSpPr>
          <p:cNvPr id="325" name="Vastagsága változó, a rágófelszínen a legvastagabb (kb. 2,5 mm), majd a fognyak fele fokozatosan elvékonyodik.…"/>
          <p:cNvSpPr txBox="1">
            <a:spLocks noGrp="1"/>
          </p:cNvSpPr>
          <p:nvPr>
            <p:ph type="body" idx="1"/>
          </p:nvPr>
        </p:nvSpPr>
        <p:spPr>
          <a:xfrm>
            <a:off x="762000" y="1905000"/>
            <a:ext cx="11480800" cy="65786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752928" indent="-435428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2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Vastagsága változó, a rágófelszínen a legvastagabb (kb. 2,5 mm), majd a fognyak fele fokozatosan elvékonyodik. </a:t>
            </a:r>
          </a:p>
          <a:p>
            <a:pPr marL="752928" indent="-435428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2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Mivel nagy a szervetlen anyag tartalma csak fiziko-kémiai úton történhetnek változások a szerkezetében</a:t>
            </a:r>
            <a:r>
              <a:t>. A savak kioldják a szervetlen anyagot belőle (deminerelizáció), de ha megfelelő időn belül a szájüreg </a:t>
            </a:r>
            <a:r>
              <a:rPr u="sng">
                <a:solidFill>
                  <a:srgbClr val="0C41B3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pH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-ja megemelkedik, akkor ezek a nyálból visszaépülhetnek (remineralizáció). </a:t>
            </a:r>
          </a:p>
          <a:p>
            <a:pPr marL="752928" indent="-435428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2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00"/>
                </a:solidFill>
              </a:rPr>
              <a:t>A </a:t>
            </a:r>
            <a:r>
              <a:rPr u="sng">
                <a:solidFill>
                  <a:srgbClr val="B61800"/>
                </a:solidFill>
                <a:hlinkClick r:id="rId5"/>
              </a:rPr>
              <a:t>hidroxilapatit</a:t>
            </a:r>
            <a:r>
              <a:rPr>
                <a:solidFill>
                  <a:srgbClr val="000000"/>
                </a:solidFill>
              </a:rPr>
              <a:t> hidroxil része kicserélődhet egy </a:t>
            </a:r>
            <a:r>
              <a:rPr u="sng">
                <a:solidFill>
                  <a:srgbClr val="0C41B3"/>
                </a:solidFill>
                <a:hlinkClick r:id="rId6"/>
              </a:rPr>
              <a:t>fluor</a:t>
            </a:r>
            <a:r>
              <a:rPr>
                <a:solidFill>
                  <a:srgbClr val="000000"/>
                </a:solidFill>
              </a:rPr>
              <a:t> ionnal, és egy ellenállóbb </a:t>
            </a:r>
            <a:r>
              <a:rPr u="sng">
                <a:solidFill>
                  <a:srgbClr val="0C41B3"/>
                </a:solidFill>
                <a:hlinkClick r:id="rId7"/>
              </a:rPr>
              <a:t>fluoroapatit</a:t>
            </a:r>
            <a:r>
              <a:rPr>
                <a:solidFill>
                  <a:srgbClr val="000000"/>
                </a:solidFill>
              </a:rPr>
              <a:t> képződik. </a:t>
            </a:r>
          </a:p>
          <a:p>
            <a:pPr marL="752928" indent="-435428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2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00"/>
                </a:solidFill>
              </a:rPr>
              <a:t>Ezért fluoroznak bizonyos anyagokat, mint például a </a:t>
            </a:r>
            <a:r>
              <a:rPr u="sng">
                <a:solidFill>
                  <a:srgbClr val="0C41B3"/>
                </a:solidFill>
                <a:hlinkClick r:id="rId8"/>
              </a:rPr>
              <a:t>fogkrém</a:t>
            </a:r>
            <a:r>
              <a:rPr>
                <a:solidFill>
                  <a:srgbClr val="000000"/>
                </a:solidFill>
              </a:rPr>
              <a:t>, </a:t>
            </a:r>
            <a:r>
              <a:rPr u="sng">
                <a:solidFill>
                  <a:srgbClr val="0C41B3"/>
                </a:solidFill>
                <a:hlinkClick r:id="rId9"/>
              </a:rPr>
              <a:t>víz</a:t>
            </a:r>
            <a:r>
              <a:rPr>
                <a:solidFill>
                  <a:srgbClr val="000000"/>
                </a:solidFill>
              </a:rPr>
              <a:t>, </a:t>
            </a:r>
            <a:r>
              <a:rPr u="sng">
                <a:solidFill>
                  <a:srgbClr val="0C41B3"/>
                </a:solidFill>
                <a:hlinkClick r:id="rId10"/>
              </a:rPr>
              <a:t>tej</a:t>
            </a:r>
            <a:r>
              <a:rPr>
                <a:solidFill>
                  <a:srgbClr val="000000"/>
                </a:solidFill>
              </a:rPr>
              <a:t> stb. Professzionális fluorozást kezdeti </a:t>
            </a:r>
            <a:r>
              <a:rPr u="sng">
                <a:solidFill>
                  <a:srgbClr val="0C41B3"/>
                </a:solidFill>
                <a:hlinkClick r:id="rId11"/>
              </a:rPr>
              <a:t>fogszuvasodások</a:t>
            </a:r>
            <a:r>
              <a:rPr>
                <a:solidFill>
                  <a:srgbClr val="000000"/>
                </a:solidFill>
              </a:rPr>
              <a:t> kezelésekor alkalmaznak.</a:t>
            </a:r>
          </a:p>
        </p:txBody>
      </p:sp>
    </p:spTree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Képernyőfotó 2019-09-09 - 19.59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1592"/>
            <a:ext cx="13004800" cy="700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285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Enamelum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Enamelum</a:t>
            </a:r>
          </a:p>
        </p:txBody>
      </p:sp>
      <p:sp>
        <p:nvSpPr>
          <p:cNvPr id="329" name="Morfológiai egysége az egyetlen ameloblast által képzett kristályköteg (zománcprizma)…"/>
          <p:cNvSpPr txBox="1">
            <a:spLocks noGrp="1"/>
          </p:cNvSpPr>
          <p:nvPr>
            <p:ph type="body" idx="1"/>
          </p:nvPr>
        </p:nvSpPr>
        <p:spPr>
          <a:xfrm>
            <a:off x="476239" y="1917699"/>
            <a:ext cx="9167603" cy="7012351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752928" indent="-435428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2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rgbClr val="000000"/>
                </a:solidFill>
              </a:rPr>
              <a:t>Morfológiai egysége az egyetlen </a:t>
            </a:r>
            <a:r>
              <a:rPr b="1" i="1" dirty="0">
                <a:solidFill>
                  <a:srgbClr val="000000"/>
                </a:solidFill>
              </a:rPr>
              <a:t>ameloblast</a:t>
            </a:r>
            <a:r>
              <a:rPr dirty="0">
                <a:solidFill>
                  <a:srgbClr val="000000"/>
                </a:solidFill>
              </a:rPr>
              <a:t> által képzett </a:t>
            </a:r>
            <a:r>
              <a:rPr b="1" i="1" dirty="0">
                <a:solidFill>
                  <a:srgbClr val="000000"/>
                </a:solidFill>
              </a:rPr>
              <a:t>kristályköteg (zománcprizma)</a:t>
            </a:r>
          </a:p>
          <a:p>
            <a:pPr marL="752928" indent="-435428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2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Az </a:t>
            </a:r>
            <a:r>
              <a:rPr b="1" dirty="0">
                <a:solidFill>
                  <a:srgbClr val="561029"/>
                </a:solidFill>
              </a:rPr>
              <a:t>ameloblast </a:t>
            </a:r>
            <a:r>
              <a:rPr b="1" i="1" dirty="0">
                <a:solidFill>
                  <a:srgbClr val="561029"/>
                </a:solidFill>
              </a:rPr>
              <a:t>Tomes-nyúlványának</a:t>
            </a:r>
            <a:r>
              <a:rPr dirty="0"/>
              <a:t> distalis része által képzett prizmatikus állomány (</a:t>
            </a:r>
            <a:r>
              <a:rPr i="1" dirty="0">
                <a:solidFill>
                  <a:srgbClr val="004D65"/>
                </a:solidFill>
              </a:rPr>
              <a:t>centális kristályköteg)</a:t>
            </a:r>
            <a:r>
              <a:rPr dirty="0"/>
              <a:t> és a nyúlvány lateralis része által kialakított interprizmatikus állomány </a:t>
            </a:r>
            <a:r>
              <a:rPr i="1" dirty="0">
                <a:solidFill>
                  <a:srgbClr val="004D65"/>
                </a:solidFill>
              </a:rPr>
              <a:t>(lateralis kristályköteg)</a:t>
            </a:r>
            <a:r>
              <a:rPr dirty="0"/>
              <a:t> eltérő lefutású kristályainak váltakozása adja a zománc jellegzetes szerkezetét.</a:t>
            </a:r>
          </a:p>
          <a:p>
            <a:pPr marL="752928" indent="-435428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2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 </a:t>
            </a:r>
            <a:r>
              <a:rPr b="1" i="1" dirty="0">
                <a:solidFill>
                  <a:srgbClr val="000000"/>
                </a:solidFill>
              </a:rPr>
              <a:t>kristálykötegek átmérője</a:t>
            </a:r>
            <a:r>
              <a:rPr dirty="0"/>
              <a:t> átlagosan 4 mikrométer, a felszín felé folyamatosan vastagodnak (nagyobb összfelszínt tölt ki ugyanannyi köteg).</a:t>
            </a:r>
          </a:p>
        </p:txBody>
      </p:sp>
      <p:pic>
        <p:nvPicPr>
          <p:cNvPr id="3" name="Picture 2" descr="Képernyőfotó 2019-09-10 - 16.43.4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344" y="0"/>
            <a:ext cx="2947455" cy="6921500"/>
          </a:xfrm>
          <a:prstGeom prst="rect">
            <a:avLst/>
          </a:prstGeom>
        </p:spPr>
      </p:pic>
      <p:pic>
        <p:nvPicPr>
          <p:cNvPr id="4" name="Picture 3" descr="Képernyőfotó 2019-09-10 - 16.45.2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076" y="6921500"/>
            <a:ext cx="4415723" cy="27919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Dentin (dentinum, substancia eburnea)"/>
          <p:cNvSpPr txBox="1">
            <a:spLocks noGrp="1"/>
          </p:cNvSpPr>
          <p:nvPr>
            <p:ph type="title"/>
          </p:nvPr>
        </p:nvSpPr>
        <p:spPr>
          <a:xfrm>
            <a:off x="647700" y="0"/>
            <a:ext cx="11480800" cy="19304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 algn="l"/>
            <a:r>
              <a:rPr sz="4000" dirty="0"/>
              <a:t>Dentin (dentinum, substancia eburnea)</a:t>
            </a:r>
          </a:p>
        </p:txBody>
      </p:sp>
      <p:sp>
        <p:nvSpPr>
          <p:cNvPr id="333" name="A fogbélkamrát teljesen körbeveszi, kívülről pedig a zománc és a cement fedi.…"/>
          <p:cNvSpPr txBox="1">
            <a:spLocks noGrp="1"/>
          </p:cNvSpPr>
          <p:nvPr>
            <p:ph type="body" idx="1"/>
          </p:nvPr>
        </p:nvSpPr>
        <p:spPr>
          <a:xfrm>
            <a:off x="762000" y="2421036"/>
            <a:ext cx="11480800" cy="6062564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780142" indent="-462642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4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rgbClr val="000000"/>
                </a:solidFill>
              </a:rPr>
              <a:t>A </a:t>
            </a:r>
            <a:r>
              <a:rPr u="sng" dirty="0">
                <a:solidFill>
                  <a:srgbClr val="0C41B3"/>
                </a:solidFill>
                <a:hlinkClick r:id="rId4"/>
              </a:rPr>
              <a:t>fogbélkamrát</a:t>
            </a:r>
            <a:r>
              <a:rPr dirty="0">
                <a:solidFill>
                  <a:srgbClr val="000000"/>
                </a:solidFill>
              </a:rPr>
              <a:t> teljesen körbeveszi, kívülről pedig a </a:t>
            </a:r>
            <a:r>
              <a:rPr u="sng" dirty="0">
                <a:solidFill>
                  <a:srgbClr val="0C41B3"/>
                </a:solidFill>
                <a:hlinkClick r:id="rId5"/>
              </a:rPr>
              <a:t>zománc</a:t>
            </a:r>
            <a:r>
              <a:rPr dirty="0">
                <a:solidFill>
                  <a:srgbClr val="000000"/>
                </a:solidFill>
              </a:rPr>
              <a:t> és a </a:t>
            </a:r>
            <a:r>
              <a:rPr u="sng" dirty="0">
                <a:solidFill>
                  <a:srgbClr val="0C41B3"/>
                </a:solidFill>
                <a:hlinkClick r:id="rId6"/>
              </a:rPr>
              <a:t>cement</a:t>
            </a:r>
            <a:r>
              <a:rPr dirty="0">
                <a:solidFill>
                  <a:srgbClr val="000000"/>
                </a:solidFill>
              </a:rPr>
              <a:t> fedi. </a:t>
            </a:r>
          </a:p>
          <a:p>
            <a:pPr marL="780142" indent="-462642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4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rgbClr val="000000"/>
                </a:solidFill>
              </a:rPr>
              <a:t>70%-ban </a:t>
            </a:r>
            <a:r>
              <a:rPr u="sng" dirty="0">
                <a:solidFill>
                  <a:srgbClr val="0C41B3"/>
                </a:solidFill>
                <a:hlinkClick r:id="rId7"/>
              </a:rPr>
              <a:t>ásványi anyagot</a:t>
            </a:r>
            <a:r>
              <a:rPr dirty="0">
                <a:solidFill>
                  <a:srgbClr val="000000"/>
                </a:solidFill>
              </a:rPr>
              <a:t>, 20%-ban szerves anyagot és 10%-ban vizet tartalmaz. </a:t>
            </a:r>
          </a:p>
          <a:p>
            <a:pPr marL="780142" indent="-462642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4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Keménysége kisebb, mint a </a:t>
            </a:r>
            <a:r>
              <a:rPr dirty="0" smtClean="0"/>
              <a:t>zománcnak</a:t>
            </a:r>
            <a:r>
              <a:rPr lang="hu-HU" dirty="0" smtClean="0"/>
              <a:t>,</a:t>
            </a:r>
            <a:r>
              <a:rPr dirty="0" smtClean="0"/>
              <a:t> </a:t>
            </a:r>
            <a:r>
              <a:rPr lang="en-US" dirty="0"/>
              <a:t>rugalmassága viszont nagyobb</a:t>
            </a:r>
            <a:endParaRPr lang="hu-HU" dirty="0" smtClean="0"/>
          </a:p>
          <a:p>
            <a:pPr marL="780142" indent="-462642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4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smtClean="0"/>
              <a:t>megmunkálására kéziműszere</a:t>
            </a:r>
            <a:r>
              <a:rPr lang="hu-HU" dirty="0" smtClean="0"/>
              <a:t>,</a:t>
            </a:r>
            <a:r>
              <a:rPr dirty="0" smtClean="0"/>
              <a:t>k </a:t>
            </a:r>
            <a:r>
              <a:rPr dirty="0"/>
              <a:t>és acélfúrók is </a:t>
            </a:r>
            <a:r>
              <a:rPr dirty="0" smtClean="0"/>
              <a:t>alkalmasak,</a:t>
            </a:r>
            <a:endParaRPr lang="hu-HU" dirty="0"/>
          </a:p>
          <a:p>
            <a:pPr marL="780142" indent="-462642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4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smtClean="0"/>
              <a:t> Magasabb </a:t>
            </a:r>
            <a:r>
              <a:rPr dirty="0"/>
              <a:t>szervesanyag-tartalma miatt a fogszuvasodás könnyebben roncsolja.</a:t>
            </a:r>
          </a:p>
        </p:txBody>
      </p:sp>
      <p:pic>
        <p:nvPicPr>
          <p:cNvPr id="334" name="devtooth14.jpg" descr="devtooth14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115515" y="0"/>
            <a:ext cx="3889285" cy="25692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" grpId="1" animBg="1" advAuto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Dentin szerkezete: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 algn="l"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Dentin szerkezete:</a:t>
            </a:r>
          </a:p>
        </p:txBody>
      </p:sp>
      <p:sp>
        <p:nvSpPr>
          <p:cNvPr id="338" name="Dentincsatornák (tubulusok) tagolják,…"/>
          <p:cNvSpPr txBox="1">
            <a:spLocks noGrp="1"/>
          </p:cNvSpPr>
          <p:nvPr>
            <p:ph type="body" idx="1"/>
          </p:nvPr>
        </p:nvSpPr>
        <p:spPr>
          <a:xfrm>
            <a:off x="762000" y="2019300"/>
            <a:ext cx="11480800" cy="74168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752928" indent="-435428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2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>
                <a:solidFill>
                  <a:srgbClr val="791A3E"/>
                </a:solidFill>
              </a:rPr>
              <a:t>Dentincsatornák </a:t>
            </a:r>
            <a:r>
              <a:rPr>
                <a:solidFill>
                  <a:srgbClr val="000000"/>
                </a:solidFill>
              </a:rPr>
              <a:t>(tubulusok) tagolják, </a:t>
            </a:r>
          </a:p>
          <a:p>
            <a:pPr marL="752928" indent="-435428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2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00"/>
                </a:solidFill>
              </a:rPr>
              <a:t>melyekben az </a:t>
            </a:r>
            <a:r>
              <a:rPr u="sng">
                <a:solidFill>
                  <a:srgbClr val="0C41B3"/>
                </a:solidFill>
                <a:hlinkClick r:id="rId4"/>
              </a:rPr>
              <a:t>odontoblasztok</a:t>
            </a:r>
            <a:r>
              <a:rPr>
                <a:solidFill>
                  <a:srgbClr val="000000"/>
                </a:solidFill>
              </a:rPr>
              <a:t> (dentint termelő </a:t>
            </a:r>
            <a:r>
              <a:rPr u="sng">
                <a:solidFill>
                  <a:srgbClr val="0C41B3"/>
                </a:solidFill>
                <a:hlinkClick r:id="rId5"/>
              </a:rPr>
              <a:t>sejtek</a:t>
            </a:r>
            <a:r>
              <a:rPr>
                <a:solidFill>
                  <a:srgbClr val="000000"/>
                </a:solidFill>
              </a:rPr>
              <a:t>) nyúlványai, az ún. </a:t>
            </a:r>
            <a:r>
              <a:rPr b="1" i="1" u="sng">
                <a:solidFill>
                  <a:srgbClr val="000000"/>
                </a:solidFill>
              </a:rPr>
              <a:t>Tomes-féle rostok</a:t>
            </a:r>
            <a:r>
              <a:rPr b="1" u="sng">
                <a:solidFill>
                  <a:srgbClr val="000000"/>
                </a:solidFill>
              </a:rPr>
              <a:t>,</a:t>
            </a:r>
            <a:r>
              <a:rPr>
                <a:solidFill>
                  <a:srgbClr val="000000"/>
                </a:solidFill>
              </a:rPr>
              <a:t> találhatóak. </a:t>
            </a:r>
          </a:p>
          <a:p>
            <a:pPr marL="752928" indent="-435428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2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00"/>
                </a:solidFill>
              </a:rPr>
              <a:t>A </a:t>
            </a:r>
            <a:r>
              <a:rPr u="sng">
                <a:solidFill>
                  <a:srgbClr val="0C41B3"/>
                </a:solidFill>
                <a:hlinkClick r:id="rId6"/>
              </a:rPr>
              <a:t>csontokhoz</a:t>
            </a:r>
            <a:r>
              <a:rPr>
                <a:solidFill>
                  <a:srgbClr val="000000"/>
                </a:solidFill>
              </a:rPr>
              <a:t> hasonlóan élő szövetről van szó. </a:t>
            </a:r>
          </a:p>
          <a:p>
            <a:pPr marL="752928" indent="-435428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2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00"/>
                </a:solidFill>
              </a:rPr>
              <a:t>A tubulusokat körbeöleli 0,5-1 mikrométer vastagságú </a:t>
            </a:r>
            <a:r>
              <a:rPr i="1">
                <a:solidFill>
                  <a:srgbClr val="BE38F3"/>
                </a:solidFill>
              </a:rPr>
              <a:t>nagyfokban mineralizált peritubularis dentin</a:t>
            </a:r>
            <a:r>
              <a:rPr>
                <a:solidFill>
                  <a:srgbClr val="000000"/>
                </a:solidFill>
              </a:rPr>
              <a:t>.</a:t>
            </a:r>
          </a:p>
          <a:p>
            <a:pPr marL="752928" indent="-435428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2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00"/>
                </a:solidFill>
              </a:rPr>
              <a:t>A dentincsatornák átmérője az egyén korával és a dentinen belüli helynek megfelelően változik. A zománc felé eső részen szűkebbek, míg fiatal korban 2,5-3 μm-esek a csatornák, idősebb korra1,3-1,5 μm-re csökkennek. </a:t>
            </a:r>
          </a:p>
        </p:txBody>
      </p:sp>
      <p:pic>
        <p:nvPicPr>
          <p:cNvPr id="339" name="Odontoblast_NoSparks.jpg" descr="Odontoblast_NoSparks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229600" y="304800"/>
            <a:ext cx="4572000" cy="3200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4970136186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49" y="1131140"/>
            <a:ext cx="11504798" cy="73226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6249" y="8453781"/>
            <a:ext cx="94535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1F497D"/>
                </a:solidFill>
                <a:latin typeface="Times New Roman"/>
                <a:cs typeface="Times New Roman"/>
              </a:rPr>
              <a:t>szubodontoblasztikus</a:t>
            </a:r>
            <a:r>
              <a:rPr lang="en-US" sz="2800" dirty="0">
                <a:solidFill>
                  <a:srgbClr val="1F497D"/>
                </a:solidFill>
                <a:latin typeface="Times New Roman"/>
                <a:cs typeface="Times New Roman"/>
              </a:rPr>
              <a:t> </a:t>
            </a:r>
          </a:p>
          <a:p>
            <a:r>
              <a:rPr lang="en-US" sz="2800" dirty="0">
                <a:solidFill>
                  <a:srgbClr val="1F497D"/>
                </a:solidFill>
                <a:latin typeface="Times New Roman"/>
                <a:cs typeface="Times New Roman"/>
              </a:rPr>
              <a:t>plexus </a:t>
            </a:r>
            <a:r>
              <a:rPr lang="en-US" sz="2800" dirty="0" err="1" smtClean="0">
                <a:solidFill>
                  <a:srgbClr val="1F497D"/>
                </a:solidFill>
                <a:latin typeface="Times New Roman"/>
                <a:cs typeface="Times New Roman"/>
              </a:rPr>
              <a:t>idegrostjai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3734837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Dentin szerkezete: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Dentin szerkezete:</a:t>
            </a:r>
          </a:p>
        </p:txBody>
      </p:sp>
      <p:sp>
        <p:nvSpPr>
          <p:cNvPr id="343" name="Az intertubularis dentin kollagénhálozatában apatit kristályok találhatók.…"/>
          <p:cNvSpPr txBox="1">
            <a:spLocks noGrp="1"/>
          </p:cNvSpPr>
          <p:nvPr>
            <p:ph type="body" idx="1"/>
          </p:nvPr>
        </p:nvSpPr>
        <p:spPr>
          <a:xfrm>
            <a:off x="762000" y="2768600"/>
            <a:ext cx="11480800" cy="57150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752928" indent="-435428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2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Az intertubularis dentin kollagénhálozatában </a:t>
            </a:r>
            <a:r>
              <a:rPr b="1" i="1">
                <a:solidFill>
                  <a:srgbClr val="2C137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apatit kristályok </a:t>
            </a:r>
            <a:r>
              <a: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találhatók.</a:t>
            </a:r>
          </a:p>
          <a:p>
            <a:pPr marL="752928" indent="-435428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2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t>A pulpalis dentinfelszín 22%-át a tubulusok lumene teszi ki, míg a dentin-zománc határon annak csak 1%-át.</a:t>
            </a:r>
          </a:p>
          <a:p>
            <a:pPr marL="752928" indent="-435428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2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00"/>
                </a:solidFill>
              </a:rPr>
              <a:t>A tubulusokban az </a:t>
            </a:r>
            <a:r>
              <a:rPr b="1">
                <a:solidFill>
                  <a:srgbClr val="000000"/>
                </a:solidFill>
              </a:rPr>
              <a:t>odontoblastok</a:t>
            </a:r>
            <a:r>
              <a:rPr>
                <a:solidFill>
                  <a:srgbClr val="000000"/>
                </a:solidFill>
              </a:rPr>
              <a:t> nyúlványai mellett, főleg dentinfolyadékot találhatunk, 95%-os víztartalommal.</a:t>
            </a:r>
          </a:p>
          <a:p>
            <a:pPr marL="752928" indent="-435428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2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00"/>
                </a:solidFill>
              </a:rPr>
              <a:t>A dentin víztartalma a zománc közelében 1 térfogat% körüli, míg a pula közelében 22%. (a dentin hidrofil tulajdonságú)</a:t>
            </a:r>
          </a:p>
        </p:txBody>
      </p:sp>
      <p:pic>
        <p:nvPicPr>
          <p:cNvPr id="344" name="dentin-and-decay-2-dentinal-tubules.jpg" descr="dentin-and-decay-2-dentinal-tubules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3200" y="165100"/>
            <a:ext cx="3467100" cy="2938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dentinal tubules.jpg" descr="dentinal tubules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70300" y="165100"/>
            <a:ext cx="6337300" cy="508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f6t0191.jpg" descr="f6t0191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504198" y="165100"/>
            <a:ext cx="3437102" cy="2641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" grpId="1" animBg="1" advAuto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Dentin szerkezete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dirty="0"/>
              <a:t>Dentin </a:t>
            </a:r>
          </a:p>
        </p:txBody>
      </p:sp>
      <p:sp>
        <p:nvSpPr>
          <p:cNvPr id="350" name="A tubulusokon keresztül bizonyos anyagok átjuthatnak, így például baktériumok által termelt különböző toxinok, melyek irritálhatják a fogbélben lévő idegvégződéseket, fájdalmat váltva ki.…"/>
          <p:cNvSpPr txBox="1">
            <a:spLocks noGrp="1"/>
          </p:cNvSpPr>
          <p:nvPr>
            <p:ph type="body" idx="1"/>
          </p:nvPr>
        </p:nvSpPr>
        <p:spPr>
          <a:xfrm>
            <a:off x="317500" y="1854200"/>
            <a:ext cx="12446000" cy="81407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752928" indent="-435428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2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rgbClr val="000000"/>
                </a:solidFill>
              </a:rPr>
              <a:t>A tubulusokon keresztül bizonyos anyagok átjuthatnak, így például </a:t>
            </a:r>
            <a:r>
              <a:rPr u="sng" dirty="0">
                <a:solidFill>
                  <a:srgbClr val="0C41B3"/>
                </a:solidFill>
                <a:hlinkClick r:id="rId4"/>
              </a:rPr>
              <a:t>baktériumok</a:t>
            </a:r>
            <a:r>
              <a:rPr dirty="0">
                <a:solidFill>
                  <a:srgbClr val="000000"/>
                </a:solidFill>
              </a:rPr>
              <a:t> által termelt különböző </a:t>
            </a:r>
            <a:r>
              <a:rPr u="sng" dirty="0">
                <a:solidFill>
                  <a:srgbClr val="0C41B3"/>
                </a:solidFill>
                <a:hlinkClick r:id="rId5"/>
              </a:rPr>
              <a:t>toxinok</a:t>
            </a:r>
            <a:r>
              <a:rPr dirty="0">
                <a:solidFill>
                  <a:srgbClr val="000000"/>
                </a:solidFill>
              </a:rPr>
              <a:t>, melyek irritálhatják a fogbélben lévő </a:t>
            </a:r>
            <a:r>
              <a:rPr u="sng" dirty="0">
                <a:solidFill>
                  <a:srgbClr val="0C41B3"/>
                </a:solidFill>
                <a:hlinkClick r:id="rId6"/>
              </a:rPr>
              <a:t>idegvégződéseket</a:t>
            </a:r>
            <a:r>
              <a:rPr dirty="0">
                <a:solidFill>
                  <a:srgbClr val="000000"/>
                </a:solidFill>
              </a:rPr>
              <a:t>, fájdalmat váltva ki. </a:t>
            </a:r>
          </a:p>
          <a:p>
            <a:pPr marL="752928" indent="-435428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2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rgbClr val="000000"/>
                </a:solidFill>
              </a:rPr>
              <a:t>Maguk a baktériumok nem képesek áthatolni a tubulusokon. </a:t>
            </a:r>
          </a:p>
          <a:p>
            <a:pPr marL="752928" indent="-435428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2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 fogászati beavatkozások során tapasztalt </a:t>
            </a:r>
            <a:r>
              <a:rPr dirty="0">
                <a:solidFill>
                  <a:srgbClr val="561029"/>
                </a:solidFill>
              </a:rPr>
              <a:t>fájdalomingerek</a:t>
            </a:r>
            <a:r>
              <a:rPr dirty="0"/>
              <a:t> is a dentincsatornákon közvetítődnek</a:t>
            </a:r>
            <a:r>
              <a:rPr dirty="0" smtClean="0"/>
              <a:t>:</a:t>
            </a:r>
            <a:endParaRPr lang="hu-HU" dirty="0" smtClean="0"/>
          </a:p>
          <a:p>
            <a:pPr marL="752928" indent="-435428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2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smtClean="0"/>
              <a:t> </a:t>
            </a:r>
            <a:r>
              <a:rPr dirty="0"/>
              <a:t>a csatornákban </a:t>
            </a:r>
            <a:r>
              <a:rPr b="1" dirty="0">
                <a:solidFill>
                  <a:srgbClr val="371A94"/>
                </a:solidFill>
              </a:rPr>
              <a:t>folyadékáramlás </a:t>
            </a:r>
            <a:r>
              <a:rPr dirty="0"/>
              <a:t>következik be, ami mechanikailag ingerli az idegvégződéseket.</a:t>
            </a:r>
          </a:p>
          <a:p>
            <a:pPr marL="0" marR="457200" indent="0" algn="just" defTabSz="457200">
              <a:spcBef>
                <a:spcPts val="0"/>
              </a:spcBef>
              <a:buSzTx/>
              <a:buNone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 dentin, a zománccal ellentétben, kis mértékben képes védekezni a külső behatások ellen. Amikor a szuvasodás eléri a zománc-dentin határt, a dentincsatornácskákban és a dentin pulpa felőli részén megindul a dentin lerakódás, ami gátat próbál szabni külső ingerek ellen.</a:t>
            </a:r>
          </a:p>
        </p:txBody>
      </p:sp>
      <p:pic>
        <p:nvPicPr>
          <p:cNvPr id="5" name="Picture 4" descr="2011-0095_fogaszat_magyar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893" y="0"/>
            <a:ext cx="3349907" cy="23918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Dentin típusai: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dirty="0"/>
              <a:t>Dentin típusai:</a:t>
            </a:r>
          </a:p>
        </p:txBody>
      </p:sp>
      <p:sp>
        <p:nvSpPr>
          <p:cNvPr id="354" name="Primér dentin: fogak fejlődése alatt képződik…"/>
          <p:cNvSpPr txBox="1">
            <a:spLocks noGrp="1"/>
          </p:cNvSpPr>
          <p:nvPr>
            <p:ph type="body" idx="1"/>
          </p:nvPr>
        </p:nvSpPr>
        <p:spPr>
          <a:xfrm>
            <a:off x="762000" y="2768600"/>
            <a:ext cx="11480800" cy="57150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1714500" marR="457200" indent="-457200" algn="just" defTabSz="457200">
              <a:lnSpc>
                <a:spcPct val="130000"/>
              </a:lnSpc>
              <a:spcBef>
                <a:spcPts val="0"/>
              </a:spcBef>
              <a:buSzPct val="100000"/>
              <a:buAutoNum type="arabicPeriod"/>
              <a:tabLst>
                <a:tab pos="1485900" algn="l"/>
              </a:tabLst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dirty="0">
                <a:solidFill>
                  <a:srgbClr val="002E7A"/>
                </a:solidFill>
              </a:rPr>
              <a:t>Primér dentin:</a:t>
            </a:r>
            <a:r>
              <a:rPr dirty="0"/>
              <a:t> fogak fejlődése alatt képződik</a:t>
            </a:r>
          </a:p>
          <a:p>
            <a:pPr marL="1485900" marR="457200" indent="-228600" algn="just" defTabSz="457200">
              <a:lnSpc>
                <a:spcPct val="130000"/>
              </a:lnSpc>
              <a:spcBef>
                <a:spcPts val="0"/>
              </a:spcBef>
              <a:buSzTx/>
              <a:buNone/>
              <a:tabLst>
                <a:tab pos="1485900" algn="l"/>
              </a:tabLst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dirty="0">
                <a:solidFill>
                  <a:srgbClr val="002E7A"/>
                </a:solidFill>
              </a:rPr>
              <a:t>2. Secunder dentin:</a:t>
            </a:r>
            <a:r>
              <a:rPr dirty="0"/>
              <a:t> fogfejlődés befejezte után, az egész élet során folyamatosan termelődik. Szerkezete megfelel a primér dentinnek.</a:t>
            </a:r>
          </a:p>
          <a:p>
            <a:pPr marL="1485900" marR="457200" indent="-228600" algn="just" defTabSz="457200">
              <a:lnSpc>
                <a:spcPct val="130000"/>
              </a:lnSpc>
              <a:spcBef>
                <a:spcPts val="0"/>
              </a:spcBef>
              <a:buSzTx/>
              <a:buNone/>
              <a:tabLst>
                <a:tab pos="1485900" algn="l"/>
              </a:tabLst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dirty="0">
                <a:solidFill>
                  <a:srgbClr val="002E7A"/>
                </a:solidFill>
              </a:rPr>
              <a:t>3. Tercier (reparatív, reaktív) (inger) dentin:</a:t>
            </a:r>
            <a:r>
              <a:rPr dirty="0"/>
              <a:t> különböző ingerek hatására (caries, abrasio, restauratív beavatkozás) mint védekező reakció képződik. Szövettani szerkezete eltér az eredetitől hiányozhatnak belőle a dentintubulusok.</a:t>
            </a:r>
          </a:p>
        </p:txBody>
      </p:sp>
    </p:spTree>
  </p:cSld>
  <p:clrMapOvr>
    <a:masterClrMapping/>
  </p:clrMapOvr>
  <p:transition xmlns:p14="http://schemas.microsoft.com/office/powerpoint/2010/main" spd="slow">
    <p:pull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Cím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2286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  <a:endParaRPr/>
          </a:p>
        </p:txBody>
      </p:sp>
      <p:sp>
        <p:nvSpPr>
          <p:cNvPr id="358" name="Reaktív dentin: ha a pulpa integritása nem szűnik meg…"/>
          <p:cNvSpPr txBox="1">
            <a:spLocks noGrp="1"/>
          </p:cNvSpPr>
          <p:nvPr>
            <p:ph type="body" idx="1"/>
          </p:nvPr>
        </p:nvSpPr>
        <p:spPr>
          <a:xfrm>
            <a:off x="762000" y="850900"/>
            <a:ext cx="11480800" cy="76327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752928" indent="-435428">
              <a:lnSpc>
                <a:spcPct val="130000"/>
              </a:lnSpc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2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dirty="0">
                <a:solidFill>
                  <a:srgbClr val="000000"/>
                </a:solidFill>
              </a:rPr>
              <a:t>Reaktív dentin:</a:t>
            </a:r>
            <a:r>
              <a:rPr dirty="0">
                <a:solidFill>
                  <a:srgbClr val="000000"/>
                </a:solidFill>
              </a:rPr>
              <a:t> ha a pulpa integritása nem szűnik meg</a:t>
            </a:r>
          </a:p>
          <a:p>
            <a:pPr marL="752928" indent="-435428">
              <a:lnSpc>
                <a:spcPct val="130000"/>
              </a:lnSpc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dirty="0"/>
              <a:t>Reparatív dentin:</a:t>
            </a:r>
            <a:r>
              <a:rPr dirty="0"/>
              <a:t> ha a pulpa integritása megszűnik (sebgyógyulás jön létre) – kötőszövetes gyógyulási folyamat – fibroblastszerű sejtek kezdenek proliferálni és vándorolni a sérülés helyére. Ezek a sejtek a dentin-pulpa határon </a:t>
            </a:r>
            <a:r>
              <a:rPr b="1" dirty="0"/>
              <a:t>fibrodentin</a:t>
            </a:r>
            <a:r>
              <a:rPr dirty="0"/>
              <a:t> réteget alakítanak ki. Később odontoblastszerű sejtek differenciálódnak és tubularis tercier dentint kezdenek építeni.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xmlns:p15="http://schemas.microsoft.com/office/powerpoint/2012/main" xmlns="" Requires="p15">
      <p:transition xmlns:p14="http://schemas.microsoft.com/office/powerpoint/2010/main" spd="med" advClick="1" p14:dur="1000">
        <p15:prstTrans prst="pageCurlDouble"/>
      </p:transition>
    </mc:Choice>
    <mc:Choice Requires="p14">
      <p:transition spd="slow">
        <p14:prism dir="d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Fogbél (pulpa dentis)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 algn="l"/>
            <a:r>
              <a:rPr dirty="0"/>
              <a:t>Fogbél (pulpa dentis)</a:t>
            </a:r>
          </a:p>
        </p:txBody>
      </p:sp>
      <p:sp>
        <p:nvSpPr>
          <p:cNvPr id="362" name="a fog legbelső része, mely egy speciális laza kötőszövetbe ágyazott ereket és idegeket tartalmaz…"/>
          <p:cNvSpPr txBox="1">
            <a:spLocks noGrp="1"/>
          </p:cNvSpPr>
          <p:nvPr>
            <p:ph type="body" idx="1"/>
          </p:nvPr>
        </p:nvSpPr>
        <p:spPr>
          <a:xfrm>
            <a:off x="762000" y="2470873"/>
            <a:ext cx="11480800" cy="6512021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698500" indent="-381000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28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rgbClr val="000000"/>
                </a:solidFill>
              </a:rPr>
              <a:t>a fog legbelső része, mely egy speciális laza kötőszövetbe ágyazott ereket és idegeket tartalmaz </a:t>
            </a:r>
          </a:p>
          <a:p>
            <a:pPr marL="0" marR="457200" indent="0" algn="just" defTabSz="457200">
              <a:spcBef>
                <a:spcPts val="600"/>
              </a:spcBef>
              <a:buSzTx/>
              <a:buNone/>
              <a:defRPr sz="2800" b="1" u="sng">
                <a:solidFill>
                  <a:srgbClr val="4D22B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Funkciói: </a:t>
            </a:r>
          </a:p>
          <a:p>
            <a:pPr marL="457200" marR="457200" indent="-228600" algn="just" defTabSz="457200">
              <a:spcBef>
                <a:spcPts val="600"/>
              </a:spcBef>
              <a:buSzTx/>
              <a:buNone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1" dirty="0">
                <a:solidFill>
                  <a:srgbClr val="9A244F"/>
                </a:solidFill>
              </a:rPr>
              <a:t>1.	induktív </a:t>
            </a:r>
            <a:r>
              <a:rPr i="1" dirty="0"/>
              <a:t>-</a:t>
            </a:r>
            <a:r>
              <a:rPr dirty="0"/>
              <a:t> a pulpa indítja el a fog fejlődése során, a dentin és zománc termelést,</a:t>
            </a:r>
          </a:p>
          <a:p>
            <a:pPr marL="457200" marR="457200" indent="-228600" algn="just" defTabSz="457200">
              <a:spcBef>
                <a:spcPts val="600"/>
              </a:spcBef>
              <a:buSzTx/>
              <a:buNone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dirty="0">
                <a:solidFill>
                  <a:srgbClr val="9A244F"/>
                </a:solidFill>
              </a:rPr>
              <a:t>2.	 </a:t>
            </a:r>
            <a:r>
              <a:rPr b="1" i="1" dirty="0">
                <a:solidFill>
                  <a:srgbClr val="9A244F"/>
                </a:solidFill>
              </a:rPr>
              <a:t>tápláló</a:t>
            </a:r>
            <a:r>
              <a:rPr b="1" dirty="0">
                <a:solidFill>
                  <a:srgbClr val="9A244F"/>
                </a:solidFill>
              </a:rPr>
              <a:t>, </a:t>
            </a:r>
            <a:r>
              <a:rPr b="1" i="1" dirty="0">
                <a:solidFill>
                  <a:srgbClr val="9A244F"/>
                </a:solidFill>
              </a:rPr>
              <a:t>formatív</a:t>
            </a:r>
            <a:r>
              <a:rPr b="1" dirty="0">
                <a:solidFill>
                  <a:srgbClr val="9A244F"/>
                </a:solidFill>
              </a:rPr>
              <a:t> </a:t>
            </a:r>
            <a:r>
              <a:rPr dirty="0"/>
              <a:t>– a fogbél érhálózata táplálja az odontoblastokat, az itt található odontoblasztok termelik a dentint,</a:t>
            </a:r>
          </a:p>
          <a:p>
            <a:pPr marL="457200" marR="457200" indent="-228600" algn="just" defTabSz="457200">
              <a:spcBef>
                <a:spcPts val="600"/>
              </a:spcBef>
              <a:buSzTx/>
              <a:buNone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dirty="0">
                <a:solidFill>
                  <a:srgbClr val="B92D5D"/>
                </a:solidFill>
              </a:rPr>
              <a:t>3.	 </a:t>
            </a:r>
            <a:r>
              <a:rPr b="1" i="1" dirty="0">
                <a:solidFill>
                  <a:srgbClr val="B92D5D"/>
                </a:solidFill>
              </a:rPr>
              <a:t>védekezési</a:t>
            </a:r>
            <a:r>
              <a:rPr i="1" dirty="0"/>
              <a:t> –</a:t>
            </a:r>
            <a:r>
              <a:rPr dirty="0"/>
              <a:t> a pulpakamrát határoló odontoblastok képesek különböző ingerek hatására a dentinképződés intenzításán változtatni (tercier dentin alakul ki), sőt ha a pulpaüreg megnyílik, akkor új odontoblastok differenciálódnak és vándorolnak a sérülés helyére és új dentint (terciert) alakítanak ki. </a:t>
            </a:r>
          </a:p>
        </p:txBody>
      </p:sp>
      <p:pic>
        <p:nvPicPr>
          <p:cNvPr id="2" name="Picture 1" descr="Képernyőfotó 2019-09-10 - 17.10.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00" y="0"/>
            <a:ext cx="4457700" cy="298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Anatómiai szempontból megkülönböztetünk:"/>
          <p:cNvSpPr txBox="1">
            <a:spLocks noGrp="1"/>
          </p:cNvSpPr>
          <p:nvPr>
            <p:ph type="title"/>
          </p:nvPr>
        </p:nvSpPr>
        <p:spPr>
          <a:xfrm>
            <a:off x="300155" y="241300"/>
            <a:ext cx="12704645" cy="18161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 algn="l"/>
            <a:r>
              <a:rPr dirty="0"/>
              <a:t>Anatómiai szempontból megkülönböztetünk:</a:t>
            </a:r>
          </a:p>
        </p:txBody>
      </p:sp>
      <p:sp>
        <p:nvSpPr>
          <p:cNvPr id="366" name="1. a fog koronájában elhelyezkedő pulpakamrát…"/>
          <p:cNvSpPr txBox="1">
            <a:spLocks noGrp="1"/>
          </p:cNvSpPr>
          <p:nvPr>
            <p:ph type="body" idx="1"/>
          </p:nvPr>
        </p:nvSpPr>
        <p:spPr>
          <a:xfrm>
            <a:off x="762000" y="2768600"/>
            <a:ext cx="11480800" cy="57150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457200" marR="457200" indent="-228600" algn="just" defTabSz="457200">
              <a:lnSpc>
                <a:spcPct val="140000"/>
              </a:lnSpc>
              <a:spcBef>
                <a:spcPts val="60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200" dirty="0"/>
              <a:t>1.	a fog koronájában elhelyezkedő </a:t>
            </a:r>
            <a:r>
              <a:rPr sz="3200" b="1" dirty="0"/>
              <a:t>pulpakamrát</a:t>
            </a:r>
            <a:r>
              <a:rPr sz="3200" dirty="0"/>
              <a:t> </a:t>
            </a:r>
          </a:p>
          <a:p>
            <a:pPr marL="457200" marR="457200" indent="-228600" algn="just" defTabSz="457200">
              <a:lnSpc>
                <a:spcPct val="140000"/>
              </a:lnSpc>
              <a:spcBef>
                <a:spcPts val="60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200" dirty="0"/>
              <a:t>2.	a gyökérben található </a:t>
            </a:r>
            <a:r>
              <a:rPr sz="3200" b="1" dirty="0"/>
              <a:t>gyökércsatornát</a:t>
            </a:r>
          </a:p>
          <a:p>
            <a:pPr marL="457200" marR="457200" indent="-228600" algn="just" defTabSz="457200">
              <a:lnSpc>
                <a:spcPct val="140000"/>
              </a:lnSpc>
              <a:spcBef>
                <a:spcPts val="60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200" dirty="0"/>
              <a:t>3.	A fogak csücskeinek megfelelően a pulpakamrában </a:t>
            </a:r>
            <a:r>
              <a:rPr sz="3200" b="1" dirty="0"/>
              <a:t>pulpaszarvakat</a:t>
            </a:r>
            <a:r>
              <a:rPr sz="3200" dirty="0"/>
              <a:t> </a:t>
            </a:r>
          </a:p>
          <a:p>
            <a:pPr marL="228600" marR="457200" indent="0" algn="just" defTabSz="457200">
              <a:lnSpc>
                <a:spcPct val="140000"/>
              </a:lnSpc>
              <a:spcBef>
                <a:spcPts val="60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200" dirty="0"/>
              <a:t>A gyökér formáját követve a gyökércsatorna is egyre szűkül, amíg egy nyíláson (foramen apicale) keresztül kinyílik. Ezen a nyíláson át lépnek be a fogba az erek és az idegek.</a:t>
            </a:r>
          </a:p>
        </p:txBody>
      </p:sp>
      <p:pic>
        <p:nvPicPr>
          <p:cNvPr id="2" name="Picture 1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431" y="0"/>
            <a:ext cx="3675886" cy="3113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Orrmelléküregek (sinus paranasales)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1719660"/>
          </a:xfrm>
          <a:prstGeom prst="rect">
            <a:avLst/>
          </a:prstGeom>
        </p:spPr>
        <p:txBody>
          <a:bodyPr/>
          <a:lstStyle>
            <a:lvl1pPr defTabSz="537463">
              <a:defRPr sz="5244"/>
            </a:lvl1pPr>
          </a:lstStyle>
          <a:p>
            <a:r>
              <a:rPr dirty="0"/>
              <a:t>Orrmelléküregek (sinus paranasales)</a:t>
            </a:r>
          </a:p>
        </p:txBody>
      </p:sp>
      <p:sp>
        <p:nvSpPr>
          <p:cNvPr id="143" name="sinus sphenoidalis - ékcsont testét teljesen kitölti…"/>
          <p:cNvSpPr txBox="1">
            <a:spLocks noGrp="1"/>
          </p:cNvSpPr>
          <p:nvPr>
            <p:ph type="body" idx="1"/>
          </p:nvPr>
        </p:nvSpPr>
        <p:spPr>
          <a:xfrm>
            <a:off x="515927" y="1825699"/>
            <a:ext cx="11965506" cy="752108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635000" indent="-635000">
              <a:buSzPct val="100000"/>
              <a:buAutoNum type="arabicPeriod"/>
              <a:defRPr sz="2900"/>
            </a:pPr>
            <a:r>
              <a:rPr b="1" dirty="0">
                <a:solidFill>
                  <a:srgbClr val="DA3F28"/>
                </a:solidFill>
                <a:latin typeface="Helvetica"/>
                <a:ea typeface="Helvetica"/>
                <a:cs typeface="Helvetica"/>
                <a:sym typeface="Helvetica"/>
              </a:rPr>
              <a:t>sinus sphenoidalis </a:t>
            </a:r>
            <a:r>
              <a:rPr dirty="0"/>
              <a:t>- ékcsont testét teljesen kitölti</a:t>
            </a:r>
          </a:p>
          <a:p>
            <a:pPr marL="635000" indent="-635000">
              <a:buSzPct val="100000"/>
              <a:buAutoNum type="arabicPeriod"/>
              <a:defRPr sz="2900"/>
            </a:pPr>
            <a:r>
              <a:rPr b="1" dirty="0">
                <a:solidFill>
                  <a:srgbClr val="C92F17"/>
                </a:solidFill>
                <a:latin typeface="Helvetica"/>
                <a:ea typeface="Helvetica"/>
                <a:cs typeface="Helvetica"/>
                <a:sym typeface="Helvetica"/>
              </a:rPr>
              <a:t>sinus frontalis</a:t>
            </a:r>
            <a:r>
              <a:rPr dirty="0"/>
              <a:t> - változó nagyságú és alakú, de legtöbbször háromszögletű üreg, septuma 2 aszimmetrikus részre osztja</a:t>
            </a:r>
          </a:p>
          <a:p>
            <a:pPr marL="635000" indent="-635000">
              <a:buSzPct val="100000"/>
              <a:buAutoNum type="arabicPeriod"/>
              <a:defRPr sz="2900"/>
            </a:pPr>
            <a:r>
              <a:rPr b="1" dirty="0">
                <a:solidFill>
                  <a:srgbClr val="B01910"/>
                </a:solidFill>
                <a:latin typeface="Helvetica"/>
                <a:ea typeface="Helvetica"/>
                <a:cs typeface="Helvetica"/>
                <a:sym typeface="Helvetica"/>
              </a:rPr>
              <a:t>sinus maxillaris (Highmore-üreg) </a:t>
            </a:r>
            <a:r>
              <a:rPr dirty="0"/>
              <a:t>- a corpus ossis maxillaet teljesen kitölti</a:t>
            </a:r>
            <a:r>
              <a:rPr dirty="0" smtClean="0"/>
              <a:t>,</a:t>
            </a:r>
            <a:endParaRPr lang="hu-HU" dirty="0" smtClean="0"/>
          </a:p>
          <a:p>
            <a:pPr>
              <a:buSzPct val="100000"/>
              <a:defRPr sz="2900"/>
            </a:pPr>
            <a:r>
              <a:rPr dirty="0" smtClean="0"/>
              <a:t> </a:t>
            </a:r>
            <a:r>
              <a:rPr dirty="0"/>
              <a:t>6-7 éves kortól nyeri el végleges alakját, amikor a permanens molaris fogak megjelennek a szájüregben. </a:t>
            </a:r>
            <a:endParaRPr lang="hu-HU" dirty="0" smtClean="0"/>
          </a:p>
          <a:p>
            <a:pPr>
              <a:buSzPct val="100000"/>
              <a:defRPr sz="2900"/>
            </a:pPr>
            <a:r>
              <a:rPr dirty="0" smtClean="0"/>
              <a:t>Mérete </a:t>
            </a:r>
            <a:r>
              <a:rPr dirty="0"/>
              <a:t>egyénileg különböző, tetraéder alakú, alapja az orrüregi felszínre, csúcsa a járomnyúlványra esik. </a:t>
            </a:r>
            <a:endParaRPr lang="hu-HU" dirty="0" smtClean="0"/>
          </a:p>
          <a:p>
            <a:pPr>
              <a:buSzPct val="100000"/>
              <a:defRPr sz="2900"/>
            </a:pPr>
            <a:r>
              <a:rPr dirty="0" smtClean="0"/>
              <a:t>Változó </a:t>
            </a:r>
            <a:r>
              <a:rPr dirty="0"/>
              <a:t>nagyságú processus alveolarisba benyuló része képezi az öböl legmélyebb pontját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Gyökércsatorna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Gyökércsatorna</a:t>
            </a:r>
          </a:p>
        </p:txBody>
      </p:sp>
      <p:sp>
        <p:nvSpPr>
          <p:cNvPr id="370" name="A gyökércsatorna a gyökér apicalis részében többszörösen elágazódhat, ezek a APICALIS RAMIFICATIÓK."/>
          <p:cNvSpPr txBox="1">
            <a:spLocks noGrp="1"/>
          </p:cNvSpPr>
          <p:nvPr>
            <p:ph type="body" idx="1"/>
          </p:nvPr>
        </p:nvSpPr>
        <p:spPr>
          <a:xfrm>
            <a:off x="768350" y="4013200"/>
            <a:ext cx="11480800" cy="57150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 marL="889000" indent="-571500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4200">
                <a:solidFill>
                  <a:srgbClr val="282624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A gyökércsatorna a gyökér apicalis részében többszörösen elágazódhat, ezek a APICALIS RAMIFICATIÓK.</a:t>
            </a:r>
          </a:p>
        </p:txBody>
      </p:sp>
      <p:pic>
        <p:nvPicPr>
          <p:cNvPr id="371" name="A canalis és a pulpakamra morfológiája.jpg" descr="A canalis és a pulpakamra morfológiája.jpg"/>
          <p:cNvPicPr>
            <a:picLocks/>
          </p:cNvPicPr>
          <p:nvPr/>
        </p:nvPicPr>
        <p:blipFill>
          <a:blip r:embed="rId4">
            <a:extLst/>
          </a:blip>
          <a:srcRect l="3982" r="4704"/>
          <a:stretch>
            <a:fillRect/>
          </a:stretch>
        </p:blipFill>
        <p:spPr>
          <a:xfrm>
            <a:off x="3605212" y="1651000"/>
            <a:ext cx="6624638" cy="4084638"/>
          </a:xfrm>
          <a:prstGeom prst="rect">
            <a:avLst/>
          </a:prstGeom>
          <a:ln w="12700">
            <a:solidFill>
              <a:srgbClr val="FF26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A pulpa és a dentin szövettani egységet képez"/>
          <p:cNvSpPr txBox="1">
            <a:spLocks noGrp="1"/>
          </p:cNvSpPr>
          <p:nvPr>
            <p:ph type="title"/>
          </p:nvPr>
        </p:nvSpPr>
        <p:spPr>
          <a:xfrm>
            <a:off x="762000" y="38100"/>
            <a:ext cx="11480800" cy="21844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A pulpa és a dentin szövettani egységet képez</a:t>
            </a:r>
          </a:p>
        </p:txBody>
      </p:sp>
      <p:sp>
        <p:nvSpPr>
          <p:cNvPr id="375" name="Állandó kapcsolatukat jellemzi:…"/>
          <p:cNvSpPr txBox="1">
            <a:spLocks noGrp="1"/>
          </p:cNvSpPr>
          <p:nvPr>
            <p:ph type="body" idx="1"/>
          </p:nvPr>
        </p:nvSpPr>
        <p:spPr>
          <a:xfrm>
            <a:off x="392511" y="2768600"/>
            <a:ext cx="11850289" cy="57150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317500" indent="0">
              <a:lnSpc>
                <a:spcPct val="150000"/>
              </a:lnSpc>
              <a:spcBef>
                <a:spcPts val="2600"/>
              </a:spcBef>
              <a:buSzPct val="35000"/>
              <a:buNone/>
              <a:defRPr sz="34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rgbClr val="000000"/>
                </a:solidFill>
              </a:rPr>
              <a:t>Állandó kapcsolatukat jellemzi:</a:t>
            </a:r>
          </a:p>
          <a:p>
            <a:pPr marL="1117600" marR="457200" lvl="2" indent="-228600" algn="just" defTabSz="457200">
              <a:lnSpc>
                <a:spcPct val="150000"/>
              </a:lnSpc>
              <a:spcBef>
                <a:spcPts val="0"/>
              </a:spcBef>
              <a:buSzTx/>
              <a:buNone/>
              <a:tabLst>
                <a:tab pos="228600" algn="l"/>
              </a:tabLst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	odontoblast sejtek elhelyezkedése</a:t>
            </a:r>
          </a:p>
          <a:p>
            <a:pPr marL="1117600" marR="457200" lvl="2" indent="-228600" algn="just" defTabSz="457200">
              <a:lnSpc>
                <a:spcPct val="150000"/>
              </a:lnSpc>
              <a:spcBef>
                <a:spcPts val="0"/>
              </a:spcBef>
              <a:buSzTx/>
              <a:buNone/>
              <a:tabLst>
                <a:tab pos="228600" algn="l"/>
              </a:tabLst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	a sejttest a pulpában, a sejtnyúlvány a dentinben helyezkedik el</a:t>
            </a:r>
          </a:p>
          <a:p>
            <a:pPr marL="1117600" marR="457200" lvl="2" indent="-228600" algn="just" defTabSz="457200">
              <a:lnSpc>
                <a:spcPct val="150000"/>
              </a:lnSpc>
              <a:spcBef>
                <a:spcPts val="0"/>
              </a:spcBef>
              <a:buSzTx/>
              <a:buNone/>
              <a:tabLst>
                <a:tab pos="228600" algn="l"/>
              </a:tabLst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	dinamikus viszonyban állnak – a pulpa felelős a dentinképzésért</a:t>
            </a:r>
          </a:p>
        </p:txBody>
      </p:sp>
      <p:pic>
        <p:nvPicPr>
          <p:cNvPr id="5" name="devtooth14.jpg" descr="devtooth1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92271" y="2222500"/>
            <a:ext cx="3889285" cy="25692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A pulpán 4 részt különíthetünk el:"/>
          <p:cNvSpPr txBox="1">
            <a:spLocks noGrp="1"/>
          </p:cNvSpPr>
          <p:nvPr>
            <p:ph type="title"/>
          </p:nvPr>
        </p:nvSpPr>
        <p:spPr>
          <a:xfrm>
            <a:off x="346333" y="381000"/>
            <a:ext cx="9125871" cy="16764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sz="4800" b="1" dirty="0"/>
              <a:t>A pulpán 4 részt </a:t>
            </a:r>
            <a:r>
              <a:rPr lang="hu-HU" sz="4800" b="1" dirty="0" smtClean="0"/>
              <a:t/>
            </a:r>
            <a:br>
              <a:rPr lang="hu-HU" sz="4800" b="1" dirty="0" smtClean="0"/>
            </a:br>
            <a:r>
              <a:rPr sz="4800" b="1" dirty="0" smtClean="0"/>
              <a:t>különíthetünk </a:t>
            </a:r>
            <a:r>
              <a:rPr sz="4800" b="1" dirty="0"/>
              <a:t>el:</a:t>
            </a:r>
          </a:p>
        </p:txBody>
      </p:sp>
      <p:sp>
        <p:nvSpPr>
          <p:cNvPr id="379" name="- külső predentin alatt elhelyezkedő, egy sejtből álló réteg: odontoblastréteg…"/>
          <p:cNvSpPr txBox="1">
            <a:spLocks noGrp="1"/>
          </p:cNvSpPr>
          <p:nvPr>
            <p:ph type="body" idx="1"/>
          </p:nvPr>
        </p:nvSpPr>
        <p:spPr>
          <a:xfrm>
            <a:off x="762000" y="2768600"/>
            <a:ext cx="11480800" cy="57150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228600" marR="457200" indent="-228600" algn="just" defTabSz="457200">
              <a:spcBef>
                <a:spcPts val="0"/>
              </a:spcBef>
              <a:buSzTx/>
              <a:buNone/>
              <a:tabLst>
                <a:tab pos="2286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	külső predentin alatt elhelyezkedő, egy sejtből álló réteg: </a:t>
            </a:r>
            <a:r>
              <a:rPr b="1" dirty="0"/>
              <a:t>odontoblastréteg</a:t>
            </a:r>
          </a:p>
          <a:p>
            <a:pPr marL="228600" marR="457200" indent="-228600" algn="just" defTabSz="457200">
              <a:spcBef>
                <a:spcPts val="0"/>
              </a:spcBef>
              <a:buSzTx/>
              <a:buNone/>
              <a:tabLst>
                <a:tab pos="2286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	befele haladva a </a:t>
            </a:r>
            <a:r>
              <a:rPr b="1" dirty="0"/>
              <a:t>Weil-féle zóna</a:t>
            </a:r>
            <a:r>
              <a:rPr dirty="0"/>
              <a:t> (kevés sejtet tartalmaz)</a:t>
            </a:r>
          </a:p>
          <a:p>
            <a:pPr marL="228600" marR="457200" indent="-228600" algn="just" defTabSz="457200">
              <a:spcBef>
                <a:spcPts val="0"/>
              </a:spcBef>
              <a:buSzTx/>
              <a:buNone/>
              <a:tabLst>
                <a:tab pos="2286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	ezt követi a </a:t>
            </a:r>
            <a:r>
              <a:rPr b="1" dirty="0"/>
              <a:t>sejtdús zóna</a:t>
            </a:r>
          </a:p>
          <a:p>
            <a:pPr marL="228600" marR="457200" indent="-228600" algn="just" defTabSz="457200">
              <a:spcBef>
                <a:spcPts val="0"/>
              </a:spcBef>
              <a:buSzTx/>
              <a:buNone/>
              <a:tabLst>
                <a:tab pos="2286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	legbelül a </a:t>
            </a:r>
            <a:r>
              <a:rPr b="1" dirty="0"/>
              <a:t>pulpa magja (pulpa propria),</a:t>
            </a:r>
            <a:r>
              <a:rPr dirty="0"/>
              <a:t> ez a legtöbb pulpasejtet tartalmazza, valamint a fő ereket és idegrostokat</a:t>
            </a:r>
          </a:p>
          <a:p>
            <a:pPr marL="0" marR="457200" indent="0" algn="just" defTabSz="457200">
              <a:spcBef>
                <a:spcPts val="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571500" indent="-571500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0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rgbClr val="000000"/>
                </a:solidFill>
              </a:rPr>
              <a:t>Az odontoblast sejteknek két fő részét különíthetjük el:</a:t>
            </a:r>
          </a:p>
          <a:p>
            <a:pPr marL="457200" marR="457200" indent="-228600" algn="just" defTabSz="457200">
              <a:spcBef>
                <a:spcPts val="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1.	a predentin közvetlen közelében elhelezkedő sejttestet és a</a:t>
            </a:r>
          </a:p>
          <a:p>
            <a:pPr marL="457200" marR="457200" indent="-228600" algn="just" defTabSz="457200">
              <a:spcBef>
                <a:spcPts val="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2.	dentintubulusba nyúló odontoblast nyúlványt</a:t>
            </a:r>
          </a:p>
        </p:txBody>
      </p:sp>
      <p:pic>
        <p:nvPicPr>
          <p:cNvPr id="2" name="Picture 1" descr="2011-0032_magya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204" y="-46485"/>
            <a:ext cx="3532596" cy="3096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xmlns:p15="http://schemas.microsoft.com/office/powerpoint/2012/main" xmlns="" Requires="p15">
      <p:transition xmlns:p14="http://schemas.microsoft.com/office/powerpoint/2010/main" spd="med" advClick="1" p14:dur="1000">
        <p15:prstTrans prst="pageCurlDouble"/>
      </p:transition>
    </mc:Choice>
    <mc:Choice Requires="p14">
      <p:transition spd="slow">
        <p14:prism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Pulpa még tartalmaz: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Pulpa még tartalmaz:</a:t>
            </a:r>
          </a:p>
        </p:txBody>
      </p:sp>
      <p:sp>
        <p:nvSpPr>
          <p:cNvPr id="383" name="-  fibroblastokat- a legközönségesebb sejttípus. Felelős az Ec-tér összetevőinek – kollagénrostok, alapállomány – a termeléséért.…"/>
          <p:cNvSpPr txBox="1">
            <a:spLocks noGrp="1"/>
          </p:cNvSpPr>
          <p:nvPr>
            <p:ph type="body" idx="1"/>
          </p:nvPr>
        </p:nvSpPr>
        <p:spPr>
          <a:xfrm>
            <a:off x="939800" y="2146300"/>
            <a:ext cx="11480800" cy="404243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0" marR="457200" indent="0" algn="just" defTabSz="457200">
              <a:spcBef>
                <a:spcPts val="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  </a:t>
            </a:r>
            <a:r>
              <a:rPr b="1" dirty="0"/>
              <a:t>fibroblastokat</a:t>
            </a:r>
            <a:r>
              <a:rPr dirty="0"/>
              <a:t>- a legközönségesebb sejttípus. Felelős az Ec-tér összetevőinek – kollagénrostok, alapállomány – a termeléséért.</a:t>
            </a:r>
          </a:p>
          <a:p>
            <a:pPr marL="0" marR="457200" indent="0" algn="just" defTabSz="457200">
              <a:spcBef>
                <a:spcPts val="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Rugalmasan képesek változtatni aktivitásukat az igényeknek megfelelően.</a:t>
            </a:r>
          </a:p>
          <a:p>
            <a:pPr marL="228600" marR="457200" indent="-228600" algn="just" defTabSz="457200">
              <a:spcBef>
                <a:spcPts val="0"/>
              </a:spcBef>
              <a:buSzTx/>
              <a:buNone/>
              <a:tabLst>
                <a:tab pos="2286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	</a:t>
            </a:r>
            <a:r>
              <a:rPr b="1" dirty="0"/>
              <a:t>Immunsejtek</a:t>
            </a:r>
            <a:r>
              <a:rPr dirty="0"/>
              <a:t>, kb 8% - </a:t>
            </a:r>
            <a:r>
              <a:rPr b="1" dirty="0"/>
              <a:t>dentriticus sejtek</a:t>
            </a:r>
            <a:r>
              <a:rPr dirty="0"/>
              <a:t>: antigénprezentáló sejtek</a:t>
            </a:r>
          </a:p>
          <a:p>
            <a:pPr marL="1828800" marR="457200" indent="-228600" algn="just" defTabSz="457200">
              <a:spcBef>
                <a:spcPts val="0"/>
              </a:spcBef>
              <a:buSzTx/>
              <a:buNone/>
              <a:tabLst>
                <a:tab pos="1828800" algn="l"/>
              </a:tabLst>
              <a:defRPr sz="30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/>
              <a:t>¬	</a:t>
            </a:r>
            <a:r>
              <a:rPr dirty="0"/>
              <a:t>Macrophagok</a:t>
            </a:r>
            <a:endParaRPr b="0" dirty="0"/>
          </a:p>
          <a:p>
            <a:pPr marL="1828800" marR="457200" indent="-228600" algn="just" defTabSz="457200">
              <a:spcBef>
                <a:spcPts val="0"/>
              </a:spcBef>
              <a:buSzTx/>
              <a:buNone/>
              <a:tabLst>
                <a:tab pos="1828800" algn="l"/>
              </a:tabLst>
              <a:defRPr sz="30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/>
              <a:t>¬	</a:t>
            </a:r>
            <a:r>
              <a:rPr dirty="0"/>
              <a:t>T lymphocyták</a:t>
            </a:r>
          </a:p>
        </p:txBody>
      </p:sp>
      <p:pic>
        <p:nvPicPr>
          <p:cNvPr id="2" name="Picture 1" descr="2011-0095_fogaszat_magy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886" y="5980899"/>
            <a:ext cx="8427434" cy="35637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Cement (cementum, substancia ossea dentis)"/>
          <p:cNvSpPr txBox="1">
            <a:spLocks noGrp="1"/>
          </p:cNvSpPr>
          <p:nvPr>
            <p:ph type="title"/>
          </p:nvPr>
        </p:nvSpPr>
        <p:spPr>
          <a:xfrm>
            <a:off x="762000" y="165100"/>
            <a:ext cx="11480800" cy="19431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Cement (cementum, substancia ossea dentis)</a:t>
            </a:r>
          </a:p>
        </p:txBody>
      </p:sp>
      <p:sp>
        <p:nvSpPr>
          <p:cNvPr id="387" name="A fogat rögzítő négy szövet (fogmeder, gyökérhártya, fogíny, cement), a peridoncium – fogágy (parodontium) egyik alkotórésze.…"/>
          <p:cNvSpPr txBox="1">
            <a:spLocks noGrp="1"/>
          </p:cNvSpPr>
          <p:nvPr>
            <p:ph type="body" idx="1"/>
          </p:nvPr>
        </p:nvSpPr>
        <p:spPr>
          <a:xfrm>
            <a:off x="762000" y="2082799"/>
            <a:ext cx="11480800" cy="7038649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0" indent="0">
              <a:spcBef>
                <a:spcPts val="2600"/>
              </a:spcBef>
              <a:buSzTx/>
              <a:buFont typeface="Zapf Dingbats"/>
              <a:buNone/>
              <a:defRPr sz="32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rgbClr val="000000"/>
                </a:solidFill>
              </a:rPr>
              <a:t>A fogat rögzítő négy szövet (</a:t>
            </a:r>
            <a:r>
              <a:rPr u="sng" dirty="0">
                <a:solidFill>
                  <a:srgbClr val="0C41B3"/>
                </a:solidFill>
                <a:hlinkClick r:id="rId3"/>
              </a:rPr>
              <a:t>fogmeder</a:t>
            </a:r>
            <a:r>
              <a:rPr dirty="0">
                <a:solidFill>
                  <a:srgbClr val="000000"/>
                </a:solidFill>
              </a:rPr>
              <a:t>, </a:t>
            </a:r>
            <a:r>
              <a:rPr u="sng" dirty="0">
                <a:solidFill>
                  <a:srgbClr val="0C41B3"/>
                </a:solidFill>
                <a:hlinkClick r:id="rId4"/>
              </a:rPr>
              <a:t>gyökérhártya</a:t>
            </a:r>
            <a:r>
              <a:rPr dirty="0">
                <a:solidFill>
                  <a:srgbClr val="000000"/>
                </a:solidFill>
              </a:rPr>
              <a:t>, </a:t>
            </a:r>
            <a:r>
              <a:rPr u="sng" dirty="0">
                <a:solidFill>
                  <a:srgbClr val="0C41B3"/>
                </a:solidFill>
                <a:hlinkClick r:id="rId5"/>
              </a:rPr>
              <a:t>fogíny</a:t>
            </a:r>
            <a:r>
              <a:rPr dirty="0">
                <a:solidFill>
                  <a:srgbClr val="000000"/>
                </a:solidFill>
              </a:rPr>
              <a:t>, </a:t>
            </a:r>
            <a:r>
              <a:rPr dirty="0">
                <a:solidFill>
                  <a:srgbClr val="3366FF"/>
                </a:solidFill>
              </a:rPr>
              <a:t>cement</a:t>
            </a:r>
            <a:r>
              <a:rPr dirty="0">
                <a:solidFill>
                  <a:srgbClr val="000000"/>
                </a:solidFill>
              </a:rPr>
              <a:t>)</a:t>
            </a:r>
            <a:r>
              <a:rPr dirty="0" smtClean="0">
                <a:solidFill>
                  <a:srgbClr val="000000"/>
                </a:solidFill>
              </a:rPr>
              <a:t>,</a:t>
            </a:r>
            <a:r>
              <a:rPr lang="hu-HU" dirty="0" smtClean="0">
                <a:solidFill>
                  <a:srgbClr val="000000"/>
                </a:solidFill>
              </a:rPr>
              <a:t> a</a:t>
            </a:r>
            <a:r>
              <a:rPr dirty="0" smtClean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fogágy (</a:t>
            </a:r>
            <a:r>
              <a:rPr u="sng" dirty="0">
                <a:solidFill>
                  <a:srgbClr val="0C41B3"/>
                </a:solidFill>
                <a:hlinkClick r:id="rId6"/>
              </a:rPr>
              <a:t>parodontium</a:t>
            </a:r>
            <a:r>
              <a:rPr dirty="0">
                <a:solidFill>
                  <a:srgbClr val="0C41B3"/>
                </a:solidFill>
              </a:rPr>
              <a:t>)</a:t>
            </a:r>
            <a:r>
              <a:rPr dirty="0">
                <a:solidFill>
                  <a:srgbClr val="000000"/>
                </a:solidFill>
              </a:rPr>
              <a:t> egyik alkotórésze. </a:t>
            </a:r>
          </a:p>
          <a:p>
            <a:pPr marL="0" indent="0">
              <a:spcBef>
                <a:spcPts val="2600"/>
              </a:spcBef>
              <a:buSzTx/>
              <a:buFont typeface="Zapf Dingbats"/>
              <a:buNone/>
              <a:defRPr sz="32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rgbClr val="000000"/>
                </a:solidFill>
              </a:rPr>
              <a:t>A fog anatómiai gyökerét fedi. </a:t>
            </a:r>
          </a:p>
          <a:p>
            <a:pPr marL="0" indent="0">
              <a:spcBef>
                <a:spcPts val="2600"/>
              </a:spcBef>
              <a:buSzTx/>
              <a:buFont typeface="Zapf Dingbats"/>
              <a:buNone/>
              <a:defRPr sz="32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rgbClr val="000000"/>
                </a:solidFill>
              </a:rPr>
              <a:t>Legvastagabb a gyökércsúcsnál, majd a zománc-cement határ fele fokozatosan vékonyodik. </a:t>
            </a:r>
          </a:p>
          <a:p>
            <a:pPr marL="228600" marR="457200" indent="0" algn="just" defTabSz="457200">
              <a:spcBef>
                <a:spcPts val="600"/>
              </a:spcBef>
              <a:buSzTx/>
              <a:buNone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dirty="0">
                <a:solidFill>
                  <a:srgbClr val="5C0700"/>
                </a:solidFill>
              </a:rPr>
              <a:t>Fő funkciója</a:t>
            </a:r>
            <a:r>
              <a:rPr dirty="0"/>
              <a:t> a gyökérhártya rostjainak (peridontalis ligamentum kollagénrostjainak) az elhorgonyzása. </a:t>
            </a:r>
          </a:p>
          <a:p>
            <a:pPr marL="228600" marR="457200" indent="0" algn="just" defTabSz="457200">
              <a:spcBef>
                <a:spcPts val="600"/>
              </a:spcBef>
              <a:buSzTx/>
              <a:buNone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 kémiai összetételét tekintve a csonthoz hasonlít, de hiányoznak belőle az erek és idegek.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Megkülönböztetünk sejtes (celluláris) és…"/>
          <p:cNvSpPr txBox="1">
            <a:spLocks noGrp="1"/>
          </p:cNvSpPr>
          <p:nvPr>
            <p:ph type="body" idx="1"/>
          </p:nvPr>
        </p:nvSpPr>
        <p:spPr>
          <a:xfrm>
            <a:off x="762000" y="1111250"/>
            <a:ext cx="9027676" cy="791783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752928" indent="-435428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2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Megkülönböztetünk sejtes (celluláris) és </a:t>
            </a:r>
          </a:p>
          <a:p>
            <a:pPr marL="752928" indent="-435428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2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sejtmentes (acelluláris) cementet. </a:t>
            </a:r>
          </a:p>
          <a:p>
            <a:pPr marL="752928" indent="-435428">
              <a:lnSpc>
                <a:spcPct val="130000"/>
              </a:lnSpc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2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Acelluláris cement</a:t>
            </a:r>
            <a:r>
              <a:rPr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fedi a gyökér egész felszínét, és ezt fedi a gyökércsúcsi harmadban a </a:t>
            </a:r>
            <a:r>
              <a:rPr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celluláris cement, </a:t>
            </a:r>
            <a:r>
              <a:rPr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ez gyakori</a:t>
            </a:r>
            <a:r>
              <a:rPr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az interradicularis </a:t>
            </a:r>
            <a:r>
              <a:rPr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területen is. Ez utóbbi a cement gyors lerakódása közben jön létre, amikor a sejtek (cementoblastok) benne maradnak a cement állományában.</a:t>
            </a:r>
          </a:p>
        </p:txBody>
      </p:sp>
      <p:pic>
        <p:nvPicPr>
          <p:cNvPr id="2" name="Picture 1" descr="fo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896" y="196745"/>
            <a:ext cx="4252926" cy="3721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A cementben kétféle rosttípust különböztetünk meg:"/>
          <p:cNvSpPr txBox="1">
            <a:spLocks noGrp="1"/>
          </p:cNvSpPr>
          <p:nvPr>
            <p:ph type="title"/>
          </p:nvPr>
        </p:nvSpPr>
        <p:spPr>
          <a:xfrm>
            <a:off x="4419600" y="203200"/>
            <a:ext cx="7823200" cy="30226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A cementben kétféle rosttípust különböztetünk meg:</a:t>
            </a:r>
          </a:p>
        </p:txBody>
      </p:sp>
      <p:sp>
        <p:nvSpPr>
          <p:cNvPr id="395" name="1. egyrészt, a gyökérhártya (Periodontalis Ligamentum fibroblastjai) által termelt, a cementbe beágyazódott és a gyökér felszínére merőlegesen vagy ferdén rendeződnek el a Sharpey-rostok (extrinsic rostok)…"/>
          <p:cNvSpPr txBox="1">
            <a:spLocks noGrp="1"/>
          </p:cNvSpPr>
          <p:nvPr>
            <p:ph type="body" sz="half" idx="1"/>
          </p:nvPr>
        </p:nvSpPr>
        <p:spPr>
          <a:xfrm>
            <a:off x="762000" y="4127500"/>
            <a:ext cx="11480800" cy="43561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457200" marR="457200" indent="-228600" algn="just" defTabSz="457200">
              <a:spcBef>
                <a:spcPts val="0"/>
              </a:spcBef>
              <a:buSzTx/>
              <a:buNone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1.	egyrészt, a gyökérhártya (Periodontalis Ligamentum fibroblastjai) által termelt, a cementbe beágyazódott és a gyökér felszínére merőlegesen vagy ferdén rendeződnek el a </a:t>
            </a:r>
            <a:r>
              <a:rPr b="1"/>
              <a:t>Sharpey-rostok</a:t>
            </a:r>
            <a:r>
              <a:t> </a:t>
            </a:r>
            <a:r>
              <a:rPr b="1"/>
              <a:t>(extrinsic rostok)</a:t>
            </a:r>
          </a:p>
          <a:p>
            <a:pPr marL="457200" marR="457200" indent="-228600" algn="just" defTabSz="457200">
              <a:spcBef>
                <a:spcPts val="0"/>
              </a:spcBef>
              <a:buSzTx/>
              <a:buNone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2.	másrészt, a </a:t>
            </a:r>
            <a:r>
              <a:rPr u="sng">
                <a:solidFill>
                  <a:srgbClr val="0C41B3"/>
                </a:solidFill>
                <a:hlinkClick r:id="rId3"/>
              </a:rPr>
              <a:t>cementoblasztok</a:t>
            </a:r>
            <a:r>
              <a:t> (cementet termelő </a:t>
            </a:r>
            <a:r>
              <a:rPr u="sng">
                <a:solidFill>
                  <a:srgbClr val="0C41B3"/>
                </a:solidFill>
                <a:hlinkClick r:id="rId4"/>
              </a:rPr>
              <a:t>sejt</a:t>
            </a:r>
            <a:r>
              <a:t>) által termelt és a foggyökérrel párhuzamos lefutású </a:t>
            </a:r>
            <a:r>
              <a:rPr b="1"/>
              <a:t>intrinsic rostokat</a:t>
            </a:r>
          </a:p>
        </p:txBody>
      </p:sp>
      <p:pic>
        <p:nvPicPr>
          <p:cNvPr id="396" name="www.tvn.hu_51773abd13a6b105e1590931a6adca09.jpg" descr="www.tvn.hu_51773abd13a6b105e1590931a6adca09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1800" y="304800"/>
            <a:ext cx="3810000" cy="3822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Cement-zománc határ vonalszerű kapcsolata: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>
              <a:spcBef>
                <a:spcPts val="2600"/>
              </a:spcBef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Cement-zománc határ vonalszerű kapcsolata:</a:t>
            </a:r>
          </a:p>
        </p:txBody>
      </p:sp>
      <p:sp>
        <p:nvSpPr>
          <p:cNvPr id="400" name="1. a cement ráhúzódik a zománcra (60%)…"/>
          <p:cNvSpPr txBox="1">
            <a:spLocks noGrp="1"/>
          </p:cNvSpPr>
          <p:nvPr>
            <p:ph type="body" idx="1"/>
          </p:nvPr>
        </p:nvSpPr>
        <p:spPr>
          <a:xfrm>
            <a:off x="346333" y="2768600"/>
            <a:ext cx="12329451" cy="6306664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457200" marR="457200" indent="-228600" algn="just" defTabSz="457200">
              <a:lnSpc>
                <a:spcPct val="140000"/>
              </a:lnSpc>
              <a:spcBef>
                <a:spcPts val="0"/>
              </a:spcBef>
              <a:buSzTx/>
              <a:buNone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smtClean="0"/>
              <a:t>1</a:t>
            </a:r>
            <a:r>
              <a:rPr dirty="0"/>
              <a:t>.</a:t>
            </a:r>
            <a:r>
              <a:rPr sz="3400" dirty="0"/>
              <a:t>	a cement ráhúzódik a zománcra (60%)</a:t>
            </a:r>
          </a:p>
          <a:p>
            <a:pPr marL="457200" marR="457200" indent="-228600" algn="just" defTabSz="457200">
              <a:spcBef>
                <a:spcPts val="0"/>
              </a:spcBef>
              <a:buSzTx/>
              <a:buNone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400" dirty="0"/>
              <a:t>2.	a zománc és a cement határa tompán összeilleszkedik (30%)</a:t>
            </a:r>
          </a:p>
          <a:p>
            <a:pPr marL="457200" marR="457200" indent="-228600" algn="just" defTabSz="457200">
              <a:spcBef>
                <a:spcPts val="0"/>
              </a:spcBef>
              <a:buSzTx/>
              <a:buNone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400" dirty="0"/>
              <a:t>3.	a zománc és a cement között a dentin szabadon van (10%)</a:t>
            </a:r>
          </a:p>
          <a:p>
            <a:pPr marL="457200" marR="457200" indent="-228600" algn="just" defTabSz="457200">
              <a:spcBef>
                <a:spcPts val="0"/>
              </a:spcBef>
              <a:buSzTx/>
              <a:buNone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3400" dirty="0"/>
          </a:p>
          <a:p>
            <a:pPr marL="0" marR="457200" indent="0" algn="ctr" defTabSz="457200">
              <a:spcBef>
                <a:spcPts val="0"/>
              </a:spcBef>
              <a:buSzTx/>
              <a:buNone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400" dirty="0"/>
              <a:t>Rendszerint egy fogon belül, egymást váltva a fog nyaka körül mindháromféle csatlakozás megtalálható.</a:t>
            </a:r>
          </a:p>
        </p:txBody>
      </p:sp>
    </p:spTree>
  </p:cSld>
  <p:clrMapOvr>
    <a:masterClrMapping/>
  </p:clrMapOvr>
  <p:transition xmlns:p14="http://schemas.microsoft.com/office/powerpoint/2010/main" spd="slow">
    <p:cover dir="r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Fogágy (parodontium)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>
              <a:defRPr sz="6400">
                <a:solidFill>
                  <a:srgbClr val="6C6963"/>
                </a:solidFill>
                <a:effectLst>
                  <a:outerShdw blurRad="25400" dist="2540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b="1" dirty="0"/>
              <a:t>Fogágy (parodontium)</a:t>
            </a:r>
          </a:p>
        </p:txBody>
      </p:sp>
      <p:sp>
        <p:nvSpPr>
          <p:cNvPr id="404" name="a fog rögzítése az állcsontokban és a fogra ható erők érzékelése.…"/>
          <p:cNvSpPr txBox="1">
            <a:spLocks noGrp="1"/>
          </p:cNvSpPr>
          <p:nvPr>
            <p:ph type="body" idx="1"/>
          </p:nvPr>
        </p:nvSpPr>
        <p:spPr>
          <a:xfrm>
            <a:off x="531044" y="2768600"/>
            <a:ext cx="11711756" cy="57150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317500" indent="0">
              <a:spcBef>
                <a:spcPts val="2600"/>
              </a:spcBef>
              <a:buSzPct val="35000"/>
              <a:buNone/>
              <a:defRPr sz="30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hu-HU" dirty="0" smtClean="0">
                <a:solidFill>
                  <a:srgbClr val="000000"/>
                </a:solidFill>
              </a:rPr>
              <a:t>Feladata</a:t>
            </a:r>
            <a:r>
              <a:rPr dirty="0" smtClean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a fog rögzítése az </a:t>
            </a:r>
            <a:r>
              <a:rPr u="sng" dirty="0">
                <a:solidFill>
                  <a:srgbClr val="0C41B3"/>
                </a:solidFill>
                <a:hlinkClick r:id="rId3"/>
              </a:rPr>
              <a:t>állcsontokban</a:t>
            </a:r>
            <a:r>
              <a:rPr dirty="0">
                <a:solidFill>
                  <a:srgbClr val="000000"/>
                </a:solidFill>
              </a:rPr>
              <a:t> és a fogra ható erők érzékelése. </a:t>
            </a:r>
          </a:p>
          <a:p>
            <a:pPr marL="0" marR="457200" indent="0" algn="just" defTabSz="457200">
              <a:spcBef>
                <a:spcPts val="60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Négy alkotóeleme van: </a:t>
            </a:r>
          </a:p>
          <a:p>
            <a:pPr marL="1562100" marR="457200" lvl="3" indent="-228600" algn="just" defTabSz="457200">
              <a:spcBef>
                <a:spcPts val="600"/>
              </a:spcBef>
              <a:buSzTx/>
              <a:buNone/>
              <a:tabLst>
                <a:tab pos="2286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	</a:t>
            </a:r>
            <a:r>
              <a:rPr b="1" dirty="0">
                <a:solidFill>
                  <a:schemeClr val="accent6">
                    <a:lumMod val="75000"/>
                  </a:schemeClr>
                </a:solidFill>
              </a:rPr>
              <a:t>fogmeder (alveolus) </a:t>
            </a:r>
          </a:p>
          <a:p>
            <a:pPr marL="1562100" marR="457200" lvl="3" indent="-228600" algn="just" defTabSz="457200">
              <a:spcBef>
                <a:spcPts val="600"/>
              </a:spcBef>
              <a:buSzTx/>
              <a:buNone/>
              <a:tabLst>
                <a:tab pos="2286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dirty="0">
                <a:solidFill>
                  <a:schemeClr val="accent6">
                    <a:lumMod val="75000"/>
                  </a:schemeClr>
                </a:solidFill>
              </a:rPr>
              <a:t>-	cement (cementum)</a:t>
            </a:r>
          </a:p>
          <a:p>
            <a:pPr marL="1562100" marR="457200" lvl="3" indent="-228600" algn="just" defTabSz="457200">
              <a:spcBef>
                <a:spcPts val="600"/>
              </a:spcBef>
              <a:buSzTx/>
              <a:buNone/>
              <a:tabLst>
                <a:tab pos="2286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dirty="0">
                <a:solidFill>
                  <a:schemeClr val="accent6">
                    <a:lumMod val="75000"/>
                  </a:schemeClr>
                </a:solidFill>
              </a:rPr>
              <a:t>-	gyökérhártya (periodontium)</a:t>
            </a:r>
          </a:p>
          <a:p>
            <a:pPr marL="1562100" marR="457200" lvl="3" indent="-228600" algn="just" defTabSz="457200">
              <a:spcBef>
                <a:spcPts val="600"/>
              </a:spcBef>
              <a:buSzTx/>
              <a:buNone/>
              <a:tabLst>
                <a:tab pos="228600" algn="l"/>
              </a:tabLst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dirty="0">
                <a:solidFill>
                  <a:schemeClr val="accent6">
                    <a:lumMod val="75000"/>
                  </a:schemeClr>
                </a:solidFill>
              </a:rPr>
              <a:t>-	íny (gingiva)</a:t>
            </a:r>
          </a:p>
          <a:p>
            <a:pPr marL="0" marR="457200" indent="0" algn="just" defTabSz="457200">
              <a:spcBef>
                <a:spcPts val="60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Ezek közül a cement a fog alkotórésze</a:t>
            </a:r>
            <a:r>
              <a:rPr dirty="0" smtClean="0"/>
              <a:t>.</a:t>
            </a:r>
            <a:endParaRPr lang="hu-HU" dirty="0" smtClean="0"/>
          </a:p>
          <a:p>
            <a:pPr marL="0" marR="457200" indent="0" algn="just" defTabSz="457200">
              <a:spcBef>
                <a:spcPts val="60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smtClean="0"/>
              <a:t>Közötte </a:t>
            </a:r>
            <a:r>
              <a:rPr dirty="0"/>
              <a:t>és a fogmeder közt húzódnak a gyökérhártyarostok, melyek rugalmasan felfüggesztik a fogat. </a:t>
            </a:r>
          </a:p>
          <a:p>
            <a:pPr marL="0" marR="457200" indent="0" algn="just" defTabSz="457200">
              <a:spcBef>
                <a:spcPts val="60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Az íny szerepe a másik három alkotóelem védelme.</a:t>
            </a:r>
          </a:p>
        </p:txBody>
      </p:sp>
      <p:pic>
        <p:nvPicPr>
          <p:cNvPr id="2" name="Picture 1" descr="Periodontium.sv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721" y="3717855"/>
            <a:ext cx="2250060" cy="30759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xmlns:p15="http://schemas.microsoft.com/office/powerpoint/2012/main" xmlns="" Requires="p15">
      <p:transition xmlns:p14="http://schemas.microsoft.com/office/powerpoint/2010/main" spd="med" advClick="1" p14:dur="1000">
        <p15:prstTrans prst="pageCurlDouble"/>
      </p:transition>
    </mc:Choice>
    <mc:Choice Requires="p14">
      <p:transition spd="slow">
        <p14:prism dir="d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A gyökérhártya (periodontium)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9017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algn="l">
              <a:spcBef>
                <a:spcPts val="2600"/>
              </a:spcBef>
              <a:defRPr sz="50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gyökérhártya </a:t>
            </a:r>
            <a:r>
              <a:rPr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(periodontium)</a:t>
            </a:r>
            <a:r>
              <a: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sp>
        <p:nvSpPr>
          <p:cNvPr id="408" name="egy specializált kötőszövet, mely a fogmeder és a cement közt húzódik.…"/>
          <p:cNvSpPr txBox="1">
            <a:spLocks noGrp="1"/>
          </p:cNvSpPr>
          <p:nvPr>
            <p:ph type="body" idx="1"/>
          </p:nvPr>
        </p:nvSpPr>
        <p:spPr>
          <a:xfrm>
            <a:off x="0" y="1915392"/>
            <a:ext cx="12725400" cy="78613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725714" indent="-408214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0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rgbClr val="000000"/>
                </a:solidFill>
              </a:rPr>
              <a:t>egy specializált </a:t>
            </a:r>
            <a:r>
              <a:rPr u="sng" dirty="0">
                <a:solidFill>
                  <a:srgbClr val="0C41B3"/>
                </a:solidFill>
                <a:hlinkClick r:id="rId4"/>
              </a:rPr>
              <a:t>kötőszövet</a:t>
            </a:r>
            <a:r>
              <a:rPr dirty="0">
                <a:solidFill>
                  <a:srgbClr val="000000"/>
                </a:solidFill>
              </a:rPr>
              <a:t>, mely a fogmeder és a cement közt húzódik. </a:t>
            </a:r>
          </a:p>
          <a:p>
            <a:pPr marL="725714" indent="-408214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0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rgbClr val="000000"/>
                </a:solidFill>
              </a:rPr>
              <a:t>Két oldalról cementoblastok, ill osteoblastok határolnak. </a:t>
            </a:r>
          </a:p>
          <a:p>
            <a:pPr marL="725714" indent="-408214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0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rgbClr val="000000"/>
                </a:solidFill>
              </a:rPr>
              <a:t>A fő rostkötegek </a:t>
            </a:r>
            <a:r>
              <a:rPr b="1" dirty="0">
                <a:solidFill>
                  <a:srgbClr val="000000"/>
                </a:solidFill>
              </a:rPr>
              <a:t>(Sharpey-féle)</a:t>
            </a:r>
            <a:r>
              <a:rPr dirty="0">
                <a:solidFill>
                  <a:srgbClr val="000000"/>
                </a:solidFill>
              </a:rPr>
              <a:t> között </a:t>
            </a:r>
            <a:r>
              <a:rPr b="1" dirty="0">
                <a:solidFill>
                  <a:schemeClr val="accent4">
                    <a:lumMod val="75000"/>
                  </a:schemeClr>
                </a:solidFill>
              </a:rPr>
              <a:t>laza kötőszövetes állomány található</a:t>
            </a:r>
            <a:r>
              <a:rPr dirty="0">
                <a:solidFill>
                  <a:srgbClr val="000000"/>
                </a:solidFill>
              </a:rPr>
              <a:t> fibroblastokkal, tartalék sejtekkel, macrophagokkal, osteoclastokkal, véredényekkel, idegekkel és nyirokelemekkel. </a:t>
            </a:r>
            <a:endParaRPr lang="hu-HU" dirty="0" smtClean="0">
              <a:solidFill>
                <a:srgbClr val="000000"/>
              </a:solidFill>
            </a:endParaRPr>
          </a:p>
          <a:p>
            <a:pPr marL="725714" indent="-408214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0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smtClean="0">
                <a:solidFill>
                  <a:srgbClr val="000000"/>
                </a:solidFill>
              </a:rPr>
              <a:t>Található </a:t>
            </a:r>
            <a:r>
              <a:rPr dirty="0">
                <a:solidFill>
                  <a:srgbClr val="000000"/>
                </a:solidFill>
              </a:rPr>
              <a:t>még epithelialis sejtmaradványok –</a:t>
            </a:r>
            <a:r>
              <a:rPr b="1" i="1" dirty="0">
                <a:solidFill>
                  <a:srgbClr val="000000"/>
                </a:solidFill>
              </a:rPr>
              <a:t>Malassez-féle</a:t>
            </a:r>
            <a:r>
              <a:rPr b="1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sejtek, fog </a:t>
            </a:r>
            <a:r>
              <a:rPr u="sng" dirty="0">
                <a:solidFill>
                  <a:srgbClr val="0C41B3"/>
                </a:solidFill>
                <a:hlinkClick r:id="rId5"/>
              </a:rPr>
              <a:t>fejlődése</a:t>
            </a:r>
            <a:r>
              <a:rPr dirty="0">
                <a:solidFill>
                  <a:srgbClr val="000000"/>
                </a:solidFill>
              </a:rPr>
              <a:t> során a </a:t>
            </a:r>
            <a:r>
              <a:rPr i="1" dirty="0">
                <a:solidFill>
                  <a:srgbClr val="000000"/>
                </a:solidFill>
              </a:rPr>
              <a:t>Hertwig-féle hüvelyből</a:t>
            </a:r>
            <a:r>
              <a:rPr dirty="0">
                <a:solidFill>
                  <a:srgbClr val="000000"/>
                </a:solidFill>
              </a:rPr>
              <a:t> maradnak vissza, fiziológiás szerepük nem ismert de a periodoncium gyulladásakor cystaképződés indulhat ki belőle. </a:t>
            </a:r>
          </a:p>
          <a:p>
            <a:pPr marL="725714" indent="-408214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0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rgbClr val="000000"/>
                </a:solidFill>
              </a:rPr>
              <a:t>Fő feladata a fog rögzítése és a rágóerők átvitele a </a:t>
            </a:r>
            <a:r>
              <a:rPr u="sng" dirty="0">
                <a:solidFill>
                  <a:srgbClr val="0C41B3"/>
                </a:solidFill>
                <a:hlinkClick r:id="rId6"/>
              </a:rPr>
              <a:t>csontra</a:t>
            </a:r>
            <a:r>
              <a:rPr dirty="0">
                <a:solidFill>
                  <a:srgbClr val="000000"/>
                </a:solidFill>
              </a:rPr>
              <a:t>. </a:t>
            </a:r>
          </a:p>
          <a:p>
            <a:pPr marL="0" marR="457200" indent="0" algn="just" defTabSz="457200">
              <a:spcBef>
                <a:spcPts val="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Szerepük van még a fogak </a:t>
            </a:r>
            <a:r>
              <a:rPr u="sng" dirty="0">
                <a:solidFill>
                  <a:srgbClr val="B61800"/>
                </a:solidFill>
                <a:hlinkClick r:id="rId7"/>
              </a:rPr>
              <a:t>proprioreceptív</a:t>
            </a:r>
            <a:r>
              <a:rPr dirty="0"/>
              <a:t> (saját) érzékelésében. Mechanoreceptorok vannak benne, melyek érzékelik és továbbítják az agyhoz a fogat ért erők nagyságát.</a:t>
            </a:r>
          </a:p>
        </p:txBody>
      </p:sp>
      <p:pic>
        <p:nvPicPr>
          <p:cNvPr id="409" name="magyarazo abra.jpg" descr="magyarazo abra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819615" y="-52037"/>
            <a:ext cx="2185185" cy="2349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inus maxillaris (Highmore-üreg) - a dens molaris mesialis és distalis gyökerei gyakran kúp alakú kiemelkedést okoznak az öbölben. Néha itt a csontos fal nagyon vékony, vagy hiányozhat is, és a fogak gyökércsúcsait csak a parodoncium és a sinus maxillaris nyálkahártyája borítja               az öböl gyulladása ráterjedhet a fogakra vagy fordítva (sinusitis), extractiónál előfordulhat, hogy afog gyökere könnyen betolható az üregbe, vagy sérül az öböl nyálkahártyája (sinus aprtus)…"/>
          <p:cNvSpPr txBox="1">
            <a:spLocks noGrp="1"/>
          </p:cNvSpPr>
          <p:nvPr>
            <p:ph type="body" idx="1"/>
          </p:nvPr>
        </p:nvSpPr>
        <p:spPr>
          <a:xfrm>
            <a:off x="660400" y="-589360"/>
            <a:ext cx="11099801" cy="9305381"/>
          </a:xfrm>
          <a:prstGeom prst="rect">
            <a:avLst/>
          </a:prstGeom>
        </p:spPr>
        <p:txBody>
          <a:bodyPr/>
          <a:lstStyle/>
          <a:p>
            <a:pPr marL="635000" indent="-635000">
              <a:buSzPct val="100000"/>
              <a:buFont typeface="+mj-lt"/>
              <a:buAutoNum type="arabicPeriod" startAt="3"/>
              <a:defRPr sz="2900"/>
            </a:pPr>
            <a:r>
              <a:rPr b="1" dirty="0">
                <a:solidFill>
                  <a:srgbClr val="C41F17"/>
                </a:solidFill>
                <a:latin typeface="Helvetica"/>
                <a:ea typeface="Helvetica"/>
                <a:cs typeface="Helvetica"/>
                <a:sym typeface="Helvetica"/>
              </a:rPr>
              <a:t>sinus maxillaris (Highmore-üreg)</a:t>
            </a:r>
            <a:r>
              <a:rPr dirty="0"/>
              <a:t> - a dens molaris mesialis és distalis gyökerei gyakran kúp alakú kiemelkedést okoznak az öbölben. Néha itt a csontos fal nagyon vékony, vagy hiányozhat is, és a fogak gyökércsúcsait csak a parodoncium és a sinus maxillaris nyálkahártyája borítja               az öböl gyulladása ráterjedhet a fogakra vagy fordítva (sinusitis), extractiónál előfordulhat, hogy </a:t>
            </a:r>
            <a:r>
              <a:rPr dirty="0" smtClean="0"/>
              <a:t>a</a:t>
            </a:r>
            <a:r>
              <a:rPr lang="hu-HU" dirty="0" smtClean="0"/>
              <a:t> </a:t>
            </a:r>
            <a:r>
              <a:rPr dirty="0" smtClean="0"/>
              <a:t>fog </a:t>
            </a:r>
            <a:r>
              <a:rPr dirty="0"/>
              <a:t>gyökere könnyen betolható az üregbe, vagy sérül az öböl nyálkahártyája (sinus </a:t>
            </a:r>
            <a:r>
              <a:rPr dirty="0" smtClean="0"/>
              <a:t>ap</a:t>
            </a:r>
            <a:r>
              <a:rPr lang="hu-HU" dirty="0" smtClean="0"/>
              <a:t>e</a:t>
            </a:r>
            <a:r>
              <a:rPr dirty="0" smtClean="0"/>
              <a:t>rtus</a:t>
            </a:r>
            <a:r>
              <a:rPr dirty="0"/>
              <a:t>)</a:t>
            </a:r>
          </a:p>
          <a:p>
            <a:pPr marL="0" indent="0">
              <a:buSzTx/>
              <a:buNone/>
              <a:defRPr sz="2900"/>
            </a:pPr>
            <a:endParaRPr dirty="0"/>
          </a:p>
          <a:p>
            <a:pPr marL="0" indent="0">
              <a:buSzTx/>
              <a:buNone/>
              <a:defRPr sz="2900"/>
            </a:pPr>
            <a:endParaRPr dirty="0"/>
          </a:p>
          <a:p>
            <a:pPr marL="0" indent="0">
              <a:buSzPct val="100000"/>
              <a:buNone/>
              <a:defRPr sz="2900"/>
            </a:pPr>
            <a:r>
              <a:rPr lang="hu-HU" b="1" dirty="0" smtClean="0">
                <a:solidFill>
                  <a:srgbClr val="B71E1D"/>
                </a:solidFill>
                <a:latin typeface="Helvetica"/>
                <a:ea typeface="Helvetica"/>
                <a:cs typeface="Helvetica"/>
                <a:sym typeface="Helvetica"/>
              </a:rPr>
              <a:t>4. </a:t>
            </a:r>
            <a:r>
              <a:rPr b="1" dirty="0" smtClean="0">
                <a:solidFill>
                  <a:srgbClr val="B71E1D"/>
                </a:solidFill>
                <a:latin typeface="Helvetica"/>
                <a:ea typeface="Helvetica"/>
                <a:cs typeface="Helvetica"/>
                <a:sym typeface="Helvetica"/>
              </a:rPr>
              <a:t>cellulae ethmoidales</a:t>
            </a:r>
            <a:r>
              <a:rPr dirty="0" smtClean="0"/>
              <a:t> - finom csontlemezekkel határolt, egymással közlekedő légtartalmú üregek</a:t>
            </a:r>
            <a:endParaRPr dirty="0"/>
          </a:p>
        </p:txBody>
      </p:sp>
      <p:sp>
        <p:nvSpPr>
          <p:cNvPr id="147" name="Nyíl"/>
          <p:cNvSpPr/>
          <p:nvPr/>
        </p:nvSpPr>
        <p:spPr>
          <a:xfrm>
            <a:off x="8445500" y="2198910"/>
            <a:ext cx="1146870" cy="401440"/>
          </a:xfrm>
          <a:prstGeom prst="rightArrow">
            <a:avLst>
              <a:gd name="adj1" fmla="val 32000"/>
              <a:gd name="adj2" fmla="val 130776"/>
            </a:avLst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8" name="Névtelen.png" descr="Névtele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18639" y="4200574"/>
            <a:ext cx="4594731" cy="24632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A fogmeder (alveolus)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algn="l">
              <a:spcBef>
                <a:spcPts val="2600"/>
              </a:spcBef>
              <a:defRPr sz="50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b="1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fogmeder </a:t>
            </a:r>
            <a:r>
              <a:rPr b="1" i="1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(alveolus)</a:t>
            </a:r>
          </a:p>
        </p:txBody>
      </p:sp>
      <p:sp>
        <p:nvSpPr>
          <p:cNvPr id="413" name="egy bemélyedés az állcsontok processus alveolarisban, melyben a fogak gyökerei ülnek.…"/>
          <p:cNvSpPr txBox="1">
            <a:spLocks noGrp="1"/>
          </p:cNvSpPr>
          <p:nvPr>
            <p:ph type="body" idx="1"/>
          </p:nvPr>
        </p:nvSpPr>
        <p:spPr>
          <a:xfrm>
            <a:off x="355600" y="1917700"/>
            <a:ext cx="12382500" cy="800100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725714" indent="-408214">
              <a:spcBef>
                <a:spcPts val="2600"/>
              </a:spcBef>
              <a:buSzPct val="35000"/>
              <a:buFont typeface="Zapf Dingbats"/>
              <a:buBlip>
                <a:blip r:embed="rId3"/>
              </a:buBlip>
              <a:defRPr sz="3000">
                <a:solidFill>
                  <a:srgbClr val="6C696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00"/>
                </a:solidFill>
              </a:rPr>
              <a:t> egy bemélyedés az </a:t>
            </a:r>
            <a:r>
              <a:rPr u="sng">
                <a:solidFill>
                  <a:srgbClr val="0C41B3"/>
                </a:solidFill>
                <a:hlinkClick r:id="rId4"/>
              </a:rPr>
              <a:t>állcsontok</a:t>
            </a:r>
            <a:r>
              <a:rPr>
                <a:solidFill>
                  <a:srgbClr val="000000"/>
                </a:solidFill>
              </a:rPr>
              <a:t> </a:t>
            </a:r>
            <a:r>
              <a:rPr u="sng">
                <a:solidFill>
                  <a:srgbClr val="0C41B3"/>
                </a:solidFill>
                <a:hlinkClick r:id="rId5"/>
              </a:rPr>
              <a:t>processus alveolarisban</a:t>
            </a:r>
            <a:r>
              <a:rPr>
                <a:solidFill>
                  <a:srgbClr val="000000"/>
                </a:solidFill>
              </a:rPr>
              <a:t>, melyben a fogak </a:t>
            </a:r>
            <a:r>
              <a:rPr u="sng">
                <a:solidFill>
                  <a:srgbClr val="0C41B3"/>
                </a:solidFill>
                <a:hlinkClick r:id="rId6"/>
              </a:rPr>
              <a:t>gyökerei</a:t>
            </a:r>
            <a:r>
              <a:rPr>
                <a:solidFill>
                  <a:srgbClr val="000000"/>
                </a:solidFill>
              </a:rPr>
              <a:t> ülnek. </a:t>
            </a:r>
          </a:p>
          <a:p>
            <a:pPr marL="0" marR="457200" indent="0" algn="just" defTabSz="457200">
              <a:spcBef>
                <a:spcPts val="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Az alveolus perforalt, amely réseken keresztül hatolnak át az idegek és erek.</a:t>
            </a:r>
          </a:p>
          <a:p>
            <a:pPr marL="0" marR="457200" indent="0" algn="just" defTabSz="457200">
              <a:spcBef>
                <a:spcPts val="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0" marR="457200" indent="0" algn="just" defTabSz="457200">
              <a:spcBef>
                <a:spcPts val="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Három rétegből áll:</a:t>
            </a:r>
          </a:p>
          <a:p>
            <a:pPr marL="685800" marR="457200" indent="-228600" algn="just" defTabSz="457200">
              <a:spcBef>
                <a:spcPts val="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1.	periodontalis szalagokat (Sharpey-rostokat) magába ágyazó </a:t>
            </a:r>
            <a:r>
              <a:rPr b="1" i="1"/>
              <a:t>belső corticalis (lamina compacta</a:t>
            </a:r>
            <a:r>
              <a:t> vagy a rtg-ben lamina dura, mely a </a:t>
            </a:r>
            <a:r>
              <a:rPr i="1"/>
              <a:t>csont gyökér felé tekintő fala</a:t>
            </a:r>
          </a:p>
          <a:p>
            <a:pPr marL="685800" marR="457200" indent="-228600" algn="just" defTabSz="457200">
              <a:spcBef>
                <a:spcPts val="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1"/>
              <a:t>2.	Külső corticalis,</a:t>
            </a:r>
            <a:r>
              <a:t> mely a csont szájüreg és vestibulum felé tekintő fala</a:t>
            </a:r>
          </a:p>
          <a:p>
            <a:pPr marL="685800" marR="457200" indent="-228600" algn="just" defTabSz="457200">
              <a:spcBef>
                <a:spcPts val="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3.	A kettő közt elhelyezkedő szivacsos állomány</a:t>
            </a:r>
          </a:p>
          <a:p>
            <a:pPr marL="685800" marR="457200" indent="0" algn="just" defTabSz="457200">
              <a:spcBef>
                <a:spcPts val="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0" marR="457200" indent="0" algn="just" defTabSz="457200">
              <a:spcBef>
                <a:spcPts val="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500"/>
              <a:t>A fogmeder az élet során változik. Így, ha a fog elveszti szomszédját vagy az antagonistáját, akkor a rés felé vándorol („keresve társát”). Ilyenkor az </a:t>
            </a:r>
            <a:r>
              <a:rPr sz="2500" u="sng">
                <a:solidFill>
                  <a:srgbClr val="B61800"/>
                </a:solidFill>
                <a:hlinkClick r:id="rId7"/>
              </a:rPr>
              <a:t>oszteoklasztok</a:t>
            </a:r>
            <a:r>
              <a:rPr sz="2500"/>
              <a:t> és az </a:t>
            </a:r>
            <a:r>
              <a:rPr sz="2500" u="sng">
                <a:solidFill>
                  <a:srgbClr val="B61800"/>
                </a:solidFill>
                <a:hlinkClick r:id="rId8"/>
              </a:rPr>
              <a:t>oszteoblasztok</a:t>
            </a:r>
            <a:r>
              <a:rPr sz="2500"/>
              <a:t> modulálják a </a:t>
            </a:r>
            <a:r>
              <a:rPr sz="2500" u="sng">
                <a:solidFill>
                  <a:srgbClr val="0C41B3"/>
                </a:solidFill>
                <a:hlinkClick r:id="rId9"/>
              </a:rPr>
              <a:t>csontot</a:t>
            </a:r>
            <a:r>
              <a:rPr sz="2500"/>
              <a:t>. Ezt használják ki a </a:t>
            </a:r>
            <a:r>
              <a:rPr sz="2500" u="sng">
                <a:solidFill>
                  <a:srgbClr val="B61800"/>
                </a:solidFill>
                <a:hlinkClick r:id="rId10"/>
              </a:rPr>
              <a:t>fogszabályzás</a:t>
            </a:r>
            <a:r>
              <a:rPr sz="2500"/>
              <a:t> során is, amikor mesterségesen mozgatják a fogakat. Azon az oldalon, ahol az erő hat az oszteoklasztok lebontják a csontot, másik oldalon viszont az oszteoblasztok felépítik.</a:t>
            </a:r>
          </a:p>
          <a:p>
            <a:pPr marL="0" marR="457200" indent="0" algn="just" defTabSz="457200">
              <a:spcBef>
                <a:spcPts val="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500"/>
          </a:p>
        </p:txBody>
      </p:sp>
      <p:pic>
        <p:nvPicPr>
          <p:cNvPr id="2" name="Picture 1" descr="Képernyőfotó 2019-09-10 - 17.41.29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0" y="381000"/>
            <a:ext cx="6769100" cy="4254500"/>
          </a:xfrm>
          <a:prstGeom prst="rect">
            <a:avLst/>
          </a:prstGeom>
        </p:spPr>
      </p:pic>
      <p:pic>
        <p:nvPicPr>
          <p:cNvPr id="3" name="Picture 2" descr="Képernyőfotó 2019-09-10 - 18.41.26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696196"/>
            <a:ext cx="4889500" cy="7493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Képernyőfotó 2019-09-10 - 17.32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6" y="444500"/>
            <a:ext cx="11729141" cy="883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586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leatherbook_line-long.tiff" descr="leatherbook_line-lo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00" y="1968500"/>
            <a:ext cx="6946900" cy="88900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A fogíny (gingiva)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algn="l">
              <a:spcBef>
                <a:spcPts val="2600"/>
              </a:spcBef>
              <a:defRPr sz="50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lang="hu-HU" b="1" u="sng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Szájnyálkahártya</a:t>
            </a:r>
            <a:endParaRPr b="1" i="1" u="sng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7" name="az állcsontokat fedő szájnyálkahártya…"/>
          <p:cNvSpPr txBox="1">
            <a:spLocks noGrp="1"/>
          </p:cNvSpPr>
          <p:nvPr>
            <p:ph type="body" idx="1"/>
          </p:nvPr>
        </p:nvSpPr>
        <p:spPr>
          <a:xfrm>
            <a:off x="392511" y="2517058"/>
            <a:ext cx="12375628" cy="6812221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u="sng" dirty="0" err="1" smtClean="0">
                <a:latin typeface="Times New Roman"/>
                <a:cs typeface="Times New Roman"/>
              </a:rPr>
              <a:t>Három</a:t>
            </a:r>
            <a:r>
              <a:rPr lang="en-US" b="1" u="sng" dirty="0" smtClean="0">
                <a:latin typeface="Times New Roman"/>
                <a:cs typeface="Times New Roman"/>
              </a:rPr>
              <a:t> </a:t>
            </a:r>
            <a:r>
              <a:rPr lang="en-US" b="1" u="sng" dirty="0" err="1">
                <a:latin typeface="Times New Roman"/>
                <a:cs typeface="Times New Roman"/>
              </a:rPr>
              <a:t>egységre</a:t>
            </a:r>
            <a:r>
              <a:rPr lang="en-US" b="1" u="sng" dirty="0">
                <a:latin typeface="Times New Roman"/>
                <a:cs typeface="Times New Roman"/>
              </a:rPr>
              <a:t> </a:t>
            </a:r>
            <a:r>
              <a:rPr lang="en-US" b="1" u="sng" dirty="0" err="1">
                <a:latin typeface="Times New Roman"/>
                <a:cs typeface="Times New Roman"/>
              </a:rPr>
              <a:t>osztható</a:t>
            </a:r>
            <a:r>
              <a:rPr lang="en-US" b="1" u="sng" dirty="0">
                <a:latin typeface="Times New Roman"/>
                <a:cs typeface="Times New Roman"/>
              </a:rPr>
              <a:t>: </a:t>
            </a:r>
          </a:p>
          <a:p>
            <a:pPr marL="0" indent="0">
              <a:buNone/>
            </a:pPr>
            <a:r>
              <a:rPr lang="en-US" dirty="0">
                <a:latin typeface="Times New Roman"/>
                <a:cs typeface="Times New Roman"/>
              </a:rPr>
              <a:t>	–  A </a:t>
            </a:r>
            <a:r>
              <a:rPr lang="en-US" dirty="0" err="1">
                <a:latin typeface="Times New Roman"/>
                <a:cs typeface="Times New Roman"/>
              </a:rPr>
              <a:t>szájfeneket</a:t>
            </a:r>
            <a:r>
              <a:rPr lang="en-US" dirty="0">
                <a:latin typeface="Times New Roman"/>
                <a:cs typeface="Times New Roman"/>
              </a:rPr>
              <a:t>, a </a:t>
            </a:r>
            <a:r>
              <a:rPr lang="en-US" dirty="0" err="1" smtClean="0">
                <a:latin typeface="Times New Roman"/>
                <a:cs typeface="Times New Roman"/>
              </a:rPr>
              <a:t>vestibulumot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(</a:t>
            </a:r>
            <a:r>
              <a:rPr lang="en-US" dirty="0" err="1">
                <a:latin typeface="Times New Roman"/>
                <a:cs typeface="Times New Roman"/>
              </a:rPr>
              <a:t>szápitvart</a:t>
            </a:r>
            <a:r>
              <a:rPr lang="en-US" dirty="0">
                <a:latin typeface="Times New Roman"/>
                <a:cs typeface="Times New Roman"/>
              </a:rPr>
              <a:t>) </a:t>
            </a:r>
            <a:r>
              <a:rPr lang="en-US" dirty="0" err="1">
                <a:latin typeface="Times New Roman"/>
                <a:cs typeface="Times New Roman"/>
              </a:rPr>
              <a:t>és</a:t>
            </a:r>
            <a:r>
              <a:rPr lang="en-US" dirty="0">
                <a:latin typeface="Times New Roman"/>
                <a:cs typeface="Times New Roman"/>
              </a:rPr>
              <a:t> a </a:t>
            </a:r>
            <a:r>
              <a:rPr lang="en-US" dirty="0" err="1">
                <a:latin typeface="Times New Roman"/>
                <a:cs typeface="Times New Roman"/>
              </a:rPr>
              <a:t>bukát</a:t>
            </a:r>
            <a:r>
              <a:rPr lang="en-US" dirty="0">
                <a:latin typeface="Times New Roman"/>
                <a:cs typeface="Times New Roman"/>
              </a:rPr>
              <a:t> (</a:t>
            </a:r>
            <a:r>
              <a:rPr lang="en-US" dirty="0" err="1">
                <a:latin typeface="Times New Roman"/>
                <a:cs typeface="Times New Roman"/>
              </a:rPr>
              <a:t>orcát</a:t>
            </a:r>
            <a:r>
              <a:rPr lang="en-US" dirty="0">
                <a:latin typeface="Times New Roman"/>
                <a:cs typeface="Times New Roman"/>
              </a:rPr>
              <a:t>) </a:t>
            </a:r>
            <a:r>
              <a:rPr lang="en-US" dirty="0" err="1">
                <a:latin typeface="Times New Roman"/>
                <a:cs typeface="Times New Roman"/>
              </a:rPr>
              <a:t>borító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nyálkahártya</a:t>
            </a:r>
            <a:r>
              <a:rPr lang="en-US" dirty="0">
                <a:latin typeface="Times New Roman"/>
                <a:cs typeface="Times New Roman"/>
              </a:rPr>
              <a:t> – </a:t>
            </a:r>
            <a:r>
              <a:rPr lang="en-US" b="1" u="sng" dirty="0">
                <a:solidFill>
                  <a:srgbClr val="A6500C"/>
                </a:solidFill>
                <a:latin typeface="Times New Roman"/>
                <a:cs typeface="Times New Roman"/>
              </a:rPr>
              <a:t>el </a:t>
            </a:r>
            <a:r>
              <a:rPr lang="en-US" b="1" u="sng" dirty="0" err="1">
                <a:solidFill>
                  <a:srgbClr val="A6500C"/>
                </a:solidFill>
                <a:latin typeface="Times New Roman"/>
                <a:cs typeface="Times New Roman"/>
              </a:rPr>
              <a:t>nem</a:t>
            </a:r>
            <a:r>
              <a:rPr lang="en-US" b="1" u="sng" dirty="0">
                <a:solidFill>
                  <a:srgbClr val="A6500C"/>
                </a:solidFill>
                <a:latin typeface="Times New Roman"/>
                <a:cs typeface="Times New Roman"/>
              </a:rPr>
              <a:t> </a:t>
            </a:r>
            <a:r>
              <a:rPr lang="en-US" b="1" u="sng" dirty="0" err="1">
                <a:solidFill>
                  <a:srgbClr val="A6500C"/>
                </a:solidFill>
                <a:latin typeface="Times New Roman"/>
                <a:cs typeface="Times New Roman"/>
              </a:rPr>
              <a:t>szarusodó</a:t>
            </a:r>
            <a:r>
              <a:rPr lang="en-US" b="1" u="sng" dirty="0">
                <a:solidFill>
                  <a:srgbClr val="A6500C"/>
                </a:solidFill>
                <a:latin typeface="Times New Roman"/>
                <a:cs typeface="Times New Roman"/>
              </a:rPr>
              <a:t> </a:t>
            </a:r>
            <a:r>
              <a:rPr lang="en-US" b="1" u="sng" dirty="0" err="1">
                <a:solidFill>
                  <a:srgbClr val="A6500C"/>
                </a:solidFill>
                <a:latin typeface="Times New Roman"/>
                <a:cs typeface="Times New Roman"/>
              </a:rPr>
              <a:t>laphám</a:t>
            </a:r>
            <a:r>
              <a:rPr lang="en-US" b="1" u="sng" dirty="0">
                <a:solidFill>
                  <a:srgbClr val="A6500C"/>
                </a:solidFill>
                <a:latin typeface="Times New Roman"/>
                <a:cs typeface="Times New Roman"/>
              </a:rPr>
              <a:t> </a:t>
            </a:r>
          </a:p>
          <a:p>
            <a:pPr marL="444500" lvl="1" indent="0">
              <a:buNone/>
            </a:pPr>
            <a:r>
              <a:rPr lang="en-US" dirty="0">
                <a:latin typeface="Times New Roman"/>
                <a:cs typeface="Times New Roman"/>
              </a:rPr>
              <a:t>–  A dorsum linguae (</a:t>
            </a:r>
            <a:r>
              <a:rPr lang="en-US" dirty="0" err="1">
                <a:latin typeface="Times New Roman"/>
                <a:cs typeface="Times New Roman"/>
              </a:rPr>
              <a:t>nyelvhát</a:t>
            </a:r>
            <a:r>
              <a:rPr lang="en-US" dirty="0">
                <a:latin typeface="Times New Roman"/>
                <a:cs typeface="Times New Roman"/>
              </a:rPr>
              <a:t>) </a:t>
            </a:r>
            <a:r>
              <a:rPr lang="en-US" u="sng" dirty="0" err="1">
                <a:latin typeface="Times New Roman"/>
                <a:cs typeface="Times New Roman"/>
              </a:rPr>
              <a:t>speciális</a:t>
            </a:r>
            <a:r>
              <a:rPr lang="en-US" u="sng" dirty="0">
                <a:latin typeface="Times New Roman"/>
                <a:cs typeface="Times New Roman"/>
              </a:rPr>
              <a:t> </a:t>
            </a:r>
            <a:r>
              <a:rPr lang="en-US" u="sng" dirty="0" err="1">
                <a:latin typeface="Times New Roman"/>
                <a:cs typeface="Times New Roman"/>
              </a:rPr>
              <a:t>nyálkahártyája</a:t>
            </a:r>
            <a:r>
              <a:rPr lang="en-US" u="sng" dirty="0">
                <a:latin typeface="Times New Roman"/>
                <a:cs typeface="Times New Roman"/>
              </a:rPr>
              <a:t> </a:t>
            </a:r>
          </a:p>
          <a:p>
            <a:pPr marL="444500" lvl="1" indent="0">
              <a:lnSpc>
                <a:spcPct val="110000"/>
              </a:lnSpc>
              <a:buNone/>
            </a:pPr>
            <a:r>
              <a:rPr lang="en-US" dirty="0">
                <a:latin typeface="Times New Roman"/>
                <a:cs typeface="Times New Roman"/>
              </a:rPr>
              <a:t>-  A </a:t>
            </a:r>
            <a:r>
              <a:rPr lang="en-US" dirty="0" err="1">
                <a:latin typeface="Times New Roman"/>
                <a:cs typeface="Times New Roman"/>
              </a:rPr>
              <a:t>rágófunkcióhoz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speciálisan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adaptálódott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feszes</a:t>
            </a:r>
            <a:r>
              <a:rPr lang="en-US" dirty="0">
                <a:latin typeface="Times New Roman"/>
                <a:cs typeface="Times New Roman"/>
              </a:rPr>
              <a:t>, </a:t>
            </a:r>
            <a:r>
              <a:rPr lang="en-US" b="1" u="sng" dirty="0" err="1">
                <a:solidFill>
                  <a:srgbClr val="A6500C"/>
                </a:solidFill>
                <a:latin typeface="Times New Roman"/>
                <a:cs typeface="Times New Roman"/>
              </a:rPr>
              <a:t>keratinizált</a:t>
            </a:r>
            <a:r>
              <a:rPr lang="en-US" b="1" u="sng" dirty="0">
                <a:solidFill>
                  <a:srgbClr val="A6500C"/>
                </a:solidFill>
                <a:latin typeface="Times New Roman"/>
                <a:cs typeface="Times New Roman"/>
              </a:rPr>
              <a:t> (</a:t>
            </a:r>
            <a:r>
              <a:rPr lang="en-US" b="1" u="sng" dirty="0" err="1">
                <a:solidFill>
                  <a:srgbClr val="A6500C"/>
                </a:solidFill>
                <a:latin typeface="Times New Roman"/>
                <a:cs typeface="Times New Roman"/>
              </a:rPr>
              <a:t>elszarusodott</a:t>
            </a:r>
            <a:r>
              <a:rPr lang="en-US" b="1" u="sng" dirty="0">
                <a:solidFill>
                  <a:srgbClr val="A6500C"/>
                </a:solidFill>
                <a:latin typeface="Times New Roman"/>
                <a:cs typeface="Times New Roman"/>
              </a:rPr>
              <a:t>) </a:t>
            </a:r>
            <a:r>
              <a:rPr lang="en-US" dirty="0" err="1">
                <a:latin typeface="Times New Roman"/>
                <a:cs typeface="Times New Roman"/>
              </a:rPr>
              <a:t>nyákahártya</a:t>
            </a:r>
            <a:r>
              <a:rPr lang="en-US" dirty="0">
                <a:latin typeface="Times New Roman"/>
                <a:cs typeface="Times New Roman"/>
              </a:rPr>
              <a:t> (gingiva, </a:t>
            </a:r>
            <a:r>
              <a:rPr lang="en-US" dirty="0" err="1">
                <a:latin typeface="Times New Roman"/>
                <a:cs typeface="Times New Roman"/>
              </a:rPr>
              <a:t>palatum</a:t>
            </a:r>
            <a:r>
              <a:rPr lang="en-US" dirty="0">
                <a:latin typeface="Times New Roman"/>
                <a:cs typeface="Times New Roman"/>
              </a:rPr>
              <a:t> durum, </a:t>
            </a:r>
            <a:r>
              <a:rPr lang="en-US" dirty="0" err="1">
                <a:latin typeface="Times New Roman"/>
                <a:cs typeface="Times New Roman"/>
              </a:rPr>
              <a:t>fogatlan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állcsontgerinc</a:t>
            </a:r>
            <a:r>
              <a:rPr lang="en-US" dirty="0" smtClean="0">
                <a:latin typeface="Times New Roman"/>
                <a:cs typeface="Times New Roman"/>
              </a:rPr>
              <a:t>)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2" name="Picture 1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477" y="160943"/>
            <a:ext cx="5017662" cy="348811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500" y="1154614"/>
            <a:ext cx="11099800" cy="7735386"/>
          </a:xfrm>
        </p:spPr>
        <p:txBody>
          <a:bodyPr>
            <a:normAutofit/>
          </a:bodyPr>
          <a:lstStyle/>
          <a:p>
            <a:pPr marL="0" marR="457200" indent="0" algn="just" defTabSz="457200">
              <a:spcBef>
                <a:spcPts val="60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4800" b="1" dirty="0">
                <a:latin typeface="Times New Roman"/>
                <a:cs typeface="Times New Roman"/>
              </a:rPr>
              <a:t>A </a:t>
            </a:r>
            <a:r>
              <a:rPr lang="en-US" sz="4800" b="1" dirty="0" smtClean="0">
                <a:latin typeface="Times New Roman"/>
                <a:cs typeface="Times New Roman"/>
              </a:rPr>
              <a:t>gingiva</a:t>
            </a:r>
          </a:p>
          <a:p>
            <a:pPr marL="0" marR="457200" indent="0" algn="just" defTabSz="457200">
              <a:spcBef>
                <a:spcPts val="60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dirty="0">
              <a:latin typeface="Times New Roman"/>
              <a:cs typeface="Times New Roman"/>
            </a:endParaRPr>
          </a:p>
          <a:p>
            <a:pPr marL="0" marR="457200" indent="0" algn="just" defTabSz="457200">
              <a:spcBef>
                <a:spcPts val="60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dirty="0" smtClean="0">
              <a:latin typeface="Times New Roman"/>
              <a:cs typeface="Times New Roman"/>
            </a:endParaRPr>
          </a:p>
          <a:p>
            <a:pPr marL="0" marR="457200" indent="0" algn="just" defTabSz="457200">
              <a:lnSpc>
                <a:spcPct val="130000"/>
              </a:lnSpc>
              <a:spcBef>
                <a:spcPts val="60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3200" dirty="0" smtClean="0">
                <a:latin typeface="Times New Roman"/>
                <a:cs typeface="Times New Roman"/>
              </a:rPr>
              <a:t> </a:t>
            </a:r>
            <a:r>
              <a:rPr lang="en-US" sz="3200" dirty="0">
                <a:latin typeface="Times New Roman"/>
                <a:cs typeface="Times New Roman"/>
              </a:rPr>
              <a:t>a </a:t>
            </a:r>
            <a:r>
              <a:rPr lang="en-US" sz="3200" dirty="0" err="1">
                <a:latin typeface="Times New Roman"/>
                <a:cs typeface="Times New Roman"/>
              </a:rPr>
              <a:t>szájüreget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dirty="0" err="1">
                <a:latin typeface="Times New Roman"/>
                <a:cs typeface="Times New Roman"/>
              </a:rPr>
              <a:t>kibélelő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dirty="0" err="1">
                <a:latin typeface="Times New Roman"/>
                <a:cs typeface="Times New Roman"/>
              </a:rPr>
              <a:t>speciális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cs typeface="Times New Roman"/>
              </a:rPr>
              <a:t>kültakaró</a:t>
            </a:r>
            <a:endParaRPr lang="en-US" sz="3200" dirty="0" smtClean="0">
              <a:latin typeface="Times New Roman"/>
              <a:cs typeface="Times New Roman"/>
            </a:endParaRPr>
          </a:p>
          <a:p>
            <a:pPr marL="0" marR="457200" indent="0" algn="just" defTabSz="457200">
              <a:lnSpc>
                <a:spcPct val="130000"/>
              </a:lnSpc>
              <a:spcBef>
                <a:spcPts val="60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3200" b="1" dirty="0" err="1" smtClean="0">
                <a:latin typeface="Times New Roman"/>
                <a:cs typeface="Times New Roman"/>
              </a:rPr>
              <a:t>Feladata</a:t>
            </a:r>
            <a:r>
              <a:rPr lang="en-US" sz="3200" b="1" dirty="0" smtClean="0">
                <a:latin typeface="Times New Roman"/>
                <a:cs typeface="Times New Roman"/>
              </a:rPr>
              <a:t>: </a:t>
            </a:r>
            <a:r>
              <a:rPr lang="en-US" sz="3200" dirty="0" smtClean="0">
                <a:latin typeface="Times New Roman"/>
                <a:cs typeface="Times New Roman"/>
              </a:rPr>
              <a:t>a </a:t>
            </a:r>
            <a:r>
              <a:rPr lang="en-US" sz="3200" dirty="0" err="1" smtClean="0">
                <a:latin typeface="Times New Roman"/>
                <a:cs typeface="Times New Roman"/>
              </a:rPr>
              <a:t>mélyebb</a:t>
            </a:r>
            <a:r>
              <a:rPr lang="en-US" sz="3200" dirty="0" smtClean="0"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cs typeface="Times New Roman"/>
              </a:rPr>
              <a:t>parodontális</a:t>
            </a:r>
            <a:r>
              <a:rPr lang="en-US" sz="3200" dirty="0" smtClean="0"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cs typeface="Times New Roman"/>
              </a:rPr>
              <a:t>szövetek</a:t>
            </a:r>
            <a:r>
              <a:rPr lang="en-US" sz="3200" dirty="0" smtClean="0"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cs typeface="Times New Roman"/>
              </a:rPr>
              <a:t>védelme</a:t>
            </a:r>
            <a:endParaRPr lang="en-US" sz="3200" dirty="0">
              <a:latin typeface="Times New Roman"/>
              <a:cs typeface="Times New Roman"/>
            </a:endParaRPr>
          </a:p>
          <a:p>
            <a:pPr marL="0" marR="457200" indent="0" algn="just" defTabSz="457200">
              <a:lnSpc>
                <a:spcPct val="130000"/>
              </a:lnSpc>
              <a:spcBef>
                <a:spcPts val="60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3200" dirty="0" err="1" smtClean="0"/>
              <a:t>Az</a:t>
            </a:r>
            <a:r>
              <a:rPr lang="en-US" sz="3200" dirty="0" smtClean="0"/>
              <a:t> </a:t>
            </a:r>
            <a:r>
              <a:rPr lang="en-US" sz="3200" dirty="0" err="1"/>
              <a:t>ínybarázda</a:t>
            </a:r>
            <a:r>
              <a:rPr lang="en-US" sz="3200" dirty="0"/>
              <a:t> </a:t>
            </a:r>
            <a:r>
              <a:rPr lang="en-US" sz="3200" dirty="0" err="1"/>
              <a:t>alján</a:t>
            </a:r>
            <a:r>
              <a:rPr lang="en-US" sz="3200" dirty="0"/>
              <a:t> </a:t>
            </a:r>
            <a:r>
              <a:rPr lang="en-US" sz="3200" dirty="0" err="1"/>
              <a:t>található</a:t>
            </a:r>
            <a:r>
              <a:rPr lang="en-US" sz="3200" dirty="0"/>
              <a:t> a </a:t>
            </a:r>
            <a:r>
              <a:rPr lang="en-US" sz="3200" dirty="0" err="1"/>
              <a:t>hámtapadás</a:t>
            </a:r>
            <a:r>
              <a:rPr lang="en-US" sz="3200" dirty="0"/>
              <a:t> </a:t>
            </a:r>
            <a:r>
              <a:rPr lang="en-US" sz="3200" i="1" dirty="0"/>
              <a:t>(</a:t>
            </a:r>
            <a:r>
              <a:rPr lang="en-US" sz="3200" i="1" dirty="0" err="1"/>
              <a:t>epithelialis</a:t>
            </a:r>
            <a:r>
              <a:rPr lang="en-US" sz="3200" i="1" dirty="0"/>
              <a:t> </a:t>
            </a:r>
            <a:r>
              <a:rPr lang="en-US" sz="3200" i="1" dirty="0" err="1"/>
              <a:t>junctio</a:t>
            </a:r>
            <a:r>
              <a:rPr lang="en-US" sz="3200" i="1" dirty="0"/>
              <a:t>)</a:t>
            </a:r>
            <a:r>
              <a:rPr lang="en-US" sz="3200" dirty="0"/>
              <a:t>. </a:t>
            </a:r>
          </a:p>
          <a:p>
            <a:pPr marL="0" marR="457200" indent="0" algn="just" defTabSz="457200">
              <a:lnSpc>
                <a:spcPct val="130000"/>
              </a:lnSpc>
              <a:spcBef>
                <a:spcPts val="60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3200" dirty="0" err="1"/>
              <a:t>Itt</a:t>
            </a:r>
            <a:r>
              <a:rPr lang="en-US" sz="3200" dirty="0"/>
              <a:t> a </a:t>
            </a:r>
            <a:r>
              <a:rPr lang="en-US" sz="3200" dirty="0" err="1"/>
              <a:t>hámsejtek</a:t>
            </a:r>
            <a:r>
              <a:rPr lang="en-US" sz="3200" dirty="0"/>
              <a:t> </a:t>
            </a:r>
            <a:r>
              <a:rPr lang="en-US" sz="3200" dirty="0" err="1"/>
              <a:t>szorosan</a:t>
            </a:r>
            <a:r>
              <a:rPr lang="en-US" sz="3200" dirty="0"/>
              <a:t> a </a:t>
            </a:r>
            <a:r>
              <a:rPr lang="en-US" sz="3200" dirty="0" err="1"/>
              <a:t>foghoz</a:t>
            </a:r>
            <a:r>
              <a:rPr lang="en-US" sz="3200" dirty="0"/>
              <a:t> </a:t>
            </a:r>
            <a:r>
              <a:rPr lang="en-US" sz="3200" dirty="0" err="1"/>
              <a:t>tapadnak</a:t>
            </a:r>
            <a:r>
              <a:rPr lang="en-US" sz="3200" dirty="0"/>
              <a:t>, </a:t>
            </a:r>
            <a:r>
              <a:rPr lang="en-US" sz="3200" dirty="0" err="1"/>
              <a:t>védve</a:t>
            </a:r>
            <a:r>
              <a:rPr lang="en-US" sz="3200" dirty="0"/>
              <a:t> </a:t>
            </a:r>
            <a:r>
              <a:rPr lang="en-US" sz="3200" dirty="0" err="1"/>
              <a:t>ezáltal</a:t>
            </a:r>
            <a:r>
              <a:rPr lang="en-US" sz="3200" dirty="0"/>
              <a:t> a </a:t>
            </a:r>
            <a:r>
              <a:rPr lang="en-US" sz="3200" dirty="0" err="1"/>
              <a:t>fogágy</a:t>
            </a:r>
            <a:r>
              <a:rPr lang="en-US" sz="3200" dirty="0"/>
              <a:t> </a:t>
            </a:r>
            <a:r>
              <a:rPr lang="en-US" sz="3200" dirty="0" err="1"/>
              <a:t>többi</a:t>
            </a:r>
            <a:r>
              <a:rPr lang="en-US" sz="3200" dirty="0"/>
              <a:t> </a:t>
            </a:r>
            <a:r>
              <a:rPr lang="en-US" sz="3200" dirty="0" err="1"/>
              <a:t>részét</a:t>
            </a:r>
            <a:r>
              <a:rPr lang="en-US" sz="3200" dirty="0"/>
              <a:t>. </a:t>
            </a:r>
          </a:p>
          <a:p>
            <a:pPr marL="0" marR="457200" indent="0" algn="just" defTabSz="457200">
              <a:lnSpc>
                <a:spcPct val="130000"/>
              </a:lnSpc>
              <a:spcBef>
                <a:spcPts val="600"/>
              </a:spcBef>
              <a:buSzTx/>
              <a:buNone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3200" dirty="0"/>
              <a:t>A </a:t>
            </a:r>
            <a:r>
              <a:rPr lang="en-US" sz="3200" dirty="0" err="1"/>
              <a:t>fogíny</a:t>
            </a:r>
            <a:r>
              <a:rPr lang="en-US" sz="3200" dirty="0"/>
              <a:t> a fog </a:t>
            </a:r>
            <a:r>
              <a:rPr lang="en-US" sz="3200" dirty="0" err="1"/>
              <a:t>többi</a:t>
            </a:r>
            <a:r>
              <a:rPr lang="en-US" sz="3200" dirty="0"/>
              <a:t> </a:t>
            </a:r>
            <a:r>
              <a:rPr lang="en-US" sz="3200" dirty="0" err="1"/>
              <a:t>részétől</a:t>
            </a:r>
            <a:r>
              <a:rPr lang="en-US" sz="3200" dirty="0"/>
              <a:t> </a:t>
            </a:r>
            <a:r>
              <a:rPr lang="en-US" sz="3200" dirty="0" err="1"/>
              <a:t>külön</a:t>
            </a:r>
            <a:r>
              <a:rPr lang="en-US" sz="3200" dirty="0"/>
              <a:t> </a:t>
            </a:r>
            <a:r>
              <a:rPr lang="en-US" sz="3200" dirty="0" err="1"/>
              <a:t>fejlődik</a:t>
            </a:r>
            <a:r>
              <a:rPr lang="en-US" sz="3200" dirty="0"/>
              <a:t> a </a:t>
            </a:r>
            <a:r>
              <a:rPr lang="en-US" sz="3200" dirty="0" err="1"/>
              <a:t>szájüreg</a:t>
            </a:r>
            <a:r>
              <a:rPr lang="en-US" sz="3200" dirty="0"/>
              <a:t> </a:t>
            </a:r>
            <a:r>
              <a:rPr lang="en-US" sz="3200" dirty="0" err="1"/>
              <a:t>nyálkahártyájából</a:t>
            </a:r>
            <a:r>
              <a:rPr lang="en-US" sz="3200" dirty="0"/>
              <a:t> a </a:t>
            </a:r>
            <a:r>
              <a:rPr lang="en-US" sz="3200" u="sng" dirty="0">
                <a:solidFill>
                  <a:srgbClr val="B61800"/>
                </a:solidFill>
                <a:hlinkClick r:id="rId2"/>
              </a:rPr>
              <a:t>fogelőtörés</a:t>
            </a:r>
            <a:r>
              <a:rPr lang="en-US" sz="3200" dirty="0"/>
              <a:t> </a:t>
            </a:r>
            <a:r>
              <a:rPr lang="en-US" sz="3200" dirty="0" err="1"/>
              <a:t>során</a:t>
            </a:r>
            <a:r>
              <a:rPr lang="en-US" sz="3200" dirty="0"/>
              <a:t>.</a:t>
            </a:r>
          </a:p>
        </p:txBody>
      </p:sp>
      <p:pic>
        <p:nvPicPr>
          <p:cNvPr id="4" name="Picture 3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477" y="160943"/>
            <a:ext cx="5017662" cy="348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7741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Ínynek (gingiva) nevezzük"/>
          <p:cNvSpPr txBox="1">
            <a:spLocks noGrp="1"/>
          </p:cNvSpPr>
          <p:nvPr>
            <p:ph type="title"/>
          </p:nvPr>
        </p:nvSpPr>
        <p:spPr>
          <a:xfrm>
            <a:off x="762000" y="368300"/>
            <a:ext cx="11480800" cy="968673"/>
          </a:xfrm>
          <a:prstGeom prst="rect">
            <a:avLst/>
          </a:prstGeom>
          <a:effectLst>
            <a:outerShdw blurRad="254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>
            <a:lvl1pPr algn="l">
              <a:spcBef>
                <a:spcPts val="2600"/>
              </a:spcBef>
              <a:defRPr sz="3600" b="1">
                <a:solidFill>
                  <a:srgbClr val="791A3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latin typeface="Baskerville"/>
                <a:ea typeface="Baskerville"/>
                <a:cs typeface="Baskerville"/>
                <a:sym typeface="Baskerville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Ínynek (gingiva) nevezzük</a:t>
            </a:r>
          </a:p>
        </p:txBody>
      </p:sp>
      <p:sp>
        <p:nvSpPr>
          <p:cNvPr id="421" name="a processus alveolarist fedő, a fogak cervicalis részét övező, a rágófunkcióhoz speciálisan adaptálódott nyálkahártyát.…"/>
          <p:cNvSpPr txBox="1">
            <a:spLocks noGrp="1"/>
          </p:cNvSpPr>
          <p:nvPr>
            <p:ph type="body" idx="1"/>
          </p:nvPr>
        </p:nvSpPr>
        <p:spPr>
          <a:xfrm>
            <a:off x="381000" y="1336973"/>
            <a:ext cx="12280900" cy="8210550"/>
          </a:xfrm>
          <a:prstGeom prst="rect">
            <a:avLst/>
          </a:prstGeom>
          <a:effectLst>
            <a:outerShdw blurRad="12700" dist="38100" dir="2700000" rotWithShape="0">
              <a:srgbClr val="FFFFFF">
                <a:alpha val="90000"/>
              </a:srgbClr>
            </a:outerShdw>
          </a:effectLst>
        </p:spPr>
        <p:txBody>
          <a:bodyPr>
            <a:noAutofit/>
          </a:bodyPr>
          <a:lstStyle/>
          <a:p>
            <a:pPr marL="807357" indent="-489857">
              <a:spcBef>
                <a:spcPts val="2600"/>
              </a:spcBef>
              <a:buSzPct val="35000"/>
              <a:buFont typeface="Zapf Dingbats"/>
              <a:buBlip>
                <a:blip r:embed="rId2"/>
              </a:buBlip>
              <a:defRPr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processus alveolarist fedő, a fogak cervicalis részét övező, a rágófunkcióhoz speciálisan adaptálódott </a:t>
            </a:r>
            <a:r>
              <a:rPr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nyálkahártyát </a:t>
            </a:r>
            <a:endParaRPr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07357" indent="-489857">
              <a:spcBef>
                <a:spcPts val="2600"/>
              </a:spcBef>
              <a:buSzPct val="35000"/>
              <a:buFont typeface="Zapf Dingbats"/>
              <a:buBlip>
                <a:blip r:embed="rId2"/>
              </a:buBlip>
              <a:defRPr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gingivális egységen belül megkülönböztetünk </a:t>
            </a:r>
            <a:r>
              <a:rPr b="1" dirty="0">
                <a:solidFill>
                  <a:srgbClr val="4D22B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szabad ínyszélt</a:t>
            </a:r>
            <a:r>
              <a:rPr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(gingiva marginalis – részei: vestibularis, oralis szabad ínyszél és interdentalis papilla) és </a:t>
            </a:r>
          </a:p>
          <a:p>
            <a:pPr marL="807357" indent="-489857">
              <a:spcBef>
                <a:spcPts val="2600"/>
              </a:spcBef>
              <a:buSzPct val="35000"/>
              <a:buFont typeface="Zapf Dingbats"/>
              <a:buBlip>
                <a:blip r:embed="rId2"/>
              </a:buBlip>
              <a:defRPr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b="1" dirty="0">
                <a:solidFill>
                  <a:srgbClr val="371A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feszes ínyt</a:t>
            </a:r>
            <a:r>
              <a:rPr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(gingiva propria). Az íny vestibularisan és lingualisan az ún. </a:t>
            </a:r>
            <a:r>
              <a:rPr b="1" dirty="0">
                <a:solidFill>
                  <a:srgbClr val="AD3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mucogingivalis határvonallal </a:t>
            </a:r>
            <a:r>
              <a:rPr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(mucogingivalis junctio) </a:t>
            </a:r>
            <a:r>
              <a:rPr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határolódik el a </a:t>
            </a:r>
            <a:r>
              <a:rPr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laza nyálkahártyától</a:t>
            </a:r>
            <a:r>
              <a:rPr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(alveolaris mucosa)</a:t>
            </a:r>
            <a:r>
              <a:rPr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Palatinalisan az íny és a palatinalis feszes nyálkahártya között nincs éles határ.</a:t>
            </a:r>
          </a:p>
        </p:txBody>
      </p:sp>
      <p:pic>
        <p:nvPicPr>
          <p:cNvPr id="2" name="Picture 1" descr="2011-0032_magy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602" y="0"/>
            <a:ext cx="6870198" cy="243579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500" y="1085337"/>
            <a:ext cx="5512381" cy="7804663"/>
          </a:xfrm>
        </p:spPr>
        <p:txBody>
          <a:bodyPr/>
          <a:lstStyle/>
          <a:p>
            <a:r>
              <a:rPr lang="en-US" b="1" dirty="0" smtClean="0">
                <a:solidFill>
                  <a:srgbClr val="4D22B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lang="en-US" b="1" dirty="0" err="1" smtClean="0">
                <a:solidFill>
                  <a:srgbClr val="4D22B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szabad</a:t>
            </a:r>
            <a:r>
              <a:rPr lang="en-US" b="1" dirty="0" smtClean="0">
                <a:solidFill>
                  <a:srgbClr val="4D22B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b="1" dirty="0" err="1" smtClean="0">
                <a:solidFill>
                  <a:srgbClr val="4D22B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ínyszélen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(gingiva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marginalis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)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belüli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rés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neve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sulcus </a:t>
            </a:r>
            <a:r>
              <a:rPr lang="en-US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gingivalis</a:t>
            </a:r>
            <a:r>
              <a:rPr lang="en-US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ínybarázda</a:t>
            </a:r>
            <a:r>
              <a:rPr lang="en-US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</a:t>
            </a:r>
          </a:p>
          <a:p>
            <a:r>
              <a:rPr lang="en-US" b="1" dirty="0" err="1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Szondázási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mélysége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normális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esetben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1-3 mm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4" name="Picture 3" descr="Képernyőfotó 2019-09-10 - 18.20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823" y="1085337"/>
            <a:ext cx="5410200" cy="84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53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94103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Gingiva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marginalis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500" y="1893567"/>
            <a:ext cx="11099800" cy="7435712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incs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foghoz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tapadva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feszes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vékony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halvány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rózsaszín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, a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széle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áttetsző</a:t>
            </a:r>
            <a:endParaRPr lang="en-US" dirty="0" smtClean="0"/>
          </a:p>
          <a:p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z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íny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egy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feszes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karélyt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formál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a fog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körül</a:t>
            </a:r>
            <a:endParaRPr lang="en-US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gingivális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sulcus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oldalsó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falát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alkotja</a:t>
            </a:r>
            <a:endParaRPr lang="en-US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spcBef>
                <a:spcPts val="3600"/>
              </a:spcBef>
              <a:buNone/>
            </a:pP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Megkülönböztetünk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</a:p>
          <a:p>
            <a:pPr lvl="2">
              <a:spcBef>
                <a:spcPts val="3600"/>
              </a:spcBef>
            </a:pP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Oralis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vestibularis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interdentalis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papillák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közötti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 </a:t>
            </a:r>
            <a:r>
              <a:rPr lang="en-US" b="1" dirty="0" err="1" smtClean="0">
                <a:solidFill>
                  <a:srgbClr val="00009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areat</a:t>
            </a:r>
            <a:r>
              <a:rPr lang="en-US" b="1" dirty="0" smtClean="0">
                <a:solidFill>
                  <a:srgbClr val="00009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 </a:t>
            </a:r>
            <a:r>
              <a:rPr lang="en-US" b="1" dirty="0" err="1" smtClean="0">
                <a:solidFill>
                  <a:srgbClr val="00009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szélessége</a:t>
            </a:r>
            <a:r>
              <a:rPr lang="en-US" b="1" dirty="0" smtClean="0">
                <a:solidFill>
                  <a:srgbClr val="00009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1-2mm)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Eszközökkel</a:t>
            </a:r>
            <a:r>
              <a:rPr lang="en-US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légfúvással</a:t>
            </a:r>
            <a:r>
              <a:rPr lang="en-US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enyhén</a:t>
            </a:r>
            <a:r>
              <a:rPr lang="en-US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elválasztható</a:t>
            </a:r>
            <a:r>
              <a:rPr lang="en-US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az</a:t>
            </a:r>
            <a:r>
              <a:rPr lang="en-US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ínytől</a:t>
            </a:r>
            <a:endParaRPr lang="en-US" dirty="0" smtClean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Sérülékeny</a:t>
            </a:r>
            <a:r>
              <a:rPr lang="en-US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baktériumok</a:t>
            </a:r>
            <a:r>
              <a:rPr lang="en-US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által</a:t>
            </a:r>
            <a:r>
              <a:rPr lang="en-US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könnyen</a:t>
            </a:r>
            <a:r>
              <a:rPr lang="en-US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begyullad</a:t>
            </a:r>
            <a:endParaRPr lang="en-US" dirty="0" smtClean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59445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Képernyőfotó 2019-09-10 - 18.34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89" y="748425"/>
            <a:ext cx="12573000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42850"/>
      </p:ext>
    </p:extLst>
  </p:cSld>
  <p:clrMapOvr>
    <a:masterClrMapping/>
  </p:clrMapOvr>
  <p:transition xmlns:p14="http://schemas.microsoft.com/office/powerpoint/2010/main"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 smtClean="0">
                <a:latin typeface="Times New Roman"/>
                <a:cs typeface="Times New Roman"/>
              </a:rPr>
              <a:t>Interdentalis</a:t>
            </a:r>
            <a:r>
              <a:rPr lang="en-US" sz="4800" b="1" dirty="0" smtClean="0">
                <a:latin typeface="Times New Roman"/>
                <a:cs typeface="Times New Roman"/>
              </a:rPr>
              <a:t> papilla</a:t>
            </a:r>
            <a:endParaRPr lang="en-US" sz="4800" b="1" dirty="0">
              <a:latin typeface="Times New Roman"/>
              <a:cs typeface="Times New Roman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500" y="2603501"/>
            <a:ext cx="11099800" cy="5063136"/>
          </a:xfrm>
        </p:spPr>
        <p:txBody>
          <a:bodyPr/>
          <a:lstStyle/>
          <a:p>
            <a:r>
              <a:rPr lang="en-US" dirty="0" err="1" smtClean="0">
                <a:latin typeface="Times New Roman"/>
                <a:cs typeface="Times New Roman"/>
              </a:rPr>
              <a:t>Háromszögletű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ínyrész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dirty="0" err="1" smtClean="0">
                <a:latin typeface="Times New Roman"/>
                <a:cs typeface="Times New Roman"/>
              </a:rPr>
              <a:t>amely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kitölti</a:t>
            </a:r>
            <a:r>
              <a:rPr lang="en-US" dirty="0" smtClean="0">
                <a:latin typeface="Times New Roman"/>
                <a:cs typeface="Times New Roman"/>
              </a:rPr>
              <a:t> a </a:t>
            </a:r>
            <a:r>
              <a:rPr lang="en-US" dirty="0" err="1" smtClean="0">
                <a:latin typeface="Times New Roman"/>
                <a:cs typeface="Times New Roman"/>
              </a:rPr>
              <a:t>fogak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közötti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területet</a:t>
            </a:r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A </a:t>
            </a:r>
            <a:r>
              <a:rPr lang="en-US" dirty="0" err="1" smtClean="0">
                <a:latin typeface="Times New Roman"/>
                <a:cs typeface="Times New Roman"/>
              </a:rPr>
              <a:t>fogak</a:t>
            </a:r>
            <a:r>
              <a:rPr lang="en-US" dirty="0" smtClean="0">
                <a:latin typeface="Times New Roman"/>
                <a:cs typeface="Times New Roman"/>
              </a:rPr>
              <a:t> gingiva </a:t>
            </a:r>
            <a:r>
              <a:rPr lang="en-US" dirty="0" err="1" smtClean="0">
                <a:latin typeface="Times New Roman"/>
                <a:cs typeface="Times New Roman"/>
              </a:rPr>
              <a:t>marginalisának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legmélyebb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pontjától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terjed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koronális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irányba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dirty="0" err="1" smtClean="0">
                <a:latin typeface="Times New Roman"/>
                <a:cs typeface="Times New Roman"/>
              </a:rPr>
              <a:t>approximalis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fogközt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kitöltő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íny</a:t>
            </a:r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err="1" smtClean="0">
                <a:latin typeface="Times New Roman"/>
                <a:cs typeface="Times New Roman"/>
              </a:rPr>
              <a:t>Alakját</a:t>
            </a:r>
            <a:r>
              <a:rPr lang="en-US" dirty="0" smtClean="0">
                <a:latin typeface="Times New Roman"/>
                <a:cs typeface="Times New Roman"/>
              </a:rPr>
              <a:t> a </a:t>
            </a:r>
            <a:r>
              <a:rPr lang="en-US" dirty="0" err="1" smtClean="0">
                <a:latin typeface="Times New Roman"/>
                <a:cs typeface="Times New Roman"/>
              </a:rPr>
              <a:t>fogak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formája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és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az</a:t>
            </a:r>
            <a:r>
              <a:rPr lang="en-US" dirty="0" smtClean="0">
                <a:latin typeface="Times New Roman"/>
                <a:cs typeface="Times New Roman"/>
              </a:rPr>
              <a:t>  </a:t>
            </a:r>
            <a:r>
              <a:rPr lang="en-US" dirty="0" err="1" smtClean="0">
                <a:latin typeface="Times New Roman"/>
                <a:cs typeface="Times New Roman"/>
              </a:rPr>
              <a:t>approximalis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térköz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szélessége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szabja</a:t>
            </a:r>
            <a:r>
              <a:rPr lang="en-US" dirty="0" smtClean="0">
                <a:latin typeface="Times New Roman"/>
                <a:cs typeface="Times New Roman"/>
              </a:rPr>
              <a:t> meg</a:t>
            </a:r>
            <a:endParaRPr lang="en-US" dirty="0"/>
          </a:p>
        </p:txBody>
      </p:sp>
      <p:pic>
        <p:nvPicPr>
          <p:cNvPr id="4" name="Picture 3" descr="Képernyőfotó 2019-09-10 - 18.41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510" y="7226796"/>
            <a:ext cx="65786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141566"/>
      </p:ext>
    </p:extLst>
  </p:cSld>
  <p:clrMapOvr>
    <a:masterClrMapping/>
  </p:clrMapOvr>
  <p:transition xmlns:p14="http://schemas.microsoft.com/office/powerpoint/2010/main"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371A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Feszes</a:t>
            </a:r>
            <a:r>
              <a:rPr lang="en-US" b="1" dirty="0" smtClean="0">
                <a:solidFill>
                  <a:srgbClr val="371A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b="1" dirty="0" err="1" smtClean="0">
                <a:solidFill>
                  <a:srgbClr val="371A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íny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(gingiva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propria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Kötőszöveti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rostokkal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szorosan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tapad</a:t>
            </a:r>
            <a:r>
              <a:rPr lang="en-US" dirty="0" smtClean="0">
                <a:latin typeface="Times New Roman"/>
                <a:cs typeface="Times New Roman"/>
              </a:rPr>
              <a:t> a </a:t>
            </a:r>
            <a:r>
              <a:rPr lang="en-US" dirty="0" err="1" smtClean="0">
                <a:latin typeface="Times New Roman"/>
                <a:cs typeface="Times New Roman"/>
              </a:rPr>
              <a:t>processus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alveolaris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csonthártyáján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dirty="0" err="1" smtClean="0">
                <a:latin typeface="Times New Roman"/>
                <a:cs typeface="Times New Roman"/>
              </a:rPr>
              <a:t>ami</a:t>
            </a:r>
            <a:r>
              <a:rPr lang="en-US" dirty="0" smtClean="0">
                <a:latin typeface="Times New Roman"/>
                <a:cs typeface="Times New Roman"/>
              </a:rPr>
              <a:t> a </a:t>
            </a:r>
            <a:r>
              <a:rPr lang="en-US" dirty="0" err="1" smtClean="0">
                <a:latin typeface="Times New Roman"/>
                <a:cs typeface="Times New Roman"/>
              </a:rPr>
              <a:t>jellemző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narancshéj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rajzolat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alapja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Felszínét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elszarusodott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laphám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borítja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ami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alól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halványrózsaszínen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tűnik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elő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az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/>
                <a:cs typeface="Times New Roman"/>
              </a:rPr>
              <a:t>i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rha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erei</a:t>
            </a:r>
            <a:endParaRPr lang="en-US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Szélessége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egyénenként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és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fogcsoportonként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változó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, 1-9 mm</a:t>
            </a:r>
          </a:p>
          <a:p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Vetibularisan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: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frontfogaknál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a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legszélesebb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praemoralisoknál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keskenyebb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, a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molarisoknál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újra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szélesebb</a:t>
            </a:r>
            <a:endParaRPr lang="en-US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Lingualisan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: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frontfogaknál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a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legkeskenyebb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majd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egyre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szélesedik</a:t>
            </a:r>
            <a:endParaRPr lang="en-US" dirty="0" smtClean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414338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1549</TotalTime>
  <Words>5809</Words>
  <Application>Microsoft Macintosh PowerPoint</Application>
  <PresentationFormat>Custom</PresentationFormat>
  <Paragraphs>718</Paragraphs>
  <Slides>119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119</vt:i4>
      </vt:variant>
    </vt:vector>
  </HeadingPairs>
  <TitlesOfParts>
    <vt:vector size="120" baseType="lpstr">
      <vt:lpstr>White</vt:lpstr>
      <vt:lpstr>Maxillofacialis anatómia</vt:lpstr>
      <vt:lpstr>Az ember koponyája</vt:lpstr>
      <vt:lpstr>Az agykoponya csontjai </vt:lpstr>
      <vt:lpstr>PowerPoint Presentation</vt:lpstr>
      <vt:lpstr>Emberi koponya (oldalról), az arc- és agykoponya határának jelölésével</vt:lpstr>
      <vt:lpstr>Cavum nasi (csontos orrüreg)</vt:lpstr>
      <vt:lpstr>PowerPoint Presentation</vt:lpstr>
      <vt:lpstr>Orrmelléküregek (sinus paranasales)</vt:lpstr>
      <vt:lpstr>PowerPoint Presentation</vt:lpstr>
      <vt:lpstr>Az arckoponya két fontos csontja:</vt:lpstr>
      <vt:lpstr>Maxilla  (felső állcsont)</vt:lpstr>
      <vt:lpstr>Maxilla nyúlványai:</vt:lpstr>
      <vt:lpstr>PowerPoint Presentation</vt:lpstr>
      <vt:lpstr>Mandibula (állkapocscsont)</vt:lpstr>
      <vt:lpstr>Mandibula részei:</vt:lpstr>
      <vt:lpstr>PowerPoint Presentation</vt:lpstr>
      <vt:lpstr>PowerPoint Presentation</vt:lpstr>
      <vt:lpstr>PowerPoint Presentation</vt:lpstr>
      <vt:lpstr>Állkapocsízület (Articulatio temporomandibularis) </vt:lpstr>
      <vt:lpstr>Articulatio temporomandibularis:</vt:lpstr>
      <vt:lpstr>TM izület szerkezete</vt:lpstr>
      <vt:lpstr>PowerPoint Presentation</vt:lpstr>
      <vt:lpstr>Ízületi korong (discus articularis)</vt:lpstr>
      <vt:lpstr>Ízületi szalagok:</vt:lpstr>
      <vt:lpstr>Állkapocs izületi tokszalagok</vt:lpstr>
      <vt:lpstr>Articulatio temporomandibularis működése:</vt:lpstr>
      <vt:lpstr>Articulatio temporomandibularis működése:</vt:lpstr>
      <vt:lpstr>Állkapocsízület mozgásai</vt:lpstr>
      <vt:lpstr>Rágóizmok</vt:lpstr>
      <vt:lpstr>Szájzáró izmok:</vt:lpstr>
      <vt:lpstr>Szájnyitó izmok (nyelvcsont feletti izmok)</vt:lpstr>
      <vt:lpstr>PowerPoint Presentation</vt:lpstr>
      <vt:lpstr>TM izület vérellátása</vt:lpstr>
      <vt:lpstr>PowerPoint Presentation</vt:lpstr>
      <vt:lpstr>IV. A száj érellátása</vt:lpstr>
      <vt:lpstr>Arteriák</vt:lpstr>
      <vt:lpstr>Vénák</vt:lpstr>
      <vt:lpstr>Nyirokvezetés, nyirokcsomók</vt:lpstr>
      <vt:lpstr>Mandulák (tonsilla)</vt:lpstr>
      <vt:lpstr>Nyaki nyirokcsomók</vt:lpstr>
      <vt:lpstr>PowerPoint Presentation</vt:lpstr>
      <vt:lpstr>Szájüreg részei:</vt:lpstr>
      <vt:lpstr>Vestibulum oris</vt:lpstr>
      <vt:lpstr>Cavum oris</vt:lpstr>
      <vt:lpstr>PowerPoint Presentation</vt:lpstr>
      <vt:lpstr>A nyelv (lingua)</vt:lpstr>
      <vt:lpstr>Nyelv (lingua)</vt:lpstr>
      <vt:lpstr>A nyelv szöveti szerkezete </vt:lpstr>
      <vt:lpstr>Nyelv beidegzése</vt:lpstr>
      <vt:lpstr>Fogak</vt:lpstr>
      <vt:lpstr>Fog (dens, dentis)</vt:lpstr>
      <vt:lpstr>PowerPoint Presentation</vt:lpstr>
      <vt:lpstr>Az emberi szervezetben két rend fogazat fejlődik ki</vt:lpstr>
      <vt:lpstr>Dentes decidui</vt:lpstr>
      <vt:lpstr>PowerPoint Presentation</vt:lpstr>
      <vt:lpstr>Gyökerek</vt:lpstr>
      <vt:lpstr>Fogak csoportosítása</vt:lpstr>
      <vt:lpstr>PowerPoint Presentation</vt:lpstr>
      <vt:lpstr>PowerPoint Presentation</vt:lpstr>
      <vt:lpstr>Mühlreiter-jelek</vt:lpstr>
      <vt:lpstr>PowerPoint Presentation</vt:lpstr>
      <vt:lpstr>PowerPoint Presentation</vt:lpstr>
      <vt:lpstr>Felső fogak jellemzői</vt:lpstr>
      <vt:lpstr>Alsó fogak jellemzői</vt:lpstr>
      <vt:lpstr>Fog szerkezete</vt:lpstr>
      <vt:lpstr>Fog szerkezete</vt:lpstr>
      <vt:lpstr>Fogak szövettani összetevői</vt:lpstr>
      <vt:lpstr>Zománc (enamelum, substantia adamantia)</vt:lpstr>
      <vt:lpstr>Enamelum</vt:lpstr>
      <vt:lpstr>Enamelum</vt:lpstr>
      <vt:lpstr>Dentin (dentinum, substancia eburnea)</vt:lpstr>
      <vt:lpstr>Dentin szerkezete:</vt:lpstr>
      <vt:lpstr>PowerPoint Presentation</vt:lpstr>
      <vt:lpstr>Dentin szerkezete:</vt:lpstr>
      <vt:lpstr>Dentin </vt:lpstr>
      <vt:lpstr>Dentin típusai:</vt:lpstr>
      <vt:lpstr>PowerPoint Presentation</vt:lpstr>
      <vt:lpstr>Fogbél (pulpa dentis)</vt:lpstr>
      <vt:lpstr>Anatómiai szempontból megkülönböztetünk:</vt:lpstr>
      <vt:lpstr>Gyökércsatorna</vt:lpstr>
      <vt:lpstr>A pulpa és a dentin szövettani egységet képez</vt:lpstr>
      <vt:lpstr>A pulpán 4 részt  különíthetünk el:</vt:lpstr>
      <vt:lpstr>Pulpa még tartalmaz:</vt:lpstr>
      <vt:lpstr>Cement (cementum, substancia ossea dentis)</vt:lpstr>
      <vt:lpstr>PowerPoint Presentation</vt:lpstr>
      <vt:lpstr>A cementben kétféle rosttípust különböztetünk meg:</vt:lpstr>
      <vt:lpstr>Cement-zománc határ vonalszerű kapcsolata:</vt:lpstr>
      <vt:lpstr>Fogágy (parodontium)</vt:lpstr>
      <vt:lpstr>A gyökérhártya (periodontium) </vt:lpstr>
      <vt:lpstr>A fogmeder (alveolus)</vt:lpstr>
      <vt:lpstr>PowerPoint Presentation</vt:lpstr>
      <vt:lpstr>Szájnyálkahártya</vt:lpstr>
      <vt:lpstr>PowerPoint Presentation</vt:lpstr>
      <vt:lpstr>Ínynek (gingiva) nevezzük</vt:lpstr>
      <vt:lpstr>PowerPoint Presentation</vt:lpstr>
      <vt:lpstr>Gingiva marginalis</vt:lpstr>
      <vt:lpstr>PowerPoint Presentation</vt:lpstr>
      <vt:lpstr>Interdentalis papilla</vt:lpstr>
      <vt:lpstr>Feszes íny (gingiva propria)</vt:lpstr>
      <vt:lpstr>PowerPoint Presentation</vt:lpstr>
      <vt:lpstr>PowerPoint Presentation</vt:lpstr>
      <vt:lpstr>Fogak érintkezései:</vt:lpstr>
      <vt:lpstr>Fogak beidegzése</vt:lpstr>
      <vt:lpstr>PowerPoint Presentation</vt:lpstr>
      <vt:lpstr>Nervus trigeminus (háromosztatú ideg, V. agyideg) fő ágai</vt:lpstr>
      <vt:lpstr>1. Nervus ophtalmicus: </vt:lpstr>
      <vt:lpstr> 2. Nervus maxillaris: - felső fogsor idegei</vt:lpstr>
      <vt:lpstr>PowerPoint Presentation</vt:lpstr>
      <vt:lpstr>3. Nervus mandibularis: </vt:lpstr>
      <vt:lpstr>Nyálmirigyek</vt:lpstr>
      <vt:lpstr>Kis nyálmirigyek</vt:lpstr>
      <vt:lpstr>Nagy nyálmirigyek:</vt:lpstr>
      <vt:lpstr>PowerPoint Presentation</vt:lpstr>
      <vt:lpstr>PowerPoint Presentation</vt:lpstr>
      <vt:lpstr>PowerPoint Presentation</vt:lpstr>
      <vt:lpstr>Nyál:</vt:lpstr>
      <vt:lpstr>Nyál hatása:</vt:lpstr>
      <vt:lpstr>A nyál összetétele</vt:lpstr>
      <vt:lpstr>A nyál összetétele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Maxillofacialis anatómia</dc:title>
  <cp:lastModifiedBy>Microsoft Office User</cp:lastModifiedBy>
  <cp:revision>118</cp:revision>
  <dcterms:modified xsi:type="dcterms:W3CDTF">2020-04-03T20:06:03Z</dcterms:modified>
</cp:coreProperties>
</file>