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8" r:id="rId18"/>
    <p:sldId id="273" r:id="rId19"/>
    <p:sldId id="276" r:id="rId20"/>
    <p:sldId id="277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20. 03. 20.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Orális</a:t>
            </a:r>
            <a:r>
              <a:rPr lang="en-US" dirty="0" smtClean="0"/>
              <a:t> </a:t>
            </a:r>
            <a:r>
              <a:rPr lang="en-US" dirty="0" err="1" smtClean="0"/>
              <a:t>medicina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Szájnyálkahártya</a:t>
            </a:r>
            <a:r>
              <a:rPr lang="en-US" dirty="0" smtClean="0"/>
              <a:t> </a:t>
            </a:r>
            <a:r>
              <a:rPr lang="en-US" dirty="0" err="1" smtClean="0"/>
              <a:t>betegségek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0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Lingua </a:t>
            </a:r>
            <a:r>
              <a:rPr lang="en-US" dirty="0" err="1" smtClean="0"/>
              <a:t>pilosa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782746"/>
            <a:ext cx="7171620" cy="423402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Idősebb</a:t>
            </a:r>
            <a:r>
              <a:rPr lang="en-US" dirty="0" smtClean="0"/>
              <a:t> </a:t>
            </a:r>
            <a:r>
              <a:rPr lang="en-US" dirty="0" err="1" smtClean="0"/>
              <a:t>fogsorviselőknél</a:t>
            </a:r>
            <a:r>
              <a:rPr lang="en-US" dirty="0" smtClean="0"/>
              <a:t> </a:t>
            </a:r>
            <a:r>
              <a:rPr lang="en-US" dirty="0" err="1" smtClean="0"/>
              <a:t>alakul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Hajlamosító</a:t>
            </a:r>
            <a:r>
              <a:rPr lang="en-US" dirty="0" smtClean="0"/>
              <a:t> </a:t>
            </a:r>
            <a:r>
              <a:rPr lang="en-US" dirty="0" err="1" smtClean="0"/>
              <a:t>tényezők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 smtClean="0"/>
              <a:t>- </a:t>
            </a:r>
            <a:r>
              <a:rPr lang="en-US" sz="2000" dirty="0" err="1" smtClean="0"/>
              <a:t>antibiotikum</a:t>
            </a:r>
            <a:r>
              <a:rPr lang="en-US" sz="2000" dirty="0" smtClean="0"/>
              <a:t>, </a:t>
            </a:r>
            <a:r>
              <a:rPr lang="en-US" sz="2000" dirty="0" err="1" smtClean="0"/>
              <a:t>kortikoszteroid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A </a:t>
            </a:r>
            <a:r>
              <a:rPr lang="en-US" sz="2000" dirty="0" err="1" smtClean="0"/>
              <a:t>és</a:t>
            </a:r>
            <a:r>
              <a:rPr lang="en-US" sz="2000" dirty="0" smtClean="0"/>
              <a:t> B vitamin </a:t>
            </a:r>
            <a:r>
              <a:rPr lang="en-US" sz="2000" dirty="0" err="1" smtClean="0"/>
              <a:t>komplex</a:t>
            </a:r>
            <a:r>
              <a:rPr lang="en-US" sz="2000" dirty="0" smtClean="0"/>
              <a:t> </a:t>
            </a:r>
            <a:r>
              <a:rPr lang="en-US" sz="2000" dirty="0" err="1" smtClean="0"/>
              <a:t>hiány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err="1" smtClean="0"/>
              <a:t>sugárkezelés</a:t>
            </a:r>
            <a:r>
              <a:rPr lang="en-US" sz="2000" dirty="0" smtClean="0"/>
              <a:t>, </a:t>
            </a:r>
            <a:r>
              <a:rPr lang="en-US" sz="2000" dirty="0" err="1" smtClean="0"/>
              <a:t>kemotherapia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err="1" smtClean="0"/>
              <a:t>emocionális</a:t>
            </a:r>
            <a:r>
              <a:rPr lang="en-US" sz="2000" dirty="0" smtClean="0"/>
              <a:t> </a:t>
            </a:r>
            <a:r>
              <a:rPr lang="en-US" sz="2000" dirty="0" err="1" smtClean="0"/>
              <a:t>stressz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candida </a:t>
            </a:r>
            <a:r>
              <a:rPr lang="en-US" sz="2000" dirty="0" err="1" smtClean="0"/>
              <a:t>albicans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 err="1" smtClean="0"/>
              <a:t>filiformis</a:t>
            </a:r>
            <a:r>
              <a:rPr lang="en-US" sz="2000" dirty="0" smtClean="0"/>
              <a:t> (</a:t>
            </a:r>
            <a:r>
              <a:rPr lang="en-US" sz="2000" dirty="0" err="1" smtClean="0"/>
              <a:t>fonal</a:t>
            </a:r>
            <a:r>
              <a:rPr lang="en-US" sz="2000" dirty="0" smtClean="0"/>
              <a:t> </a:t>
            </a:r>
            <a:r>
              <a:rPr lang="en-US" sz="2000" dirty="0" err="1" smtClean="0"/>
              <a:t>alakú</a:t>
            </a:r>
            <a:r>
              <a:rPr lang="en-US" sz="2000" dirty="0" smtClean="0"/>
              <a:t>) </a:t>
            </a:r>
            <a:r>
              <a:rPr lang="en-US" sz="2000" dirty="0" err="1" smtClean="0"/>
              <a:t>papillák</a:t>
            </a:r>
            <a:r>
              <a:rPr lang="en-US" sz="2000" dirty="0" smtClean="0"/>
              <a:t> </a:t>
            </a:r>
            <a:r>
              <a:rPr lang="en-US" sz="2000" dirty="0" err="1" smtClean="0"/>
              <a:t>megnyúlnak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elszarusodnak</a:t>
            </a:r>
            <a:r>
              <a:rPr lang="en-US" sz="2000" dirty="0" smtClean="0"/>
              <a:t> </a:t>
            </a:r>
            <a:r>
              <a:rPr lang="en-US" sz="2000" dirty="0" err="1" smtClean="0"/>
              <a:t>hajszerű</a:t>
            </a:r>
            <a:r>
              <a:rPr lang="en-US" sz="2000" dirty="0" smtClean="0"/>
              <a:t> </a:t>
            </a:r>
            <a:r>
              <a:rPr lang="en-US" sz="2000" dirty="0" err="1" smtClean="0"/>
              <a:t>szőrös</a:t>
            </a:r>
            <a:r>
              <a:rPr lang="en-US" sz="2000" dirty="0" smtClean="0"/>
              <a:t> </a:t>
            </a:r>
            <a:r>
              <a:rPr lang="en-US" sz="2000" dirty="0" err="1" smtClean="0"/>
              <a:t>felszínt</a:t>
            </a:r>
            <a:r>
              <a:rPr lang="en-US" sz="2000" dirty="0" smtClean="0"/>
              <a:t> </a:t>
            </a:r>
            <a:r>
              <a:rPr lang="en-US" sz="2000" dirty="0" err="1" smtClean="0"/>
              <a:t>létrehozva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TH: </a:t>
            </a:r>
            <a:r>
              <a:rPr lang="en-US" sz="2000" dirty="0" err="1" smtClean="0"/>
              <a:t>tisztítás</a:t>
            </a:r>
            <a:r>
              <a:rPr lang="en-US" sz="2000" dirty="0" smtClean="0"/>
              <a:t> </a:t>
            </a:r>
            <a:r>
              <a:rPr lang="en-US" sz="2000" dirty="0" err="1" smtClean="0"/>
              <a:t>nyelvkaparóval</a:t>
            </a:r>
            <a:r>
              <a:rPr lang="en-US" sz="2000" dirty="0" smtClean="0"/>
              <a:t>, </a:t>
            </a:r>
            <a:r>
              <a:rPr lang="en-US" sz="2000" dirty="0" err="1" smtClean="0"/>
              <a:t>chlorhexidin</a:t>
            </a:r>
            <a:r>
              <a:rPr lang="en-US" sz="2000" dirty="0" smtClean="0"/>
              <a:t> </a:t>
            </a:r>
            <a:r>
              <a:rPr lang="en-US" sz="2000" dirty="0" err="1" smtClean="0"/>
              <a:t>szájöblítő</a:t>
            </a:r>
            <a:r>
              <a:rPr lang="en-US" sz="2000" dirty="0" smtClean="0"/>
              <a:t>, A-vitamin, </a:t>
            </a:r>
            <a:r>
              <a:rPr lang="en-US" sz="2000" dirty="0" err="1" smtClean="0"/>
              <a:t>esteleg</a:t>
            </a:r>
            <a:r>
              <a:rPr lang="en-US" sz="2000" dirty="0" smtClean="0"/>
              <a:t> Zn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Képernyőfotó 2020-03-20 - 18.0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22" y="2183862"/>
            <a:ext cx="1766055" cy="2201521"/>
          </a:xfrm>
          <a:prstGeom prst="rect">
            <a:avLst/>
          </a:prstGeom>
        </p:spPr>
      </p:pic>
      <p:pic>
        <p:nvPicPr>
          <p:cNvPr id="5" name="Picture 4" descr="Képernyőfotó 2020-03-20 - 18.12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57" y="1090598"/>
            <a:ext cx="971436" cy="692148"/>
          </a:xfrm>
          <a:prstGeom prst="rect">
            <a:avLst/>
          </a:prstGeom>
        </p:spPr>
      </p:pic>
      <p:pic>
        <p:nvPicPr>
          <p:cNvPr id="6" name="Picture 5" descr="Képernyőfotó 2020-03-20 - 18.16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4" y="817582"/>
            <a:ext cx="950768" cy="6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Glossodynia</a:t>
            </a:r>
            <a:r>
              <a:rPr lang="en-US" dirty="0" smtClean="0"/>
              <a:t>/</a:t>
            </a:r>
            <a:r>
              <a:rPr lang="en-US" dirty="0" err="1" smtClean="0"/>
              <a:t>glossopyrosis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562697"/>
            <a:ext cx="6965244" cy="3610060"/>
          </a:xfrm>
        </p:spPr>
        <p:txBody>
          <a:bodyPr>
            <a:normAutofit/>
          </a:bodyPr>
          <a:lstStyle/>
          <a:p>
            <a:r>
              <a:rPr lang="en-US" dirty="0" err="1" smtClean="0"/>
              <a:t>Égő</a:t>
            </a:r>
            <a:r>
              <a:rPr lang="en-US" dirty="0" smtClean="0"/>
              <a:t> </a:t>
            </a:r>
            <a:r>
              <a:rPr lang="en-US" dirty="0" err="1" smtClean="0"/>
              <a:t>szájszindróma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szájüreg</a:t>
            </a:r>
            <a:r>
              <a:rPr lang="en-US" dirty="0" smtClean="0"/>
              <a:t> </a:t>
            </a:r>
            <a:r>
              <a:rPr lang="en-US" dirty="0" err="1" smtClean="0"/>
              <a:t>gyulladásos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fertőzött</a:t>
            </a:r>
            <a:endParaRPr lang="en-US" dirty="0" smtClean="0"/>
          </a:p>
          <a:p>
            <a:r>
              <a:rPr lang="en-US" dirty="0" err="1" smtClean="0"/>
              <a:t>Kellemetlen</a:t>
            </a:r>
            <a:r>
              <a:rPr lang="en-US" dirty="0" smtClean="0"/>
              <a:t> </a:t>
            </a:r>
            <a:r>
              <a:rPr lang="en-US" dirty="0" err="1" smtClean="0"/>
              <a:t>nyelvégés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nyelvcsúcson</a:t>
            </a:r>
            <a:r>
              <a:rPr lang="en-US" dirty="0" smtClean="0"/>
              <a:t>, </a:t>
            </a:r>
            <a:r>
              <a:rPr lang="en-US" dirty="0" err="1" smtClean="0"/>
              <a:t>nyelvszélen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nyelvcsúcson</a:t>
            </a:r>
            <a:r>
              <a:rPr lang="en-US" dirty="0" smtClean="0"/>
              <a:t> a </a:t>
            </a:r>
            <a:r>
              <a:rPr lang="en-US" dirty="0" err="1" smtClean="0"/>
              <a:t>fungiformis</a:t>
            </a:r>
            <a:r>
              <a:rPr lang="en-US" dirty="0" smtClean="0"/>
              <a:t> (</a:t>
            </a:r>
            <a:r>
              <a:rPr lang="en-US" dirty="0" err="1" smtClean="0"/>
              <a:t>gomba</a:t>
            </a:r>
            <a:r>
              <a:rPr lang="en-US" dirty="0" smtClean="0"/>
              <a:t> </a:t>
            </a:r>
            <a:r>
              <a:rPr lang="en-US" dirty="0" err="1" smtClean="0"/>
              <a:t>alakú</a:t>
            </a:r>
            <a:r>
              <a:rPr lang="en-US" dirty="0" smtClean="0"/>
              <a:t>) </a:t>
            </a:r>
            <a:r>
              <a:rPr lang="en-US" dirty="0" err="1" smtClean="0"/>
              <a:t>papillák</a:t>
            </a:r>
            <a:r>
              <a:rPr lang="en-US" dirty="0" smtClean="0"/>
              <a:t> </a:t>
            </a:r>
            <a:r>
              <a:rPr lang="en-US" dirty="0" err="1" smtClean="0"/>
              <a:t>erythemásan</a:t>
            </a:r>
            <a:r>
              <a:rPr lang="en-US" dirty="0" smtClean="0"/>
              <a:t> </a:t>
            </a:r>
            <a:r>
              <a:rPr lang="en-US" dirty="0" err="1" smtClean="0"/>
              <a:t>kiemelkednek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Oka </a:t>
            </a:r>
            <a:r>
              <a:rPr lang="en-US" dirty="0" err="1" smtClean="0"/>
              <a:t>lehet</a:t>
            </a:r>
            <a:r>
              <a:rPr lang="en-US" dirty="0" smtClean="0"/>
              <a:t>: </a:t>
            </a:r>
            <a:r>
              <a:rPr lang="en-US" dirty="0" err="1" smtClean="0"/>
              <a:t>klimax</a:t>
            </a:r>
            <a:r>
              <a:rPr lang="en-US" dirty="0" smtClean="0"/>
              <a:t>, </a:t>
            </a:r>
            <a:r>
              <a:rPr lang="en-US" dirty="0" err="1" smtClean="0"/>
              <a:t>vashiányos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, </a:t>
            </a:r>
            <a:r>
              <a:rPr lang="en-US" dirty="0" err="1" smtClean="0"/>
              <a:t>xerostomia</a:t>
            </a:r>
            <a:r>
              <a:rPr lang="en-US" dirty="0" smtClean="0"/>
              <a:t>, </a:t>
            </a:r>
            <a:r>
              <a:rPr lang="en-US" dirty="0" err="1" smtClean="0"/>
              <a:t>candidosis</a:t>
            </a:r>
            <a:r>
              <a:rPr lang="en-US" dirty="0" smtClean="0"/>
              <a:t>, lichen </a:t>
            </a:r>
            <a:r>
              <a:rPr lang="en-US" dirty="0" err="1" smtClean="0"/>
              <a:t>planus</a:t>
            </a:r>
            <a:r>
              <a:rPr lang="en-US" dirty="0" smtClean="0"/>
              <a:t>, diabetes mellitus</a:t>
            </a:r>
          </a:p>
          <a:p>
            <a:pPr marL="0" indent="0">
              <a:buNone/>
            </a:pPr>
            <a:r>
              <a:rPr lang="en-US" dirty="0" smtClean="0"/>
              <a:t>TH: </a:t>
            </a:r>
            <a:r>
              <a:rPr lang="en-US" dirty="0" err="1" smtClean="0"/>
              <a:t>tüneti</a:t>
            </a:r>
            <a:r>
              <a:rPr lang="en-US" dirty="0" smtClean="0"/>
              <a:t> + </a:t>
            </a:r>
            <a:r>
              <a:rPr lang="en-US" dirty="0" err="1" smtClean="0"/>
              <a:t>szisztémás</a:t>
            </a:r>
            <a:r>
              <a:rPr lang="en-US" dirty="0" smtClean="0"/>
              <a:t> </a:t>
            </a:r>
            <a:r>
              <a:rPr lang="en-US" dirty="0" err="1" smtClean="0"/>
              <a:t>okok</a:t>
            </a:r>
            <a:r>
              <a:rPr lang="en-US" dirty="0" smtClean="0"/>
              <a:t> </a:t>
            </a:r>
            <a:r>
              <a:rPr lang="en-US" dirty="0" err="1" smtClean="0"/>
              <a:t>kiderítése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kezelése</a:t>
            </a:r>
            <a:endParaRPr lang="en-US" dirty="0"/>
          </a:p>
        </p:txBody>
      </p:sp>
      <p:pic>
        <p:nvPicPr>
          <p:cNvPr id="4" name="Picture 3" descr="Képernyőfotó 2020-03-20 - 18.2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79" y="1760461"/>
            <a:ext cx="1446185" cy="1273028"/>
          </a:xfrm>
          <a:prstGeom prst="rect">
            <a:avLst/>
          </a:prstGeom>
        </p:spPr>
      </p:pic>
      <p:pic>
        <p:nvPicPr>
          <p:cNvPr id="5" name="Picture 4" descr="Képernyőfotó 2020-03-20 - 18.24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92" y="1831363"/>
            <a:ext cx="2017472" cy="14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Glossitis</a:t>
            </a:r>
            <a:r>
              <a:rPr lang="en-US" dirty="0" smtClean="0"/>
              <a:t> </a:t>
            </a:r>
            <a:r>
              <a:rPr lang="en-US" dirty="0" err="1" smtClean="0"/>
              <a:t>chronica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9599"/>
            <a:ext cx="6196405" cy="387347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Idült</a:t>
            </a:r>
            <a:r>
              <a:rPr lang="en-US" dirty="0" smtClean="0"/>
              <a:t> </a:t>
            </a:r>
            <a:r>
              <a:rPr lang="en-US" dirty="0" err="1" smtClean="0"/>
              <a:t>nyelgyulladás</a:t>
            </a:r>
            <a:endParaRPr lang="en-US" dirty="0" smtClean="0"/>
          </a:p>
          <a:p>
            <a:r>
              <a:rPr lang="en-US" dirty="0" err="1" smtClean="0"/>
              <a:t>Általában</a:t>
            </a:r>
            <a:r>
              <a:rPr lang="en-US" dirty="0" smtClean="0"/>
              <a:t> </a:t>
            </a:r>
            <a:r>
              <a:rPr lang="en-US" dirty="0" err="1" smtClean="0"/>
              <a:t>szisztémás</a:t>
            </a:r>
            <a:r>
              <a:rPr lang="en-US" dirty="0" smtClean="0"/>
              <a:t> </a:t>
            </a:r>
            <a:r>
              <a:rPr lang="en-US" dirty="0" err="1" smtClean="0"/>
              <a:t>betegség</a:t>
            </a:r>
            <a:r>
              <a:rPr lang="en-US" dirty="0" smtClean="0"/>
              <a:t> </a:t>
            </a:r>
            <a:r>
              <a:rPr lang="en-US" dirty="0" err="1" smtClean="0"/>
              <a:t>részjelensége</a:t>
            </a:r>
            <a:endParaRPr lang="en-US" dirty="0" smtClean="0"/>
          </a:p>
          <a:p>
            <a:pPr lvl="1"/>
            <a:r>
              <a:rPr lang="en-US" dirty="0" err="1" smtClean="0"/>
              <a:t>Vashiányos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, B2, B6 vitamin </a:t>
            </a:r>
            <a:r>
              <a:rPr lang="en-US" dirty="0" err="1" smtClean="0"/>
              <a:t>hiány</a:t>
            </a:r>
            <a:r>
              <a:rPr lang="en-US" dirty="0" smtClean="0"/>
              <a:t>, </a:t>
            </a:r>
            <a:r>
              <a:rPr lang="en-US" dirty="0" err="1" smtClean="0"/>
              <a:t>candidosis</a:t>
            </a:r>
            <a:r>
              <a:rPr lang="en-US" dirty="0" smtClean="0"/>
              <a:t>, diabetes mellitus, </a:t>
            </a:r>
            <a:r>
              <a:rPr lang="en-US" dirty="0" err="1" smtClean="0"/>
              <a:t>Sjörgen</a:t>
            </a:r>
            <a:r>
              <a:rPr lang="en-US" dirty="0" smtClean="0"/>
              <a:t> </a:t>
            </a:r>
            <a:r>
              <a:rPr lang="en-US" dirty="0" err="1" smtClean="0"/>
              <a:t>szindróma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Tünete</a:t>
            </a:r>
            <a:r>
              <a:rPr lang="en-US" dirty="0" smtClean="0"/>
              <a:t>: </a:t>
            </a:r>
            <a:r>
              <a:rPr lang="en-US" dirty="0" err="1" smtClean="0"/>
              <a:t>nyelv</a:t>
            </a:r>
            <a:r>
              <a:rPr lang="en-US" dirty="0" smtClean="0"/>
              <a:t> </a:t>
            </a:r>
            <a:r>
              <a:rPr lang="en-US" dirty="0" err="1" smtClean="0"/>
              <a:t>papillák</a:t>
            </a:r>
            <a:r>
              <a:rPr lang="en-US" dirty="0" smtClean="0"/>
              <a:t> </a:t>
            </a:r>
            <a:r>
              <a:rPr lang="en-US" dirty="0" err="1" smtClean="0"/>
              <a:t>pusztulása</a:t>
            </a:r>
            <a:r>
              <a:rPr lang="en-US" dirty="0" smtClean="0"/>
              <a:t> </a:t>
            </a:r>
            <a:r>
              <a:rPr lang="en-US" dirty="0" err="1" smtClean="0"/>
              <a:t>először</a:t>
            </a:r>
            <a:r>
              <a:rPr lang="en-US" dirty="0" smtClean="0"/>
              <a:t> a </a:t>
            </a:r>
            <a:r>
              <a:rPr lang="en-US" dirty="0" err="1" smtClean="0"/>
              <a:t>filiformis</a:t>
            </a:r>
            <a:r>
              <a:rPr lang="en-US" dirty="0" smtClean="0"/>
              <a:t>, </a:t>
            </a:r>
            <a:r>
              <a:rPr lang="en-US" dirty="0" err="1" smtClean="0"/>
              <a:t>majd</a:t>
            </a:r>
            <a:r>
              <a:rPr lang="en-US" dirty="0" smtClean="0"/>
              <a:t> a </a:t>
            </a:r>
            <a:r>
              <a:rPr lang="en-US" dirty="0" err="1" smtClean="0"/>
              <a:t>fungiformis</a:t>
            </a:r>
            <a:r>
              <a:rPr lang="en-US" dirty="0" smtClean="0"/>
              <a:t>.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egész</a:t>
            </a:r>
            <a:r>
              <a:rPr lang="en-US" dirty="0" smtClean="0"/>
              <a:t> </a:t>
            </a:r>
            <a:r>
              <a:rPr lang="en-US" dirty="0" err="1" smtClean="0"/>
              <a:t>nyelvhát</a:t>
            </a:r>
            <a:r>
              <a:rPr lang="en-US" dirty="0" smtClean="0"/>
              <a:t> </a:t>
            </a:r>
            <a:r>
              <a:rPr lang="en-US" dirty="0" err="1" smtClean="0"/>
              <a:t>sima</a:t>
            </a:r>
            <a:r>
              <a:rPr lang="en-US" dirty="0" smtClean="0"/>
              <a:t>, </a:t>
            </a:r>
            <a:r>
              <a:rPr lang="en-US" dirty="0" err="1" smtClean="0"/>
              <a:t>vörös</a:t>
            </a:r>
            <a:r>
              <a:rPr lang="en-US" dirty="0" smtClean="0"/>
              <a:t>, </a:t>
            </a:r>
            <a:r>
              <a:rPr lang="en-US" dirty="0" err="1" smtClean="0"/>
              <a:t>fénylő</a:t>
            </a:r>
            <a:r>
              <a:rPr lang="en-US" dirty="0" smtClean="0"/>
              <a:t> </a:t>
            </a:r>
            <a:r>
              <a:rPr lang="en-US" dirty="0" err="1" smtClean="0"/>
              <a:t>lesz</a:t>
            </a:r>
            <a:r>
              <a:rPr lang="en-US" dirty="0" smtClean="0"/>
              <a:t>. </a:t>
            </a:r>
            <a:r>
              <a:rPr lang="en-US" dirty="0" err="1" smtClean="0"/>
              <a:t>Könynen</a:t>
            </a:r>
            <a:r>
              <a:rPr lang="en-US" dirty="0" smtClean="0"/>
              <a:t> </a:t>
            </a:r>
            <a:r>
              <a:rPr lang="en-US" dirty="0" err="1" smtClean="0"/>
              <a:t>sérül</a:t>
            </a:r>
            <a:r>
              <a:rPr lang="en-US" dirty="0" smtClean="0"/>
              <a:t>. </a:t>
            </a:r>
            <a:r>
              <a:rPr lang="en-US" dirty="0" err="1" smtClean="0"/>
              <a:t>Rajta</a:t>
            </a:r>
            <a:r>
              <a:rPr lang="en-US" dirty="0" smtClean="0"/>
              <a:t> </a:t>
            </a:r>
            <a:r>
              <a:rPr lang="en-US" dirty="0" err="1" smtClean="0"/>
              <a:t>erosiók</a:t>
            </a:r>
            <a:r>
              <a:rPr lang="en-US" dirty="0" smtClean="0"/>
              <a:t>, </a:t>
            </a:r>
            <a:r>
              <a:rPr lang="en-US" dirty="0" err="1" smtClean="0"/>
              <a:t>fekélyek</a:t>
            </a:r>
            <a:r>
              <a:rPr lang="en-US" dirty="0" smtClean="0"/>
              <a:t>, leukoplakia </a:t>
            </a:r>
            <a:r>
              <a:rPr lang="en-US" dirty="0" err="1" smtClean="0"/>
              <a:t>alakulhat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Forró-fűszeres</a:t>
            </a:r>
            <a:r>
              <a:rPr lang="en-US" dirty="0" smtClean="0"/>
              <a:t> </a:t>
            </a:r>
            <a:r>
              <a:rPr lang="en-US" dirty="0" err="1" smtClean="0"/>
              <a:t>ételek</a:t>
            </a:r>
            <a:r>
              <a:rPr lang="en-US" dirty="0" smtClean="0"/>
              <a:t> </a:t>
            </a:r>
            <a:r>
              <a:rPr lang="en-US" dirty="0" err="1" smtClean="0"/>
              <a:t>fájdalmat</a:t>
            </a:r>
            <a:r>
              <a:rPr lang="en-US" dirty="0" smtClean="0"/>
              <a:t> </a:t>
            </a:r>
            <a:r>
              <a:rPr lang="en-US" dirty="0" err="1" smtClean="0"/>
              <a:t>okoznak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TH:alapbetegség</a:t>
            </a:r>
            <a:r>
              <a:rPr lang="en-US" dirty="0" smtClean="0"/>
              <a:t>+  </a:t>
            </a:r>
            <a:r>
              <a:rPr lang="en-US" dirty="0" err="1" smtClean="0"/>
              <a:t>gyulladásgátlók</a:t>
            </a:r>
            <a:r>
              <a:rPr lang="en-US" dirty="0" smtClean="0"/>
              <a:t>, </a:t>
            </a:r>
            <a:r>
              <a:rPr lang="en-US" dirty="0" err="1" smtClean="0"/>
              <a:t>fájdalomcsillapítók</a:t>
            </a:r>
            <a:endParaRPr lang="en-US" dirty="0" smtClean="0"/>
          </a:p>
        </p:txBody>
      </p:sp>
      <p:pic>
        <p:nvPicPr>
          <p:cNvPr id="4" name="Picture 3" descr="Képernyőfotó 2020-03-20 - 18.3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12" y="4546001"/>
            <a:ext cx="2054607" cy="17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7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Lingua </a:t>
            </a:r>
            <a:r>
              <a:rPr lang="en-US" dirty="0" err="1" smtClean="0"/>
              <a:t>scrotalis</a:t>
            </a:r>
            <a:r>
              <a:rPr lang="en-US" dirty="0" smtClean="0"/>
              <a:t>/lingua </a:t>
            </a:r>
            <a:r>
              <a:rPr lang="en-US" dirty="0" err="1" smtClean="0"/>
              <a:t>plicata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Barázdált</a:t>
            </a:r>
            <a:r>
              <a:rPr lang="en-US" dirty="0" smtClean="0"/>
              <a:t>, </a:t>
            </a:r>
            <a:r>
              <a:rPr lang="en-US" dirty="0" err="1" smtClean="0"/>
              <a:t>egynetlen</a:t>
            </a:r>
            <a:r>
              <a:rPr lang="en-US" dirty="0" smtClean="0"/>
              <a:t> </a:t>
            </a:r>
            <a:r>
              <a:rPr lang="en-US" dirty="0" err="1" smtClean="0"/>
              <a:t>feszínű</a:t>
            </a:r>
            <a:r>
              <a:rPr lang="en-US" dirty="0" smtClean="0"/>
              <a:t> </a:t>
            </a:r>
            <a:r>
              <a:rPr lang="en-US" dirty="0" err="1" smtClean="0"/>
              <a:t>nyelv</a:t>
            </a:r>
            <a:endParaRPr lang="en-US" dirty="0" smtClean="0"/>
          </a:p>
          <a:p>
            <a:r>
              <a:rPr lang="en-US" dirty="0" err="1" smtClean="0"/>
              <a:t>Familiáris</a:t>
            </a:r>
            <a:r>
              <a:rPr lang="en-US" dirty="0" smtClean="0"/>
              <a:t> </a:t>
            </a:r>
            <a:r>
              <a:rPr lang="en-US" dirty="0" err="1" smtClean="0"/>
              <a:t>fejlődési</a:t>
            </a:r>
            <a:r>
              <a:rPr lang="en-US" dirty="0" smtClean="0"/>
              <a:t> </a:t>
            </a:r>
            <a:r>
              <a:rPr lang="en-US" dirty="0" err="1" smtClean="0"/>
              <a:t>rendellenesség</a:t>
            </a:r>
            <a:endParaRPr lang="en-US" dirty="0" smtClean="0"/>
          </a:p>
          <a:p>
            <a:r>
              <a:rPr lang="en-US" dirty="0" err="1" smtClean="0"/>
              <a:t>Időskorban</a:t>
            </a:r>
            <a:r>
              <a:rPr lang="en-US" dirty="0" smtClean="0"/>
              <a:t> </a:t>
            </a:r>
            <a:r>
              <a:rPr lang="en-US" dirty="0" err="1" smtClean="0"/>
              <a:t>kialakulhat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chronicus</a:t>
            </a:r>
            <a:r>
              <a:rPr lang="en-US" dirty="0" smtClean="0"/>
              <a:t> </a:t>
            </a:r>
            <a:r>
              <a:rPr lang="en-US" dirty="0" err="1" smtClean="0"/>
              <a:t>irritáció</a:t>
            </a:r>
            <a:r>
              <a:rPr lang="en-US" dirty="0" smtClean="0"/>
              <a:t> </a:t>
            </a:r>
            <a:r>
              <a:rPr lang="en-US" dirty="0" err="1" smtClean="0"/>
              <a:t>miatt</a:t>
            </a:r>
            <a:endParaRPr lang="en-US" dirty="0" smtClean="0"/>
          </a:p>
          <a:p>
            <a:r>
              <a:rPr lang="en-US" dirty="0" err="1" smtClean="0"/>
              <a:t>Fokozott</a:t>
            </a:r>
            <a:r>
              <a:rPr lang="en-US" dirty="0" smtClean="0"/>
              <a:t> </a:t>
            </a:r>
            <a:r>
              <a:rPr lang="en-US" dirty="0" err="1" smtClean="0"/>
              <a:t>kockázatot</a:t>
            </a:r>
            <a:r>
              <a:rPr lang="en-US" dirty="0" smtClean="0"/>
              <a:t> </a:t>
            </a:r>
            <a:r>
              <a:rPr lang="en-US" dirty="0" err="1" smtClean="0"/>
              <a:t>jelent</a:t>
            </a:r>
            <a:r>
              <a:rPr lang="en-US" dirty="0" smtClean="0"/>
              <a:t> </a:t>
            </a:r>
            <a:r>
              <a:rPr lang="en-US" dirty="0" err="1" smtClean="0"/>
              <a:t>bakteriális</a:t>
            </a:r>
            <a:r>
              <a:rPr lang="en-US" dirty="0" smtClean="0"/>
              <a:t>, </a:t>
            </a:r>
            <a:r>
              <a:rPr lang="en-US" dirty="0" err="1" smtClean="0"/>
              <a:t>gombás</a:t>
            </a:r>
            <a:r>
              <a:rPr lang="en-US" dirty="0" smtClean="0"/>
              <a:t> </a:t>
            </a:r>
            <a:r>
              <a:rPr lang="en-US" dirty="0" err="1" smtClean="0"/>
              <a:t>gyulladásokra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épernyőfotó 2020-03-20 - 18.33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38" y="4382918"/>
            <a:ext cx="29972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Lepedékes</a:t>
            </a:r>
            <a:r>
              <a:rPr lang="en-US" dirty="0" smtClean="0"/>
              <a:t> </a:t>
            </a:r>
            <a:r>
              <a:rPr lang="en-US" dirty="0" err="1" smtClean="0"/>
              <a:t>nyelv</a:t>
            </a:r>
            <a:endParaRPr lang="en-US" dirty="0"/>
          </a:p>
        </p:txBody>
      </p:sp>
      <p:pic>
        <p:nvPicPr>
          <p:cNvPr id="4" name="Content Placeholder 3" descr="Képernyőfotó 2020-03-20 - 18.33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5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866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805030"/>
            <a:ext cx="6965245" cy="247356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Cheilopathiak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771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Cheilitis</a:t>
            </a:r>
            <a:r>
              <a:rPr lang="en-US" dirty="0" smtClean="0"/>
              <a:t> </a:t>
            </a:r>
            <a:r>
              <a:rPr lang="en-US" dirty="0" err="1" smtClean="0"/>
              <a:t>exfoliativa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gyulladása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duzzadt</a:t>
            </a:r>
            <a:r>
              <a:rPr lang="en-US" dirty="0" smtClean="0"/>
              <a:t>, </a:t>
            </a:r>
            <a:r>
              <a:rPr lang="en-US" dirty="0" err="1" smtClean="0"/>
              <a:t>oedemás</a:t>
            </a:r>
            <a:r>
              <a:rPr lang="en-US" dirty="0" smtClean="0"/>
              <a:t> </a:t>
            </a:r>
            <a:r>
              <a:rPr lang="en-US" dirty="0" err="1" smtClean="0"/>
              <a:t>felszíne</a:t>
            </a:r>
            <a:r>
              <a:rPr lang="en-US" dirty="0" smtClean="0"/>
              <a:t> </a:t>
            </a:r>
            <a:r>
              <a:rPr lang="en-US" dirty="0" err="1" smtClean="0"/>
              <a:t>egyenetlen</a:t>
            </a:r>
            <a:r>
              <a:rPr lang="en-US" dirty="0" smtClean="0"/>
              <a:t>, </a:t>
            </a:r>
            <a:r>
              <a:rPr lang="en-US" dirty="0" err="1" smtClean="0"/>
              <a:t>száraz</a:t>
            </a:r>
            <a:r>
              <a:rPr lang="en-US" dirty="0" smtClean="0"/>
              <a:t> (“</a:t>
            </a:r>
            <a:r>
              <a:rPr lang="en-US" dirty="0" err="1" smtClean="0"/>
              <a:t>cserepes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r>
              <a:rPr lang="en-US" b="1" dirty="0" smtClean="0"/>
              <a:t>Oka: </a:t>
            </a:r>
            <a:r>
              <a:rPr lang="en-US" dirty="0" err="1" smtClean="0"/>
              <a:t>nyalogatás</a:t>
            </a:r>
            <a:r>
              <a:rPr lang="en-US" dirty="0" smtClean="0"/>
              <a:t>, </a:t>
            </a:r>
            <a:r>
              <a:rPr lang="en-US" dirty="0" err="1" smtClean="0"/>
              <a:t>kiszáradás</a:t>
            </a:r>
            <a:r>
              <a:rPr lang="en-US" dirty="0" smtClean="0"/>
              <a:t>, </a:t>
            </a:r>
            <a:r>
              <a:rPr lang="en-US" dirty="0" err="1" smtClean="0"/>
              <a:t>harapdálás</a:t>
            </a:r>
            <a:r>
              <a:rPr lang="en-US" dirty="0" smtClean="0"/>
              <a:t>, </a:t>
            </a:r>
            <a:r>
              <a:rPr lang="en-US" dirty="0" err="1" smtClean="0"/>
              <a:t>szél</a:t>
            </a:r>
            <a:r>
              <a:rPr lang="en-US" dirty="0" smtClean="0"/>
              <a:t>, </a:t>
            </a:r>
            <a:r>
              <a:rPr lang="en-US" dirty="0" err="1" smtClean="0"/>
              <a:t>napfény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TH: </a:t>
            </a:r>
            <a:r>
              <a:rPr lang="en-US" dirty="0" err="1" smtClean="0"/>
              <a:t>hámosítók</a:t>
            </a:r>
            <a:r>
              <a:rPr lang="en-US" dirty="0" smtClean="0"/>
              <a:t> (</a:t>
            </a:r>
            <a:r>
              <a:rPr lang="en-US" dirty="0" err="1" smtClean="0"/>
              <a:t>Azulenol</a:t>
            </a:r>
            <a:r>
              <a:rPr lang="en-US" dirty="0" smtClean="0"/>
              <a:t> </a:t>
            </a:r>
            <a:r>
              <a:rPr lang="en-US" dirty="0" err="1" smtClean="0"/>
              <a:t>kenőcs</a:t>
            </a:r>
            <a:r>
              <a:rPr lang="en-US" dirty="0" smtClean="0"/>
              <a:t>, </a:t>
            </a:r>
            <a:r>
              <a:rPr lang="en-US" dirty="0" err="1" smtClean="0"/>
              <a:t>szőlőzsír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Képernyőfotó 2020-03-20 - 18.53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64" y="4734188"/>
            <a:ext cx="2971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5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Cheilitis</a:t>
            </a:r>
            <a:r>
              <a:rPr lang="en-US" dirty="0" smtClean="0"/>
              <a:t> </a:t>
            </a:r>
            <a:r>
              <a:rPr lang="en-US" dirty="0" err="1" smtClean="0"/>
              <a:t>medicamentosa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gyógyszerek</a:t>
            </a:r>
            <a:r>
              <a:rPr lang="en-US" dirty="0" smtClean="0"/>
              <a:t> </a:t>
            </a:r>
            <a:r>
              <a:rPr lang="en-US" dirty="0" err="1" smtClean="0"/>
              <a:t>szisztémás</a:t>
            </a:r>
            <a:r>
              <a:rPr lang="en-US" dirty="0" smtClean="0"/>
              <a:t> </a:t>
            </a:r>
            <a:r>
              <a:rPr lang="en-US" dirty="0" err="1" smtClean="0"/>
              <a:t>adagolás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keletkezik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duzzadt</a:t>
            </a:r>
            <a:r>
              <a:rPr lang="en-US" dirty="0" smtClean="0"/>
              <a:t>, </a:t>
            </a:r>
            <a:r>
              <a:rPr lang="en-US" dirty="0" err="1" smtClean="0"/>
              <a:t>erythemás</a:t>
            </a:r>
            <a:r>
              <a:rPr lang="en-US" dirty="0" smtClean="0"/>
              <a:t>, </a:t>
            </a:r>
            <a:r>
              <a:rPr lang="en-US" dirty="0" err="1" smtClean="0"/>
              <a:t>kialakulhat</a:t>
            </a:r>
            <a:r>
              <a:rPr lang="en-US" dirty="0" smtClean="0"/>
              <a:t> </a:t>
            </a:r>
            <a:r>
              <a:rPr lang="en-US" dirty="0" err="1" smtClean="0"/>
              <a:t>rajta</a:t>
            </a:r>
            <a:r>
              <a:rPr lang="en-US" dirty="0" smtClean="0"/>
              <a:t> bulla, </a:t>
            </a:r>
            <a:r>
              <a:rPr lang="en-US" dirty="0" err="1" smtClean="0"/>
              <a:t>fekély</a:t>
            </a:r>
            <a:endParaRPr lang="en-US" dirty="0"/>
          </a:p>
        </p:txBody>
      </p:sp>
      <p:pic>
        <p:nvPicPr>
          <p:cNvPr id="4" name="Picture 3" descr="Képernyőfotó 2020-03-20 - 19.52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04" y="4098846"/>
            <a:ext cx="2846241" cy="1650483"/>
          </a:xfrm>
          <a:prstGeom prst="rect">
            <a:avLst/>
          </a:prstGeom>
        </p:spPr>
      </p:pic>
      <p:pic>
        <p:nvPicPr>
          <p:cNvPr id="5" name="Picture 4" descr="Képernyőfotó 2020-03-20 - 19.52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28" y="4088382"/>
            <a:ext cx="2459992" cy="18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2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Cheilitis</a:t>
            </a:r>
            <a:r>
              <a:rPr lang="en-US" dirty="0" smtClean="0"/>
              <a:t> </a:t>
            </a:r>
            <a:r>
              <a:rPr lang="en-US" dirty="0" err="1" smtClean="0"/>
              <a:t>angularis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020066"/>
            <a:ext cx="6965244" cy="40173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egyik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mindkét</a:t>
            </a:r>
            <a:r>
              <a:rPr lang="en-US" dirty="0" smtClean="0"/>
              <a:t> </a:t>
            </a:r>
            <a:r>
              <a:rPr lang="en-US" dirty="0" err="1" smtClean="0"/>
              <a:t>sarkának</a:t>
            </a:r>
            <a:r>
              <a:rPr lang="en-US" dirty="0" smtClean="0"/>
              <a:t> (</a:t>
            </a:r>
            <a:r>
              <a:rPr lang="en-US" dirty="0" err="1" smtClean="0"/>
              <a:t>szögletének</a:t>
            </a:r>
            <a:r>
              <a:rPr lang="en-US" dirty="0" smtClean="0"/>
              <a:t>) </a:t>
            </a:r>
            <a:r>
              <a:rPr lang="en-US" dirty="0" err="1" smtClean="0"/>
              <a:t>gyulladása</a:t>
            </a:r>
            <a:r>
              <a:rPr lang="en-US" dirty="0" smtClean="0"/>
              <a:t>, </a:t>
            </a:r>
            <a:r>
              <a:rPr lang="en-US" dirty="0" err="1" smtClean="0"/>
              <a:t>berepedése</a:t>
            </a:r>
            <a:r>
              <a:rPr lang="en-US" dirty="0" smtClean="0"/>
              <a:t> (</a:t>
            </a:r>
            <a:r>
              <a:rPr lang="en-US" dirty="0" err="1" smtClean="0"/>
              <a:t>fissura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piros</a:t>
            </a:r>
            <a:r>
              <a:rPr lang="en-US" dirty="0" smtClean="0"/>
              <a:t>, </a:t>
            </a:r>
            <a:r>
              <a:rPr lang="en-US" dirty="0" err="1" smtClean="0"/>
              <a:t>égő</a:t>
            </a:r>
            <a:r>
              <a:rPr lang="en-US" dirty="0" smtClean="0"/>
              <a:t> </a:t>
            </a:r>
            <a:r>
              <a:rPr lang="en-US" dirty="0" err="1" smtClean="0"/>
              <a:t>érzés</a:t>
            </a:r>
            <a:r>
              <a:rPr lang="en-US" dirty="0" smtClean="0"/>
              <a:t> </a:t>
            </a:r>
            <a:r>
              <a:rPr lang="en-US" dirty="0" err="1" smtClean="0"/>
              <a:t>keletkezik</a:t>
            </a:r>
            <a:r>
              <a:rPr lang="en-US" dirty="0" smtClean="0"/>
              <a:t>, </a:t>
            </a:r>
            <a:r>
              <a:rPr lang="en-US" dirty="0" err="1" smtClean="0"/>
              <a:t>sárgás</a:t>
            </a:r>
            <a:r>
              <a:rPr lang="en-US" dirty="0" smtClean="0"/>
              <a:t> </a:t>
            </a:r>
            <a:r>
              <a:rPr lang="en-US" dirty="0" err="1" smtClean="0"/>
              <a:t>pörk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fehéres</a:t>
            </a:r>
            <a:r>
              <a:rPr lang="en-US" dirty="0" smtClean="0"/>
              <a:t> </a:t>
            </a:r>
            <a:r>
              <a:rPr lang="en-US" dirty="0" err="1" smtClean="0"/>
              <a:t>lepedék</a:t>
            </a:r>
            <a:r>
              <a:rPr lang="en-US" dirty="0" smtClean="0"/>
              <a:t> </a:t>
            </a:r>
            <a:r>
              <a:rPr lang="en-US" dirty="0" err="1" smtClean="0"/>
              <a:t>fedheti</a:t>
            </a:r>
            <a:r>
              <a:rPr lang="en-US" dirty="0" smtClean="0"/>
              <a:t>, </a:t>
            </a:r>
            <a:r>
              <a:rPr lang="en-US" dirty="0" err="1" smtClean="0"/>
              <a:t>száj</a:t>
            </a:r>
            <a:r>
              <a:rPr lang="en-US" dirty="0" smtClean="0"/>
              <a:t> </a:t>
            </a:r>
            <a:r>
              <a:rPr lang="en-US" dirty="0" err="1" smtClean="0"/>
              <a:t>nyitása</a:t>
            </a:r>
            <a:r>
              <a:rPr lang="en-US" dirty="0" smtClean="0"/>
              <a:t> </a:t>
            </a:r>
            <a:r>
              <a:rPr lang="en-US" dirty="0" err="1" smtClean="0"/>
              <a:t>fájdalmas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Hajlamosító</a:t>
            </a:r>
            <a:r>
              <a:rPr lang="en-US" b="1" dirty="0" smtClean="0"/>
              <a:t> </a:t>
            </a:r>
            <a:r>
              <a:rPr lang="en-US" b="1" dirty="0" err="1" smtClean="0"/>
              <a:t>tényezők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Vas, B-vitamin, </a:t>
            </a:r>
            <a:r>
              <a:rPr lang="en-US" dirty="0" err="1" smtClean="0"/>
              <a:t>Folsav</a:t>
            </a:r>
            <a:r>
              <a:rPr lang="en-US" dirty="0" smtClean="0"/>
              <a:t> </a:t>
            </a:r>
            <a:r>
              <a:rPr lang="en-US" dirty="0" err="1" smtClean="0"/>
              <a:t>hiány</a:t>
            </a:r>
            <a:r>
              <a:rPr lang="en-US" dirty="0" smtClean="0"/>
              <a:t>, </a:t>
            </a:r>
            <a:r>
              <a:rPr lang="en-US" dirty="0" err="1" smtClean="0"/>
              <a:t>kontakt</a:t>
            </a:r>
            <a:r>
              <a:rPr lang="en-US" dirty="0" smtClean="0"/>
              <a:t> </a:t>
            </a:r>
            <a:r>
              <a:rPr lang="en-US" dirty="0" err="1" smtClean="0"/>
              <a:t>allergia</a:t>
            </a:r>
            <a:r>
              <a:rPr lang="en-US" dirty="0" smtClean="0"/>
              <a:t>, </a:t>
            </a:r>
            <a:r>
              <a:rPr lang="en-US" dirty="0" err="1" smtClean="0"/>
              <a:t>fogászati</a:t>
            </a:r>
            <a:r>
              <a:rPr lang="en-US" dirty="0" smtClean="0"/>
              <a:t> </a:t>
            </a:r>
            <a:r>
              <a:rPr lang="en-US" dirty="0" err="1" smtClean="0"/>
              <a:t>beavatkozások</a:t>
            </a:r>
            <a:r>
              <a:rPr lang="en-US" dirty="0" smtClean="0"/>
              <a:t>, anorexia nervosa, </a:t>
            </a:r>
            <a:r>
              <a:rPr lang="en-US" dirty="0" err="1" smtClean="0"/>
              <a:t>immunhiányos</a:t>
            </a:r>
            <a:r>
              <a:rPr lang="en-US" dirty="0" smtClean="0"/>
              <a:t> </a:t>
            </a:r>
            <a:r>
              <a:rPr lang="en-US" dirty="0" err="1" smtClean="0"/>
              <a:t>állapotok</a:t>
            </a:r>
            <a:r>
              <a:rPr lang="en-US" dirty="0" smtClean="0"/>
              <a:t> (HIV)</a:t>
            </a:r>
          </a:p>
          <a:p>
            <a:pPr marL="0" indent="0">
              <a:buNone/>
            </a:pPr>
            <a:r>
              <a:rPr lang="en-US" b="1" dirty="0" err="1" smtClean="0"/>
              <a:t>Felülfertőződhet</a:t>
            </a:r>
            <a:r>
              <a:rPr lang="en-US" b="1" dirty="0" smtClean="0"/>
              <a:t>: </a:t>
            </a:r>
            <a:r>
              <a:rPr lang="en-US" dirty="0" smtClean="0"/>
              <a:t>candida </a:t>
            </a:r>
            <a:r>
              <a:rPr lang="en-US" dirty="0" err="1" smtClean="0"/>
              <a:t>albicanssal</a:t>
            </a:r>
            <a:r>
              <a:rPr lang="en-US" dirty="0" smtClean="0"/>
              <a:t>, </a:t>
            </a:r>
            <a:r>
              <a:rPr lang="en-US" dirty="0" err="1" smtClean="0"/>
              <a:t>Streptococcusokkal</a:t>
            </a:r>
            <a:endParaRPr lang="en-US" dirty="0"/>
          </a:p>
        </p:txBody>
      </p:sp>
      <p:pic>
        <p:nvPicPr>
          <p:cNvPr id="4" name="Picture 3" descr="Képernyőfotó 2020-03-20 - 19.1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54" y="5031197"/>
            <a:ext cx="2017401" cy="1244378"/>
          </a:xfrm>
          <a:prstGeom prst="rect">
            <a:avLst/>
          </a:prstGeom>
        </p:spPr>
      </p:pic>
      <p:pic>
        <p:nvPicPr>
          <p:cNvPr id="5" name="Picture 4" descr="Képernyőfotó 2020-03-20 - 20.0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17" y="622910"/>
            <a:ext cx="1514238" cy="13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0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Cheilitis</a:t>
            </a:r>
            <a:r>
              <a:rPr lang="en-US" dirty="0" smtClean="0"/>
              <a:t> </a:t>
            </a:r>
            <a:r>
              <a:rPr lang="en-US" dirty="0" err="1" smtClean="0"/>
              <a:t>glandularis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119257"/>
            <a:ext cx="6564422" cy="360381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kis</a:t>
            </a:r>
            <a:r>
              <a:rPr lang="en-US" dirty="0" smtClean="0"/>
              <a:t> </a:t>
            </a:r>
            <a:r>
              <a:rPr lang="en-US" dirty="0" err="1" smtClean="0"/>
              <a:t>nyálmirigyeinek</a:t>
            </a:r>
            <a:r>
              <a:rPr lang="en-US" dirty="0" smtClean="0"/>
              <a:t> </a:t>
            </a:r>
            <a:r>
              <a:rPr lang="en-US" dirty="0" err="1" smtClean="0"/>
              <a:t>gyulladása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duzzadt</a:t>
            </a:r>
            <a:r>
              <a:rPr lang="en-US" dirty="0" smtClean="0"/>
              <a:t>, </a:t>
            </a:r>
            <a:r>
              <a:rPr lang="en-US" dirty="0" err="1" smtClean="0"/>
              <a:t>vörös</a:t>
            </a:r>
            <a:r>
              <a:rPr lang="en-US" dirty="0" smtClean="0"/>
              <a:t>, </a:t>
            </a:r>
            <a:r>
              <a:rPr lang="en-US" dirty="0" err="1" smtClean="0"/>
              <a:t>gombostűfejnyi</a:t>
            </a:r>
            <a:r>
              <a:rPr lang="en-US" dirty="0" smtClean="0"/>
              <a:t> </a:t>
            </a:r>
            <a:r>
              <a:rPr lang="en-US" dirty="0" err="1" smtClean="0"/>
              <a:t>kis</a:t>
            </a:r>
            <a:r>
              <a:rPr lang="en-US" dirty="0" smtClean="0"/>
              <a:t> </a:t>
            </a:r>
            <a:r>
              <a:rPr lang="en-US" dirty="0" err="1" smtClean="0"/>
              <a:t>nyálmirigy</a:t>
            </a:r>
            <a:r>
              <a:rPr lang="en-US" dirty="0" smtClean="0"/>
              <a:t> </a:t>
            </a:r>
            <a:r>
              <a:rPr lang="en-US" dirty="0" err="1" smtClean="0"/>
              <a:t>elődomborodások</a:t>
            </a:r>
            <a:r>
              <a:rPr lang="en-US" dirty="0" smtClean="0"/>
              <a:t> </a:t>
            </a:r>
            <a:r>
              <a:rPr lang="en-US" dirty="0" err="1" smtClean="0"/>
              <a:t>figyelhetők</a:t>
            </a:r>
            <a:r>
              <a:rPr lang="en-US" dirty="0" smtClean="0"/>
              <a:t> meg </a:t>
            </a:r>
            <a:r>
              <a:rPr lang="en-US" dirty="0" err="1" smtClean="0"/>
              <a:t>rajta</a:t>
            </a:r>
            <a:r>
              <a:rPr lang="en-US" dirty="0" smtClean="0"/>
              <a:t>, </a:t>
            </a:r>
            <a:r>
              <a:rPr lang="en-US" dirty="0" err="1" smtClean="0"/>
              <a:t>amelyekből</a:t>
            </a:r>
            <a:r>
              <a:rPr lang="en-US" dirty="0" smtClean="0"/>
              <a:t> </a:t>
            </a:r>
            <a:r>
              <a:rPr lang="en-US" dirty="0" err="1" smtClean="0"/>
              <a:t>nyák</a:t>
            </a:r>
            <a:r>
              <a:rPr lang="en-US" dirty="0" smtClean="0"/>
              <a:t> (</a:t>
            </a:r>
            <a:r>
              <a:rPr lang="en-US" dirty="0" err="1" smtClean="0"/>
              <a:t>mucin</a:t>
            </a:r>
            <a:r>
              <a:rPr lang="en-US" dirty="0" smtClean="0"/>
              <a:t>) </a:t>
            </a:r>
            <a:r>
              <a:rPr lang="en-US" dirty="0" err="1" smtClean="0"/>
              <a:t>esetleg</a:t>
            </a:r>
            <a:r>
              <a:rPr lang="en-US" dirty="0"/>
              <a:t> </a:t>
            </a:r>
            <a:r>
              <a:rPr lang="en-US" dirty="0" smtClean="0"/>
              <a:t>pus </a:t>
            </a:r>
            <a:r>
              <a:rPr lang="en-US" dirty="0" err="1" smtClean="0"/>
              <a:t>préselhető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smtClean="0"/>
              <a:t> A </a:t>
            </a:r>
            <a:r>
              <a:rPr lang="en-US" dirty="0" err="1" smtClean="0"/>
              <a:t>kivezető</a:t>
            </a:r>
            <a:r>
              <a:rPr lang="en-US" dirty="0" smtClean="0"/>
              <a:t> </a:t>
            </a:r>
            <a:r>
              <a:rPr lang="en-US" dirty="0" err="1" smtClean="0"/>
              <a:t>csövek</a:t>
            </a:r>
            <a:r>
              <a:rPr lang="en-US" dirty="0" smtClean="0"/>
              <a:t> </a:t>
            </a:r>
            <a:r>
              <a:rPr lang="en-US" dirty="0" err="1" smtClean="0"/>
              <a:t>tágultak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TH: </a:t>
            </a:r>
            <a:r>
              <a:rPr lang="en-US" dirty="0" err="1" smtClean="0"/>
              <a:t>lézer</a:t>
            </a:r>
            <a:r>
              <a:rPr lang="en-US" dirty="0" smtClean="0"/>
              <a:t>, -</a:t>
            </a:r>
            <a:r>
              <a:rPr lang="en-US" dirty="0" err="1" smtClean="0"/>
              <a:t>cryotherápia</a:t>
            </a:r>
            <a:r>
              <a:rPr lang="en-US" dirty="0" smtClean="0"/>
              <a:t>, </a:t>
            </a:r>
            <a:r>
              <a:rPr lang="en-US" dirty="0" err="1" smtClean="0"/>
              <a:t>sebészet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</a:t>
            </a:r>
            <a:r>
              <a:rPr lang="en-US" dirty="0" err="1" smtClean="0"/>
              <a:t>fertőzés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 </a:t>
            </a:r>
            <a:r>
              <a:rPr lang="en-US" dirty="0" err="1" smtClean="0"/>
              <a:t>antibiotikusm</a:t>
            </a:r>
            <a:endParaRPr lang="en-US" dirty="0"/>
          </a:p>
        </p:txBody>
      </p:sp>
      <p:pic>
        <p:nvPicPr>
          <p:cNvPr id="4" name="Picture 3" descr="Képernyőfotó 2020-03-20 - 19.33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57" y="4493234"/>
            <a:ext cx="2893454" cy="17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Orális</a:t>
            </a:r>
            <a:r>
              <a:rPr lang="en-US" dirty="0" smtClean="0"/>
              <a:t> </a:t>
            </a:r>
            <a:r>
              <a:rPr lang="en-US" dirty="0" err="1" smtClean="0"/>
              <a:t>Medicina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Interdiszciplinális</a:t>
            </a:r>
            <a:r>
              <a:rPr lang="en-US" dirty="0" smtClean="0"/>
              <a:t> </a:t>
            </a:r>
            <a:r>
              <a:rPr lang="en-US" dirty="0" err="1" smtClean="0"/>
              <a:t>tudomány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Fogorvostudomány</a:t>
            </a:r>
            <a:endParaRPr lang="en-US" dirty="0" smtClean="0"/>
          </a:p>
          <a:p>
            <a:pPr lvl="1"/>
            <a:r>
              <a:rPr lang="en-US" dirty="0" err="1" smtClean="0"/>
              <a:t>Általános</a:t>
            </a:r>
            <a:r>
              <a:rPr lang="en-US" dirty="0" smtClean="0"/>
              <a:t> </a:t>
            </a:r>
            <a:r>
              <a:rPr lang="en-US" dirty="0" err="1" smtClean="0"/>
              <a:t>orvosi</a:t>
            </a:r>
            <a:r>
              <a:rPr lang="en-US" dirty="0" smtClean="0"/>
              <a:t> </a:t>
            </a:r>
            <a:r>
              <a:rPr lang="en-US" dirty="0" err="1" smtClean="0"/>
              <a:t>szakmák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Bőrgyógyászat</a:t>
            </a:r>
            <a:endParaRPr lang="en-US" dirty="0" smtClean="0"/>
          </a:p>
          <a:p>
            <a:pPr lvl="2"/>
            <a:r>
              <a:rPr lang="en-US" dirty="0" err="1" smtClean="0"/>
              <a:t>Fül-orr-gégészet</a:t>
            </a:r>
            <a:endParaRPr lang="en-US" dirty="0" smtClean="0"/>
          </a:p>
          <a:p>
            <a:pPr lvl="2"/>
            <a:r>
              <a:rPr lang="en-US" dirty="0" err="1" smtClean="0"/>
              <a:t>Belgyógyászat</a:t>
            </a:r>
            <a:endParaRPr lang="en-US" dirty="0" smtClean="0"/>
          </a:p>
          <a:p>
            <a:pPr lvl="2"/>
            <a:r>
              <a:rPr lang="en-US" dirty="0" err="1" smtClean="0"/>
              <a:t>Gyermekgyógyászat</a:t>
            </a:r>
            <a:endParaRPr lang="en-US" dirty="0" smtClean="0"/>
          </a:p>
          <a:p>
            <a:pPr lvl="2"/>
            <a:r>
              <a:rPr lang="en-US" dirty="0" err="1" smtClean="0"/>
              <a:t>Onkológia</a:t>
            </a:r>
            <a:endParaRPr lang="en-US" dirty="0" smtClean="0"/>
          </a:p>
          <a:p>
            <a:r>
              <a:rPr lang="en-US" dirty="0" smtClean="0"/>
              <a:t>PREVENCIÓ, KEZELÉS, GONDOZÁS</a:t>
            </a:r>
          </a:p>
        </p:txBody>
      </p:sp>
    </p:spTree>
    <p:extLst>
      <p:ext uri="{BB962C8B-B14F-4D97-AF65-F5344CB8AC3E}">
        <p14:creationId xmlns:p14="http://schemas.microsoft.com/office/powerpoint/2010/main" val="396436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7198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Cheilitis</a:t>
            </a:r>
            <a:r>
              <a:rPr lang="en-US" dirty="0" smtClean="0"/>
              <a:t> (</a:t>
            </a:r>
            <a:r>
              <a:rPr lang="en-US" dirty="0" err="1" smtClean="0"/>
              <a:t>actinica</a:t>
            </a:r>
            <a:r>
              <a:rPr lang="en-US" dirty="0" smtClean="0"/>
              <a:t>) </a:t>
            </a:r>
            <a:r>
              <a:rPr lang="en-US" dirty="0" err="1" smtClean="0"/>
              <a:t>chronica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724982"/>
            <a:ext cx="6965244" cy="443224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Ismételt</a:t>
            </a:r>
            <a:r>
              <a:rPr lang="en-US" dirty="0" smtClean="0"/>
              <a:t>, </a:t>
            </a:r>
            <a:r>
              <a:rPr lang="en-US" dirty="0" err="1" smtClean="0"/>
              <a:t>gyakori</a:t>
            </a:r>
            <a:r>
              <a:rPr lang="en-US" dirty="0" smtClean="0"/>
              <a:t> </a:t>
            </a:r>
            <a:r>
              <a:rPr lang="en-US" dirty="0" err="1" smtClean="0"/>
              <a:t>napfényhatás</a:t>
            </a:r>
            <a:r>
              <a:rPr lang="en-US" dirty="0" smtClean="0"/>
              <a:t> </a:t>
            </a:r>
            <a:r>
              <a:rPr lang="en-US" dirty="0" err="1" smtClean="0"/>
              <a:t>éri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ajkat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talaján</a:t>
            </a:r>
            <a:r>
              <a:rPr lang="en-US" dirty="0" smtClean="0"/>
              <a:t> </a:t>
            </a:r>
            <a:r>
              <a:rPr lang="en-US" dirty="0" err="1" smtClean="0"/>
              <a:t>krónikus</a:t>
            </a:r>
            <a:r>
              <a:rPr lang="en-US" dirty="0" smtClean="0"/>
              <a:t> </a:t>
            </a:r>
            <a:r>
              <a:rPr lang="en-US" dirty="0" err="1" smtClean="0"/>
              <a:t>ajakgyulladás</a:t>
            </a:r>
            <a:r>
              <a:rPr lang="en-US" dirty="0" smtClean="0"/>
              <a:t> </a:t>
            </a:r>
            <a:r>
              <a:rPr lang="en-US" dirty="0" err="1" smtClean="0"/>
              <a:t>keletkezik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ajakban</a:t>
            </a:r>
            <a:r>
              <a:rPr lang="en-US" dirty="0" smtClean="0"/>
              <a:t> </a:t>
            </a:r>
            <a:r>
              <a:rPr lang="en-US" dirty="0" err="1" smtClean="0"/>
              <a:t>kevés</a:t>
            </a:r>
            <a:r>
              <a:rPr lang="en-US" dirty="0" smtClean="0"/>
              <a:t> a </a:t>
            </a:r>
            <a:r>
              <a:rPr lang="en-US" dirty="0" err="1" smtClean="0"/>
              <a:t>melanocyta</a:t>
            </a:r>
            <a:r>
              <a:rPr lang="en-US" dirty="0" smtClean="0"/>
              <a:t> </a:t>
            </a:r>
            <a:r>
              <a:rPr lang="en-US" dirty="0" err="1" smtClean="0"/>
              <a:t>amely</a:t>
            </a:r>
            <a:r>
              <a:rPr lang="en-US" dirty="0" smtClean="0"/>
              <a:t> a </a:t>
            </a:r>
            <a:r>
              <a:rPr lang="en-US" dirty="0" err="1" smtClean="0"/>
              <a:t>napfénytől</a:t>
            </a:r>
            <a:r>
              <a:rPr lang="en-US" dirty="0" smtClean="0"/>
              <a:t> </a:t>
            </a:r>
            <a:r>
              <a:rPr lang="en-US" dirty="0" err="1" smtClean="0"/>
              <a:t>védene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napfény</a:t>
            </a:r>
            <a:r>
              <a:rPr lang="en-US" dirty="0" smtClean="0"/>
              <a:t> </a:t>
            </a:r>
            <a:r>
              <a:rPr lang="en-US" dirty="0" err="1" smtClean="0"/>
              <a:t>hatására</a:t>
            </a:r>
            <a:r>
              <a:rPr lang="en-US" dirty="0" smtClean="0"/>
              <a:t> </a:t>
            </a:r>
            <a:r>
              <a:rPr lang="en-US" dirty="0" err="1" smtClean="0"/>
              <a:t>megvastagszik</a:t>
            </a:r>
            <a:r>
              <a:rPr lang="en-US" dirty="0" smtClean="0"/>
              <a:t>, </a:t>
            </a:r>
            <a:r>
              <a:rPr lang="en-US" dirty="0" err="1" smtClean="0"/>
              <a:t>száraz</a:t>
            </a:r>
            <a:r>
              <a:rPr lang="en-US" dirty="0" smtClean="0"/>
              <a:t>, </a:t>
            </a:r>
            <a:r>
              <a:rPr lang="en-US" dirty="0" err="1" smtClean="0"/>
              <a:t>fehér-szűrke</a:t>
            </a:r>
            <a:r>
              <a:rPr lang="en-US" dirty="0" smtClean="0"/>
              <a:t> </a:t>
            </a:r>
            <a:r>
              <a:rPr lang="en-US" dirty="0" err="1" smtClean="0"/>
              <a:t>színűvé</a:t>
            </a:r>
            <a:r>
              <a:rPr lang="en-US" dirty="0" smtClean="0"/>
              <a:t> </a:t>
            </a:r>
            <a:r>
              <a:rPr lang="en-US" dirty="0" err="1" smtClean="0"/>
              <a:t>válik</a:t>
            </a:r>
            <a:r>
              <a:rPr lang="en-US" dirty="0" smtClean="0"/>
              <a:t>, </a:t>
            </a:r>
            <a:r>
              <a:rPr lang="en-US" dirty="0" err="1" smtClean="0"/>
              <a:t>berepedezik</a:t>
            </a:r>
            <a:r>
              <a:rPr lang="en-US" dirty="0" smtClean="0"/>
              <a:t>, </a:t>
            </a:r>
            <a:r>
              <a:rPr lang="en-US" dirty="0" err="1" smtClean="0"/>
              <a:t>hámlik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Helyenként</a:t>
            </a:r>
            <a:r>
              <a:rPr lang="en-US" dirty="0" smtClean="0"/>
              <a:t> </a:t>
            </a:r>
            <a:r>
              <a:rPr lang="en-US" dirty="0" err="1" smtClean="0"/>
              <a:t>atrophiás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hyperkeratotikus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érzékeny</a:t>
            </a:r>
            <a:r>
              <a:rPr lang="en-US" dirty="0" smtClean="0"/>
              <a:t>, </a:t>
            </a:r>
            <a:r>
              <a:rPr lang="en-US" dirty="0" err="1" smtClean="0"/>
              <a:t>fájdalmas</a:t>
            </a:r>
            <a:r>
              <a:rPr lang="en-US" dirty="0" smtClean="0"/>
              <a:t>, </a:t>
            </a:r>
            <a:r>
              <a:rPr lang="en-US" dirty="0" err="1" smtClean="0"/>
              <a:t>vérzékeny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Száj</a:t>
            </a:r>
            <a:r>
              <a:rPr lang="en-US" dirty="0" smtClean="0"/>
              <a:t> </a:t>
            </a:r>
            <a:r>
              <a:rPr lang="en-US" dirty="0" err="1" smtClean="0"/>
              <a:t>szélén</a:t>
            </a:r>
            <a:r>
              <a:rPr lang="en-US" dirty="0" smtClean="0"/>
              <a:t> </a:t>
            </a:r>
            <a:r>
              <a:rPr lang="en-US" dirty="0" err="1" smtClean="0"/>
              <a:t>lehetnek</a:t>
            </a:r>
            <a:r>
              <a:rPr lang="en-US" dirty="0" smtClean="0"/>
              <a:t> </a:t>
            </a:r>
            <a:r>
              <a:rPr lang="en-US" dirty="0" err="1" smtClean="0"/>
              <a:t>vesiculák</a:t>
            </a:r>
            <a:endParaRPr lang="en-US" dirty="0" smtClean="0"/>
          </a:p>
          <a:p>
            <a:r>
              <a:rPr lang="en-US" dirty="0" err="1" smtClean="0"/>
              <a:t>Rákos</a:t>
            </a:r>
            <a:r>
              <a:rPr lang="en-US" dirty="0" smtClean="0"/>
              <a:t> </a:t>
            </a:r>
            <a:r>
              <a:rPr lang="en-US" dirty="0" err="1" smtClean="0"/>
              <a:t>elváltozásra</a:t>
            </a:r>
            <a:r>
              <a:rPr lang="en-US" dirty="0" smtClean="0"/>
              <a:t> </a:t>
            </a:r>
            <a:r>
              <a:rPr lang="en-US" dirty="0" err="1" smtClean="0"/>
              <a:t>hajlamosít</a:t>
            </a:r>
            <a:r>
              <a:rPr lang="en-US" dirty="0" smtClean="0"/>
              <a:t> (carcinoma)</a:t>
            </a:r>
            <a:endParaRPr lang="en-US" dirty="0"/>
          </a:p>
        </p:txBody>
      </p:sp>
      <p:pic>
        <p:nvPicPr>
          <p:cNvPr id="4" name="Picture 3" descr="Képernyőfotó 2020-03-20 - 20.01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3772" y="4671825"/>
            <a:ext cx="1572075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1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3969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Cheilitis</a:t>
            </a:r>
            <a:r>
              <a:rPr lang="en-US" dirty="0" smtClean="0"/>
              <a:t> </a:t>
            </a:r>
            <a:r>
              <a:rPr lang="en-US" dirty="0" err="1" smtClean="0"/>
              <a:t>granulomatosa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546" y="1557276"/>
            <a:ext cx="7427815" cy="416579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ismeretlen</a:t>
            </a:r>
            <a:r>
              <a:rPr lang="en-US" dirty="0" smtClean="0"/>
              <a:t> </a:t>
            </a:r>
            <a:r>
              <a:rPr lang="en-US" dirty="0" err="1" smtClean="0"/>
              <a:t>eredetű</a:t>
            </a:r>
            <a:r>
              <a:rPr lang="en-US" dirty="0" smtClean="0"/>
              <a:t> </a:t>
            </a:r>
            <a:r>
              <a:rPr lang="en-US" dirty="0" err="1" smtClean="0"/>
              <a:t>recidiváló</a:t>
            </a:r>
            <a:r>
              <a:rPr lang="en-US" dirty="0" smtClean="0"/>
              <a:t>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duzzanat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hyperaemiás</a:t>
            </a:r>
            <a:r>
              <a:rPr lang="en-US" dirty="0" smtClean="0"/>
              <a:t>, </a:t>
            </a:r>
            <a:r>
              <a:rPr lang="en-US" dirty="0" err="1" smtClean="0"/>
              <a:t>megvastagodott</a:t>
            </a:r>
            <a:r>
              <a:rPr lang="en-US" dirty="0" smtClean="0"/>
              <a:t>, </a:t>
            </a:r>
            <a:r>
              <a:rPr lang="en-US" dirty="0" err="1" smtClean="0"/>
              <a:t>megnagyobbodott</a:t>
            </a:r>
            <a:r>
              <a:rPr lang="en-US" dirty="0" smtClean="0"/>
              <a:t> (</a:t>
            </a:r>
            <a:r>
              <a:rPr lang="en-US" dirty="0" err="1" smtClean="0"/>
              <a:t>macrochelia</a:t>
            </a:r>
            <a:r>
              <a:rPr lang="en-US" dirty="0" smtClean="0"/>
              <a:t>), </a:t>
            </a:r>
            <a:r>
              <a:rPr lang="en-US" dirty="0" err="1" smtClean="0"/>
              <a:t>tömött</a:t>
            </a:r>
            <a:r>
              <a:rPr lang="en-US" dirty="0" smtClean="0"/>
              <a:t> </a:t>
            </a:r>
            <a:r>
              <a:rPr lang="en-US" dirty="0" err="1" smtClean="0"/>
              <a:t>tapintatú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Oka </a:t>
            </a:r>
            <a:r>
              <a:rPr lang="en-US" dirty="0" err="1" smtClean="0"/>
              <a:t>lehet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genetika</a:t>
            </a:r>
            <a:r>
              <a:rPr lang="en-US" dirty="0" smtClean="0"/>
              <a:t>, </a:t>
            </a:r>
            <a:r>
              <a:rPr lang="en-US" dirty="0" err="1" smtClean="0"/>
              <a:t>gyulladás</a:t>
            </a:r>
            <a:r>
              <a:rPr lang="en-US" dirty="0" smtClean="0"/>
              <a:t>, </a:t>
            </a:r>
            <a:r>
              <a:rPr lang="en-US" dirty="0" err="1" smtClean="0"/>
              <a:t>allergia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 smtClean="0"/>
              <a:t>Melkersson</a:t>
            </a:r>
            <a:r>
              <a:rPr lang="en-US" b="1" dirty="0" smtClean="0"/>
              <a:t>-Rosenthal-</a:t>
            </a:r>
            <a:r>
              <a:rPr lang="en-US" b="1" dirty="0" err="1" smtClean="0"/>
              <a:t>szindróma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granulomatosus</a:t>
            </a:r>
            <a:r>
              <a:rPr lang="en-US" dirty="0" smtClean="0"/>
              <a:t> </a:t>
            </a:r>
            <a:r>
              <a:rPr lang="en-US" dirty="0" err="1" smtClean="0"/>
              <a:t>betegség</a:t>
            </a:r>
            <a:r>
              <a:rPr lang="en-US" dirty="0" smtClean="0"/>
              <a:t>- </a:t>
            </a:r>
            <a:r>
              <a:rPr lang="en-US" dirty="0" err="1" smtClean="0"/>
              <a:t>jellemző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cheilitis</a:t>
            </a:r>
            <a:r>
              <a:rPr lang="en-US" dirty="0" smtClean="0"/>
              <a:t>, n. </a:t>
            </a:r>
            <a:r>
              <a:rPr lang="en-US" dirty="0" err="1" smtClean="0"/>
              <a:t>facialis</a:t>
            </a:r>
            <a:r>
              <a:rPr lang="en-US" dirty="0" smtClean="0"/>
              <a:t> paresis, </a:t>
            </a:r>
            <a:r>
              <a:rPr lang="en-US" dirty="0" err="1" smtClean="0"/>
              <a:t>plikált</a:t>
            </a:r>
            <a:r>
              <a:rPr lang="en-US" dirty="0" smtClean="0"/>
              <a:t> </a:t>
            </a:r>
            <a:r>
              <a:rPr lang="en-US" dirty="0" err="1" smtClean="0"/>
              <a:t>nyelv</a:t>
            </a:r>
            <a:r>
              <a:rPr lang="en-US" dirty="0" smtClean="0"/>
              <a:t> (</a:t>
            </a:r>
            <a:r>
              <a:rPr lang="en-US" dirty="0" err="1" smtClean="0"/>
              <a:t>redőzött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TH: </a:t>
            </a:r>
            <a:r>
              <a:rPr lang="en-US" dirty="0" err="1" smtClean="0"/>
              <a:t>antibiotikum</a:t>
            </a:r>
            <a:r>
              <a:rPr lang="en-US" dirty="0" smtClean="0"/>
              <a:t>, steroid, </a:t>
            </a:r>
            <a:r>
              <a:rPr lang="en-US" dirty="0" err="1" smtClean="0"/>
              <a:t>plasztikai</a:t>
            </a:r>
            <a:r>
              <a:rPr lang="en-US" dirty="0" smtClean="0"/>
              <a:t> </a:t>
            </a:r>
            <a:r>
              <a:rPr lang="en-US" dirty="0" err="1" smtClean="0"/>
              <a:t>műtét</a:t>
            </a:r>
            <a:endParaRPr lang="en-US" dirty="0"/>
          </a:p>
        </p:txBody>
      </p:sp>
      <p:pic>
        <p:nvPicPr>
          <p:cNvPr id="4" name="Picture 3" descr="Képernyőfotó 2020-03-20 - 20.0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19" y="2770403"/>
            <a:ext cx="1465149" cy="1015837"/>
          </a:xfrm>
          <a:prstGeom prst="rect">
            <a:avLst/>
          </a:prstGeom>
        </p:spPr>
      </p:pic>
      <p:pic>
        <p:nvPicPr>
          <p:cNvPr id="5" name="Picture 4" descr="Képernyőfotó 2020-03-20 - 20.1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68" y="5233232"/>
            <a:ext cx="1041400" cy="1117600"/>
          </a:xfrm>
          <a:prstGeom prst="rect">
            <a:avLst/>
          </a:prstGeom>
        </p:spPr>
      </p:pic>
      <p:pic>
        <p:nvPicPr>
          <p:cNvPr id="6" name="Picture 5" descr="Képernyőfotó 2020-03-20 - 20.11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69" y="5278569"/>
            <a:ext cx="1384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8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Képernyőfotó 2020-03-20 - 20.1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5" y="622911"/>
            <a:ext cx="7427815" cy="56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269778"/>
            <a:ext cx="6965245" cy="2994760"/>
          </a:xfrm>
        </p:spPr>
        <p:txBody>
          <a:bodyPr>
            <a:normAutofit/>
          </a:bodyPr>
          <a:lstStyle/>
          <a:p>
            <a:r>
              <a:rPr lang="en-US" b="1" dirty="0" err="1"/>
              <a:t>Szájnyálkahártya</a:t>
            </a:r>
            <a:r>
              <a:rPr lang="en-US" b="1" dirty="0"/>
              <a:t> </a:t>
            </a:r>
            <a:r>
              <a:rPr lang="en-US" b="1" dirty="0" err="1" smtClean="0"/>
              <a:t>elváltozások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061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Szájnyálkahártya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2119257"/>
            <a:ext cx="696524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Epithelium (epidermis)</a:t>
            </a:r>
          </a:p>
          <a:p>
            <a:pPr marL="0" indent="0" algn="ctr">
              <a:buNone/>
            </a:pPr>
            <a:r>
              <a:rPr lang="en-US" dirty="0" smtClean="0"/>
              <a:t>Lamina </a:t>
            </a:r>
            <a:r>
              <a:rPr lang="en-US" dirty="0" err="1" smtClean="0"/>
              <a:t>propria</a:t>
            </a:r>
            <a:r>
              <a:rPr lang="en-US" dirty="0" smtClean="0"/>
              <a:t> (dermis)</a:t>
            </a:r>
          </a:p>
          <a:p>
            <a:pPr marL="0" indent="0" algn="ctr">
              <a:buNone/>
            </a:pPr>
            <a:r>
              <a:rPr lang="en-US" dirty="0" err="1" smtClean="0"/>
              <a:t>Submucosa</a:t>
            </a:r>
            <a:r>
              <a:rPr lang="en-US" dirty="0" smtClean="0"/>
              <a:t> (</a:t>
            </a:r>
            <a:r>
              <a:rPr lang="en-US" dirty="0" err="1" smtClean="0"/>
              <a:t>subcutan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Képernyőfotó 2020-03-20 - 17.32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3" y="2119257"/>
            <a:ext cx="2101798" cy="1385455"/>
          </a:xfrm>
          <a:prstGeom prst="rect">
            <a:avLst/>
          </a:prstGeom>
        </p:spPr>
      </p:pic>
      <p:pic>
        <p:nvPicPr>
          <p:cNvPr id="5" name="Picture 4" descr="Képernyőfotó 2020-03-20 - 17.3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3" y="3856182"/>
            <a:ext cx="1465144" cy="2239818"/>
          </a:xfrm>
          <a:prstGeom prst="rect">
            <a:avLst/>
          </a:prstGeom>
        </p:spPr>
      </p:pic>
      <p:pic>
        <p:nvPicPr>
          <p:cNvPr id="6" name="Picture 5" descr="Képernyőfotó 2020-03-20 - 17.32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12" y="2020067"/>
            <a:ext cx="1848391" cy="2042391"/>
          </a:xfrm>
          <a:prstGeom prst="rect">
            <a:avLst/>
          </a:prstGeom>
        </p:spPr>
      </p:pic>
      <p:pic>
        <p:nvPicPr>
          <p:cNvPr id="7" name="Picture 6" descr="Képernyőfotó 2020-03-20 - 17.31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13" y="4279515"/>
            <a:ext cx="5449455" cy="18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3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Szájnyálkahártya</a:t>
            </a:r>
            <a:r>
              <a:rPr lang="en-US" dirty="0" smtClean="0"/>
              <a:t> </a:t>
            </a:r>
            <a:r>
              <a:rPr lang="en-US" dirty="0" err="1" smtClean="0"/>
              <a:t>elváltozások</a:t>
            </a:r>
            <a:r>
              <a:rPr lang="en-US" dirty="0" smtClean="0"/>
              <a:t> </a:t>
            </a:r>
            <a:r>
              <a:rPr lang="en-US" dirty="0" err="1" smtClean="0"/>
              <a:t>diagnosztikája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502727"/>
            <a:ext cx="6196405" cy="159327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Diagnosztikus</a:t>
            </a:r>
            <a:r>
              <a:rPr lang="en-US" dirty="0" smtClean="0"/>
              <a:t> </a:t>
            </a:r>
            <a:r>
              <a:rPr lang="en-US" dirty="0" err="1" smtClean="0"/>
              <a:t>eszközök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Laborvizsgálatok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Próba</a:t>
            </a:r>
            <a:r>
              <a:rPr lang="en-US" dirty="0" smtClean="0"/>
              <a:t> </a:t>
            </a:r>
            <a:r>
              <a:rPr lang="en-US" dirty="0" err="1" smtClean="0"/>
              <a:t>excisio</a:t>
            </a:r>
            <a:r>
              <a:rPr lang="en-US" dirty="0" smtClean="0"/>
              <a:t>, </a:t>
            </a:r>
            <a:r>
              <a:rPr lang="en-US" dirty="0" err="1" smtClean="0"/>
              <a:t>szövettani</a:t>
            </a:r>
            <a:r>
              <a:rPr lang="en-US" dirty="0" smtClean="0"/>
              <a:t> </a:t>
            </a:r>
            <a:r>
              <a:rPr lang="en-US" dirty="0" err="1" smtClean="0"/>
              <a:t>viszgálatok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Képernyőfotó 2020-03-20 - 17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2158613"/>
            <a:ext cx="7226686" cy="20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Nyálkahártya</a:t>
            </a:r>
            <a:r>
              <a:rPr lang="en-US" dirty="0" smtClean="0"/>
              <a:t> </a:t>
            </a:r>
            <a:r>
              <a:rPr lang="en-US" dirty="0" err="1" smtClean="0"/>
              <a:t>elváltozások</a:t>
            </a:r>
            <a:r>
              <a:rPr lang="en-US" dirty="0" smtClean="0"/>
              <a:t> </a:t>
            </a:r>
            <a:r>
              <a:rPr lang="en-US" dirty="0" err="1" smtClean="0"/>
              <a:t>növekedése</a:t>
            </a:r>
            <a:endParaRPr lang="en-US" dirty="0"/>
          </a:p>
        </p:txBody>
      </p:sp>
      <p:pic>
        <p:nvPicPr>
          <p:cNvPr id="4" name="Picture 3" descr="Képernyőfotó 2020-03-20 - 17.3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2" y="2488713"/>
            <a:ext cx="7592299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Nyálkahártya</a:t>
            </a:r>
            <a:r>
              <a:rPr lang="en-US" dirty="0" smtClean="0"/>
              <a:t> </a:t>
            </a:r>
            <a:r>
              <a:rPr lang="en-US" dirty="0" err="1" smtClean="0"/>
              <a:t>elváltozások</a:t>
            </a:r>
            <a:r>
              <a:rPr lang="en-US" dirty="0" smtClean="0"/>
              <a:t> </a:t>
            </a:r>
            <a:r>
              <a:rPr lang="en-US" dirty="0" err="1" smtClean="0"/>
              <a:t>lokalizáció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Glossopathiak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Cheilopathiak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Szájnyálkahártya</a:t>
            </a:r>
            <a:r>
              <a:rPr lang="en-US" dirty="0" smtClean="0"/>
              <a:t> </a:t>
            </a:r>
            <a:r>
              <a:rPr lang="en-US" dirty="0" err="1" smtClean="0"/>
              <a:t>elváltozások</a:t>
            </a:r>
            <a:endParaRPr lang="en-US" dirty="0"/>
          </a:p>
        </p:txBody>
      </p:sp>
      <p:pic>
        <p:nvPicPr>
          <p:cNvPr id="4" name="Picture 3" descr="Képernyőfotó 2020-03-20 - 17.4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4313959"/>
            <a:ext cx="3403600" cy="1993900"/>
          </a:xfrm>
          <a:prstGeom prst="rect">
            <a:avLst/>
          </a:prstGeom>
        </p:spPr>
      </p:pic>
      <p:pic>
        <p:nvPicPr>
          <p:cNvPr id="5" name="Picture 4" descr="Képernyőfotó 2020-03-20 - 17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71" y="3063009"/>
            <a:ext cx="2165547" cy="1728872"/>
          </a:xfrm>
          <a:prstGeom prst="rect">
            <a:avLst/>
          </a:prstGeom>
        </p:spPr>
      </p:pic>
      <p:pic>
        <p:nvPicPr>
          <p:cNvPr id="6" name="Picture 5" descr="Képernyőfotó 2020-03-20 - 17.42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17" y="2119256"/>
            <a:ext cx="1880754" cy="15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983304"/>
            <a:ext cx="6965245" cy="2607266"/>
          </a:xfrm>
        </p:spPr>
        <p:txBody>
          <a:bodyPr>
            <a:normAutofit/>
          </a:bodyPr>
          <a:lstStyle/>
          <a:p>
            <a:r>
              <a:rPr lang="en-US" b="1" dirty="0" err="1"/>
              <a:t>Glossopathiak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868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Glossitis</a:t>
            </a:r>
            <a:r>
              <a:rPr lang="en-US" dirty="0" smtClean="0"/>
              <a:t> </a:t>
            </a:r>
            <a:r>
              <a:rPr lang="en-US" dirty="0" err="1" smtClean="0"/>
              <a:t>mediana</a:t>
            </a:r>
            <a:r>
              <a:rPr lang="en-US" dirty="0" smtClean="0"/>
              <a:t> </a:t>
            </a:r>
            <a:r>
              <a:rPr lang="en-US" dirty="0" err="1" smtClean="0"/>
              <a:t>rhombica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604472"/>
            <a:ext cx="6965244" cy="45237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Középső</a:t>
            </a:r>
            <a:r>
              <a:rPr lang="en-US" dirty="0" smtClean="0"/>
              <a:t> </a:t>
            </a:r>
            <a:r>
              <a:rPr lang="en-US" dirty="0" err="1" smtClean="0"/>
              <a:t>rombusz</a:t>
            </a:r>
            <a:r>
              <a:rPr lang="en-US" dirty="0" smtClean="0"/>
              <a:t> </a:t>
            </a:r>
            <a:r>
              <a:rPr lang="en-US" dirty="0" err="1" smtClean="0"/>
              <a:t>alakú</a:t>
            </a:r>
            <a:r>
              <a:rPr lang="en-US" dirty="0" smtClean="0"/>
              <a:t> </a:t>
            </a:r>
            <a:r>
              <a:rPr lang="en-US" dirty="0" err="1" smtClean="0"/>
              <a:t>nyelvgyulladás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err="1" smtClean="0"/>
              <a:t>Hajlamosító</a:t>
            </a:r>
            <a:r>
              <a:rPr lang="en-US" dirty="0" smtClean="0"/>
              <a:t> </a:t>
            </a:r>
            <a:r>
              <a:rPr lang="en-US" dirty="0" err="1" smtClean="0"/>
              <a:t>tényezők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dohányzás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diabetes mellitus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f</a:t>
            </a:r>
            <a:r>
              <a:rPr lang="en-US" dirty="0" err="1" smtClean="0"/>
              <a:t>ogsort</a:t>
            </a:r>
            <a:r>
              <a:rPr lang="en-US" dirty="0" smtClean="0"/>
              <a:t> </a:t>
            </a:r>
            <a:r>
              <a:rPr lang="en-US" dirty="0" err="1" smtClean="0"/>
              <a:t>viselők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nyelvháton</a:t>
            </a:r>
            <a:r>
              <a:rPr lang="en-US" dirty="0" smtClean="0"/>
              <a:t> </a:t>
            </a:r>
            <a:r>
              <a:rPr lang="en-US" dirty="0" err="1" smtClean="0"/>
              <a:t>középen</a:t>
            </a:r>
            <a:r>
              <a:rPr lang="en-US" dirty="0" smtClean="0"/>
              <a:t> </a:t>
            </a:r>
            <a:r>
              <a:rPr lang="en-US" dirty="0" err="1" smtClean="0"/>
              <a:t>vörös</a:t>
            </a:r>
            <a:r>
              <a:rPr lang="en-US" dirty="0" smtClean="0"/>
              <a:t>, </a:t>
            </a:r>
            <a:r>
              <a:rPr lang="en-US" dirty="0" err="1" smtClean="0"/>
              <a:t>sima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szemölcsös</a:t>
            </a:r>
            <a:r>
              <a:rPr lang="en-US" dirty="0" smtClean="0"/>
              <a:t> </a:t>
            </a:r>
            <a:r>
              <a:rPr lang="en-US" dirty="0" err="1" smtClean="0"/>
              <a:t>depapillált</a:t>
            </a:r>
            <a:r>
              <a:rPr lang="en-US" dirty="0" smtClean="0"/>
              <a:t> </a:t>
            </a:r>
            <a:r>
              <a:rPr lang="en-US" dirty="0" err="1" smtClean="0"/>
              <a:t>felszínű</a:t>
            </a:r>
            <a:r>
              <a:rPr lang="en-US" dirty="0" smtClean="0"/>
              <a:t> </a:t>
            </a:r>
            <a:r>
              <a:rPr lang="en-US" dirty="0" err="1" smtClean="0"/>
              <a:t>kiemelkedő</a:t>
            </a:r>
            <a:r>
              <a:rPr lang="en-US" dirty="0" smtClean="0"/>
              <a:t> </a:t>
            </a:r>
            <a:r>
              <a:rPr lang="en-US" dirty="0" err="1" smtClean="0"/>
              <a:t>folt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Alatában</a:t>
            </a:r>
            <a:r>
              <a:rPr lang="en-US" dirty="0" smtClean="0"/>
              <a:t> </a:t>
            </a:r>
            <a:r>
              <a:rPr lang="en-US" dirty="0" err="1" smtClean="0"/>
              <a:t>tünetmentes</a:t>
            </a:r>
            <a:r>
              <a:rPr lang="en-US" dirty="0" smtClean="0"/>
              <a:t>, </a:t>
            </a:r>
            <a:r>
              <a:rPr lang="en-US" dirty="0" err="1" smtClean="0"/>
              <a:t>kivéve</a:t>
            </a:r>
            <a:r>
              <a:rPr lang="en-US" dirty="0" smtClean="0"/>
              <a:t> a </a:t>
            </a:r>
            <a:r>
              <a:rPr lang="en-US" dirty="0" err="1" smtClean="0"/>
              <a:t>fogsort</a:t>
            </a:r>
            <a:r>
              <a:rPr lang="en-US" dirty="0" smtClean="0"/>
              <a:t> </a:t>
            </a:r>
            <a:r>
              <a:rPr lang="en-US" dirty="0" err="1" smtClean="0"/>
              <a:t>viselőkné</a:t>
            </a:r>
            <a:r>
              <a:rPr lang="en-US" dirty="0" smtClean="0"/>
              <a:t>, </a:t>
            </a:r>
            <a:r>
              <a:rPr lang="en-US" dirty="0" err="1" smtClean="0"/>
              <a:t>ilyenkor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irritatív</a:t>
            </a:r>
            <a:r>
              <a:rPr lang="en-US" dirty="0" smtClean="0"/>
              <a:t> </a:t>
            </a:r>
            <a:r>
              <a:rPr lang="en-US" dirty="0" err="1" smtClean="0"/>
              <a:t>tényező</a:t>
            </a:r>
            <a:r>
              <a:rPr lang="en-US" dirty="0" smtClean="0"/>
              <a:t> </a:t>
            </a:r>
            <a:r>
              <a:rPr lang="en-US" dirty="0" err="1" smtClean="0"/>
              <a:t>hatására</a:t>
            </a:r>
            <a:r>
              <a:rPr lang="en-US" dirty="0" smtClean="0"/>
              <a:t> </a:t>
            </a:r>
            <a:r>
              <a:rPr lang="en-US" dirty="0" err="1" smtClean="0"/>
              <a:t>fájdalmassá</a:t>
            </a:r>
            <a:r>
              <a:rPr lang="en-US" dirty="0" smtClean="0"/>
              <a:t> </a:t>
            </a:r>
            <a:r>
              <a:rPr lang="en-US" dirty="0" err="1" smtClean="0"/>
              <a:t>válhat</a:t>
            </a:r>
            <a:r>
              <a:rPr lang="en-US" dirty="0" smtClean="0"/>
              <a:t>, </a:t>
            </a:r>
            <a:r>
              <a:rPr lang="en-US" dirty="0" err="1" smtClean="0"/>
              <a:t>malignizálódhat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TH: </a:t>
            </a:r>
            <a:r>
              <a:rPr lang="en-US" dirty="0" err="1" smtClean="0"/>
              <a:t>antibiotikum</a:t>
            </a:r>
            <a:r>
              <a:rPr lang="en-US" dirty="0" smtClean="0"/>
              <a:t>, </a:t>
            </a:r>
            <a:r>
              <a:rPr lang="en-US" dirty="0" err="1" smtClean="0"/>
              <a:t>krio</a:t>
            </a:r>
            <a:r>
              <a:rPr lang="en-US" dirty="0" smtClean="0"/>
              <a:t>- </a:t>
            </a:r>
            <a:r>
              <a:rPr lang="en-US" dirty="0" err="1" smtClean="0"/>
              <a:t>lézersebészet</a:t>
            </a:r>
            <a:endParaRPr lang="en-US" dirty="0"/>
          </a:p>
        </p:txBody>
      </p:sp>
      <p:pic>
        <p:nvPicPr>
          <p:cNvPr id="4" name="Picture 3" descr="Képernyőfotó 2020-03-20 - 17.5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70" y="2170034"/>
            <a:ext cx="1278433" cy="1414921"/>
          </a:xfrm>
          <a:prstGeom prst="rect">
            <a:avLst/>
          </a:prstGeom>
        </p:spPr>
      </p:pic>
      <p:pic>
        <p:nvPicPr>
          <p:cNvPr id="5" name="Picture 4" descr="Képernyőfotó 2020-03-20 - 17.5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56" y="2170034"/>
            <a:ext cx="1474212" cy="11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6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82" y="817582"/>
            <a:ext cx="7575899" cy="6308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sz="3600" dirty="0" smtClean="0"/>
              <a:t>Lingua </a:t>
            </a:r>
            <a:r>
              <a:rPr lang="en-US" sz="3600" dirty="0" err="1" smtClean="0"/>
              <a:t>geographica</a:t>
            </a:r>
            <a:r>
              <a:rPr lang="en-US" sz="3600" dirty="0" smtClean="0"/>
              <a:t>/</a:t>
            </a:r>
            <a:r>
              <a:rPr lang="en-US" sz="3600" dirty="0" err="1" smtClean="0"/>
              <a:t>glossitis</a:t>
            </a:r>
            <a:r>
              <a:rPr lang="en-US" sz="3600" dirty="0" smtClean="0"/>
              <a:t> </a:t>
            </a:r>
            <a:r>
              <a:rPr lang="en-US" sz="3600" dirty="0" err="1" smtClean="0"/>
              <a:t>migrans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760461"/>
            <a:ext cx="6965244" cy="4657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 err="1" smtClean="0"/>
              <a:t>nyelv</a:t>
            </a:r>
            <a:r>
              <a:rPr lang="en-US" dirty="0" smtClean="0"/>
              <a:t> </a:t>
            </a:r>
            <a:r>
              <a:rPr lang="en-US" dirty="0" err="1" smtClean="0"/>
              <a:t>felszínén</a:t>
            </a:r>
            <a:r>
              <a:rPr lang="en-US" dirty="0" smtClean="0"/>
              <a:t>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nagyságú</a:t>
            </a:r>
            <a:r>
              <a:rPr lang="en-US" dirty="0" smtClean="0"/>
              <a:t> </a:t>
            </a:r>
            <a:r>
              <a:rPr lang="en-US" dirty="0" err="1" smtClean="0"/>
              <a:t>halványpiros</a:t>
            </a:r>
            <a:r>
              <a:rPr lang="en-US" dirty="0" smtClean="0"/>
              <a:t>, </a:t>
            </a:r>
            <a:r>
              <a:rPr lang="en-US" dirty="0" err="1" smtClean="0"/>
              <a:t>sima</a:t>
            </a:r>
            <a:r>
              <a:rPr lang="en-US" dirty="0" smtClean="0"/>
              <a:t>, </a:t>
            </a:r>
            <a:r>
              <a:rPr lang="en-US" dirty="0" err="1" smtClean="0"/>
              <a:t>depapillált</a:t>
            </a:r>
            <a:r>
              <a:rPr lang="en-US" dirty="0" smtClean="0"/>
              <a:t> (papilla </a:t>
            </a:r>
            <a:r>
              <a:rPr lang="en-US" dirty="0" err="1" smtClean="0"/>
              <a:t>elvesztése</a:t>
            </a:r>
            <a:r>
              <a:rPr lang="en-US" dirty="0" smtClean="0"/>
              <a:t>) </a:t>
            </a:r>
            <a:r>
              <a:rPr lang="en-US" dirty="0" err="1" smtClean="0"/>
              <a:t>területek</a:t>
            </a:r>
            <a:r>
              <a:rPr lang="en-US" dirty="0" smtClean="0"/>
              <a:t> </a:t>
            </a:r>
            <a:r>
              <a:rPr lang="en-US" dirty="0" err="1" smtClean="0"/>
              <a:t>láthatók</a:t>
            </a:r>
            <a:r>
              <a:rPr lang="en-US" dirty="0" smtClean="0"/>
              <a:t>, </a:t>
            </a:r>
            <a:r>
              <a:rPr lang="en-US" dirty="0" err="1" smtClean="0"/>
              <a:t>szélük</a:t>
            </a:r>
            <a:r>
              <a:rPr lang="en-US" dirty="0" smtClean="0"/>
              <a:t> </a:t>
            </a:r>
            <a:r>
              <a:rPr lang="en-US" dirty="0" err="1" smtClean="0"/>
              <a:t>zegzugos</a:t>
            </a:r>
            <a:r>
              <a:rPr lang="en-US" dirty="0" smtClean="0"/>
              <a:t>, </a:t>
            </a:r>
            <a:r>
              <a:rPr lang="en-US" dirty="0" err="1" smtClean="0"/>
              <a:t>éles</a:t>
            </a:r>
            <a:r>
              <a:rPr lang="en-US" dirty="0" smtClean="0"/>
              <a:t> </a:t>
            </a:r>
            <a:r>
              <a:rPr lang="en-US" dirty="0" err="1" smtClean="0"/>
              <a:t>határú</a:t>
            </a:r>
            <a:r>
              <a:rPr lang="en-US" dirty="0" smtClean="0"/>
              <a:t>.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éles</a:t>
            </a:r>
            <a:r>
              <a:rPr lang="en-US" dirty="0" smtClean="0"/>
              <a:t> </a:t>
            </a:r>
            <a:r>
              <a:rPr lang="en-US" dirty="0" err="1" smtClean="0"/>
              <a:t>határ</a:t>
            </a:r>
            <a:r>
              <a:rPr lang="en-US" dirty="0" smtClean="0"/>
              <a:t> </a:t>
            </a:r>
            <a:r>
              <a:rPr lang="en-US" dirty="0" err="1" smtClean="0"/>
              <a:t>enyhén</a:t>
            </a:r>
            <a:r>
              <a:rPr lang="en-US" dirty="0" smtClean="0"/>
              <a:t> </a:t>
            </a:r>
            <a:r>
              <a:rPr lang="en-US" dirty="0" err="1" smtClean="0"/>
              <a:t>emelt</a:t>
            </a:r>
            <a:r>
              <a:rPr lang="en-US" dirty="0" smtClean="0"/>
              <a:t> </a:t>
            </a:r>
            <a:r>
              <a:rPr lang="en-US" dirty="0" err="1" smtClean="0"/>
              <a:t>fehér</a:t>
            </a:r>
            <a:r>
              <a:rPr lang="en-US" dirty="0" smtClean="0"/>
              <a:t>, </a:t>
            </a:r>
            <a:r>
              <a:rPr lang="en-US" dirty="0" err="1" smtClean="0"/>
              <a:t>sárga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szürke</a:t>
            </a:r>
            <a:r>
              <a:rPr lang="en-US" dirty="0" smtClean="0"/>
              <a:t> </a:t>
            </a:r>
            <a:r>
              <a:rPr lang="en-US" dirty="0" err="1" smtClean="0"/>
              <a:t>színű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Hajlamosító</a:t>
            </a:r>
            <a:r>
              <a:rPr lang="en-US" dirty="0" smtClean="0"/>
              <a:t> </a:t>
            </a:r>
            <a:r>
              <a:rPr lang="en-US" dirty="0" err="1" smtClean="0"/>
              <a:t>tényezők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genetika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vitaminhiány</a:t>
            </a:r>
            <a:r>
              <a:rPr lang="en-US" dirty="0" smtClean="0"/>
              <a:t>, </a:t>
            </a:r>
            <a:r>
              <a:rPr lang="en-US" dirty="0" err="1" smtClean="0"/>
              <a:t>alultápláltság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pszihés</a:t>
            </a:r>
            <a:r>
              <a:rPr lang="en-US" dirty="0" smtClean="0"/>
              <a:t> </a:t>
            </a:r>
            <a:r>
              <a:rPr lang="en-US" dirty="0" err="1" smtClean="0"/>
              <a:t>tényezők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diabetes mellitus</a:t>
            </a:r>
          </a:p>
          <a:p>
            <a:pPr marL="0" indent="0">
              <a:buNone/>
            </a:pPr>
            <a:r>
              <a:rPr lang="en-US" dirty="0" smtClean="0"/>
              <a:t>TH: </a:t>
            </a:r>
            <a:r>
              <a:rPr lang="en-US" dirty="0" err="1" smtClean="0"/>
              <a:t>Folsav</a:t>
            </a:r>
            <a:r>
              <a:rPr lang="en-US" dirty="0" smtClean="0"/>
              <a:t>, B12 vitamin, </a:t>
            </a:r>
            <a:r>
              <a:rPr lang="en-US" dirty="0" err="1" smtClean="0"/>
              <a:t>antibiotikum</a:t>
            </a:r>
            <a:r>
              <a:rPr lang="en-US" dirty="0" smtClean="0"/>
              <a:t>, </a:t>
            </a:r>
            <a:r>
              <a:rPr lang="en-US" dirty="0" err="1" smtClean="0"/>
              <a:t>cinkszulfát</a:t>
            </a:r>
            <a:r>
              <a:rPr lang="en-US" dirty="0" smtClean="0"/>
              <a:t> </a:t>
            </a:r>
            <a:r>
              <a:rPr lang="en-US" dirty="0" err="1" smtClean="0"/>
              <a:t>vízben</a:t>
            </a:r>
            <a:r>
              <a:rPr lang="en-US" dirty="0" smtClean="0"/>
              <a:t> </a:t>
            </a:r>
            <a:r>
              <a:rPr lang="en-US" dirty="0" err="1" smtClean="0"/>
              <a:t>feloldva</a:t>
            </a:r>
            <a:endParaRPr lang="en-US" dirty="0"/>
          </a:p>
        </p:txBody>
      </p:sp>
      <p:pic>
        <p:nvPicPr>
          <p:cNvPr id="4" name="Picture 3" descr="Képernyőfotó 2020-03-20 - 18.0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49" y="3498638"/>
            <a:ext cx="1592019" cy="19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186</TotalTime>
  <Words>572</Words>
  <Application>Microsoft Macintosh PowerPoint</Application>
  <PresentationFormat>On-screen Show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Pushpin</vt:lpstr>
      <vt:lpstr>Orális medicina</vt:lpstr>
      <vt:lpstr>Orális Medicina</vt:lpstr>
      <vt:lpstr>Szájnyálkahártya</vt:lpstr>
      <vt:lpstr>Szájnyálkahártya elváltozások diagnosztikája</vt:lpstr>
      <vt:lpstr>Nyálkahártya elváltozások növekedése</vt:lpstr>
      <vt:lpstr>Nyálkahártya elváltozások lokalizáció szerint</vt:lpstr>
      <vt:lpstr>Glossopathiak </vt:lpstr>
      <vt:lpstr>1. Glossitis mediana rhombica</vt:lpstr>
      <vt:lpstr>2. Lingua geographica/glossitis migrans</vt:lpstr>
      <vt:lpstr>3. Lingua pilosa</vt:lpstr>
      <vt:lpstr>4. Glossodynia/glossopyrosis</vt:lpstr>
      <vt:lpstr>5. Glossitis chronica</vt:lpstr>
      <vt:lpstr>6. Lingua scrotalis/lingua plicata</vt:lpstr>
      <vt:lpstr>7. Lepedékes nyelv</vt:lpstr>
      <vt:lpstr>Cheilopathiak</vt:lpstr>
      <vt:lpstr>Cheilitis exfoliativa</vt:lpstr>
      <vt:lpstr>Cheilitis medicamentosa</vt:lpstr>
      <vt:lpstr>Cheilitis angularis</vt:lpstr>
      <vt:lpstr>Cheilitis glandularis</vt:lpstr>
      <vt:lpstr>Cheilitis (actinica) chronica</vt:lpstr>
      <vt:lpstr>Cheilitis granulomatosa</vt:lpstr>
      <vt:lpstr>PowerPoint Presentation</vt:lpstr>
      <vt:lpstr>Szájnyálkahártya elváltozások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Orális medicina</dc:title>
  <dc:creator>Microsoft Office User</dc:creator>
  <cp:lastModifiedBy>Microsoft Office User</cp:lastModifiedBy>
  <cp:revision>52</cp:revision>
  <dcterms:created xsi:type="dcterms:W3CDTF">2020-03-20T16:26:31Z</dcterms:created>
  <dcterms:modified xsi:type="dcterms:W3CDTF">2020-03-20T19:32:42Z</dcterms:modified>
</cp:coreProperties>
</file>