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DB93-DA86-D244-BB42-8981C4170E59}" type="datetimeFigureOut">
              <a:rPr lang="en-US" smtClean="0"/>
              <a:t>20. 03. 20.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25C-609F-5946-AC20-725EEDBF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Orális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 2.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Acut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artophiás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candidiosis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kezelt</a:t>
            </a:r>
            <a:r>
              <a:rPr lang="en-US" dirty="0" smtClean="0"/>
              <a:t> </a:t>
            </a:r>
            <a:r>
              <a:rPr lang="en-US" dirty="0" err="1" smtClean="0"/>
              <a:t>álhártyás</a:t>
            </a:r>
            <a:r>
              <a:rPr lang="en-US" dirty="0" smtClean="0"/>
              <a:t> </a:t>
            </a:r>
            <a:r>
              <a:rPr lang="en-US" dirty="0" err="1" smtClean="0"/>
              <a:t>candidosis</a:t>
            </a:r>
            <a:r>
              <a:rPr lang="en-US" dirty="0" smtClean="0"/>
              <a:t> </a:t>
            </a:r>
            <a:r>
              <a:rPr lang="en-US" dirty="0" err="1" smtClean="0"/>
              <a:t>átmehet</a:t>
            </a:r>
            <a:r>
              <a:rPr lang="en-US" dirty="0" smtClean="0"/>
              <a:t> </a:t>
            </a:r>
            <a:r>
              <a:rPr lang="en-US" dirty="0" err="1" smtClean="0"/>
              <a:t>atrophias</a:t>
            </a:r>
            <a:r>
              <a:rPr lang="en-US" dirty="0" smtClean="0"/>
              <a:t> </a:t>
            </a:r>
            <a:r>
              <a:rPr lang="en-US" dirty="0" err="1" smtClean="0"/>
              <a:t>formába</a:t>
            </a:r>
            <a:r>
              <a:rPr lang="en-US" dirty="0" smtClean="0"/>
              <a:t>, de </a:t>
            </a:r>
            <a:r>
              <a:rPr lang="en-US" dirty="0" err="1" smtClean="0"/>
              <a:t>megelőző</a:t>
            </a:r>
            <a:r>
              <a:rPr lang="en-US" dirty="0" smtClean="0"/>
              <a:t> </a:t>
            </a:r>
            <a:r>
              <a:rPr lang="en-US" dirty="0" err="1" smtClean="0"/>
              <a:t>álhártyás</a:t>
            </a:r>
            <a:r>
              <a:rPr lang="en-US" dirty="0" smtClean="0"/>
              <a:t> </a:t>
            </a:r>
            <a:r>
              <a:rPr lang="en-US" dirty="0" err="1" smtClean="0"/>
              <a:t>típus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is </a:t>
            </a:r>
            <a:r>
              <a:rPr lang="en-US" dirty="0" err="1" smtClean="0"/>
              <a:t>kialakulhat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Predilektios</a:t>
            </a:r>
            <a:r>
              <a:rPr lang="en-US" b="1" dirty="0" smtClean="0"/>
              <a:t> </a:t>
            </a:r>
            <a:r>
              <a:rPr lang="en-US" b="1" dirty="0" err="1" smtClean="0"/>
              <a:t>helye</a:t>
            </a:r>
            <a:r>
              <a:rPr lang="en-US" b="1" dirty="0" smtClean="0"/>
              <a:t>: </a:t>
            </a:r>
            <a:r>
              <a:rPr lang="en-US" dirty="0" err="1" smtClean="0"/>
              <a:t>nyelvhát</a:t>
            </a:r>
            <a:r>
              <a:rPr lang="en-US" dirty="0" smtClean="0"/>
              <a:t>, de a </a:t>
            </a:r>
            <a:r>
              <a:rPr lang="en-US" dirty="0" err="1" smtClean="0"/>
              <a:t>szájüregben</a:t>
            </a:r>
            <a:r>
              <a:rPr lang="en-US" dirty="0" smtClean="0"/>
              <a:t> </a:t>
            </a:r>
            <a:r>
              <a:rPr lang="en-US" dirty="0" err="1" smtClean="0"/>
              <a:t>bárhol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Tünetek</a:t>
            </a:r>
            <a:r>
              <a:rPr lang="en-US" b="1" dirty="0" smtClean="0"/>
              <a:t>: </a:t>
            </a:r>
            <a:r>
              <a:rPr lang="en-US" dirty="0" smtClean="0"/>
              <a:t>a </a:t>
            </a:r>
            <a:r>
              <a:rPr lang="en-US" dirty="0" err="1" smtClean="0"/>
              <a:t>nyálkahártya</a:t>
            </a:r>
            <a:r>
              <a:rPr lang="en-US" dirty="0" smtClean="0"/>
              <a:t> </a:t>
            </a:r>
            <a:r>
              <a:rPr lang="en-US" dirty="0" err="1" smtClean="0"/>
              <a:t>oedemássá</a:t>
            </a:r>
            <a:r>
              <a:rPr lang="en-US" dirty="0" smtClean="0"/>
              <a:t>, </a:t>
            </a:r>
            <a:r>
              <a:rPr lang="en-US" dirty="0" err="1" smtClean="0"/>
              <a:t>simává</a:t>
            </a:r>
            <a:r>
              <a:rPr lang="en-US" dirty="0" smtClean="0"/>
              <a:t> (</a:t>
            </a:r>
            <a:r>
              <a:rPr lang="en-US" dirty="0" err="1" smtClean="0"/>
              <a:t>atrophia</a:t>
            </a:r>
            <a:r>
              <a:rPr lang="en-US" dirty="0" smtClean="0"/>
              <a:t>), </a:t>
            </a:r>
            <a:r>
              <a:rPr lang="en-US" dirty="0" err="1" smtClean="0"/>
              <a:t>vörössé</a:t>
            </a:r>
            <a:r>
              <a:rPr lang="en-US" dirty="0" smtClean="0"/>
              <a:t>, </a:t>
            </a:r>
            <a:r>
              <a:rPr lang="en-US" dirty="0" err="1" smtClean="0"/>
              <a:t>égővé</a:t>
            </a:r>
            <a:r>
              <a:rPr lang="en-US" dirty="0" smtClean="0"/>
              <a:t>, </a:t>
            </a:r>
            <a:r>
              <a:rPr lang="en-US" dirty="0" err="1" smtClean="0"/>
              <a:t>fájdalmassá</a:t>
            </a:r>
            <a:r>
              <a:rPr lang="en-US" dirty="0" smtClean="0"/>
              <a:t> </a:t>
            </a:r>
            <a:r>
              <a:rPr lang="en-US" dirty="0" err="1" smtClean="0"/>
              <a:t>válik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Képernyőfotó 2020-03-20 - 21.2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49" y="5143500"/>
            <a:ext cx="271401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2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Krónikus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atrophiás</a:t>
            </a:r>
            <a:r>
              <a:rPr lang="en-US" b="1" dirty="0" smtClean="0">
                <a:solidFill>
                  <a:srgbClr val="800000"/>
                </a:solidFill>
              </a:rPr>
              <a:t> candidiasis (stomatitis </a:t>
            </a:r>
            <a:r>
              <a:rPr lang="en-US" b="1" dirty="0" err="1" smtClean="0">
                <a:solidFill>
                  <a:srgbClr val="800000"/>
                </a:solidFill>
              </a:rPr>
              <a:t>protetica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6"/>
            <a:ext cx="8229600" cy="4898497"/>
          </a:xfrm>
        </p:spPr>
        <p:txBody>
          <a:bodyPr/>
          <a:lstStyle/>
          <a:p>
            <a:r>
              <a:rPr lang="en-US" dirty="0" err="1" smtClean="0"/>
              <a:t>Lemezes</a:t>
            </a:r>
            <a:r>
              <a:rPr lang="en-US" dirty="0" smtClean="0"/>
              <a:t> </a:t>
            </a:r>
            <a:r>
              <a:rPr lang="en-US" dirty="0" err="1" smtClean="0"/>
              <a:t>fogpótlást</a:t>
            </a:r>
            <a:r>
              <a:rPr lang="en-US" dirty="0" smtClean="0"/>
              <a:t> </a:t>
            </a:r>
            <a:r>
              <a:rPr lang="en-US" dirty="0" err="1" smtClean="0"/>
              <a:t>viselőknél</a:t>
            </a:r>
            <a:r>
              <a:rPr lang="en-US" dirty="0" smtClean="0"/>
              <a:t> </a:t>
            </a:r>
            <a:r>
              <a:rPr lang="en-US" dirty="0" err="1" smtClean="0"/>
              <a:t>palatinalis</a:t>
            </a:r>
            <a:r>
              <a:rPr lang="en-US" dirty="0" smtClean="0"/>
              <a:t> </a:t>
            </a:r>
            <a:r>
              <a:rPr lang="en-US" dirty="0" err="1" smtClean="0"/>
              <a:t>gingiváján</a:t>
            </a:r>
            <a:r>
              <a:rPr lang="en-US" dirty="0" smtClean="0"/>
              <a:t> </a:t>
            </a:r>
            <a:r>
              <a:rPr lang="en-US" dirty="0" err="1" smtClean="0"/>
              <a:t>fejlődik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gombás</a:t>
            </a:r>
            <a:r>
              <a:rPr lang="en-US" dirty="0" smtClean="0"/>
              <a:t> </a:t>
            </a:r>
            <a:r>
              <a:rPr lang="en-US" dirty="0" err="1" smtClean="0"/>
              <a:t>gyull</a:t>
            </a:r>
            <a:r>
              <a:rPr lang="en-US" dirty="0" err="1" smtClean="0"/>
              <a:t>adás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Éles</a:t>
            </a:r>
            <a:r>
              <a:rPr lang="en-US" dirty="0" smtClean="0"/>
              <a:t> </a:t>
            </a:r>
            <a:r>
              <a:rPr lang="en-US" dirty="0" err="1" smtClean="0"/>
              <a:t>határú</a:t>
            </a:r>
            <a:r>
              <a:rPr lang="en-US" dirty="0" smtClean="0"/>
              <a:t>, </a:t>
            </a:r>
            <a:r>
              <a:rPr lang="en-US" dirty="0" err="1" smtClean="0"/>
              <a:t>vörös</a:t>
            </a:r>
            <a:r>
              <a:rPr lang="en-US" dirty="0" smtClean="0"/>
              <a:t>, </a:t>
            </a:r>
            <a:r>
              <a:rPr lang="en-US" dirty="0" err="1" smtClean="0"/>
              <a:t>oedemás</a:t>
            </a:r>
            <a:r>
              <a:rPr lang="en-US" dirty="0" smtClean="0"/>
              <a:t> </a:t>
            </a:r>
            <a:r>
              <a:rPr lang="en-US" dirty="0" err="1" smtClean="0"/>
              <a:t>elváltozás</a:t>
            </a:r>
            <a:r>
              <a:rPr lang="en-US" dirty="0" smtClean="0"/>
              <a:t>, </a:t>
            </a:r>
            <a:r>
              <a:rPr lang="en-US" dirty="0" err="1" smtClean="0"/>
              <a:t>néhol</a:t>
            </a:r>
            <a:r>
              <a:rPr lang="en-US" dirty="0" smtClean="0"/>
              <a:t> </a:t>
            </a:r>
            <a:r>
              <a:rPr lang="en-US" dirty="0" err="1" smtClean="0"/>
              <a:t>erodált</a:t>
            </a:r>
            <a:r>
              <a:rPr lang="en-US" dirty="0" smtClean="0"/>
              <a:t> </a:t>
            </a:r>
            <a:r>
              <a:rPr lang="en-US" dirty="0" err="1" smtClean="0"/>
              <a:t>nyálkahártya</a:t>
            </a:r>
            <a:endParaRPr lang="hu-HU" dirty="0" smtClean="0"/>
          </a:p>
          <a:p>
            <a:r>
              <a:rPr lang="en-US" b="1" u="sng" dirty="0" err="1" smtClean="0">
                <a:solidFill>
                  <a:srgbClr val="800000"/>
                </a:solidFill>
              </a:rPr>
              <a:t>Linearis</a:t>
            </a:r>
            <a:r>
              <a:rPr lang="en-US" b="1" u="sng" dirty="0" smtClean="0">
                <a:solidFill>
                  <a:srgbClr val="800000"/>
                </a:solidFill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</a:rPr>
              <a:t>gingivalis</a:t>
            </a:r>
            <a:r>
              <a:rPr lang="en-US" b="1" u="sng" dirty="0" smtClean="0">
                <a:solidFill>
                  <a:srgbClr val="800000"/>
                </a:solidFill>
              </a:rPr>
              <a:t> erythema</a:t>
            </a:r>
            <a:r>
              <a:rPr lang="en-US" b="1" u="sng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íny</a:t>
            </a:r>
            <a:r>
              <a:rPr lang="en-US" dirty="0" smtClean="0"/>
              <a:t> </a:t>
            </a:r>
            <a:r>
              <a:rPr lang="en-US" dirty="0" err="1" smtClean="0"/>
              <a:t>fájdalmatlan</a:t>
            </a:r>
            <a:r>
              <a:rPr lang="en-US" dirty="0" smtClean="0"/>
              <a:t>, lap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gyulladt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ínyszélen</a:t>
            </a:r>
            <a:r>
              <a:rPr lang="en-US" dirty="0" smtClean="0"/>
              <a:t> </a:t>
            </a:r>
            <a:r>
              <a:rPr lang="en-US" dirty="0" err="1" smtClean="0"/>
              <a:t>néhány</a:t>
            </a:r>
            <a:r>
              <a:rPr lang="en-US" dirty="0" smtClean="0"/>
              <a:t> mm </a:t>
            </a:r>
            <a:r>
              <a:rPr lang="en-US" dirty="0" err="1" smtClean="0"/>
              <a:t>széles</a:t>
            </a:r>
            <a:r>
              <a:rPr lang="en-US" dirty="0" smtClean="0"/>
              <a:t> </a:t>
            </a:r>
            <a:r>
              <a:rPr lang="en-US" dirty="0" err="1" smtClean="0"/>
              <a:t>vörös</a:t>
            </a:r>
            <a:r>
              <a:rPr lang="en-US" dirty="0" smtClean="0"/>
              <a:t> </a:t>
            </a:r>
            <a:r>
              <a:rPr lang="en-US" dirty="0" err="1" smtClean="0"/>
              <a:t>csík</a:t>
            </a:r>
            <a:r>
              <a:rPr lang="en-US" dirty="0" smtClean="0"/>
              <a:t> </a:t>
            </a:r>
            <a:r>
              <a:rPr lang="en-US" dirty="0" err="1" smtClean="0"/>
              <a:t>fut</a:t>
            </a:r>
            <a:r>
              <a:rPr lang="en-US" dirty="0" smtClean="0"/>
              <a:t> </a:t>
            </a:r>
            <a:r>
              <a:rPr lang="en-US" dirty="0" err="1" smtClean="0"/>
              <a:t>végig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9" y="5003059"/>
            <a:ext cx="2885463" cy="18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69778"/>
            <a:ext cx="6965245" cy="2994760"/>
          </a:xfrm>
        </p:spPr>
        <p:txBody>
          <a:bodyPr>
            <a:normAutofit/>
          </a:bodyPr>
          <a:lstStyle/>
          <a:p>
            <a:r>
              <a:rPr lang="en-US" b="1" dirty="0" err="1"/>
              <a:t>Szájnyálkahártya</a:t>
            </a:r>
            <a:r>
              <a:rPr lang="en-US" b="1" dirty="0"/>
              <a:t> </a:t>
            </a:r>
            <a:r>
              <a:rPr lang="en-US" b="1" dirty="0" err="1" smtClean="0"/>
              <a:t>elváltozások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008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003144"/>
                </a:solidFill>
              </a:rPr>
              <a:t>Traumás</a:t>
            </a:r>
            <a:r>
              <a:rPr lang="en-US" b="1" dirty="0" smtClean="0">
                <a:solidFill>
                  <a:srgbClr val="003144"/>
                </a:solidFill>
              </a:rPr>
              <a:t> </a:t>
            </a:r>
            <a:r>
              <a:rPr lang="en-US" b="1" dirty="0" err="1" smtClean="0">
                <a:solidFill>
                  <a:srgbClr val="003144"/>
                </a:solidFill>
              </a:rPr>
              <a:t>fekély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28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Oka: </a:t>
            </a:r>
            <a:r>
              <a:rPr lang="en-US" dirty="0" err="1" smtClean="0"/>
              <a:t>egyszeri</a:t>
            </a:r>
            <a:r>
              <a:rPr lang="en-US" dirty="0" smtClean="0"/>
              <a:t> </a:t>
            </a:r>
            <a:r>
              <a:rPr lang="en-US" dirty="0" err="1" smtClean="0"/>
              <a:t>sérülés</a:t>
            </a:r>
            <a:r>
              <a:rPr lang="en-US" dirty="0" smtClean="0"/>
              <a:t> (</a:t>
            </a:r>
            <a:r>
              <a:rPr lang="en-US" dirty="0" err="1" smtClean="0"/>
              <a:t>verekedés</a:t>
            </a:r>
            <a:r>
              <a:rPr lang="en-US" dirty="0" smtClean="0"/>
              <a:t>, sport, </a:t>
            </a:r>
            <a:r>
              <a:rPr lang="en-US" dirty="0" err="1" smtClean="0"/>
              <a:t>epilepsia</a:t>
            </a:r>
            <a:r>
              <a:rPr lang="en-US" dirty="0" smtClean="0"/>
              <a:t>, </a:t>
            </a:r>
            <a:r>
              <a:rPr lang="en-US" dirty="0" err="1" smtClean="0"/>
              <a:t>csont</a:t>
            </a:r>
            <a:r>
              <a:rPr lang="en-US" dirty="0" smtClean="0"/>
              <a:t>, </a:t>
            </a:r>
            <a:r>
              <a:rPr lang="en-US" dirty="0" err="1" smtClean="0"/>
              <a:t>éles</a:t>
            </a:r>
            <a:r>
              <a:rPr lang="en-US" dirty="0" smtClean="0"/>
              <a:t> </a:t>
            </a:r>
            <a:r>
              <a:rPr lang="en-US" dirty="0" err="1" smtClean="0"/>
              <a:t>letört</a:t>
            </a:r>
            <a:r>
              <a:rPr lang="en-US" dirty="0" smtClean="0"/>
              <a:t> fog)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érintett</a:t>
            </a:r>
            <a:r>
              <a:rPr lang="en-US" dirty="0" smtClean="0"/>
              <a:t> </a:t>
            </a:r>
            <a:r>
              <a:rPr lang="en-US" dirty="0" err="1" smtClean="0"/>
              <a:t>nyálkahártyán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átmérőjű</a:t>
            </a:r>
            <a:r>
              <a:rPr lang="en-US" dirty="0" smtClean="0"/>
              <a:t> </a:t>
            </a:r>
            <a:r>
              <a:rPr lang="en-US" dirty="0" err="1" smtClean="0"/>
              <a:t>sárgásfehér</a:t>
            </a:r>
            <a:r>
              <a:rPr lang="en-US" dirty="0" smtClean="0"/>
              <a:t>, </a:t>
            </a:r>
            <a:r>
              <a:rPr lang="en-US" dirty="0" err="1" smtClean="0"/>
              <a:t>fibrines</a:t>
            </a:r>
            <a:r>
              <a:rPr lang="en-US" dirty="0" smtClean="0"/>
              <a:t>, </a:t>
            </a:r>
            <a:r>
              <a:rPr lang="en-US" dirty="0" err="1" smtClean="0"/>
              <a:t>álhártyával</a:t>
            </a:r>
            <a:r>
              <a:rPr lang="en-US" dirty="0" smtClean="0"/>
              <a:t> </a:t>
            </a:r>
            <a:r>
              <a:rPr lang="en-US" dirty="0" err="1" smtClean="0"/>
              <a:t>fedett</a:t>
            </a:r>
            <a:r>
              <a:rPr lang="en-US" dirty="0" smtClean="0"/>
              <a:t>, </a:t>
            </a:r>
            <a:r>
              <a:rPr lang="en-US" dirty="0" err="1" smtClean="0"/>
              <a:t>fájdalmas</a:t>
            </a:r>
            <a:r>
              <a:rPr lang="en-US" dirty="0" smtClean="0"/>
              <a:t>, </a:t>
            </a:r>
            <a:r>
              <a:rPr lang="en-US" dirty="0" err="1" smtClean="0"/>
              <a:t>puha</a:t>
            </a:r>
            <a:r>
              <a:rPr lang="en-US" dirty="0" smtClean="0"/>
              <a:t> </a:t>
            </a:r>
            <a:r>
              <a:rPr lang="en-US" dirty="0" err="1" smtClean="0"/>
              <a:t>tapintatú</a:t>
            </a:r>
            <a:r>
              <a:rPr lang="en-US" dirty="0" smtClean="0"/>
              <a:t> </a:t>
            </a:r>
            <a:r>
              <a:rPr lang="en-US" dirty="0" err="1" smtClean="0"/>
              <a:t>elváltozás</a:t>
            </a:r>
            <a:r>
              <a:rPr lang="en-US" dirty="0" smtClean="0"/>
              <a:t>. </a:t>
            </a:r>
            <a:r>
              <a:rPr lang="en-US" dirty="0" err="1" smtClean="0"/>
              <a:t>Körülötte</a:t>
            </a:r>
            <a:r>
              <a:rPr lang="en-US" dirty="0" smtClean="0"/>
              <a:t> </a:t>
            </a:r>
            <a:r>
              <a:rPr lang="en-US" dirty="0" err="1" smtClean="0"/>
              <a:t>erythemás</a:t>
            </a:r>
            <a:r>
              <a:rPr lang="en-US" dirty="0" smtClean="0"/>
              <a:t> </a:t>
            </a:r>
            <a:r>
              <a:rPr lang="en-US" dirty="0" err="1" smtClean="0"/>
              <a:t>udvar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6-10 nap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spontán</a:t>
            </a:r>
            <a:r>
              <a:rPr lang="en-US" dirty="0" smtClean="0"/>
              <a:t> </a:t>
            </a:r>
            <a:r>
              <a:rPr lang="en-US" dirty="0" err="1" smtClean="0"/>
              <a:t>gyógyul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Differenciáldg</a:t>
            </a:r>
            <a:r>
              <a:rPr lang="en-US" dirty="0" smtClean="0"/>
              <a:t>: </a:t>
            </a:r>
            <a:r>
              <a:rPr lang="en-US" dirty="0" err="1" smtClean="0"/>
              <a:t>specifikus</a:t>
            </a:r>
            <a:r>
              <a:rPr lang="en-US" dirty="0" smtClean="0"/>
              <a:t> </a:t>
            </a:r>
            <a:r>
              <a:rPr lang="en-US" dirty="0" err="1" smtClean="0"/>
              <a:t>fekélyek</a:t>
            </a:r>
            <a:r>
              <a:rPr lang="en-US" dirty="0" smtClean="0"/>
              <a:t> (TBC, </a:t>
            </a:r>
            <a:r>
              <a:rPr lang="en-US" dirty="0" err="1" smtClean="0"/>
              <a:t>lues</a:t>
            </a:r>
            <a:r>
              <a:rPr lang="en-US" dirty="0" smtClean="0"/>
              <a:t>) </a:t>
            </a:r>
            <a:r>
              <a:rPr lang="en-US" dirty="0" err="1" smtClean="0"/>
              <a:t>aphta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épernyőfotó 2020-03-08 - 19.4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27" y="47192"/>
            <a:ext cx="2298205" cy="13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152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Traumás</a:t>
            </a:r>
            <a:r>
              <a:rPr lang="en-US" b="1" dirty="0" smtClean="0"/>
              <a:t> </a:t>
            </a:r>
            <a:r>
              <a:rPr lang="en-US" b="1" dirty="0" err="1" smtClean="0"/>
              <a:t>ínylaesiók</a:t>
            </a:r>
            <a:r>
              <a:rPr lang="en-US" b="1" dirty="0" smtClean="0"/>
              <a:t> / </a:t>
            </a:r>
            <a:r>
              <a:rPr lang="en-US" b="1" dirty="0" err="1" smtClean="0"/>
              <a:t>iatrogen</a:t>
            </a:r>
            <a:r>
              <a:rPr lang="en-US" b="1" dirty="0" smtClean="0"/>
              <a:t>, </a:t>
            </a:r>
            <a:r>
              <a:rPr lang="en-US" b="1" dirty="0" err="1" smtClean="0"/>
              <a:t>baleset</a:t>
            </a:r>
            <a:r>
              <a:rPr lang="en-US" b="1" dirty="0" smtClean="0"/>
              <a:t> </a:t>
            </a:r>
            <a:r>
              <a:rPr lang="en-US" b="1" dirty="0" err="1" smtClean="0"/>
              <a:t>okozta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166"/>
            <a:ext cx="8229600" cy="4529667"/>
          </a:xfrm>
        </p:spPr>
        <p:txBody>
          <a:bodyPr/>
          <a:lstStyle/>
          <a:p>
            <a:r>
              <a:rPr lang="en-US" dirty="0" err="1" smtClean="0"/>
              <a:t>Kémiai</a:t>
            </a:r>
            <a:r>
              <a:rPr lang="en-US" dirty="0" smtClean="0"/>
              <a:t> </a:t>
            </a:r>
            <a:r>
              <a:rPr lang="en-US" dirty="0" err="1" smtClean="0"/>
              <a:t>sérülés</a:t>
            </a:r>
            <a:r>
              <a:rPr lang="en-US" dirty="0" smtClean="0"/>
              <a:t> (</a:t>
            </a:r>
            <a:r>
              <a:rPr lang="en-US" dirty="0" err="1" smtClean="0"/>
              <a:t>sav</a:t>
            </a:r>
            <a:r>
              <a:rPr lang="en-US" dirty="0" smtClean="0"/>
              <a:t>, </a:t>
            </a:r>
            <a:r>
              <a:rPr lang="en-US" dirty="0" err="1" smtClean="0"/>
              <a:t>Chlorhexidin</a:t>
            </a:r>
            <a:r>
              <a:rPr lang="en-US" dirty="0" smtClean="0"/>
              <a:t>, </a:t>
            </a:r>
            <a:r>
              <a:rPr lang="en-US" dirty="0" err="1" smtClean="0"/>
              <a:t>Acetylsalicilsav</a:t>
            </a:r>
            <a:r>
              <a:rPr lang="en-US" dirty="0" smtClean="0"/>
              <a:t>, Hydrogen </a:t>
            </a:r>
            <a:r>
              <a:rPr lang="en-US" dirty="0" err="1" smtClean="0"/>
              <a:t>peroxid</a:t>
            </a:r>
            <a:r>
              <a:rPr lang="en-US" dirty="0" smtClean="0"/>
              <a:t>, </a:t>
            </a:r>
            <a:r>
              <a:rPr lang="en-US" dirty="0" err="1" smtClean="0"/>
              <a:t>fogkrémek</a:t>
            </a:r>
            <a:r>
              <a:rPr lang="en-US" dirty="0" smtClean="0"/>
              <a:t> </a:t>
            </a:r>
            <a:r>
              <a:rPr lang="en-US" dirty="0" err="1" smtClean="0"/>
              <a:t>összetevői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sérülés</a:t>
            </a:r>
            <a:r>
              <a:rPr lang="en-US" dirty="0" smtClean="0"/>
              <a:t> (</a:t>
            </a:r>
            <a:r>
              <a:rPr lang="en-US" dirty="0" err="1" smtClean="0"/>
              <a:t>dörzsölés</a:t>
            </a:r>
            <a:r>
              <a:rPr lang="en-US" dirty="0" smtClean="0"/>
              <a:t> </a:t>
            </a:r>
            <a:r>
              <a:rPr lang="en-US" dirty="0" err="1" smtClean="0"/>
              <a:t>okozta</a:t>
            </a:r>
            <a:r>
              <a:rPr lang="en-US" dirty="0" smtClean="0"/>
              <a:t> </a:t>
            </a:r>
            <a:r>
              <a:rPr lang="en-US" dirty="0" err="1" smtClean="0"/>
              <a:t>hiperkeratózis</a:t>
            </a:r>
            <a:r>
              <a:rPr lang="en-US" dirty="0" smtClean="0"/>
              <a:t>, </a:t>
            </a:r>
            <a:r>
              <a:rPr lang="en-US" dirty="0" err="1" smtClean="0"/>
              <a:t>fogkefe</a:t>
            </a:r>
            <a:r>
              <a:rPr lang="en-US" dirty="0" smtClean="0"/>
              <a:t> </a:t>
            </a:r>
            <a:r>
              <a:rPr lang="en-US" dirty="0" err="1" smtClean="0"/>
              <a:t>okozta</a:t>
            </a:r>
            <a:r>
              <a:rPr lang="en-US" dirty="0" smtClean="0"/>
              <a:t> </a:t>
            </a:r>
            <a:r>
              <a:rPr lang="en-US" dirty="0" err="1" smtClean="0"/>
              <a:t>ínyerosio</a:t>
            </a:r>
            <a:r>
              <a:rPr lang="en-US" dirty="0" smtClean="0"/>
              <a:t>, </a:t>
            </a:r>
            <a:r>
              <a:rPr lang="en-US" dirty="0" err="1" smtClean="0"/>
              <a:t>rossz</a:t>
            </a:r>
            <a:r>
              <a:rPr lang="en-US" dirty="0" smtClean="0"/>
              <a:t> </a:t>
            </a:r>
            <a:r>
              <a:rPr lang="en-US" dirty="0" err="1" smtClean="0"/>
              <a:t>szokás</a:t>
            </a:r>
            <a:r>
              <a:rPr lang="en-US" dirty="0" smtClean="0"/>
              <a:t> </a:t>
            </a:r>
            <a:r>
              <a:rPr lang="en-US" dirty="0" err="1" smtClean="0"/>
              <a:t>okozta</a:t>
            </a:r>
            <a:r>
              <a:rPr lang="en-US" dirty="0" smtClean="0"/>
              <a:t> </a:t>
            </a:r>
            <a:r>
              <a:rPr lang="en-US" dirty="0" err="1" smtClean="0"/>
              <a:t>sérülések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Hőártalom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épernyőfotó 2020-03-20 - 20.5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21" y="4635499"/>
            <a:ext cx="2655611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144"/>
                </a:solidFill>
              </a:rPr>
              <a:t>Granuloma </a:t>
            </a:r>
            <a:r>
              <a:rPr lang="en-US" b="1" dirty="0" err="1" smtClean="0">
                <a:solidFill>
                  <a:srgbClr val="003144"/>
                </a:solidFill>
              </a:rPr>
              <a:t>fissuratum</a:t>
            </a:r>
            <a:r>
              <a:rPr lang="en-US" b="1" dirty="0" smtClean="0">
                <a:solidFill>
                  <a:srgbClr val="003144"/>
                </a:solidFill>
              </a:rPr>
              <a:t> (</a:t>
            </a:r>
            <a:r>
              <a:rPr lang="en-US" b="1" dirty="0" err="1" smtClean="0">
                <a:solidFill>
                  <a:srgbClr val="003144"/>
                </a:solidFill>
              </a:rPr>
              <a:t>fogsor</a:t>
            </a:r>
            <a:r>
              <a:rPr lang="en-US" b="1" dirty="0" smtClean="0">
                <a:solidFill>
                  <a:srgbClr val="003144"/>
                </a:solidFill>
              </a:rPr>
              <a:t> </a:t>
            </a:r>
            <a:r>
              <a:rPr lang="en-US" b="1" dirty="0" err="1" smtClean="0">
                <a:solidFill>
                  <a:srgbClr val="003144"/>
                </a:solidFill>
              </a:rPr>
              <a:t>irritációs</a:t>
            </a:r>
            <a:r>
              <a:rPr lang="en-US" b="1" dirty="0" smtClean="0">
                <a:solidFill>
                  <a:srgbClr val="003144"/>
                </a:solidFill>
              </a:rPr>
              <a:t> hyperplasia)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Oka: </a:t>
            </a:r>
            <a:r>
              <a:rPr lang="en-US" dirty="0" err="1" smtClean="0"/>
              <a:t>kórosan</a:t>
            </a:r>
            <a:r>
              <a:rPr lang="en-US" dirty="0" smtClean="0"/>
              <a:t> </a:t>
            </a:r>
            <a:r>
              <a:rPr lang="en-US" dirty="0" err="1" smtClean="0"/>
              <a:t>mozgó</a:t>
            </a:r>
            <a:r>
              <a:rPr lang="en-US" dirty="0" smtClean="0"/>
              <a:t> </a:t>
            </a:r>
            <a:r>
              <a:rPr lang="en-US" dirty="0" err="1" smtClean="0"/>
              <a:t>fogsor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szélének</a:t>
            </a:r>
            <a:r>
              <a:rPr lang="en-US" dirty="0" smtClean="0"/>
              <a:t> </a:t>
            </a:r>
            <a:r>
              <a:rPr lang="en-US" dirty="0" err="1" smtClean="0"/>
              <a:t>nyomása</a:t>
            </a:r>
            <a:r>
              <a:rPr lang="en-US" dirty="0" smtClean="0"/>
              <a:t> a </a:t>
            </a:r>
            <a:r>
              <a:rPr lang="en-US" dirty="0" err="1" smtClean="0"/>
              <a:t>környező</a:t>
            </a:r>
            <a:r>
              <a:rPr lang="en-US" dirty="0" smtClean="0"/>
              <a:t> </a:t>
            </a:r>
            <a:r>
              <a:rPr lang="en-US" dirty="0" err="1" smtClean="0"/>
              <a:t>szövetekre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állcsontok</a:t>
            </a:r>
            <a:r>
              <a:rPr lang="en-US" dirty="0" smtClean="0"/>
              <a:t> </a:t>
            </a:r>
            <a:r>
              <a:rPr lang="en-US" dirty="0" err="1" smtClean="0"/>
              <a:t>középső</a:t>
            </a:r>
            <a:r>
              <a:rPr lang="en-US" dirty="0" smtClean="0"/>
              <a:t> </a:t>
            </a:r>
            <a:r>
              <a:rPr lang="en-US" dirty="0" err="1" smtClean="0"/>
              <a:t>harmadában</a:t>
            </a:r>
            <a:r>
              <a:rPr lang="en-US" dirty="0" smtClean="0"/>
              <a:t> </a:t>
            </a:r>
            <a:r>
              <a:rPr lang="en-US" dirty="0" err="1" smtClean="0"/>
              <a:t>fordul</a:t>
            </a:r>
            <a:r>
              <a:rPr lang="en-US" dirty="0" smtClean="0"/>
              <a:t> </a:t>
            </a:r>
            <a:r>
              <a:rPr lang="en-US" dirty="0" err="1" smtClean="0"/>
              <a:t>elő</a:t>
            </a:r>
            <a:r>
              <a:rPr lang="en-US" dirty="0" smtClean="0"/>
              <a:t> </a:t>
            </a:r>
            <a:r>
              <a:rPr lang="en-US" dirty="0" err="1" smtClean="0"/>
              <a:t>inkább</a:t>
            </a:r>
            <a:r>
              <a:rPr lang="en-US" dirty="0" smtClean="0"/>
              <a:t> </a:t>
            </a:r>
            <a:r>
              <a:rPr lang="en-US" dirty="0" err="1" smtClean="0"/>
              <a:t>buccalisan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nyálkahártya</a:t>
            </a:r>
            <a:r>
              <a:rPr lang="en-US" dirty="0" smtClean="0"/>
              <a:t> </a:t>
            </a:r>
            <a:r>
              <a:rPr lang="en-US" dirty="0" err="1" smtClean="0"/>
              <a:t>hámja</a:t>
            </a:r>
            <a:r>
              <a:rPr lang="en-US" dirty="0" smtClean="0"/>
              <a:t> </a:t>
            </a:r>
            <a:r>
              <a:rPr lang="en-US" dirty="0" err="1" smtClean="0"/>
              <a:t>fokozottan</a:t>
            </a:r>
            <a:r>
              <a:rPr lang="en-US" dirty="0" smtClean="0"/>
              <a:t> </a:t>
            </a:r>
            <a:r>
              <a:rPr lang="en-US" dirty="0" err="1" smtClean="0"/>
              <a:t>elszarusodik</a:t>
            </a:r>
            <a:r>
              <a:rPr lang="en-US" dirty="0" smtClean="0"/>
              <a:t>, a </a:t>
            </a:r>
            <a:r>
              <a:rPr lang="en-US" dirty="0" err="1" smtClean="0"/>
              <a:t>kötőszöveti</a:t>
            </a:r>
            <a:r>
              <a:rPr lang="en-US" dirty="0" smtClean="0"/>
              <a:t> </a:t>
            </a:r>
            <a:r>
              <a:rPr lang="en-US" dirty="0" err="1" smtClean="0"/>
              <a:t>rostok</a:t>
            </a:r>
            <a:r>
              <a:rPr lang="en-US" dirty="0" smtClean="0"/>
              <a:t> </a:t>
            </a:r>
            <a:r>
              <a:rPr lang="en-US" dirty="0" err="1" smtClean="0"/>
              <a:t>szaporodása</a:t>
            </a:r>
            <a:r>
              <a:rPr lang="en-US" dirty="0" smtClean="0"/>
              <a:t> </a:t>
            </a:r>
            <a:r>
              <a:rPr lang="en-US" dirty="0" err="1" smtClean="0"/>
              <a:t>kifejezettebb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mozgó</a:t>
            </a:r>
            <a:r>
              <a:rPr lang="en-US" dirty="0" smtClean="0"/>
              <a:t> </a:t>
            </a:r>
            <a:r>
              <a:rPr lang="en-US" dirty="0" err="1" smtClean="0"/>
              <a:t>fogsor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 a </a:t>
            </a:r>
            <a:r>
              <a:rPr lang="en-US" dirty="0" err="1" smtClean="0"/>
              <a:t>nyh</a:t>
            </a:r>
            <a:r>
              <a:rPr lang="en-US" dirty="0" smtClean="0"/>
              <a:t> </a:t>
            </a:r>
            <a:r>
              <a:rPr lang="en-US" dirty="0" err="1" smtClean="0"/>
              <a:t>hyperaemiás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Differencáldg</a:t>
            </a:r>
            <a:r>
              <a:rPr lang="en-US" dirty="0" smtClean="0"/>
              <a:t>: </a:t>
            </a:r>
            <a:r>
              <a:rPr lang="en-US" dirty="0" err="1" smtClean="0"/>
              <a:t>ínyrák</a:t>
            </a:r>
            <a:r>
              <a:rPr lang="en-US" dirty="0" smtClean="0"/>
              <a:t>, </a:t>
            </a:r>
            <a:r>
              <a:rPr lang="en-US" dirty="0" err="1" smtClean="0"/>
              <a:t>hydantoin</a:t>
            </a:r>
            <a:r>
              <a:rPr lang="en-US" dirty="0" smtClean="0"/>
              <a:t> hyperplasia, </a:t>
            </a:r>
            <a:r>
              <a:rPr lang="en-US" dirty="0" err="1" smtClean="0"/>
              <a:t>epulis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7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144"/>
                </a:solidFill>
              </a:rPr>
              <a:t>Granuloma </a:t>
            </a:r>
            <a:r>
              <a:rPr lang="en-US" b="1" dirty="0" err="1" smtClean="0">
                <a:solidFill>
                  <a:srgbClr val="003144"/>
                </a:solidFill>
              </a:rPr>
              <a:t>fissuratum</a:t>
            </a:r>
            <a:r>
              <a:rPr lang="en-US" b="1" dirty="0" smtClean="0">
                <a:solidFill>
                  <a:srgbClr val="003144"/>
                </a:solidFill>
              </a:rPr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Fogpótlás</a:t>
            </a:r>
            <a:r>
              <a:rPr lang="en-US" dirty="0" smtClean="0"/>
              <a:t> </a:t>
            </a:r>
            <a:r>
              <a:rPr lang="en-US" dirty="0" err="1" smtClean="0"/>
              <a:t>alaplemeze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dirty="0" err="1" smtClean="0"/>
              <a:t>Fogatlan</a:t>
            </a:r>
            <a:r>
              <a:rPr lang="en-US" dirty="0" smtClean="0"/>
              <a:t> </a:t>
            </a:r>
            <a:r>
              <a:rPr lang="en-US" dirty="0" err="1" smtClean="0"/>
              <a:t>állcsontgerincen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20-03-08 - 20.0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46" y="1600200"/>
            <a:ext cx="3611954" cy="2606353"/>
          </a:xfrm>
          <a:prstGeom prst="rect">
            <a:avLst/>
          </a:prstGeom>
        </p:spPr>
      </p:pic>
      <p:pic>
        <p:nvPicPr>
          <p:cNvPr id="5" name="Picture 4" descr="Képernyőfotó 2020-03-08 - 20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674"/>
            <a:ext cx="3829431" cy="27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3144"/>
                </a:solidFill>
              </a:rPr>
              <a:t>Morsicatio</a:t>
            </a:r>
            <a:r>
              <a:rPr lang="en-US" b="1" dirty="0" smtClean="0">
                <a:solidFill>
                  <a:srgbClr val="003144"/>
                </a:solidFill>
              </a:rPr>
              <a:t> </a:t>
            </a:r>
            <a:r>
              <a:rPr lang="en-US" b="1" dirty="0" err="1" smtClean="0">
                <a:solidFill>
                  <a:srgbClr val="003144"/>
                </a:solidFill>
              </a:rPr>
              <a:t>buccarum</a:t>
            </a:r>
            <a:r>
              <a:rPr lang="en-US" b="1" dirty="0" smtClean="0">
                <a:solidFill>
                  <a:srgbClr val="003144"/>
                </a:solidFill>
              </a:rPr>
              <a:t> et </a:t>
            </a:r>
            <a:r>
              <a:rPr lang="en-US" b="1" dirty="0" err="1" smtClean="0">
                <a:solidFill>
                  <a:srgbClr val="003144"/>
                </a:solidFill>
              </a:rPr>
              <a:t>labiorum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Orcai</a:t>
            </a:r>
            <a:r>
              <a:rPr lang="en-US" dirty="0" smtClean="0"/>
              <a:t> </a:t>
            </a:r>
            <a:r>
              <a:rPr lang="en-US" dirty="0" err="1" smtClean="0"/>
              <a:t>nyálkahártyák</a:t>
            </a:r>
            <a:r>
              <a:rPr lang="en-US" dirty="0" smtClean="0"/>
              <a:t> </a:t>
            </a:r>
            <a:r>
              <a:rPr lang="en-US" dirty="0" err="1" smtClean="0"/>
              <a:t>rágcsálása</a:t>
            </a:r>
            <a:endParaRPr lang="en-US" dirty="0" smtClean="0"/>
          </a:p>
          <a:p>
            <a:r>
              <a:rPr lang="en-US" dirty="0" err="1" smtClean="0"/>
              <a:t>Főleg</a:t>
            </a:r>
            <a:r>
              <a:rPr lang="en-US" dirty="0" smtClean="0"/>
              <a:t> a </a:t>
            </a:r>
            <a:r>
              <a:rPr lang="en-US" dirty="0" err="1" smtClean="0"/>
              <a:t>fogsorok</a:t>
            </a:r>
            <a:r>
              <a:rPr lang="en-US" dirty="0" smtClean="0"/>
              <a:t> </a:t>
            </a:r>
            <a:r>
              <a:rPr lang="en-US" dirty="0" err="1" smtClean="0"/>
              <a:t>záródási</a:t>
            </a:r>
            <a:r>
              <a:rPr lang="en-US" dirty="0" smtClean="0"/>
              <a:t> </a:t>
            </a:r>
            <a:r>
              <a:rPr lang="en-US" dirty="0" err="1" smtClean="0"/>
              <a:t>vonalában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r>
              <a:rPr lang="en-US" dirty="0" smtClean="0"/>
              <a:t>, </a:t>
            </a:r>
            <a:r>
              <a:rPr lang="en-US" dirty="0" err="1" smtClean="0"/>
              <a:t>hámló</a:t>
            </a:r>
            <a:r>
              <a:rPr lang="en-US" dirty="0" smtClean="0"/>
              <a:t>, </a:t>
            </a:r>
            <a:r>
              <a:rPr lang="en-US" dirty="0" err="1" smtClean="0"/>
              <a:t>cafatos</a:t>
            </a:r>
            <a:r>
              <a:rPr lang="en-US" dirty="0" smtClean="0"/>
              <a:t> </a:t>
            </a:r>
            <a:r>
              <a:rPr lang="en-US" dirty="0" err="1" smtClean="0"/>
              <a:t>felszínű</a:t>
            </a:r>
            <a:r>
              <a:rPr lang="en-US" dirty="0" smtClean="0"/>
              <a:t>, </a:t>
            </a:r>
            <a:r>
              <a:rPr lang="en-US" dirty="0" err="1" smtClean="0"/>
              <a:t>néhol</a:t>
            </a:r>
            <a:r>
              <a:rPr lang="en-US" dirty="0" smtClean="0"/>
              <a:t> </a:t>
            </a:r>
            <a:r>
              <a:rPr lang="en-US" dirty="0" err="1" smtClean="0"/>
              <a:t>erosiókkal</a:t>
            </a:r>
            <a:r>
              <a:rPr lang="en-US" dirty="0" smtClean="0"/>
              <a:t>, </a:t>
            </a:r>
            <a:r>
              <a:rPr lang="en-US" dirty="0" err="1" smtClean="0"/>
              <a:t>fekélyekkel</a:t>
            </a:r>
            <a:r>
              <a:rPr lang="en-US" dirty="0" smtClean="0"/>
              <a:t> </a:t>
            </a:r>
            <a:r>
              <a:rPr lang="en-US" dirty="0" err="1" smtClean="0"/>
              <a:t>járó</a:t>
            </a:r>
            <a:r>
              <a:rPr lang="en-US" dirty="0" smtClean="0"/>
              <a:t> </a:t>
            </a:r>
            <a:r>
              <a:rPr lang="en-US" dirty="0" err="1" smtClean="0"/>
              <a:t>váltakozó</a:t>
            </a:r>
            <a:r>
              <a:rPr lang="en-US" dirty="0" smtClean="0"/>
              <a:t> </a:t>
            </a:r>
            <a:r>
              <a:rPr lang="en-US" dirty="0" err="1" smtClean="0"/>
              <a:t>fájdalmatlan</a:t>
            </a:r>
            <a:r>
              <a:rPr lang="en-US" dirty="0" smtClean="0"/>
              <a:t> </a:t>
            </a:r>
            <a:r>
              <a:rPr lang="en-US" dirty="0" err="1" smtClean="0"/>
              <a:t>elváltozás</a:t>
            </a:r>
            <a:endParaRPr lang="en-US" dirty="0" smtClean="0"/>
          </a:p>
          <a:p>
            <a:r>
              <a:rPr lang="en-US" dirty="0" err="1" smtClean="0"/>
              <a:t>Gyakran</a:t>
            </a:r>
            <a:r>
              <a:rPr lang="en-US" dirty="0" smtClean="0"/>
              <a:t> </a:t>
            </a:r>
            <a:r>
              <a:rPr lang="en-US" dirty="0" err="1" smtClean="0"/>
              <a:t>társul</a:t>
            </a:r>
            <a:r>
              <a:rPr lang="en-US" dirty="0" smtClean="0"/>
              <a:t> </a:t>
            </a:r>
            <a:r>
              <a:rPr lang="en-US" dirty="0" err="1" smtClean="0"/>
              <a:t>bruxismussal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́pernyőfotó 2020-03-08 - 20.4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94" y="4931832"/>
            <a:ext cx="2821206" cy="19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144"/>
                </a:solidFill>
              </a:rPr>
              <a:t>Candida </a:t>
            </a:r>
            <a:r>
              <a:rPr lang="en-US" b="1" dirty="0" err="1" smtClean="0">
                <a:solidFill>
                  <a:srgbClr val="003144"/>
                </a:solidFill>
              </a:rPr>
              <a:t>albicans</a:t>
            </a:r>
            <a:r>
              <a:rPr lang="en-US" b="1" dirty="0" smtClean="0">
                <a:solidFill>
                  <a:srgbClr val="003144"/>
                </a:solidFill>
              </a:rPr>
              <a:t> </a:t>
            </a:r>
            <a:r>
              <a:rPr lang="en-US" b="1" dirty="0" err="1" smtClean="0">
                <a:solidFill>
                  <a:srgbClr val="003144"/>
                </a:solidFill>
              </a:rPr>
              <a:t>fertőzés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4136496"/>
          </a:xfrm>
        </p:spPr>
        <p:txBody>
          <a:bodyPr>
            <a:normAutofit/>
          </a:bodyPr>
          <a:lstStyle/>
          <a:p>
            <a:r>
              <a:rPr lang="en-US" dirty="0" err="1" smtClean="0"/>
              <a:t>Nyelv</a:t>
            </a:r>
            <a:r>
              <a:rPr lang="en-US" dirty="0" smtClean="0"/>
              <a:t>-, </a:t>
            </a:r>
            <a:r>
              <a:rPr lang="en-US" dirty="0" err="1" smtClean="0"/>
              <a:t>ajak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szájpad</a:t>
            </a:r>
            <a:r>
              <a:rPr lang="en-US" dirty="0" smtClean="0"/>
              <a:t>, </a:t>
            </a:r>
            <a:r>
              <a:rPr lang="en-US" dirty="0" err="1" smtClean="0"/>
              <a:t>vestibularis</a:t>
            </a:r>
            <a:r>
              <a:rPr lang="en-US" dirty="0" smtClean="0"/>
              <a:t> </a:t>
            </a:r>
            <a:r>
              <a:rPr lang="en-US" dirty="0" err="1" smtClean="0"/>
              <a:t>ínyen</a:t>
            </a:r>
            <a:r>
              <a:rPr lang="en-US" dirty="0" smtClean="0"/>
              <a:t> </a:t>
            </a:r>
            <a:r>
              <a:rPr lang="en-US" dirty="0" err="1" smtClean="0"/>
              <a:t>gyulladást</a:t>
            </a:r>
            <a:r>
              <a:rPr lang="en-US" dirty="0" smtClean="0"/>
              <a:t> </a:t>
            </a:r>
            <a:r>
              <a:rPr lang="en-US" dirty="0" err="1" smtClean="0"/>
              <a:t>okoz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Kialakulására</a:t>
            </a:r>
            <a:r>
              <a:rPr lang="en-US" dirty="0" smtClean="0"/>
              <a:t> </a:t>
            </a:r>
            <a:r>
              <a:rPr lang="en-US" dirty="0" err="1" smtClean="0"/>
              <a:t>hajlamosít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err="1" smtClean="0"/>
              <a:t>Legyengült</a:t>
            </a:r>
            <a:r>
              <a:rPr lang="en-US" dirty="0" smtClean="0"/>
              <a:t> </a:t>
            </a:r>
            <a:r>
              <a:rPr lang="en-US" dirty="0" err="1" smtClean="0"/>
              <a:t>immunitás</a:t>
            </a:r>
            <a:endParaRPr lang="en-US" dirty="0" smtClean="0"/>
          </a:p>
          <a:p>
            <a:pPr lvl="1"/>
            <a:r>
              <a:rPr lang="en-US" dirty="0" smtClean="0"/>
              <a:t> AIDS, </a:t>
            </a:r>
            <a:r>
              <a:rPr lang="en-US" dirty="0" err="1" smtClean="0"/>
              <a:t>xerostomia</a:t>
            </a:r>
            <a:r>
              <a:rPr lang="en-US" dirty="0" smtClean="0"/>
              <a:t>, </a:t>
            </a:r>
            <a:r>
              <a:rPr lang="en-US" dirty="0" err="1" smtClean="0"/>
              <a:t>antibiotikum</a:t>
            </a:r>
            <a:r>
              <a:rPr lang="en-US" dirty="0" smtClean="0"/>
              <a:t>, </a:t>
            </a:r>
            <a:r>
              <a:rPr lang="en-US" dirty="0" err="1" smtClean="0"/>
              <a:t>corticosteroidok</a:t>
            </a:r>
            <a:r>
              <a:rPr lang="en-US" dirty="0" smtClean="0"/>
              <a:t>, diabetes, </a:t>
            </a:r>
            <a:r>
              <a:rPr lang="en-US" dirty="0" err="1" smtClean="0"/>
              <a:t>leukaemia</a:t>
            </a:r>
            <a:r>
              <a:rPr lang="en-US" dirty="0" smtClean="0"/>
              <a:t>, </a:t>
            </a:r>
            <a:r>
              <a:rPr lang="en-US" dirty="0" err="1" smtClean="0"/>
              <a:t>immunsupressio</a:t>
            </a:r>
            <a:r>
              <a:rPr lang="en-US" dirty="0" smtClean="0"/>
              <a:t>, </a:t>
            </a:r>
            <a:r>
              <a:rPr lang="en-US" dirty="0" err="1" smtClean="0"/>
              <a:t>stb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20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Acut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álhártyás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candidiosis</a:t>
            </a:r>
            <a:r>
              <a:rPr lang="en-US" b="1" dirty="0" smtClean="0">
                <a:solidFill>
                  <a:srgbClr val="800000"/>
                </a:solidFill>
              </a:rPr>
              <a:t> (SOOR) </a:t>
            </a:r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720166"/>
          </a:xfrm>
        </p:spPr>
        <p:txBody>
          <a:bodyPr>
            <a:normAutofit/>
          </a:bodyPr>
          <a:lstStyle/>
          <a:p>
            <a:r>
              <a:rPr lang="en-US" dirty="0" err="1" smtClean="0"/>
              <a:t>Krémszínű</a:t>
            </a:r>
            <a:r>
              <a:rPr lang="en-US" dirty="0" smtClean="0"/>
              <a:t>, </a:t>
            </a:r>
            <a:r>
              <a:rPr lang="en-US" dirty="0" err="1" smtClean="0"/>
              <a:t>fehér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kékesfehér</a:t>
            </a:r>
            <a:r>
              <a:rPr lang="en-US" dirty="0" smtClean="0"/>
              <a:t> </a:t>
            </a:r>
            <a:r>
              <a:rPr lang="en-US" dirty="0" err="1" smtClean="0"/>
              <a:t>plakkok</a:t>
            </a:r>
            <a:r>
              <a:rPr lang="en-US" dirty="0" smtClean="0"/>
              <a:t>, </a:t>
            </a:r>
            <a:r>
              <a:rPr lang="en-US" dirty="0" err="1" smtClean="0"/>
              <a:t>amelyeket</a:t>
            </a:r>
            <a:r>
              <a:rPr lang="en-US" dirty="0" smtClean="0"/>
              <a:t> </a:t>
            </a:r>
            <a:r>
              <a:rPr lang="en-US" dirty="0" err="1" smtClean="0"/>
              <a:t>letörölve</a:t>
            </a:r>
            <a:r>
              <a:rPr lang="en-US" dirty="0" smtClean="0"/>
              <a:t> </a:t>
            </a:r>
            <a:r>
              <a:rPr lang="en-US" dirty="0" err="1" smtClean="0"/>
              <a:t>égő</a:t>
            </a:r>
            <a:r>
              <a:rPr lang="en-US" dirty="0" smtClean="0"/>
              <a:t> </a:t>
            </a:r>
            <a:r>
              <a:rPr lang="en-US" dirty="0" err="1" smtClean="0"/>
              <a:t>érzést</a:t>
            </a:r>
            <a:r>
              <a:rPr lang="en-US" dirty="0" smtClean="0"/>
              <a:t> </a:t>
            </a:r>
            <a:r>
              <a:rPr lang="en-US" dirty="0" err="1" smtClean="0"/>
              <a:t>okozó</a:t>
            </a:r>
            <a:r>
              <a:rPr lang="en-US" dirty="0" smtClean="0"/>
              <a:t> </a:t>
            </a:r>
            <a:r>
              <a:rPr lang="en-US" dirty="0" err="1" smtClean="0"/>
              <a:t>erythaemás</a:t>
            </a:r>
            <a:r>
              <a:rPr lang="en-US" dirty="0" smtClean="0"/>
              <a:t> </a:t>
            </a:r>
            <a:r>
              <a:rPr lang="en-US" dirty="0" err="1" smtClean="0"/>
              <a:t>felszín</a:t>
            </a:r>
            <a:r>
              <a:rPr lang="en-US" dirty="0" smtClean="0"/>
              <a:t> </a:t>
            </a:r>
            <a:r>
              <a:rPr lang="en-US" dirty="0" err="1" smtClean="0"/>
              <a:t>marad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Képernyőfotó 2020-03-20 - 21.1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4383"/>
            <a:ext cx="4201800" cy="2838450"/>
          </a:xfrm>
          <a:prstGeom prst="rect">
            <a:avLst/>
          </a:prstGeom>
        </p:spPr>
      </p:pic>
      <p:pic>
        <p:nvPicPr>
          <p:cNvPr id="5" name="Picture 4" descr="Képernyőfotó 2020-03-20 - 21.1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4" y="3744383"/>
            <a:ext cx="3937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328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Orális medicina 2.</vt:lpstr>
      <vt:lpstr>Szájnyálkahártya elváltozások</vt:lpstr>
      <vt:lpstr>Traumás fekély</vt:lpstr>
      <vt:lpstr>Traumás ínylaesiók / iatrogen, baleset okozta </vt:lpstr>
      <vt:lpstr>Granuloma fissuratum (fogsor irritációs hyperplasia)</vt:lpstr>
      <vt:lpstr>Granuloma fissuratum </vt:lpstr>
      <vt:lpstr>Morsicatio buccarum et labiorum</vt:lpstr>
      <vt:lpstr>Candida albicans fertőzés</vt:lpstr>
      <vt:lpstr>Acut álhártyás candidiosis (SOOR) </vt:lpstr>
      <vt:lpstr>Acut artophiás candidiosis</vt:lpstr>
      <vt:lpstr>Krónikus atrophiás candidiasis (stomatitis protetica)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2020-03-20T19:30:35Z</dcterms:created>
  <dcterms:modified xsi:type="dcterms:W3CDTF">2020-03-20T20:27:20Z</dcterms:modified>
</cp:coreProperties>
</file>