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sor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ímszöveg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120550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4C4F"/>
                </a:solidFill>
                <a:latin typeface="+mn-lt"/>
                <a:ea typeface="+mn-ea"/>
                <a:cs typeface="+mn-cs"/>
                <a:sym typeface="Stone Sans Sem ITC TT-Semi"/>
              </a:defRPr>
            </a:lvl1pPr>
          </a:lstStyle>
          <a:p>
            <a:r>
              <a:t>Címszöveg</a:t>
            </a:r>
          </a:p>
        </p:txBody>
      </p:sp>
      <p:sp>
        <p:nvSpPr>
          <p:cNvPr id="2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892969" y="2196703"/>
            <a:ext cx="7358063" cy="3982641"/>
          </a:xfrm>
          <a:prstGeom prst="rect">
            <a:avLst/>
          </a:prstGeom>
        </p:spPr>
        <p:txBody>
          <a:bodyPr/>
          <a:lstStyle>
            <a:lvl1pPr marL="607199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2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1050691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2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1479301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2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1919816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2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2348426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2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635008" y="6286500"/>
            <a:ext cx="309682" cy="339328"/>
          </a:xfrm>
          <a:prstGeom prst="rect">
            <a:avLst/>
          </a:prstGeom>
        </p:spPr>
        <p:txBody>
          <a:bodyPr/>
          <a:lstStyle>
            <a:lvl1pPr algn="r">
              <a:defRPr sz="17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17718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42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8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3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E9BD-E459-1B40-A949-8B91A2DD36D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8923-40DC-B04D-84E1-BEEAAE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6509-3ADC-DA41-8CB4-A26D2AD2A10B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3CAC-C986-9A46-8846-3401ACFC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Szájüregi</a:t>
            </a:r>
            <a:r>
              <a:rPr lang="en-US" dirty="0" smtClean="0"/>
              <a:t> </a:t>
            </a:r>
            <a:r>
              <a:rPr lang="en-US" dirty="0" err="1" smtClean="0"/>
              <a:t>cysták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5. Cysta radicularis (gyökérciszta)"/>
          <p:cNvSpPr txBox="1">
            <a:spLocks noGrp="1"/>
          </p:cNvSpPr>
          <p:nvPr>
            <p:ph type="title"/>
          </p:nvPr>
        </p:nvSpPr>
        <p:spPr>
          <a:xfrm>
            <a:off x="428625" y="381001"/>
            <a:ext cx="7804547" cy="1079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800"/>
            </a:lvl1pPr>
          </a:lstStyle>
          <a:p>
            <a:r>
              <a:t>5. Cysta radicularis (gyökérciszta)</a:t>
            </a:r>
          </a:p>
        </p:txBody>
      </p:sp>
      <p:sp>
        <p:nvSpPr>
          <p:cNvPr id="390" name="Elhalt fogbelű vagy devitalizált fog csúcsa körül zajló idült gyulladás okozza…"/>
          <p:cNvSpPr txBox="1">
            <a:spLocks noGrp="1"/>
          </p:cNvSpPr>
          <p:nvPr>
            <p:ph type="body" idx="1"/>
          </p:nvPr>
        </p:nvSpPr>
        <p:spPr>
          <a:xfrm>
            <a:off x="142875" y="1696641"/>
            <a:ext cx="8858250" cy="492025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Elhalt fogbelű vagy devitalizált fog csúcsa körül zajló idült gyulladás okozza</a:t>
            </a:r>
          </a:p>
          <a:p>
            <a:pPr>
              <a:buBlip>
                <a:blip r:embed="rId2"/>
              </a:buBlip>
            </a:pPr>
            <a:r>
              <a:rPr dirty="0"/>
              <a:t>A gyökérhártyában visszamaradt </a:t>
            </a:r>
            <a:r>
              <a:rPr dirty="0" smtClean="0">
                <a:solidFill>
                  <a:srgbClr val="00364A"/>
                </a:solidFill>
              </a:rPr>
              <a:t>Malase</a:t>
            </a:r>
            <a:r>
              <a:rPr lang="hu-HU" dirty="0" smtClean="0">
                <a:solidFill>
                  <a:srgbClr val="00364A"/>
                </a:solidFill>
              </a:rPr>
              <a:t>t</a:t>
            </a:r>
            <a:r>
              <a:rPr dirty="0" smtClean="0">
                <a:solidFill>
                  <a:srgbClr val="00364A"/>
                </a:solidFill>
              </a:rPr>
              <a:t>z</a:t>
            </a:r>
            <a:r>
              <a:rPr dirty="0">
                <a:solidFill>
                  <a:srgbClr val="00364A"/>
                </a:solidFill>
              </a:rPr>
              <a:t>-féle</a:t>
            </a:r>
            <a:r>
              <a:rPr dirty="0"/>
              <a:t> hámsejtek burjánzásából keletkezik</a:t>
            </a:r>
          </a:p>
          <a:p>
            <a:pPr>
              <a:buBlip>
                <a:blip r:embed="rId2"/>
              </a:buBlip>
            </a:pPr>
            <a:r>
              <a:rPr dirty="0"/>
              <a:t>Az érintett fogak csúcsán, néha a gyökér oldalsó felszínén található</a:t>
            </a:r>
          </a:p>
          <a:p>
            <a:pPr>
              <a:buBlip>
                <a:blip r:embed="rId2"/>
              </a:buBlip>
            </a:pPr>
            <a:r>
              <a:rPr dirty="0"/>
              <a:t>A felső állcsontban gyakoribb, főleg a metszőfogakon</a:t>
            </a:r>
          </a:p>
        </p:txBody>
      </p:sp>
    </p:spTree>
    <p:extLst>
      <p:ext uri="{BB962C8B-B14F-4D97-AF65-F5344CB8AC3E}">
        <p14:creationId xmlns:p14="http://schemas.microsoft.com/office/powerpoint/2010/main" val="2906078634"/>
      </p:ext>
    </p:extLst>
  </p:cSld>
  <p:clrMapOvr>
    <a:masterClrMapping/>
  </p:clrMapOvr>
  <p:transition xmlns:p14="http://schemas.microsoft.com/office/powerpoint/2010/main"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Általáben tünetmentes, rtg-n hívja fel rá a figyelmet…"/>
          <p:cNvSpPr txBox="1">
            <a:spLocks noGrp="1"/>
          </p:cNvSpPr>
          <p:nvPr>
            <p:ph type="body" idx="1"/>
          </p:nvPr>
        </p:nvSpPr>
        <p:spPr>
          <a:xfrm>
            <a:off x="446484" y="1017984"/>
            <a:ext cx="8233172" cy="415230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Általáben tünetmentes, rtg-n hívja fel rá a figyelmet</a:t>
            </a:r>
          </a:p>
          <a:p>
            <a:pPr>
              <a:buBlip>
                <a:blip r:embed="rId2"/>
              </a:buBlip>
            </a:pPr>
            <a:r>
              <a:rPr>
                <a:solidFill>
                  <a:srgbClr val="11053B"/>
                </a:solidFill>
              </a:rPr>
              <a:t>CYSTA RADICULARIS MULTIPLEX -</a:t>
            </a:r>
            <a:r>
              <a:t> ha ugyanannál a betegnél több gyökérciszta alakul ki - egyéni hajlamot feltételeznek</a:t>
            </a:r>
          </a:p>
          <a:p>
            <a:pPr>
              <a:buBlip>
                <a:blip r:embed="rId2"/>
              </a:buBlip>
            </a:pPr>
            <a:r>
              <a:t>Rtg - éles határú csontritkulás</a:t>
            </a:r>
          </a:p>
          <a:p>
            <a:pPr>
              <a:buBlip>
                <a:blip r:embed="rId2"/>
              </a:buBlip>
            </a:pPr>
            <a:r>
              <a:t>Kórjóslata jó. Kiújulásra hajlamos.</a:t>
            </a:r>
          </a:p>
        </p:txBody>
      </p:sp>
      <p:pic>
        <p:nvPicPr>
          <p:cNvPr id="394" name="gyokercsucs-rezekcio.jpg" descr="gyokercsucs-rezekci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5980" y="4128715"/>
            <a:ext cx="1504962" cy="188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s-1.jpg" descr="images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4374" y="5375672"/>
            <a:ext cx="1350353" cy="10090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27512461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6. Cysta residualis (maradékciszta)"/>
          <p:cNvSpPr txBox="1">
            <a:spLocks noGrp="1"/>
          </p:cNvSpPr>
          <p:nvPr>
            <p:ph type="title"/>
          </p:nvPr>
        </p:nvSpPr>
        <p:spPr>
          <a:xfrm>
            <a:off x="312539" y="550333"/>
            <a:ext cx="8215313" cy="1291167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>
              <a:defRPr sz="6400"/>
            </a:pPr>
            <a:r>
              <a:rPr sz="3400" dirty="0"/>
              <a:t>6. Cysta residualis (maradékciszta)</a:t>
            </a:r>
          </a:p>
        </p:txBody>
      </p:sp>
      <p:sp>
        <p:nvSpPr>
          <p:cNvPr id="398" name="Fogeltávolítás után az állcsontokban visszamaradt ciszta, amely lehet nem odontogén eredetű 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Fogeltávolítás után az állcsontokban visszamaradt ciszta, amely lehet nem odontogén eredetű is</a:t>
            </a:r>
          </a:p>
          <a:p>
            <a:pPr>
              <a:buBlip>
                <a:blip r:embed="rId2"/>
              </a:buBlip>
            </a:pPr>
            <a:r>
              <a:t>Gócbetegségek és daganatképződés forrása lehet</a:t>
            </a:r>
          </a:p>
          <a:p>
            <a:pPr>
              <a:buBlip>
                <a:blip r:embed="rId2"/>
              </a:buBlip>
            </a:pPr>
            <a:r>
              <a:t>Állkapocstörést idézhet elő</a:t>
            </a:r>
          </a:p>
        </p:txBody>
      </p:sp>
    </p:spTree>
    <p:extLst>
      <p:ext uri="{BB962C8B-B14F-4D97-AF65-F5344CB8AC3E}">
        <p14:creationId xmlns:p14="http://schemas.microsoft.com/office/powerpoint/2010/main" val="195353055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7. Cysta odontogenes calcificans (Gorlin-ciszta)"/>
          <p:cNvSpPr txBox="1">
            <a:spLocks noGrp="1"/>
          </p:cNvSpPr>
          <p:nvPr>
            <p:ph type="title"/>
          </p:nvPr>
        </p:nvSpPr>
        <p:spPr>
          <a:xfrm>
            <a:off x="402167" y="296333"/>
            <a:ext cx="8170333" cy="16933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dirty="0"/>
              <a:t>7. Cysta odontogenes calcificans (Gorlin-ciszta)</a:t>
            </a:r>
          </a:p>
        </p:txBody>
      </p:sp>
      <p:sp>
        <p:nvSpPr>
          <p:cNvPr id="401" name="elmeszesedő fog eredetű cisz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t>elmeszesedő fog eredetű ciszta</a:t>
            </a:r>
          </a:p>
          <a:p>
            <a:pPr>
              <a:buBlip>
                <a:blip r:embed="rId2"/>
              </a:buBlip>
            </a:pPr>
            <a:r>
              <a:t>10-20 évesek betegsége, de minden életkorban előfordulhat</a:t>
            </a:r>
          </a:p>
          <a:p>
            <a:pPr>
              <a:buBlip>
                <a:blip r:embed="rId2"/>
              </a:buBlip>
            </a:pPr>
            <a:r>
              <a:t>Főleg a mandibula frontalis területén jelentkezik</a:t>
            </a:r>
          </a:p>
          <a:p>
            <a:pPr>
              <a:buBlip>
                <a:blip r:embed="rId2"/>
              </a:buBlip>
            </a:pPr>
            <a:r>
              <a:t>odontogén daganatnak tartják</a:t>
            </a:r>
          </a:p>
          <a:p>
            <a:pPr>
              <a:buBlip>
                <a:blip r:embed="rId2"/>
              </a:buBlip>
            </a:pPr>
            <a:r>
              <a:t>Extraossealis alakja is előfordul</a:t>
            </a:r>
          </a:p>
        </p:txBody>
      </p:sp>
    </p:spTree>
    <p:extLst>
      <p:ext uri="{BB962C8B-B14F-4D97-AF65-F5344CB8AC3E}">
        <p14:creationId xmlns:p14="http://schemas.microsoft.com/office/powerpoint/2010/main" val="26671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II. Nem valódi (pszeudo-) állcsontciszták"/>
          <p:cNvSpPr txBox="1">
            <a:spLocks noGrp="1"/>
          </p:cNvSpPr>
          <p:nvPr>
            <p:ph type="title"/>
          </p:nvPr>
        </p:nvSpPr>
        <p:spPr>
          <a:xfrm>
            <a:off x="0" y="359833"/>
            <a:ext cx="9144000" cy="16850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dirty="0"/>
              <a:t>II. Nem valódi (pszeudo-) </a:t>
            </a:r>
            <a:r>
              <a:rPr dirty="0" smtClean="0"/>
              <a:t>állcsontciszták</a:t>
            </a:r>
            <a:r>
              <a:rPr lang="hu-HU" dirty="0" smtClean="0"/>
              <a:t/>
            </a:r>
            <a:br>
              <a:rPr lang="hu-HU" dirty="0" smtClean="0"/>
            </a:br>
            <a:endParaRPr dirty="0"/>
          </a:p>
        </p:txBody>
      </p:sp>
      <p:sp>
        <p:nvSpPr>
          <p:cNvPr id="404" name="Cysta traumatica (együreges csontciszta)…"/>
          <p:cNvSpPr txBox="1">
            <a:spLocks noGrp="1"/>
          </p:cNvSpPr>
          <p:nvPr>
            <p:ph type="body" idx="1"/>
          </p:nvPr>
        </p:nvSpPr>
        <p:spPr>
          <a:xfrm>
            <a:off x="402167" y="2899833"/>
            <a:ext cx="8487833" cy="3279511"/>
          </a:xfrm>
          <a:prstGeom prst="rect">
            <a:avLst/>
          </a:prstGeom>
        </p:spPr>
        <p:txBody>
          <a:bodyPr/>
          <a:lstStyle/>
          <a:p>
            <a:pPr marL="151800" indent="0">
              <a:buSzPct val="166666"/>
              <a:buNone/>
            </a:pPr>
            <a:r>
              <a:rPr lang="hu-HU" dirty="0" smtClean="0"/>
              <a:t>- </a:t>
            </a:r>
            <a:r>
              <a:rPr dirty="0" smtClean="0"/>
              <a:t>Cysta </a:t>
            </a:r>
            <a:r>
              <a:rPr dirty="0"/>
              <a:t>traumatica (</a:t>
            </a:r>
            <a:r>
              <a:rPr dirty="0" smtClean="0"/>
              <a:t>együreges</a:t>
            </a:r>
            <a:r>
              <a:rPr lang="hu-HU" dirty="0" smtClean="0"/>
              <a:t> </a:t>
            </a:r>
            <a:r>
              <a:rPr dirty="0" smtClean="0"/>
              <a:t>csontciszta)</a:t>
            </a:r>
            <a:endParaRPr lang="hu-HU" dirty="0" smtClean="0"/>
          </a:p>
          <a:p>
            <a:pPr marL="151800" indent="0">
              <a:buSzPct val="166666"/>
              <a:buNone/>
            </a:pPr>
            <a:endParaRPr dirty="0"/>
          </a:p>
          <a:p>
            <a:pPr marL="151800" indent="0">
              <a:buSzPct val="166666"/>
              <a:buNone/>
            </a:pPr>
            <a:r>
              <a:rPr lang="hu-HU" dirty="0" smtClean="0"/>
              <a:t>- </a:t>
            </a:r>
            <a:r>
              <a:rPr dirty="0" smtClean="0"/>
              <a:t>Cysta </a:t>
            </a:r>
            <a:r>
              <a:rPr dirty="0"/>
              <a:t>idiopathica (Stafne-féle ciszta)</a:t>
            </a:r>
          </a:p>
        </p:txBody>
      </p:sp>
    </p:spTree>
    <p:extLst>
      <p:ext uri="{BB962C8B-B14F-4D97-AF65-F5344CB8AC3E}">
        <p14:creationId xmlns:p14="http://schemas.microsoft.com/office/powerpoint/2010/main" val="36431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ysta traumatica (együreges csontciszta)"/>
          <p:cNvSpPr txBox="1">
            <a:spLocks noGrp="1"/>
          </p:cNvSpPr>
          <p:nvPr>
            <p:ph type="title"/>
          </p:nvPr>
        </p:nvSpPr>
        <p:spPr>
          <a:xfrm>
            <a:off x="544711" y="1"/>
            <a:ext cx="8126016" cy="1562694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 algn="ctr">
              <a:spcBef>
                <a:spcPts val="2000"/>
              </a:spcBef>
              <a:buSzPct val="100000"/>
              <a:buAutoNum type="arabicPeriod"/>
              <a:defRPr sz="4200" u="sng">
                <a:solidFill>
                  <a:srgbClr val="2E073E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Cysta traumatica (együreges csontciszta)</a:t>
            </a:r>
          </a:p>
        </p:txBody>
      </p:sp>
      <p:sp>
        <p:nvSpPr>
          <p:cNvPr id="407" name="Trauma hatására létrejött haematomából keletkezik…"/>
          <p:cNvSpPr txBox="1">
            <a:spLocks noGrp="1"/>
          </p:cNvSpPr>
          <p:nvPr>
            <p:ph type="body" idx="1"/>
          </p:nvPr>
        </p:nvSpPr>
        <p:spPr>
          <a:xfrm>
            <a:off x="205383" y="1778000"/>
            <a:ext cx="8751094" cy="5080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42141" indent="-390342">
              <a:defRPr sz="3600"/>
            </a:pPr>
            <a:r>
              <a:rPr dirty="0"/>
              <a:t>Trauma hatására létrejött haematomából keletkezik</a:t>
            </a:r>
          </a:p>
          <a:p>
            <a:pPr marL="542141" indent="-390342">
              <a:defRPr sz="3600"/>
            </a:pPr>
            <a:r>
              <a:rPr dirty="0"/>
              <a:t>A vérömleny fiziológiásan szervül, kóros esetben feloldódik, és hámbélés nélküli üreg jön létre</a:t>
            </a:r>
          </a:p>
          <a:p>
            <a:pPr marL="542141" indent="-390342">
              <a:defRPr sz="3600"/>
            </a:pPr>
            <a:r>
              <a:rPr dirty="0"/>
              <a:t>fiatalokon fordul elő</a:t>
            </a:r>
          </a:p>
          <a:p>
            <a:pPr marL="542141" indent="-390342">
              <a:defRPr sz="3600"/>
            </a:pPr>
            <a:r>
              <a:rPr dirty="0"/>
              <a:t>gyakori helye a mandibula teste és szimfízise</a:t>
            </a:r>
          </a:p>
          <a:p>
            <a:pPr marL="542141" indent="-390342">
              <a:defRPr sz="3600"/>
            </a:pPr>
            <a:r>
              <a:rPr dirty="0"/>
              <a:t>nem okoz tüneteket, rtg-n veszik észre</a:t>
            </a:r>
          </a:p>
          <a:p>
            <a:pPr marL="542141" indent="-390342">
              <a:defRPr sz="3600"/>
            </a:pPr>
            <a:r>
              <a:rPr dirty="0"/>
              <a:t>gyökérfelszívódás előfordulhat</a:t>
            </a:r>
          </a:p>
          <a:p>
            <a:pPr marL="542141" indent="-390342">
              <a:defRPr sz="3600"/>
            </a:pPr>
            <a:r>
              <a:rPr dirty="0"/>
              <a:t>nagysága : 1cm-től tyúktojás nagyság</a:t>
            </a:r>
          </a:p>
        </p:txBody>
      </p:sp>
    </p:spTree>
    <p:extLst>
      <p:ext uri="{BB962C8B-B14F-4D97-AF65-F5344CB8AC3E}">
        <p14:creationId xmlns:p14="http://schemas.microsoft.com/office/powerpoint/2010/main" val="4198933108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ysta idiopathica (Stafne-féle ciszta)"/>
          <p:cNvSpPr txBox="1">
            <a:spLocks noGrp="1"/>
          </p:cNvSpPr>
          <p:nvPr>
            <p:ph type="title"/>
          </p:nvPr>
        </p:nvSpPr>
        <p:spPr>
          <a:xfrm>
            <a:off x="214312" y="317500"/>
            <a:ext cx="8697516" cy="11916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 algn="ctr">
              <a:spcBef>
                <a:spcPts val="2000"/>
              </a:spcBef>
              <a:buSzPct val="100000"/>
              <a:buAutoNum type="arabicPeriod" startAt="2"/>
              <a:defRPr sz="4200" u="sng">
                <a:solidFill>
                  <a:srgbClr val="2E073E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Cysta idiopathica (Stafne-féle ciszta)</a:t>
            </a:r>
          </a:p>
        </p:txBody>
      </p:sp>
      <p:sp>
        <p:nvSpPr>
          <p:cNvPr id="410" name="A mandibula testében, az alaphoz közel, kizárólag a nagyörlők alatt helyezkedik el…"/>
          <p:cNvSpPr txBox="1">
            <a:spLocks noGrp="1"/>
          </p:cNvSpPr>
          <p:nvPr>
            <p:ph type="body" idx="1"/>
          </p:nvPr>
        </p:nvSpPr>
        <p:spPr>
          <a:xfrm>
            <a:off x="214312" y="1607344"/>
            <a:ext cx="8697516" cy="49738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5399">
              <a:defRPr sz="3600"/>
            </a:pPr>
            <a:r>
              <a:rPr dirty="0"/>
              <a:t>A mandibula testében, az alaphoz közel, kizárólag a nagyörlők alatt helyezkedik el</a:t>
            </a:r>
          </a:p>
          <a:p>
            <a:pPr marL="455399">
              <a:defRPr sz="3600"/>
            </a:pPr>
            <a:r>
              <a:rPr dirty="0"/>
              <a:t>1-3 cm nagyságú</a:t>
            </a:r>
          </a:p>
          <a:p>
            <a:pPr marL="0" indent="0">
              <a:buSzTx/>
              <a:buNone/>
              <a:defRPr sz="3600" u="sng"/>
            </a:pPr>
            <a:r>
              <a:rPr dirty="0"/>
              <a:t>Okaként feltételezik:</a:t>
            </a:r>
          </a:p>
          <a:p>
            <a:pPr marL="571500" indent="-571500">
              <a:buSzPct val="194444"/>
              <a:buFont typeface="Arial"/>
              <a:buChar char="•"/>
              <a:defRPr sz="3600"/>
            </a:pPr>
            <a:r>
              <a:rPr dirty="0" smtClean="0"/>
              <a:t>arteria </a:t>
            </a:r>
            <a:r>
              <a:rPr dirty="0"/>
              <a:t>facialisban fellépő nyomási és áramlási viszonyok megváltozása idézi </a:t>
            </a:r>
            <a:r>
              <a:rPr dirty="0" smtClean="0"/>
              <a:t>elő</a:t>
            </a:r>
            <a:endParaRPr lang="hu-HU" dirty="0" smtClean="0"/>
          </a:p>
          <a:p>
            <a:pPr marL="571500" indent="-571500">
              <a:buSzPct val="194444"/>
              <a:buFont typeface="Arial"/>
              <a:buChar char="•"/>
              <a:defRPr sz="3600"/>
            </a:pPr>
            <a:r>
              <a:rPr dirty="0" smtClean="0"/>
              <a:t>mikroembólia </a:t>
            </a:r>
            <a:r>
              <a:rPr dirty="0"/>
              <a:t>következménye</a:t>
            </a:r>
          </a:p>
          <a:p>
            <a:pPr marL="455399">
              <a:buSzPct val="46000"/>
              <a:buBlip>
                <a:blip r:embed="rId2"/>
              </a:buBlip>
              <a:defRPr sz="3600"/>
            </a:pPr>
            <a:r>
              <a:rPr dirty="0"/>
              <a:t>főleg középkorú férfiakon jelentkezik</a:t>
            </a:r>
          </a:p>
          <a:p>
            <a:pPr marL="455399">
              <a:buSzPct val="46000"/>
              <a:buBlip>
                <a:blip r:embed="rId2"/>
              </a:buBlip>
              <a:defRPr sz="3600"/>
            </a:pPr>
            <a:r>
              <a:rPr dirty="0"/>
              <a:t>rtg- vízszintes, tojás alakú felritkulás, csonton belül</a:t>
            </a:r>
          </a:p>
        </p:txBody>
      </p:sp>
    </p:spTree>
    <p:extLst>
      <p:ext uri="{BB962C8B-B14F-4D97-AF65-F5344CB8AC3E}">
        <p14:creationId xmlns:p14="http://schemas.microsoft.com/office/powerpoint/2010/main" val="2096084449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Lágyrészciszták"/>
          <p:cNvSpPr txBox="1">
            <a:spLocks noGrp="1"/>
          </p:cNvSpPr>
          <p:nvPr>
            <p:ph type="title"/>
          </p:nvPr>
        </p:nvSpPr>
        <p:spPr>
          <a:xfrm>
            <a:off x="1312664" y="359832"/>
            <a:ext cx="6518672" cy="1037167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dirty="0"/>
              <a:t>Lágyrészciszták</a:t>
            </a:r>
          </a:p>
        </p:txBody>
      </p:sp>
      <p:sp>
        <p:nvSpPr>
          <p:cNvPr id="413" name="Cysta epidermoides…"/>
          <p:cNvSpPr txBox="1">
            <a:spLocks noGrp="1"/>
          </p:cNvSpPr>
          <p:nvPr>
            <p:ph type="body" idx="1"/>
          </p:nvPr>
        </p:nvSpPr>
        <p:spPr>
          <a:xfrm>
            <a:off x="258961" y="1607344"/>
            <a:ext cx="8760023" cy="4884539"/>
          </a:xfrm>
          <a:prstGeom prst="rect">
            <a:avLst/>
          </a:prstGeom>
        </p:spPr>
        <p:txBody>
          <a:bodyPr/>
          <a:lstStyle/>
          <a:p>
            <a:pPr>
              <a:buSzPct val="70000"/>
              <a:buFont typeface="Arial"/>
              <a:buChar char="•"/>
            </a:pPr>
            <a:r>
              <a:rPr dirty="0"/>
              <a:t>Cysta epidermoides</a:t>
            </a:r>
          </a:p>
          <a:p>
            <a:pPr>
              <a:buSzPct val="70000"/>
              <a:buFont typeface="Arial"/>
              <a:buChar char="•"/>
            </a:pPr>
            <a:r>
              <a:rPr dirty="0"/>
              <a:t>Cysta nasolabialis (Gerber-féle duzzanat)</a:t>
            </a:r>
          </a:p>
          <a:p>
            <a:pPr>
              <a:buSzPct val="70000"/>
              <a:buFont typeface="Arial"/>
              <a:buChar char="•"/>
            </a:pPr>
            <a:r>
              <a:rPr dirty="0"/>
              <a:t>Cysta lymphoepithelialis (Cysta branchiogenes)</a:t>
            </a:r>
          </a:p>
          <a:p>
            <a:pPr>
              <a:buSzPct val="70000"/>
              <a:buFont typeface="Arial"/>
              <a:buChar char="•"/>
            </a:pPr>
            <a:r>
              <a:rPr dirty="0"/>
              <a:t>Cysta ductus thyreoglossi</a:t>
            </a:r>
          </a:p>
          <a:p>
            <a:pPr>
              <a:buSzPct val="70000"/>
              <a:buFont typeface="Arial"/>
              <a:buChar char="•"/>
            </a:pPr>
            <a:r>
              <a:rPr dirty="0"/>
              <a:t>Mucokele</a:t>
            </a:r>
          </a:p>
          <a:p>
            <a:pPr>
              <a:buSzPct val="70000"/>
              <a:buFont typeface="Arial"/>
              <a:buChar char="•"/>
            </a:pPr>
            <a:r>
              <a:rPr dirty="0"/>
              <a:t>Ranula</a:t>
            </a:r>
          </a:p>
        </p:txBody>
      </p:sp>
    </p:spTree>
    <p:extLst>
      <p:ext uri="{BB962C8B-B14F-4D97-AF65-F5344CB8AC3E}">
        <p14:creationId xmlns:p14="http://schemas.microsoft.com/office/powerpoint/2010/main" val="10868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ysta epidermoides"/>
          <p:cNvSpPr txBox="1">
            <a:spLocks noGrp="1"/>
          </p:cNvSpPr>
          <p:nvPr>
            <p:ph type="title"/>
          </p:nvPr>
        </p:nvSpPr>
        <p:spPr>
          <a:xfrm>
            <a:off x="1312664" y="296333"/>
            <a:ext cx="6518672" cy="1185995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/>
              <a:defRPr sz="42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Cysta epidermoides</a:t>
            </a:r>
          </a:p>
        </p:txBody>
      </p:sp>
      <p:sp>
        <p:nvSpPr>
          <p:cNvPr id="416" name="Fejlődési rendellenesség, az archasadékok záródási vonalában keletkezik a visszamaradt hámcsírákból…"/>
          <p:cNvSpPr txBox="1">
            <a:spLocks noGrp="1"/>
          </p:cNvSpPr>
          <p:nvPr>
            <p:ph type="body" idx="1"/>
          </p:nvPr>
        </p:nvSpPr>
        <p:spPr>
          <a:xfrm>
            <a:off x="187524" y="1482328"/>
            <a:ext cx="8822531" cy="512564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rPr dirty="0"/>
              <a:t>Fejlődési rendellenesség, az archasadékok záródási vonalában keletkezik a visszamaradt hámcsírákból</a:t>
            </a:r>
          </a:p>
          <a:p>
            <a:pPr marL="542141" indent="-390342">
              <a:defRPr sz="3600"/>
            </a:pPr>
            <a:r>
              <a:rPr dirty="0"/>
              <a:t>szublingválisan vagy szubmentálisan helyezkedik el</a:t>
            </a:r>
          </a:p>
          <a:p>
            <a:pPr marL="542141" indent="-390342">
              <a:defRPr sz="3600"/>
            </a:pPr>
            <a:r>
              <a:rPr dirty="0"/>
              <a:t>körülírt, rugalmas tapintatú terimenagyobbodás, amit ép nyálkahártya ill bőr borít</a:t>
            </a:r>
          </a:p>
          <a:p>
            <a:pPr marL="542141" indent="-390342">
              <a:defRPr sz="3600"/>
            </a:pPr>
            <a:r>
              <a:rPr dirty="0"/>
              <a:t>elszarusodott laphám béleli</a:t>
            </a:r>
          </a:p>
          <a:p>
            <a:pPr marL="542141" indent="-390342">
              <a:defRPr sz="3600"/>
            </a:pPr>
            <a:r>
              <a:rPr dirty="0"/>
              <a:t>bennéke: kenőcsszerű, lágy összeállású, szürkéssárga pép</a:t>
            </a:r>
          </a:p>
          <a:p>
            <a:pPr marL="542141" indent="-390342">
              <a:defRPr sz="3600"/>
            </a:pPr>
            <a:r>
              <a:rPr dirty="0"/>
              <a:t>kórjóslata jó</a:t>
            </a:r>
          </a:p>
        </p:txBody>
      </p:sp>
    </p:spTree>
    <p:extLst>
      <p:ext uri="{BB962C8B-B14F-4D97-AF65-F5344CB8AC3E}">
        <p14:creationId xmlns:p14="http://schemas.microsoft.com/office/powerpoint/2010/main" val="1491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ysta nasolabialis (Gerber-féle duzzanat)"/>
          <p:cNvSpPr txBox="1">
            <a:spLocks noGrp="1"/>
          </p:cNvSpPr>
          <p:nvPr>
            <p:ph type="title"/>
          </p:nvPr>
        </p:nvSpPr>
        <p:spPr>
          <a:xfrm>
            <a:off x="500063" y="991195"/>
            <a:ext cx="7884914" cy="60721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2"/>
              <a:defRPr sz="42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Cysta nasolabialis (Gerber-féle duzzanat)</a:t>
            </a:r>
          </a:p>
        </p:txBody>
      </p:sp>
      <p:sp>
        <p:nvSpPr>
          <p:cNvPr id="419" name="fejlődési rendellenessé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t>fejlődési rendellenesség</a:t>
            </a:r>
          </a:p>
          <a:p>
            <a:pPr marL="542141" indent="-390342">
              <a:defRPr sz="3600"/>
            </a:pPr>
            <a:r>
              <a:t>tömlőképződés az arcnyúlványok találkozási vonalában visszamaradt hámcsírákból - fisszurális cisztának tekintik</a:t>
            </a:r>
          </a:p>
          <a:p>
            <a:pPr marL="542141" indent="-390342">
              <a:defRPr sz="3600"/>
            </a:pPr>
            <a:r>
              <a:t>30-50 éves nőknél gyakoribb</a:t>
            </a:r>
          </a:p>
          <a:p>
            <a:pPr marL="542141" indent="-390342">
              <a:defRPr sz="3600"/>
            </a:pPr>
            <a:r>
              <a:t>tünete: az orr előcsarnokát szűkítő vagy a felső ajak állományát növelő terimenagyobbodás</a:t>
            </a:r>
          </a:p>
        </p:txBody>
      </p:sp>
    </p:spTree>
    <p:extLst>
      <p:ext uri="{BB962C8B-B14F-4D97-AF65-F5344CB8AC3E}">
        <p14:creationId xmlns:p14="http://schemas.microsoft.com/office/powerpoint/2010/main" val="23654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Cysta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Kötőszövetes</a:t>
            </a:r>
            <a:r>
              <a:rPr lang="en-US" dirty="0" smtClean="0"/>
              <a:t> </a:t>
            </a:r>
            <a:r>
              <a:rPr lang="en-US" dirty="0" err="1" smtClean="0"/>
              <a:t>tokkal</a:t>
            </a:r>
            <a:r>
              <a:rPr lang="en-US" dirty="0" smtClean="0"/>
              <a:t> </a:t>
            </a:r>
            <a:r>
              <a:rPr lang="en-US" dirty="0" err="1" smtClean="0"/>
              <a:t>körülvett</a:t>
            </a:r>
            <a:r>
              <a:rPr lang="en-US" dirty="0" smtClean="0"/>
              <a:t>, </a:t>
            </a:r>
            <a:r>
              <a:rPr lang="en-US" dirty="0" err="1" smtClean="0"/>
              <a:t>folyadékkal</a:t>
            </a:r>
            <a:r>
              <a:rPr lang="en-US" dirty="0" smtClean="0"/>
              <a:t> </a:t>
            </a:r>
            <a:r>
              <a:rPr lang="en-US" dirty="0" err="1" smtClean="0"/>
              <a:t>töltött</a:t>
            </a:r>
            <a:r>
              <a:rPr lang="en-US" dirty="0" smtClean="0"/>
              <a:t> </a:t>
            </a:r>
            <a:r>
              <a:rPr lang="en-US" dirty="0" err="1" smtClean="0"/>
              <a:t>üreg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SzTx/>
              <a:buNone/>
            </a:pPr>
            <a:r>
              <a:rPr lang="en-US" dirty="0" smtClean="0"/>
              <a:t>A </a:t>
            </a:r>
            <a:r>
              <a:rPr lang="en-US" dirty="0" err="1" smtClean="0"/>
              <a:t>cysták</a:t>
            </a:r>
            <a:r>
              <a:rPr lang="en-US" dirty="0" smtClean="0"/>
              <a:t> </a:t>
            </a:r>
            <a:r>
              <a:rPr lang="en-US" dirty="0" err="1" smtClean="0"/>
              <a:t>lehetnek</a:t>
            </a:r>
            <a:r>
              <a:rPr lang="en-US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err="1" smtClean="0"/>
              <a:t>valódiak</a:t>
            </a:r>
            <a:r>
              <a:rPr lang="en-US" dirty="0" smtClean="0"/>
              <a:t> (</a:t>
            </a:r>
            <a:r>
              <a:rPr lang="en-US" dirty="0" err="1" smtClean="0"/>
              <a:t>hámbélésük</a:t>
            </a:r>
            <a:r>
              <a:rPr lang="en-US" dirty="0" smtClean="0"/>
              <a:t> van)</a:t>
            </a:r>
          </a:p>
          <a:p>
            <a:pPr lvl="1">
              <a:buBlip>
                <a:blip r:embed="rId2"/>
              </a:buBlip>
            </a:pPr>
            <a:r>
              <a:rPr lang="en-US" dirty="0" err="1" smtClean="0"/>
              <a:t>álciszták</a:t>
            </a:r>
            <a:r>
              <a:rPr lang="en-US" dirty="0" smtClean="0"/>
              <a:t> (</a:t>
            </a:r>
            <a:r>
              <a:rPr lang="en-US" dirty="0" err="1" smtClean="0"/>
              <a:t>hámbélés</a:t>
            </a:r>
            <a:r>
              <a:rPr lang="en-US" dirty="0" smtClean="0"/>
              <a:t> </a:t>
            </a:r>
            <a:r>
              <a:rPr lang="en-US" dirty="0" err="1" smtClean="0"/>
              <a:t>nélküliek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́pernyőfotó 2020-03-20 - 21.5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556000"/>
            <a:ext cx="2476500" cy="3302000"/>
          </a:xfrm>
          <a:prstGeom prst="rect">
            <a:avLst/>
          </a:prstGeom>
        </p:spPr>
      </p:pic>
      <p:pic>
        <p:nvPicPr>
          <p:cNvPr id="5" name="Picture 4" descr="Képernyőfotó 2020-03-20 - 21.53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5053126"/>
            <a:ext cx="2690283" cy="1804873"/>
          </a:xfrm>
          <a:prstGeom prst="rect">
            <a:avLst/>
          </a:prstGeom>
        </p:spPr>
      </p:pic>
      <p:pic>
        <p:nvPicPr>
          <p:cNvPr id="6" name="Picture 5" descr="Képernyőfotó 2020-03-20 - 21.53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2" y="0"/>
            <a:ext cx="2243667" cy="14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9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ysta lymphoepithelialis (Cysta branchiogenes)"/>
          <p:cNvSpPr txBox="1">
            <a:spLocks noGrp="1"/>
          </p:cNvSpPr>
          <p:nvPr>
            <p:ph type="title"/>
          </p:nvPr>
        </p:nvSpPr>
        <p:spPr>
          <a:xfrm>
            <a:off x="254000" y="423333"/>
            <a:ext cx="8551333" cy="1418167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 algn="ctr">
              <a:spcBef>
                <a:spcPts val="2000"/>
              </a:spcBef>
              <a:buSzPct val="100000"/>
              <a:buAutoNum type="arabicPeriod" startAt="3"/>
              <a:defRPr sz="42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Cysta lymphoepithelialis (Cysta branchiogenes)</a:t>
            </a:r>
          </a:p>
        </p:txBody>
      </p:sp>
      <p:sp>
        <p:nvSpPr>
          <p:cNvPr id="422" name="hámcsírákból származó fejlődési zavar…"/>
          <p:cNvSpPr txBox="1">
            <a:spLocks noGrp="1"/>
          </p:cNvSpPr>
          <p:nvPr>
            <p:ph type="body" idx="1"/>
          </p:nvPr>
        </p:nvSpPr>
        <p:spPr>
          <a:xfrm>
            <a:off x="254000" y="2196703"/>
            <a:ext cx="8889999" cy="398264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42141" indent="-390342">
              <a:defRPr sz="3600"/>
            </a:pPr>
            <a:r>
              <a:rPr dirty="0"/>
              <a:t>hámcsírákból származó fejlődési zavar</a:t>
            </a:r>
          </a:p>
          <a:p>
            <a:pPr marL="542141" indent="-390342">
              <a:defRPr sz="3600"/>
            </a:pPr>
            <a:r>
              <a:rPr dirty="0"/>
              <a:t>lassan nő, 20-30 éves korig, amikor is észrevehetővé válik</a:t>
            </a:r>
          </a:p>
          <a:p>
            <a:pPr marL="542141" indent="-390342">
              <a:defRPr sz="3600"/>
            </a:pPr>
            <a:r>
              <a:rPr dirty="0"/>
              <a:t>a submandibularis tájék hátsó részében, a mandibulaszöglet alatt, a m. sternocleidomastoideus előtt okoz panaszmentes, ép bőrrel fedett kidomborodást</a:t>
            </a:r>
          </a:p>
          <a:p>
            <a:pPr marL="542141" indent="-390342">
              <a:defRPr sz="3600"/>
            </a:pPr>
            <a:r>
              <a:rPr dirty="0"/>
              <a:t>nagysága 2-10 cm között</a:t>
            </a:r>
          </a:p>
        </p:txBody>
      </p:sp>
    </p:spTree>
    <p:extLst>
      <p:ext uri="{BB962C8B-B14F-4D97-AF65-F5344CB8AC3E}">
        <p14:creationId xmlns:p14="http://schemas.microsoft.com/office/powerpoint/2010/main" val="3236402731"/>
      </p:ext>
    </p:extLst>
  </p:cSld>
  <p:clrMapOvr>
    <a:masterClrMapping/>
  </p:clrMapOvr>
  <p:transition xmlns:p14="http://schemas.microsoft.com/office/powerpoint/2010/main"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ysta ductus thyreoglossi"/>
          <p:cNvSpPr txBox="1">
            <a:spLocks noGrp="1"/>
          </p:cNvSpPr>
          <p:nvPr>
            <p:ph type="title"/>
          </p:nvPr>
        </p:nvSpPr>
        <p:spPr>
          <a:xfrm>
            <a:off x="910167" y="423333"/>
            <a:ext cx="7175500" cy="910167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4"/>
              <a:defRPr sz="42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Cysta ductus thyreoglossi</a:t>
            </a:r>
          </a:p>
        </p:txBody>
      </p:sp>
      <p:sp>
        <p:nvSpPr>
          <p:cNvPr id="425" name="fejlődési rendellenesség, a nyelv vak tasakjából a pajzsmirigyig terjedő hámcső visszamardt részleteiből alakul ki…"/>
          <p:cNvSpPr txBox="1">
            <a:spLocks noGrp="1"/>
          </p:cNvSpPr>
          <p:nvPr>
            <p:ph type="body" idx="1"/>
          </p:nvPr>
        </p:nvSpPr>
        <p:spPr>
          <a:xfrm>
            <a:off x="241102" y="1571625"/>
            <a:ext cx="8599289" cy="460771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fejlődési rendellenesség, a nyelv vak tasakjából a pajzsmirigyig terjedő hámcső visszamardt részleteiből alakul ki</a:t>
            </a:r>
          </a:p>
          <a:p>
            <a:pPr>
              <a:buBlip>
                <a:blip r:embed="rId2"/>
              </a:buBlip>
            </a:pPr>
            <a:r>
              <a:rPr dirty="0"/>
              <a:t>serdülő vagy fiatal felnőtt korban jelentkezik</a:t>
            </a:r>
          </a:p>
          <a:p>
            <a:pPr>
              <a:buBlip>
                <a:blip r:embed="rId2"/>
              </a:buBlip>
            </a:pPr>
            <a:r>
              <a:rPr dirty="0"/>
              <a:t>gyakran fistulával társul</a:t>
            </a:r>
          </a:p>
          <a:p>
            <a:pPr>
              <a:buBlip>
                <a:blip r:embed="rId2"/>
              </a:buBlip>
            </a:pPr>
            <a:r>
              <a:rPr dirty="0"/>
              <a:t>jelentkezhet: a nyelvháton, a nyelvcsont teste felett és alatt, a pajzs és gyűrűporc előtt</a:t>
            </a:r>
          </a:p>
        </p:txBody>
      </p:sp>
    </p:spTree>
    <p:extLst>
      <p:ext uri="{BB962C8B-B14F-4D97-AF65-F5344CB8AC3E}">
        <p14:creationId xmlns:p14="http://schemas.microsoft.com/office/powerpoint/2010/main" val="513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Mucokele"/>
          <p:cNvSpPr txBox="1">
            <a:spLocks noGrp="1"/>
          </p:cNvSpPr>
          <p:nvPr>
            <p:ph type="title"/>
          </p:nvPr>
        </p:nvSpPr>
        <p:spPr>
          <a:xfrm>
            <a:off x="486833" y="444500"/>
            <a:ext cx="7344503" cy="1036190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5"/>
              <a:defRPr sz="42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Mucokele</a:t>
            </a:r>
          </a:p>
        </p:txBody>
      </p:sp>
      <p:sp>
        <p:nvSpPr>
          <p:cNvPr id="428" name="A kis nyálmirigyek kivezetőcsövének elzáródása miatt  nyálfeltorlódás jön létre (mucosus lágyrész-cysta)…"/>
          <p:cNvSpPr txBox="1">
            <a:spLocks noGrp="1"/>
          </p:cNvSpPr>
          <p:nvPr>
            <p:ph type="body" idx="1"/>
          </p:nvPr>
        </p:nvSpPr>
        <p:spPr>
          <a:xfrm>
            <a:off x="86052" y="1989667"/>
            <a:ext cx="8164979" cy="469899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000"/>
            </a:pPr>
            <a:r>
              <a:rPr dirty="0"/>
              <a:t>A kis nyálmirigyek kivezetőcsövének elzáródása miatt  nyálfeltorlódás jön létre (mucosus lágyrész-cysta)</a:t>
            </a:r>
          </a:p>
          <a:p>
            <a:pPr marL="542141" indent="-390342">
              <a:defRPr sz="3000"/>
            </a:pPr>
            <a:r>
              <a:rPr dirty="0"/>
              <a:t>elzáródás oka: valamilyen idegentest pl. ribizlimag, fogkefesörte, nyálkő stb.</a:t>
            </a:r>
          </a:p>
          <a:p>
            <a:pPr marL="542141" indent="-390342">
              <a:defRPr sz="3000"/>
            </a:pPr>
            <a:r>
              <a:rPr dirty="0"/>
              <a:t>hámtok nélküli, sima, áttetsző, kékes színű, fájdalmatlan tömlő, nagysága 1-2 mm-től 1-2 cm is lehet</a:t>
            </a:r>
          </a:p>
          <a:p>
            <a:pPr marL="542141" indent="-390342">
              <a:defRPr sz="3000"/>
            </a:pPr>
            <a:r>
              <a:rPr dirty="0"/>
              <a:t>az érintett nyálmirigy duzzadt és esetleg fáj</a:t>
            </a:r>
          </a:p>
          <a:p>
            <a:pPr marL="542141" indent="-390342">
              <a:defRPr sz="3000"/>
            </a:pPr>
            <a:r>
              <a:rPr dirty="0"/>
              <a:t>ha sokáig fenn áll, a pangó nyál a mirigyállományt elsorvasztja</a:t>
            </a:r>
          </a:p>
          <a:p>
            <a:pPr marL="542141" indent="-390342">
              <a:defRPr sz="3000"/>
            </a:pPr>
            <a:r>
              <a:rPr dirty="0"/>
              <a:t>70%-ban az alsó ajakban fordul elő, de kialakulhat a nyelv ventralis feszínén, buccan, sublingualisan</a:t>
            </a:r>
          </a:p>
          <a:p>
            <a:pPr marL="542141" indent="-390342">
              <a:defRPr sz="3000"/>
            </a:pPr>
            <a:r>
              <a:rPr dirty="0"/>
              <a:t>Th: sebészi kimetszés (excisio) /krio- vagy lézersebészet/</a:t>
            </a:r>
          </a:p>
        </p:txBody>
      </p:sp>
      <p:pic>
        <p:nvPicPr>
          <p:cNvPr id="429" name="Unknown-3.jpg" descr="Unknown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1210" y="0"/>
            <a:ext cx="2312790" cy="1732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s-1.jpg" descr="images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3621" y="0"/>
            <a:ext cx="2321719" cy="17323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4299957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 advAuto="0"/>
      <p:bldP spid="430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Mucocele</a:t>
            </a:r>
            <a:endParaRPr lang="en-US" dirty="0"/>
          </a:p>
        </p:txBody>
      </p:sp>
      <p:pic>
        <p:nvPicPr>
          <p:cNvPr id="4" name="Mucocele-caso-clinico-1.png" descr="Mucocele-caso-clinico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1" y="3521943"/>
            <a:ext cx="5349844" cy="26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urgical_removal_of_a_Mucocele..jpg" descr="Surgical_removal_of_a_Mucocele.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5011" y="95156"/>
            <a:ext cx="4351687" cy="322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s-3.jpg" descr="images-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2005" y="5197077"/>
            <a:ext cx="2419946" cy="1660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s-2.jpg" descr="images-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6385" y="3387799"/>
            <a:ext cx="2500313" cy="1607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2802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anula"/>
          <p:cNvSpPr txBox="1">
            <a:spLocks noGrp="1"/>
          </p:cNvSpPr>
          <p:nvPr>
            <p:ph type="title"/>
          </p:nvPr>
        </p:nvSpPr>
        <p:spPr>
          <a:xfrm>
            <a:off x="643077" y="402167"/>
            <a:ext cx="7188259" cy="1306787"/>
          </a:xfrm>
          <a:prstGeom prst="rect">
            <a:avLst/>
          </a:prstGeom>
        </p:spPr>
        <p:txBody>
          <a:bodyPr/>
          <a:lstStyle>
            <a:lvl1pPr marL="647702" indent="-647702">
              <a:spcBef>
                <a:spcPts val="2000"/>
              </a:spcBef>
              <a:buSzPct val="100000"/>
              <a:buAutoNum type="arabicPeriod" startAt="6"/>
              <a:defRPr sz="42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dirty="0"/>
              <a:t>Ranula</a:t>
            </a:r>
          </a:p>
        </p:txBody>
      </p:sp>
      <p:sp>
        <p:nvSpPr>
          <p:cNvPr id="437" name="A nyel alatti (sublingualis)nyálmirigy mucokeléje…"/>
          <p:cNvSpPr txBox="1">
            <a:spLocks noGrp="1"/>
          </p:cNvSpPr>
          <p:nvPr>
            <p:ph type="body" idx="1"/>
          </p:nvPr>
        </p:nvSpPr>
        <p:spPr>
          <a:xfrm>
            <a:off x="643077" y="1708954"/>
            <a:ext cx="7857847" cy="476419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rPr dirty="0"/>
              <a:t>A nyel alatti (sublingualis)nyálmirigy mucokeléje</a:t>
            </a:r>
          </a:p>
          <a:p>
            <a:pPr marL="542141" indent="-390342">
              <a:defRPr sz="3600"/>
            </a:pPr>
            <a:r>
              <a:rPr dirty="0"/>
              <a:t>cysticus, kékesen áttűnő, puha tapintatú, fluktuáló, változó nagyságú duzzanat</a:t>
            </a:r>
          </a:p>
          <a:p>
            <a:pPr marL="542141" indent="-390342">
              <a:defRPr sz="3600"/>
            </a:pPr>
            <a:r>
              <a:rPr dirty="0"/>
              <a:t>oka: gyulladás, kőképződés, külső nyomás</a:t>
            </a:r>
          </a:p>
          <a:p>
            <a:pPr marL="542141" indent="-390342">
              <a:defRPr sz="3600"/>
            </a:pPr>
            <a:r>
              <a:rPr dirty="0"/>
              <a:t>leggyakoribb pubertáskorban</a:t>
            </a:r>
          </a:p>
          <a:p>
            <a:pPr marL="542141" indent="-390342">
              <a:defRPr sz="3600"/>
            </a:pPr>
            <a:r>
              <a:rPr dirty="0"/>
              <a:t>panaszokat csak akkor okoz, ha olyan nagyságot ér el, hogy a táplálkozást és a beszédet zavarja</a:t>
            </a:r>
          </a:p>
          <a:p>
            <a:pPr marL="542141" indent="-390342">
              <a:defRPr sz="3600"/>
            </a:pPr>
            <a:r>
              <a:rPr dirty="0"/>
              <a:t>TH: kriosebészet</a:t>
            </a:r>
          </a:p>
        </p:txBody>
      </p:sp>
      <p:pic>
        <p:nvPicPr>
          <p:cNvPr id="439" name="Unknown-1.jpg" descr="Unknown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6656" y="0"/>
            <a:ext cx="1607344" cy="2509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546" y="5241726"/>
            <a:ext cx="2482454" cy="1616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7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 advAuto="0"/>
      <p:bldP spid="441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991195"/>
            <a:ext cx="7408003" cy="1205508"/>
          </a:xfrm>
        </p:spPr>
        <p:txBody>
          <a:bodyPr/>
          <a:lstStyle/>
          <a:p>
            <a:r>
              <a:rPr lang="en-US" dirty="0" err="1" smtClean="0"/>
              <a:t>Ranula</a:t>
            </a:r>
            <a:endParaRPr lang="en-US" dirty="0"/>
          </a:p>
        </p:txBody>
      </p:sp>
      <p:pic>
        <p:nvPicPr>
          <p:cNvPr id="4" name="Ránula-caso-clinico.png" descr="Ránula-caso-clin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107" y="4227710"/>
            <a:ext cx="6495855" cy="2630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Unknown.jpg" descr="Unknow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2833" y="183058"/>
            <a:ext cx="3600097" cy="2343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Unknown-2.jpg" descr="Unknown-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2975" y="1809805"/>
            <a:ext cx="2598192" cy="22532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8125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Valódi</a:t>
            </a:r>
            <a:r>
              <a:rPr lang="en-US" dirty="0" smtClean="0"/>
              <a:t> </a:t>
            </a:r>
            <a:r>
              <a:rPr lang="en-US" dirty="0" err="1" smtClean="0"/>
              <a:t>állcsontciszták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daganatok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dirty="0" err="1" smtClean="0"/>
              <a:t>ciszták</a:t>
            </a:r>
            <a:r>
              <a:rPr lang="en-US" dirty="0" smtClean="0"/>
              <a:t> </a:t>
            </a:r>
            <a:r>
              <a:rPr lang="en-US" dirty="0" err="1" smtClean="0"/>
              <a:t>belsejében</a:t>
            </a:r>
            <a:r>
              <a:rPr lang="en-US" dirty="0" smtClean="0"/>
              <a:t> </a:t>
            </a:r>
            <a:r>
              <a:rPr lang="en-US" dirty="0" err="1" smtClean="0"/>
              <a:t>jóval</a:t>
            </a:r>
            <a:r>
              <a:rPr lang="en-US" dirty="0" smtClean="0"/>
              <a:t> </a:t>
            </a:r>
            <a:r>
              <a:rPr lang="en-US" dirty="0" err="1" smtClean="0"/>
              <a:t>nagyobb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ozmotikus</a:t>
            </a:r>
            <a:r>
              <a:rPr lang="en-US" dirty="0" smtClean="0"/>
              <a:t> </a:t>
            </a:r>
            <a:r>
              <a:rPr lang="en-US" dirty="0" err="1" smtClean="0"/>
              <a:t>nyomás</a:t>
            </a:r>
            <a:r>
              <a:rPr lang="en-US" dirty="0" smtClean="0"/>
              <a:t> mint a </a:t>
            </a:r>
            <a:r>
              <a:rPr lang="en-US" dirty="0" err="1" smtClean="0"/>
              <a:t>környezetébe</a:t>
            </a:r>
            <a:r>
              <a:rPr lang="en-US" dirty="0" smtClean="0"/>
              <a:t>, </a:t>
            </a:r>
            <a:r>
              <a:rPr lang="en-US" dirty="0" err="1" smtClean="0"/>
              <a:t>így</a:t>
            </a:r>
            <a:r>
              <a:rPr lang="en-US" dirty="0" smtClean="0"/>
              <a:t> a </a:t>
            </a:r>
            <a:r>
              <a:rPr lang="en-US" dirty="0" err="1" smtClean="0"/>
              <a:t>ciszták</a:t>
            </a:r>
            <a:r>
              <a:rPr lang="en-US" dirty="0" smtClean="0"/>
              <a:t> </a:t>
            </a:r>
            <a:r>
              <a:rPr lang="en-US" dirty="0" err="1" smtClean="0"/>
              <a:t>csontban</a:t>
            </a:r>
            <a:r>
              <a:rPr lang="en-US" dirty="0" smtClean="0"/>
              <a:t> </a:t>
            </a:r>
            <a:r>
              <a:rPr lang="en-US" dirty="0" err="1" smtClean="0"/>
              <a:t>lévő</a:t>
            </a:r>
            <a:r>
              <a:rPr lang="en-US" dirty="0" smtClean="0"/>
              <a:t> </a:t>
            </a:r>
            <a:r>
              <a:rPr lang="en-US" dirty="0" err="1" smtClean="0"/>
              <a:t>oszteoklasztokat</a:t>
            </a:r>
            <a:r>
              <a:rPr lang="en-US" dirty="0" smtClean="0"/>
              <a:t> </a:t>
            </a:r>
            <a:r>
              <a:rPr lang="en-US" dirty="0" err="1" smtClean="0"/>
              <a:t>aktiválják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környező</a:t>
            </a:r>
            <a:r>
              <a:rPr lang="en-US" dirty="0" smtClean="0"/>
              <a:t> </a:t>
            </a:r>
            <a:r>
              <a:rPr lang="en-US" dirty="0" err="1" smtClean="0"/>
              <a:t>csontot</a:t>
            </a:r>
            <a:r>
              <a:rPr lang="en-US" dirty="0" smtClean="0"/>
              <a:t> </a:t>
            </a:r>
            <a:r>
              <a:rPr lang="en-US" dirty="0" err="1" smtClean="0"/>
              <a:t>fokozatosan</a:t>
            </a:r>
            <a:r>
              <a:rPr lang="en-US" dirty="0" smtClean="0"/>
              <a:t> </a:t>
            </a:r>
            <a:r>
              <a:rPr lang="en-US" dirty="0" err="1" smtClean="0"/>
              <a:t>bontják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dirty="0" err="1" smtClean="0"/>
              <a:t>növekvő</a:t>
            </a:r>
            <a:r>
              <a:rPr lang="en-US" dirty="0" smtClean="0"/>
              <a:t> </a:t>
            </a:r>
            <a:r>
              <a:rPr lang="en-US" dirty="0" err="1" smtClean="0"/>
              <a:t>ciszták</a:t>
            </a:r>
            <a:r>
              <a:rPr lang="en-US" dirty="0" smtClean="0"/>
              <a:t> a </a:t>
            </a:r>
            <a:r>
              <a:rPr lang="en-US" dirty="0" err="1" smtClean="0"/>
              <a:t>fogak</a:t>
            </a:r>
            <a:r>
              <a:rPr lang="en-US" dirty="0" smtClean="0"/>
              <a:t> </a:t>
            </a:r>
            <a:r>
              <a:rPr lang="en-US" dirty="0" err="1" smtClean="0"/>
              <a:t>helyzeti</a:t>
            </a:r>
            <a:r>
              <a:rPr lang="en-US" dirty="0" smtClean="0"/>
              <a:t> </a:t>
            </a:r>
            <a:r>
              <a:rPr lang="en-US" dirty="0" err="1" smtClean="0"/>
              <a:t>rendellenességeit</a:t>
            </a:r>
            <a:r>
              <a:rPr lang="en-US" dirty="0" smtClean="0"/>
              <a:t> </a:t>
            </a:r>
            <a:r>
              <a:rPr lang="en-US" dirty="0" err="1" smtClean="0"/>
              <a:t>okozzák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arcot</a:t>
            </a:r>
            <a:r>
              <a:rPr lang="en-US" dirty="0" smtClean="0"/>
              <a:t> </a:t>
            </a:r>
            <a:r>
              <a:rPr lang="en-US" dirty="0" err="1" smtClean="0"/>
              <a:t>torzítják</a:t>
            </a:r>
            <a:r>
              <a:rPr lang="en-US" dirty="0" smtClean="0"/>
              <a:t>, a </a:t>
            </a:r>
            <a:r>
              <a:rPr lang="en-US" dirty="0" err="1" smtClean="0"/>
              <a:t>szájban</a:t>
            </a:r>
            <a:r>
              <a:rPr lang="en-US" dirty="0" smtClean="0"/>
              <a:t> </a:t>
            </a:r>
            <a:r>
              <a:rPr lang="en-US" dirty="0" err="1" smtClean="0"/>
              <a:t>kidomborodást</a:t>
            </a:r>
            <a:r>
              <a:rPr lang="en-US" dirty="0" smtClean="0"/>
              <a:t> </a:t>
            </a:r>
            <a:r>
              <a:rPr lang="en-US" dirty="0" err="1" smtClean="0"/>
              <a:t>okoznak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1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Odontogén</a:t>
            </a:r>
            <a:r>
              <a:rPr lang="en-US" dirty="0" smtClean="0"/>
              <a:t> </a:t>
            </a:r>
            <a:r>
              <a:rPr lang="en-US" dirty="0" err="1" smtClean="0"/>
              <a:t>ciszták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primordialis</a:t>
            </a:r>
            <a:r>
              <a:rPr lang="en-US" dirty="0" smtClean="0"/>
              <a:t> (</a:t>
            </a:r>
            <a:r>
              <a:rPr lang="en-US" dirty="0" err="1" smtClean="0"/>
              <a:t>keratocysta</a:t>
            </a:r>
            <a:r>
              <a:rPr lang="en-US" dirty="0" smtClean="0"/>
              <a:t>)</a:t>
            </a:r>
          </a:p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perinatalis</a:t>
            </a:r>
            <a:r>
              <a:rPr lang="en-US" dirty="0" smtClean="0"/>
              <a:t> (Epstein- </a:t>
            </a:r>
            <a:r>
              <a:rPr lang="en-US" dirty="0" err="1" smtClean="0"/>
              <a:t>vagy</a:t>
            </a:r>
            <a:r>
              <a:rPr lang="en-US" dirty="0" smtClean="0"/>
              <a:t> Bohn-</a:t>
            </a:r>
            <a:r>
              <a:rPr lang="en-US" dirty="0" err="1" smtClean="0"/>
              <a:t>féle</a:t>
            </a:r>
            <a:r>
              <a:rPr lang="en-US" dirty="0" smtClean="0"/>
              <a:t> </a:t>
            </a:r>
            <a:r>
              <a:rPr lang="en-US" dirty="0" err="1" smtClean="0"/>
              <a:t>gyönyg</a:t>
            </a:r>
            <a:r>
              <a:rPr lang="en-US" dirty="0" smtClean="0"/>
              <a:t>)</a:t>
            </a:r>
          </a:p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gingivalis</a:t>
            </a:r>
            <a:r>
              <a:rPr lang="en-US" dirty="0" smtClean="0"/>
              <a:t> </a:t>
            </a:r>
            <a:r>
              <a:rPr lang="en-US" dirty="0" err="1" smtClean="0"/>
              <a:t>adulta</a:t>
            </a:r>
            <a:r>
              <a:rPr lang="en-US" dirty="0" smtClean="0"/>
              <a:t> (</a:t>
            </a:r>
            <a:r>
              <a:rPr lang="en-US" dirty="0" err="1" smtClean="0"/>
              <a:t>felnőttkori</a:t>
            </a:r>
            <a:r>
              <a:rPr lang="en-US" dirty="0" smtClean="0"/>
              <a:t> </a:t>
            </a:r>
            <a:r>
              <a:rPr lang="en-US" dirty="0" err="1" smtClean="0"/>
              <a:t>ínyciszta</a:t>
            </a:r>
            <a:r>
              <a:rPr lang="en-US" dirty="0" smtClean="0"/>
              <a:t>)</a:t>
            </a:r>
          </a:p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follicularis</a:t>
            </a:r>
            <a:r>
              <a:rPr lang="en-US" dirty="0" smtClean="0"/>
              <a:t> (</a:t>
            </a:r>
            <a:r>
              <a:rPr lang="en-US" dirty="0" err="1" smtClean="0"/>
              <a:t>koronacysta</a:t>
            </a:r>
            <a:r>
              <a:rPr lang="en-US" dirty="0" smtClean="0"/>
              <a:t>)</a:t>
            </a:r>
          </a:p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radicularis</a:t>
            </a:r>
            <a:r>
              <a:rPr lang="en-US" dirty="0" smtClean="0"/>
              <a:t> (</a:t>
            </a:r>
            <a:r>
              <a:rPr lang="en-US" dirty="0" err="1" smtClean="0"/>
              <a:t>gyökérciszta</a:t>
            </a:r>
            <a:r>
              <a:rPr lang="en-US" dirty="0" smtClean="0"/>
              <a:t>)</a:t>
            </a:r>
          </a:p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residualis</a:t>
            </a:r>
            <a:r>
              <a:rPr lang="en-US" dirty="0" smtClean="0"/>
              <a:t> (</a:t>
            </a:r>
            <a:r>
              <a:rPr lang="en-US" dirty="0" err="1" smtClean="0"/>
              <a:t>maradékciszta</a:t>
            </a:r>
            <a:r>
              <a:rPr lang="en-US" dirty="0" smtClean="0"/>
              <a:t>)</a:t>
            </a:r>
          </a:p>
          <a:p>
            <a:pPr>
              <a:buSzPct val="166666"/>
              <a:buFontTx/>
              <a:buChar char="-"/>
            </a:pP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odontogenes</a:t>
            </a:r>
            <a:r>
              <a:rPr lang="en-US" dirty="0" smtClean="0"/>
              <a:t> </a:t>
            </a:r>
            <a:r>
              <a:rPr lang="en-US" dirty="0" err="1" smtClean="0"/>
              <a:t>calcificans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>
                <a:latin typeface="News Gothic MT" charset="0"/>
              </a:rPr>
              <a:t>Fogeredetű (odontogén) cysták </a:t>
            </a:r>
            <a:endParaRPr lang="en-US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 b="3258"/>
          <a:stretch>
            <a:fillRect/>
          </a:stretch>
        </p:blipFill>
        <p:spPr>
          <a:xfrm>
            <a:off x="2171700" y="1600200"/>
            <a:ext cx="4521645" cy="5067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6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Cysta</a:t>
            </a:r>
            <a:r>
              <a:rPr lang="en-US" dirty="0" smtClean="0"/>
              <a:t> </a:t>
            </a:r>
            <a:r>
              <a:rPr lang="en-US" dirty="0" err="1" smtClean="0"/>
              <a:t>primordialis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/>
              <a:t>Embrionális</a:t>
            </a:r>
            <a:r>
              <a:rPr lang="en-US" dirty="0" smtClean="0"/>
              <a:t> </a:t>
            </a:r>
            <a:r>
              <a:rPr lang="en-US" dirty="0" err="1" smtClean="0"/>
              <a:t>foglécből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számfeletti</a:t>
            </a:r>
            <a:r>
              <a:rPr lang="en-US" dirty="0" smtClean="0"/>
              <a:t> </a:t>
            </a:r>
            <a:r>
              <a:rPr lang="en-US" dirty="0" err="1" smtClean="0"/>
              <a:t>fogcsírából</a:t>
            </a:r>
            <a:r>
              <a:rPr lang="en-US" dirty="0" smtClean="0"/>
              <a:t> </a:t>
            </a:r>
            <a:r>
              <a:rPr lang="en-US" dirty="0" err="1" smtClean="0"/>
              <a:t>indul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2., 3. </a:t>
            </a:r>
            <a:r>
              <a:rPr lang="en-US" dirty="0" err="1" smtClean="0"/>
              <a:t>évtizedben</a:t>
            </a:r>
            <a:r>
              <a:rPr lang="en-US" dirty="0" smtClean="0"/>
              <a:t> </a:t>
            </a:r>
            <a:r>
              <a:rPr lang="en-US" dirty="0" err="1" smtClean="0"/>
              <a:t>alakul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/>
              <a:t>mandibulában</a:t>
            </a:r>
            <a:r>
              <a:rPr lang="en-US" dirty="0" smtClean="0"/>
              <a:t>, </a:t>
            </a:r>
            <a:r>
              <a:rPr lang="en-US" dirty="0" err="1" smtClean="0"/>
              <a:t>állkapocsszögletben</a:t>
            </a:r>
            <a:r>
              <a:rPr lang="en-US" dirty="0" smtClean="0"/>
              <a:t> </a:t>
            </a:r>
            <a:r>
              <a:rPr lang="en-US" dirty="0" err="1" smtClean="0"/>
              <a:t>található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/>
              <a:t>Klinikailag</a:t>
            </a:r>
            <a:r>
              <a:rPr lang="en-US" dirty="0" smtClean="0"/>
              <a:t> </a:t>
            </a:r>
            <a:r>
              <a:rPr lang="en-US" dirty="0" err="1" smtClean="0"/>
              <a:t>tünetszegény</a:t>
            </a:r>
            <a:r>
              <a:rPr lang="en-US" dirty="0" smtClean="0"/>
              <a:t>, </a:t>
            </a:r>
            <a:r>
              <a:rPr lang="en-US" dirty="0" err="1" smtClean="0"/>
              <a:t>ritkán</a:t>
            </a:r>
            <a:r>
              <a:rPr lang="en-US" dirty="0" smtClean="0"/>
              <a:t> </a:t>
            </a:r>
            <a:r>
              <a:rPr lang="en-US" dirty="0" err="1" smtClean="0"/>
              <a:t>fájdalom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paresztézia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/>
              <a:t>általában</a:t>
            </a:r>
            <a:r>
              <a:rPr lang="en-US" dirty="0" smtClean="0"/>
              <a:t> </a:t>
            </a:r>
            <a:r>
              <a:rPr lang="en-US" dirty="0" err="1" smtClean="0"/>
              <a:t>addig</a:t>
            </a:r>
            <a:r>
              <a:rPr lang="en-US" dirty="0" smtClean="0"/>
              <a:t> </a:t>
            </a:r>
            <a:r>
              <a:rPr lang="en-US" dirty="0" err="1" smtClean="0"/>
              <a:t>tünetmentes</a:t>
            </a:r>
            <a:r>
              <a:rPr lang="en-US" dirty="0" smtClean="0"/>
              <a:t> </a:t>
            </a:r>
            <a:r>
              <a:rPr lang="en-US" dirty="0" err="1" smtClean="0"/>
              <a:t>míg</a:t>
            </a:r>
            <a:r>
              <a:rPr lang="en-US" dirty="0" smtClean="0"/>
              <a:t> </a:t>
            </a:r>
            <a:r>
              <a:rPr lang="en-US" dirty="0" err="1" smtClean="0"/>
              <a:t>jelentős</a:t>
            </a:r>
            <a:r>
              <a:rPr lang="en-US" dirty="0" smtClean="0"/>
              <a:t> </a:t>
            </a:r>
            <a:r>
              <a:rPr lang="en-US" dirty="0" err="1" smtClean="0"/>
              <a:t>nagyságot</a:t>
            </a:r>
            <a:r>
              <a:rPr lang="en-US" dirty="0" smtClean="0"/>
              <a:t> el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ér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pathologiás</a:t>
            </a:r>
            <a:r>
              <a:rPr lang="en-US" dirty="0" smtClean="0"/>
              <a:t> </a:t>
            </a:r>
            <a:r>
              <a:rPr lang="en-US" dirty="0" err="1" smtClean="0"/>
              <a:t>törés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következik</a:t>
            </a:r>
            <a:r>
              <a:rPr lang="en-US" dirty="0" smtClean="0"/>
              <a:t> be.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3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2. Cysta perinatalis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850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244F"/>
                </a:solidFill>
              </a:defRPr>
            </a:lvl1pPr>
          </a:lstStyle>
          <a:p>
            <a:r>
              <a:rPr dirty="0"/>
              <a:t>2. Cysta perinatalis</a:t>
            </a:r>
          </a:p>
        </p:txBody>
      </p:sp>
      <p:sp>
        <p:nvSpPr>
          <p:cNvPr id="381" name="újszülöttek állcsontgerincén vagy szájpadjuk középvonalában található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újszülöttek állcsontgerincén vagy szájpadjuk középvonalában található</a:t>
            </a:r>
          </a:p>
          <a:p>
            <a:pPr>
              <a:buBlip>
                <a:blip r:embed="rId2"/>
              </a:buBlip>
            </a:pPr>
            <a:r>
              <a:rPr dirty="0"/>
              <a:t>egyesével vagy többesével</a:t>
            </a:r>
          </a:p>
          <a:p>
            <a:pPr>
              <a:buBlip>
                <a:blip r:embed="rId2"/>
              </a:buBlip>
            </a:pPr>
            <a:r>
              <a:rPr dirty="0"/>
              <a:t>borsónyi, szürkéssárga félgömbszerűen kiemelkedő képlet</a:t>
            </a:r>
          </a:p>
        </p:txBody>
      </p:sp>
    </p:spTree>
    <p:extLst>
      <p:ext uri="{BB962C8B-B14F-4D97-AF65-F5344CB8AC3E}">
        <p14:creationId xmlns:p14="http://schemas.microsoft.com/office/powerpoint/2010/main" val="740531169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3. Cysta gingivalis adulta"/>
          <p:cNvSpPr txBox="1">
            <a:spLocks noGrp="1"/>
          </p:cNvSpPr>
          <p:nvPr>
            <p:ph type="title"/>
          </p:nvPr>
        </p:nvSpPr>
        <p:spPr>
          <a:xfrm>
            <a:off x="1160859" y="553641"/>
            <a:ext cx="6518672" cy="116085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3. Cysta gingivalis adulta</a:t>
            </a:r>
          </a:p>
        </p:txBody>
      </p:sp>
      <p:sp>
        <p:nvSpPr>
          <p:cNvPr id="384" name="Eredete tisztázatlan…"/>
          <p:cNvSpPr txBox="1">
            <a:spLocks noGrp="1"/>
          </p:cNvSpPr>
          <p:nvPr>
            <p:ph type="body" idx="1"/>
          </p:nvPr>
        </p:nvSpPr>
        <p:spPr>
          <a:xfrm>
            <a:off x="241102" y="1714500"/>
            <a:ext cx="8715375" cy="490239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Eredete tisztázatlan</a:t>
            </a:r>
          </a:p>
          <a:p>
            <a:pPr>
              <a:buBlip>
                <a:blip r:embed="rId2"/>
              </a:buBlip>
            </a:pPr>
            <a:r>
              <a:t>40-70 életév között, 65% nő</a:t>
            </a:r>
          </a:p>
          <a:p>
            <a:pPr>
              <a:buBlip>
                <a:blip r:embed="rId2"/>
              </a:buBlip>
            </a:pPr>
            <a:r>
              <a:t>előfordulási helye: a mandibulában a szemfog és a kisörlők tájékán, a feszes gingivában vagy az interdentalis papillán található</a:t>
            </a:r>
          </a:p>
          <a:p>
            <a:pPr>
              <a:buBlip>
                <a:blip r:embed="rId2"/>
              </a:buBlip>
            </a:pPr>
            <a:r>
              <a:t>lassan növekvő, fájdalmatlan duzzanat</a:t>
            </a:r>
          </a:p>
          <a:p>
            <a:pPr>
              <a:buBlip>
                <a:blip r:embed="rId2"/>
              </a:buBlip>
            </a:pPr>
            <a:r>
              <a:t>felszíne sima, színe kékes vagy a környezetével megegyező</a:t>
            </a:r>
          </a:p>
        </p:txBody>
      </p:sp>
    </p:spTree>
    <p:extLst>
      <p:ext uri="{BB962C8B-B14F-4D97-AF65-F5344CB8AC3E}">
        <p14:creationId xmlns:p14="http://schemas.microsoft.com/office/powerpoint/2010/main" val="2169910363"/>
      </p:ext>
    </p:extLst>
  </p:cSld>
  <p:clrMapOvr>
    <a:masterClrMapping/>
  </p:clrMapOvr>
  <p:transition xmlns:p14="http://schemas.microsoft.com/office/powerpoint/2010/main"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4. Cysta follicularis (koronaciszta)"/>
          <p:cNvSpPr txBox="1">
            <a:spLocks noGrp="1"/>
          </p:cNvSpPr>
          <p:nvPr>
            <p:ph type="title"/>
          </p:nvPr>
        </p:nvSpPr>
        <p:spPr>
          <a:xfrm>
            <a:off x="401835" y="381000"/>
            <a:ext cx="8530497" cy="150283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dirty="0"/>
              <a:t>4. Cysta follicularis (koronaciszta)</a:t>
            </a:r>
          </a:p>
        </p:txBody>
      </p:sp>
      <p:sp>
        <p:nvSpPr>
          <p:cNvPr id="387" name="Retencióban lévő fog koronáját körülvevő elváltozá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t>Retencióban lévő fog koronáját körülvevő elváltozás</a:t>
            </a:r>
          </a:p>
          <a:p>
            <a:pPr>
              <a:buBlip>
                <a:blip r:embed="rId2"/>
              </a:buBlip>
            </a:pPr>
            <a:r>
              <a:t>bármely életkorban előfordulhat</a:t>
            </a:r>
          </a:p>
          <a:p>
            <a:pPr>
              <a:buBlip>
                <a:blip r:embed="rId2"/>
              </a:buBlip>
            </a:pPr>
            <a:r>
              <a:t>leggyakoribb helye: mandibulában a bölcsességfog, maxillában a szemfog tájéka</a:t>
            </a:r>
          </a:p>
          <a:p>
            <a:pPr>
              <a:buBlip>
                <a:blip r:embed="rId2"/>
              </a:buBlip>
            </a:pPr>
            <a:r>
              <a:t>33%-a ameloblastoma talaját képezheti</a:t>
            </a:r>
          </a:p>
        </p:txBody>
      </p:sp>
    </p:spTree>
    <p:extLst>
      <p:ext uri="{BB962C8B-B14F-4D97-AF65-F5344CB8AC3E}">
        <p14:creationId xmlns:p14="http://schemas.microsoft.com/office/powerpoint/2010/main" val="3926471195"/>
      </p:ext>
    </p:extLst>
  </p:cSld>
  <p:clrMapOvr>
    <a:masterClrMapping/>
  </p:clrMapOvr>
  <p:transition xmlns:p14="http://schemas.microsoft.com/office/powerpoint/2010/main"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917</Words>
  <Application>Microsoft Macintosh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Szájüregi cysták</vt:lpstr>
      <vt:lpstr>Cysta</vt:lpstr>
      <vt:lpstr>Valódi állcsontciszták</vt:lpstr>
      <vt:lpstr>Odontogén ciszták</vt:lpstr>
      <vt:lpstr>Fogeredetű (odontogén) cysták </vt:lpstr>
      <vt:lpstr>1. Cysta primordialis</vt:lpstr>
      <vt:lpstr>2. Cysta perinatalis</vt:lpstr>
      <vt:lpstr>3. Cysta gingivalis adulta</vt:lpstr>
      <vt:lpstr>4. Cysta follicularis (koronaciszta)</vt:lpstr>
      <vt:lpstr>5. Cysta radicularis (gyökérciszta)</vt:lpstr>
      <vt:lpstr>PowerPoint Presentation</vt:lpstr>
      <vt:lpstr>6. Cysta residualis (maradékciszta)</vt:lpstr>
      <vt:lpstr>7. Cysta odontogenes calcificans (Gorlin-ciszta)</vt:lpstr>
      <vt:lpstr>II. Nem valódi (pszeudo-) állcsontciszták </vt:lpstr>
      <vt:lpstr>Cysta traumatica (együreges csontciszta)</vt:lpstr>
      <vt:lpstr>Cysta idiopathica (Stafne-féle ciszta)</vt:lpstr>
      <vt:lpstr>Lágyrészciszták</vt:lpstr>
      <vt:lpstr>Cysta epidermoides</vt:lpstr>
      <vt:lpstr>Cysta nasolabialis (Gerber-féle duzzanat)</vt:lpstr>
      <vt:lpstr>Cysta lymphoepithelialis (Cysta branchiogenes)</vt:lpstr>
      <vt:lpstr>Cysta ductus thyreoglossi</vt:lpstr>
      <vt:lpstr>Mucokele</vt:lpstr>
      <vt:lpstr>Mucocele</vt:lpstr>
      <vt:lpstr>Ranula</vt:lpstr>
      <vt:lpstr>Ranula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Szájüregi cysták</dc:title>
  <dc:creator>Microsoft Office User</dc:creator>
  <cp:lastModifiedBy>Microsoft Office User</cp:lastModifiedBy>
  <cp:revision>11</cp:revision>
  <dcterms:created xsi:type="dcterms:W3CDTF">2020-03-20T20:46:18Z</dcterms:created>
  <dcterms:modified xsi:type="dcterms:W3CDTF">2020-03-20T21:21:05Z</dcterms:modified>
</cp:coreProperties>
</file>