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11" r:id="rId2"/>
    <p:sldId id="258" r:id="rId3"/>
    <p:sldId id="259" r:id="rId4"/>
    <p:sldId id="260" r:id="rId5"/>
    <p:sldId id="261" r:id="rId6"/>
    <p:sldId id="262" r:id="rId7"/>
    <p:sldId id="312" r:id="rId8"/>
    <p:sldId id="265" r:id="rId9"/>
    <p:sldId id="313" r:id="rId10"/>
    <p:sldId id="266" r:id="rId11"/>
    <p:sldId id="314" r:id="rId12"/>
    <p:sldId id="267" r:id="rId13"/>
    <p:sldId id="31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4" r:id="rId29"/>
    <p:sldId id="316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4" r:id="rId43"/>
    <p:sldId id="305" r:id="rId44"/>
    <p:sldId id="306" r:id="rId45"/>
    <p:sldId id="307" r:id="rId46"/>
    <p:sldId id="308" r:id="rId47"/>
    <p:sldId id="309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0"/>
    <p:restoredTop sz="94665"/>
  </p:normalViewPr>
  <p:slideViewPr>
    <p:cSldViewPr snapToGrid="0" snapToObjects="1">
      <p:cViewPr varScale="1">
        <p:scale>
          <a:sx n="75" d="100"/>
          <a:sy n="75" d="100"/>
        </p:scale>
        <p:origin x="168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9977D-044F-C042-80A7-673E302EB5DB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A9015-B0F2-774A-AF7F-AE6860FE8D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36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A9015-B0F2-774A-AF7F-AE6860FE8DA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08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sor és felsorolá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ímszöveg"/>
          <p:cNvSpPr txBox="1">
            <a:spLocks noGrp="1"/>
          </p:cNvSpPr>
          <p:nvPr>
            <p:ph type="title"/>
          </p:nvPr>
        </p:nvSpPr>
        <p:spPr>
          <a:xfrm>
            <a:off x="1312664" y="991195"/>
            <a:ext cx="6518672" cy="120550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4C4F"/>
                </a:solidFill>
                <a:latin typeface="+mn-lt"/>
                <a:ea typeface="+mn-ea"/>
                <a:cs typeface="+mn-cs"/>
                <a:sym typeface="Stone Sans Sem ITC TT-Semi"/>
              </a:defRPr>
            </a:lvl1pPr>
          </a:lstStyle>
          <a:p>
            <a:r>
              <a:t>Címszöveg</a:t>
            </a:r>
          </a:p>
        </p:txBody>
      </p:sp>
      <p:sp>
        <p:nvSpPr>
          <p:cNvPr id="2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892969" y="2196703"/>
            <a:ext cx="7358063" cy="3982641"/>
          </a:xfrm>
          <a:prstGeom prst="rect">
            <a:avLst/>
          </a:prstGeom>
        </p:spPr>
        <p:txBody>
          <a:bodyPr/>
          <a:lstStyle>
            <a:lvl1pPr marL="607199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3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1050691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3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1479301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3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1919816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3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2348426" indent="-455399">
              <a:lnSpc>
                <a:spcPct val="100000"/>
              </a:lnSpc>
              <a:spcBef>
                <a:spcPts val="1406"/>
              </a:spcBef>
              <a:buSzPct val="50000"/>
              <a:buFont typeface="Stone Sans Sem ITC TT-Semi"/>
              <a:buBlip>
                <a:blip r:embed="rId3"/>
              </a:buBlip>
              <a:defRPr sz="30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635008" y="6286500"/>
            <a:ext cx="309682" cy="339328"/>
          </a:xfrm>
          <a:prstGeom prst="rect">
            <a:avLst/>
          </a:prstGeom>
        </p:spPr>
        <p:txBody>
          <a:bodyPr/>
          <a:lstStyle>
            <a:lvl1pPr algn="r">
              <a:defRPr sz="1700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0129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1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29FBA-B816-014F-BBF4-9A9C802EEEC6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77EA-CC95-5042-8F3D-BB632D566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ti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269999"/>
            <a:ext cx="6815336" cy="19896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Daganat</a:t>
            </a:r>
            <a:br>
              <a:rPr lang="en-US" b="1" dirty="0"/>
            </a:br>
            <a:r>
              <a:rPr lang="en-US" b="1" dirty="0"/>
              <a:t>tumor, </a:t>
            </a:r>
            <a:r>
              <a:rPr lang="en-US" b="1" dirty="0" err="1"/>
              <a:t>neoplasma</a:t>
            </a:r>
            <a:r>
              <a:rPr lang="en-US" b="1" dirty="0"/>
              <a:t>, </a:t>
            </a:r>
            <a:r>
              <a:rPr lang="en-US" b="1" dirty="0" err="1"/>
              <a:t>blastoma</a:t>
            </a:r>
            <a:endParaRPr lang="en-US" b="1" dirty="0"/>
          </a:p>
        </p:txBody>
      </p:sp>
      <p:pic>
        <p:nvPicPr>
          <p:cNvPr id="4" name="Picture 3" descr="Képernyőfotó 2020-03-20 - 22.2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3646461"/>
            <a:ext cx="4360333" cy="2811489"/>
          </a:xfrm>
          <a:prstGeom prst="rect">
            <a:avLst/>
          </a:prstGeom>
        </p:spPr>
      </p:pic>
      <p:pic>
        <p:nvPicPr>
          <p:cNvPr id="5" name="Picture 4" descr="Képernyőfotó 2020-03-20 - 22.29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3738656"/>
            <a:ext cx="4127500" cy="27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576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rnu cutaneum"/>
          <p:cNvSpPr txBox="1">
            <a:spLocks noGrp="1"/>
          </p:cNvSpPr>
          <p:nvPr>
            <p:ph type="title"/>
          </p:nvPr>
        </p:nvSpPr>
        <p:spPr>
          <a:xfrm>
            <a:off x="1312664" y="991196"/>
            <a:ext cx="6518672" cy="1303734"/>
          </a:xfrm>
          <a:prstGeom prst="rect">
            <a:avLst/>
          </a:prstGeom>
        </p:spPr>
        <p:txBody>
          <a:bodyPr/>
          <a:lstStyle>
            <a:lvl1pPr marL="863603" indent="-863603">
              <a:spcBef>
                <a:spcPts val="2000"/>
              </a:spcBef>
              <a:buSzPct val="100000"/>
              <a:buAutoNum type="arabicPeriod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  <a:defRPr sz="3600"/>
            </a:pPr>
            <a:r>
              <a:rPr sz="3400" dirty="0"/>
              <a:t>Cornu cutaneum</a:t>
            </a:r>
          </a:p>
        </p:txBody>
      </p:sp>
      <p:sp>
        <p:nvSpPr>
          <p:cNvPr id="170" name="Különböző nagyságú, barnásszürke, alapjához jól tapadó, elszarusodott képlet…"/>
          <p:cNvSpPr txBox="1">
            <a:spLocks noGrp="1"/>
          </p:cNvSpPr>
          <p:nvPr>
            <p:ph type="body" idx="1"/>
          </p:nvPr>
        </p:nvSpPr>
        <p:spPr>
          <a:xfrm>
            <a:off x="892969" y="2857500"/>
            <a:ext cx="7358063" cy="332184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Különböző nagyságú, barnásszürke, alapjához jól tapadó, elszarusodott képlet</a:t>
            </a:r>
          </a:p>
          <a:p>
            <a:pPr>
              <a:buBlip>
                <a:blip r:embed="rId2"/>
              </a:buBlip>
            </a:pPr>
            <a:r>
              <a:rPr dirty="0"/>
              <a:t>a bőr különböző helyein, néha az ajkakon fordul elő</a:t>
            </a:r>
          </a:p>
          <a:p>
            <a:pPr>
              <a:buBlip>
                <a:blip r:embed="rId2"/>
              </a:buBlip>
            </a:pPr>
            <a:r>
              <a:rPr dirty="0"/>
              <a:t>10%-ban laphámrák fejlődhet ki</a:t>
            </a:r>
          </a:p>
        </p:txBody>
      </p:sp>
      <p:pic>
        <p:nvPicPr>
          <p:cNvPr id="172" name="cornu.jpg" descr="corn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862" y="517922"/>
            <a:ext cx="3036094" cy="23395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25937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Cornu</a:t>
            </a:r>
            <a:r>
              <a:rPr lang="en-US" dirty="0"/>
              <a:t> </a:t>
            </a:r>
            <a:r>
              <a:rPr lang="en-US" dirty="0" err="1"/>
              <a:t>cutaneum</a:t>
            </a:r>
            <a:endParaRPr lang="en-US" dirty="0"/>
          </a:p>
        </p:txBody>
      </p:sp>
      <p:pic>
        <p:nvPicPr>
          <p:cNvPr id="4" name="img0075.jpg" descr="img0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78" y="1538553"/>
            <a:ext cx="3196828" cy="491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1477-7819-2-18-5.jpg" descr="1477-7819-2-18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6" y="2714625"/>
            <a:ext cx="5098852" cy="34647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2193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rythroplak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2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Erythroplakia</a:t>
            </a:r>
          </a:p>
        </p:txBody>
      </p:sp>
      <p:sp>
        <p:nvSpPr>
          <p:cNvPr id="176" name="A szájnyálkahártyán, az orcai részen és ínyen gyulladásos foltok, amelyek kezdetben lágy tapintatúak, élénkvörösek, később megkeményednek…"/>
          <p:cNvSpPr txBox="1">
            <a:spLocks noGrp="1"/>
          </p:cNvSpPr>
          <p:nvPr>
            <p:ph type="body" idx="1"/>
          </p:nvPr>
        </p:nvSpPr>
        <p:spPr>
          <a:xfrm>
            <a:off x="571501" y="2799292"/>
            <a:ext cx="8212666" cy="338005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A szájnyálkahártyán, az orcai részen és ínyen gyulladásos foltok, amelyek kezdetben </a:t>
            </a:r>
            <a:r>
              <a:rPr b="1" dirty="0"/>
              <a:t>lágy tapintatúak, élénkvörösek</a:t>
            </a:r>
            <a:r>
              <a:rPr dirty="0"/>
              <a:t>, később megkeményednek</a:t>
            </a:r>
          </a:p>
          <a:p>
            <a:pPr>
              <a:buBlip>
                <a:blip r:embed="rId2"/>
              </a:buBlip>
            </a:pPr>
            <a:r>
              <a:rPr dirty="0"/>
              <a:t>ízérzés-zavar és szájszárazság követi</a:t>
            </a:r>
          </a:p>
        </p:txBody>
      </p:sp>
      <p:pic>
        <p:nvPicPr>
          <p:cNvPr id="178" name="erythroplakia.jpg" descr="erythroplak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64" y="1263386"/>
            <a:ext cx="2232422" cy="1535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96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rthroplakia.jpg" descr="erthroplak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30" y="3809999"/>
            <a:ext cx="4472670" cy="2974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ZZ000004.jpg" descr="ZZ00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74" y="991195"/>
            <a:ext cx="4456356" cy="3359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58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heilitis chronica actinica"/>
          <p:cNvSpPr txBox="1">
            <a:spLocks noGrp="1"/>
          </p:cNvSpPr>
          <p:nvPr>
            <p:ph type="title"/>
          </p:nvPr>
        </p:nvSpPr>
        <p:spPr>
          <a:xfrm>
            <a:off x="635000" y="740833"/>
            <a:ext cx="8064500" cy="866511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 algn="ctr">
              <a:spcBef>
                <a:spcPts val="2000"/>
              </a:spcBef>
              <a:buSzPct val="100000"/>
              <a:buAutoNum type="arabicPeriod" startAt="3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Cheilitis chronica actinica</a:t>
            </a:r>
          </a:p>
        </p:txBody>
      </p:sp>
      <p:sp>
        <p:nvSpPr>
          <p:cNvPr id="182" name="Többnyire az alsó ajak idült gyulladása…"/>
          <p:cNvSpPr txBox="1">
            <a:spLocks noGrp="1"/>
          </p:cNvSpPr>
          <p:nvPr>
            <p:ph type="body" idx="1"/>
          </p:nvPr>
        </p:nvSpPr>
        <p:spPr>
          <a:xfrm>
            <a:off x="258961" y="1905000"/>
            <a:ext cx="8688586" cy="46047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2141" indent="-390342">
              <a:defRPr sz="3600"/>
            </a:pPr>
            <a:r>
              <a:rPr sz="2800" dirty="0"/>
              <a:t>alsó ajak idült gyulladása</a:t>
            </a:r>
          </a:p>
          <a:p>
            <a:pPr marL="542141" indent="-390342">
              <a:defRPr sz="3600"/>
            </a:pPr>
            <a:r>
              <a:rPr sz="2800" dirty="0"/>
              <a:t>Oka: tartós napfény- és szélhatás</a:t>
            </a:r>
          </a:p>
          <a:p>
            <a:pPr marL="542141" indent="-390342">
              <a:defRPr sz="3600"/>
            </a:pPr>
            <a:r>
              <a:rPr sz="2800" dirty="0"/>
              <a:t>Tünete: ajak gyulladt, duzzadt, száraz, berepedezett és hámlik, a repedésekben pörkös felrakódásokat látni, amelyek lelökődnek és helyükön fájdalmas eróziók maradnak vissza</a:t>
            </a:r>
          </a:p>
          <a:p>
            <a:pPr marL="542141" indent="-390342">
              <a:defRPr sz="3600"/>
            </a:pPr>
            <a:r>
              <a:rPr sz="2800" dirty="0"/>
              <a:t>Kórállapot: nyirokpangás, amelynek hosszú távon kötőszöveti felszaporodás, majd rákos átalakulás a következménye</a:t>
            </a:r>
          </a:p>
        </p:txBody>
      </p:sp>
      <p:pic>
        <p:nvPicPr>
          <p:cNvPr id="2" name="Picture 1" descr="Képernyőfotó 2020-03-20 - 22.4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02" y="1607344"/>
            <a:ext cx="2035397" cy="15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heilitis glandularis"/>
          <p:cNvSpPr txBox="1">
            <a:spLocks noGrp="1"/>
          </p:cNvSpPr>
          <p:nvPr>
            <p:ph type="title"/>
          </p:nvPr>
        </p:nvSpPr>
        <p:spPr>
          <a:xfrm>
            <a:off x="1058333" y="719668"/>
            <a:ext cx="7156980" cy="834098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4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Cheilitis glandularis</a:t>
            </a:r>
          </a:p>
        </p:txBody>
      </p:sp>
      <p:sp>
        <p:nvSpPr>
          <p:cNvPr id="185" name="Az ajak nyálmirigyeinek idült gyuladása…"/>
          <p:cNvSpPr txBox="1">
            <a:spLocks noGrp="1"/>
          </p:cNvSpPr>
          <p:nvPr>
            <p:ph type="body" idx="1"/>
          </p:nvPr>
        </p:nvSpPr>
        <p:spPr>
          <a:xfrm>
            <a:off x="250031" y="1553766"/>
            <a:ext cx="8661797" cy="492025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600"/>
            </a:pPr>
            <a:r>
              <a:t>Az ajak nyálmirigyeinek idült gyuladása</a:t>
            </a:r>
          </a:p>
          <a:p>
            <a:pPr marL="542141" indent="-390342">
              <a:defRPr sz="3600"/>
            </a:pPr>
            <a:r>
              <a:t>20-40 éveseken</a:t>
            </a:r>
          </a:p>
          <a:p>
            <a:pPr marL="542141" indent="-390342">
              <a:defRPr sz="3600"/>
            </a:pPr>
            <a:r>
              <a:t>Rendszerint az alsó ajak betegszik meg</a:t>
            </a:r>
          </a:p>
          <a:p>
            <a:pPr marL="542141" indent="-390342">
              <a:defRPr sz="3600"/>
            </a:pPr>
            <a:r>
              <a:t>A nyálmirigyek megduzzadnak és rugalmas csomókként tapinthatók</a:t>
            </a:r>
          </a:p>
          <a:p>
            <a:pPr marL="542141" indent="-390342">
              <a:defRPr sz="3600"/>
            </a:pPr>
            <a:r>
              <a:t>A nyálmirigyek kivezetőcsövei piros pontként láthatók</a:t>
            </a:r>
          </a:p>
          <a:p>
            <a:pPr marL="542141" indent="-390342">
              <a:defRPr sz="3600"/>
            </a:pPr>
            <a:r>
              <a:t>Belőlük nyomással víztiszta nyálka ürül</a:t>
            </a:r>
          </a:p>
          <a:p>
            <a:pPr marL="542141" indent="-390342">
              <a:defRPr sz="3600"/>
            </a:pPr>
            <a:r>
              <a:t>szövettana: nyálmirigyek hiperplaziássak, strómája limfocitás és plazmasejtes beszűrődés</a:t>
            </a:r>
          </a:p>
        </p:txBody>
      </p:sp>
    </p:spTree>
    <p:extLst>
      <p:ext uri="{BB962C8B-B14F-4D97-AF65-F5344CB8AC3E}">
        <p14:creationId xmlns:p14="http://schemas.microsoft.com/office/powerpoint/2010/main" val="968399162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ysplasia fibrosa"/>
          <p:cNvSpPr txBox="1">
            <a:spLocks noGrp="1"/>
          </p:cNvSpPr>
          <p:nvPr>
            <p:ph type="title"/>
          </p:nvPr>
        </p:nvSpPr>
        <p:spPr>
          <a:xfrm>
            <a:off x="2294930" y="803672"/>
            <a:ext cx="5795367" cy="651867"/>
          </a:xfrm>
          <a:prstGeom prst="rect">
            <a:avLst/>
          </a:prstGeom>
        </p:spPr>
        <p:txBody>
          <a:bodyPr/>
          <a:lstStyle>
            <a:lvl1pPr marL="863603" indent="-863603">
              <a:spcBef>
                <a:spcPts val="2000"/>
              </a:spcBef>
              <a:buSzPct val="100000"/>
              <a:buAutoNum type="arabicPeriod" startAt="5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  <a:defRPr sz="3600" u="none"/>
            </a:pPr>
            <a:r>
              <a:rPr sz="3400" dirty="0"/>
              <a:t>Dysplasia fibrosa</a:t>
            </a:r>
          </a:p>
        </p:txBody>
      </p:sp>
      <p:sp>
        <p:nvSpPr>
          <p:cNvPr id="188" name="Csontfejlődési zavar következménye…"/>
          <p:cNvSpPr txBox="1">
            <a:spLocks noGrp="1"/>
          </p:cNvSpPr>
          <p:nvPr>
            <p:ph type="body" idx="1"/>
          </p:nvPr>
        </p:nvSpPr>
        <p:spPr>
          <a:xfrm>
            <a:off x="196453" y="1799167"/>
            <a:ext cx="8706445" cy="471950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98770" indent="-346971">
              <a:defRPr sz="3200"/>
            </a:pPr>
            <a:r>
              <a:rPr dirty="0"/>
              <a:t>Csontfejlődési zavar következménye</a:t>
            </a:r>
          </a:p>
          <a:p>
            <a:pPr marL="498770" indent="-346971">
              <a:defRPr sz="3200"/>
            </a:pPr>
            <a:r>
              <a:rPr dirty="0"/>
              <a:t>Fiatal korban kezdődik, de minden életkorban kialakulhat</a:t>
            </a:r>
          </a:p>
          <a:p>
            <a:pPr marL="498770" indent="-346971">
              <a:defRPr sz="3200"/>
            </a:pPr>
            <a:r>
              <a:rPr dirty="0"/>
              <a:t>Egy vagy több csontdefektusból áll, leggyakrabban az állkapocscsontban a tibiában v. a femurban észlelik</a:t>
            </a:r>
          </a:p>
          <a:p>
            <a:pPr marL="498770" indent="-346971">
              <a:defRPr sz="3200"/>
            </a:pPr>
            <a:r>
              <a:rPr dirty="0"/>
              <a:t>Állkapocs duzzanatával, a fogak vándorlásával és kóros záróharapással jár</a:t>
            </a:r>
          </a:p>
          <a:p>
            <a:pPr marL="498770" indent="-346971">
              <a:defRPr sz="3200"/>
            </a:pPr>
            <a:r>
              <a:rPr dirty="0"/>
              <a:t>spontán fractura is bekövetkezhet</a:t>
            </a:r>
          </a:p>
          <a:p>
            <a:pPr marL="498770" indent="-346971">
              <a:defRPr sz="3200"/>
            </a:pPr>
            <a:r>
              <a:rPr dirty="0"/>
              <a:t>rtg- szerkezet nélküli, körülírt, sugáráteresztő góc látható</a:t>
            </a:r>
          </a:p>
          <a:p>
            <a:pPr marL="498770" indent="-346971">
              <a:defRPr sz="3200"/>
            </a:pPr>
            <a:r>
              <a:rPr dirty="0"/>
              <a:t>Rosszindulatúan elfajulhat</a:t>
            </a:r>
          </a:p>
        </p:txBody>
      </p:sp>
    </p:spTree>
    <p:extLst>
      <p:ext uri="{BB962C8B-B14F-4D97-AF65-F5344CB8AC3E}">
        <p14:creationId xmlns:p14="http://schemas.microsoft.com/office/powerpoint/2010/main" val="32501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Keratoacanthoma"/>
          <p:cNvSpPr txBox="1">
            <a:spLocks noGrp="1"/>
          </p:cNvSpPr>
          <p:nvPr>
            <p:ph type="title"/>
          </p:nvPr>
        </p:nvSpPr>
        <p:spPr>
          <a:xfrm>
            <a:off x="1312664" y="991196"/>
            <a:ext cx="4482703" cy="732234"/>
          </a:xfrm>
          <a:prstGeom prst="rect">
            <a:avLst/>
          </a:prstGeom>
        </p:spPr>
        <p:txBody>
          <a:bodyPr/>
          <a:lstStyle>
            <a:lvl1pPr marL="863603" indent="-863603">
              <a:spcBef>
                <a:spcPts val="2000"/>
              </a:spcBef>
              <a:buSzPct val="100000"/>
              <a:buAutoNum type="arabicPeriod" startAt="6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  <a:defRPr sz="3600" u="none"/>
            </a:pPr>
            <a:r>
              <a:rPr sz="3400" dirty="0"/>
              <a:t>Keratoacanthoma</a:t>
            </a:r>
          </a:p>
        </p:txBody>
      </p:sp>
      <p:sp>
        <p:nvSpPr>
          <p:cNvPr id="191" name="Idős embereken fordul elő…"/>
          <p:cNvSpPr txBox="1">
            <a:spLocks noGrp="1"/>
          </p:cNvSpPr>
          <p:nvPr>
            <p:ph type="body" idx="1"/>
          </p:nvPr>
        </p:nvSpPr>
        <p:spPr>
          <a:xfrm>
            <a:off x="339328" y="1607344"/>
            <a:ext cx="8483203" cy="4572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</a:t>
            </a:r>
            <a:r>
              <a:rPr sz="2500"/>
              <a:t>dős embereken fordul elő</a:t>
            </a:r>
          </a:p>
          <a:p>
            <a:pPr marL="542141" indent="-390342"/>
            <a:r>
              <a:rPr sz="2500"/>
              <a:t>Oka: fényhatás</a:t>
            </a:r>
          </a:p>
          <a:p>
            <a:pPr marL="542141" indent="-390342"/>
            <a:r>
              <a:rPr sz="2500"/>
              <a:t>bőrön és ajkakon fordul elő</a:t>
            </a:r>
          </a:p>
          <a:p>
            <a:pPr marL="542141" indent="-390342"/>
            <a:r>
              <a:rPr sz="2500"/>
              <a:t>Félgömbszerűen kiemelkedő, 2 cm-nél nem nagyobb átmérőjű elváltozás, amelynek középpontjában kráteres üreg helyezkedik e</a:t>
            </a:r>
            <a:r>
              <a:t>l</a:t>
            </a:r>
          </a:p>
          <a:p>
            <a:pPr marL="542141" indent="-390342">
              <a:defRPr sz="3600"/>
            </a:pPr>
            <a:r>
              <a:t>Karcinómásan elfajulhat</a:t>
            </a:r>
          </a:p>
        </p:txBody>
      </p:sp>
      <p:pic>
        <p:nvPicPr>
          <p:cNvPr id="192" name="images.jpg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817" y="927153"/>
            <a:ext cx="1426417" cy="94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keratoacanthoma_15722_lg.jpg" descr="keratoacanthoma_15722_l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025" y="2376700"/>
            <a:ext cx="1265621" cy="94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om2336a.jpg" descr="om233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214" y="4720167"/>
            <a:ext cx="2814317" cy="177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Keratoacanthoma-4.jpg" descr="Keratoacanthoma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309" y="1825040"/>
            <a:ext cx="1703720" cy="9492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Keratoma sen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47702" indent="-647702">
              <a:spcBef>
                <a:spcPts val="2000"/>
              </a:spcBef>
              <a:buSzPct val="100000"/>
              <a:buAutoNum type="arabicPeriod" startAt="7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Keratoma senile</a:t>
            </a:r>
          </a:p>
        </p:txBody>
      </p:sp>
      <p:sp>
        <p:nvSpPr>
          <p:cNvPr id="198" name="Oka: napsugárzá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Oka: napsugárzás</a:t>
            </a:r>
          </a:p>
          <a:p>
            <a:pPr>
              <a:buBlip>
                <a:blip r:embed="rId2"/>
              </a:buBlip>
            </a:pPr>
            <a:r>
              <a:t>idősebbek bőrén, ajkakon különböző nagyságú, szarupikkelyekkel fedett lapos képlet</a:t>
            </a:r>
          </a:p>
          <a:p>
            <a:pPr>
              <a:buBlip>
                <a:blip r:embed="rId2"/>
              </a:buBlip>
            </a:pPr>
            <a:r>
              <a:t>hyperkeratosis és hámatrófia</a:t>
            </a:r>
          </a:p>
          <a:p>
            <a:pPr>
              <a:buBlip>
                <a:blip r:embed="rId2"/>
              </a:buBlip>
            </a:pPr>
            <a:r>
              <a:t>praeblastomás jelleg</a:t>
            </a:r>
          </a:p>
        </p:txBody>
      </p:sp>
    </p:spTree>
    <p:extLst>
      <p:ext uri="{BB962C8B-B14F-4D97-AF65-F5344CB8AC3E}">
        <p14:creationId xmlns:p14="http://schemas.microsoft.com/office/powerpoint/2010/main" val="2052183464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eucoplakia"/>
          <p:cNvSpPr txBox="1">
            <a:spLocks noGrp="1"/>
          </p:cNvSpPr>
          <p:nvPr>
            <p:ph type="title"/>
          </p:nvPr>
        </p:nvSpPr>
        <p:spPr>
          <a:xfrm>
            <a:off x="2095499" y="660797"/>
            <a:ext cx="4148667" cy="1071562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8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Leucoplakia</a:t>
            </a:r>
          </a:p>
        </p:txBody>
      </p:sp>
      <p:sp>
        <p:nvSpPr>
          <p:cNvPr id="201" name="A szájnyálkahártya elszarusodásával járó idült gyulladás…"/>
          <p:cNvSpPr txBox="1">
            <a:spLocks noGrp="1"/>
          </p:cNvSpPr>
          <p:nvPr>
            <p:ph type="body" idx="1"/>
          </p:nvPr>
        </p:nvSpPr>
        <p:spPr>
          <a:xfrm>
            <a:off x="187524" y="1598414"/>
            <a:ext cx="8733234" cy="492025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98770" indent="-346971">
              <a:defRPr sz="3200"/>
            </a:pPr>
            <a:r>
              <a:rPr dirty="0"/>
              <a:t>A szájnyálkahártya elszarusodásával járó idült gyulladás</a:t>
            </a:r>
          </a:p>
          <a:p>
            <a:pPr marL="498770" indent="-346971">
              <a:defRPr sz="3200"/>
            </a:pPr>
            <a:r>
              <a:rPr dirty="0"/>
              <a:t>Többnyire idősebb férfiakon fordul elő</a:t>
            </a:r>
          </a:p>
          <a:p>
            <a:pPr marL="151799" indent="0">
              <a:buNone/>
              <a:defRPr sz="3200"/>
            </a:pPr>
            <a:r>
              <a:rPr b="1" dirty="0"/>
              <a:t>Oka-hajlamosító tányezők: </a:t>
            </a:r>
            <a:r>
              <a:rPr dirty="0"/>
              <a:t>dohányzás, alkohol, lues, mechanikai tényezők (hibás fogsor), letört hegyes fogak, gyökerek, nagytömegű fogkő, fémtömések, fűszeres ételek, egyéni hajlam, hypercolesterinaemia, A-vitam hiány, candida albicans.</a:t>
            </a:r>
          </a:p>
          <a:p>
            <a:pPr marL="151799" indent="0">
              <a:buNone/>
              <a:defRPr sz="3200"/>
            </a:pPr>
            <a:r>
              <a:rPr b="1" dirty="0"/>
              <a:t>Tünete: </a:t>
            </a:r>
            <a:r>
              <a:rPr dirty="0"/>
              <a:t>a szájüreg különböző helyein szabálytalan alakú, fényevesztett, szürkésfehér, letörölhetetlen foltok jelennek meg, amelyek nem vagy csak kissé érzékenyek</a:t>
            </a:r>
          </a:p>
          <a:p>
            <a:pPr marL="498770" indent="-346971">
              <a:defRPr sz="3200"/>
            </a:pPr>
            <a:r>
              <a:rPr dirty="0"/>
              <a:t>FORMÁI:</a:t>
            </a:r>
          </a:p>
        </p:txBody>
      </p:sp>
      <p:pic>
        <p:nvPicPr>
          <p:cNvPr id="202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4" y="660797"/>
            <a:ext cx="1250156" cy="93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s-1.jpg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5188149"/>
            <a:ext cx="1000125" cy="1330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s.jpg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5" y="946547"/>
            <a:ext cx="857250" cy="6072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0426450"/>
      </p:ext>
    </p:extLst>
  </p:cSld>
  <p:clrMapOvr>
    <a:masterClrMapping/>
  </p:clrMapOvr>
  <p:transition spd="slow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aganat"/>
          <p:cNvSpPr txBox="1">
            <a:spLocks noGrp="1"/>
          </p:cNvSpPr>
          <p:nvPr>
            <p:ph type="title"/>
          </p:nvPr>
        </p:nvSpPr>
        <p:spPr>
          <a:xfrm>
            <a:off x="1312664" y="991195"/>
            <a:ext cx="6518672" cy="928688"/>
          </a:xfrm>
          <a:prstGeom prst="rect">
            <a:avLst/>
          </a:prstGeom>
        </p:spPr>
        <p:txBody>
          <a:bodyPr/>
          <a:lstStyle>
            <a:lvl1pPr algn="ctr">
              <a:defRPr sz="4800" u="sng">
                <a:solidFill>
                  <a:srgbClr val="3C081B"/>
                </a:solidFill>
              </a:defRPr>
            </a:lvl1pPr>
          </a:lstStyle>
          <a:p>
            <a:r>
              <a:rPr dirty="0"/>
              <a:t>Daganat</a:t>
            </a:r>
          </a:p>
        </p:txBody>
      </p:sp>
      <p:sp>
        <p:nvSpPr>
          <p:cNvPr id="143" name="Tumor, neoplazma, blastoma - szervezettől látszólag független kóros szövetburjánzás, a gazdaszervezet rovására…"/>
          <p:cNvSpPr txBox="1">
            <a:spLocks noGrp="1"/>
          </p:cNvSpPr>
          <p:nvPr>
            <p:ph type="body" idx="1"/>
          </p:nvPr>
        </p:nvSpPr>
        <p:spPr>
          <a:xfrm>
            <a:off x="444501" y="1919883"/>
            <a:ext cx="8212666" cy="45782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2141" indent="-390342">
              <a:defRPr sz="3600"/>
            </a:pPr>
            <a:r>
              <a:rPr sz="2400" dirty="0"/>
              <a:t>szervezettől látszólag független kóros szövetburjánzás, a gazdaszervezet rovására</a:t>
            </a:r>
          </a:p>
          <a:p>
            <a:pPr marL="542141" indent="-390342">
              <a:defRPr sz="3600"/>
            </a:pPr>
            <a:r>
              <a:rPr lang="hu-HU" sz="2400" b="1" dirty="0"/>
              <a:t>E</a:t>
            </a:r>
            <a:r>
              <a:rPr sz="2400" b="1" dirty="0"/>
              <a:t>lőfordulási helyei</a:t>
            </a:r>
            <a:r>
              <a:rPr sz="2400" dirty="0"/>
              <a:t>:</a:t>
            </a:r>
            <a:r>
              <a:rPr lang="hu-HU" sz="2400" dirty="0"/>
              <a:t> </a:t>
            </a:r>
            <a:r>
              <a:rPr sz="2400" dirty="0"/>
              <a:t>ajak, nyelv, szájfenék, szájnyálkahártya, pofa, arcüreg, alsó-felső állcsont</a:t>
            </a:r>
          </a:p>
          <a:p>
            <a:pPr marL="542141" indent="-390342">
              <a:defRPr sz="3600"/>
            </a:pPr>
            <a:r>
              <a:rPr sz="2400" b="1" dirty="0"/>
              <a:t>elősegítő tényezők:</a:t>
            </a:r>
            <a:r>
              <a:rPr sz="24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400" dirty="0"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sz="2400" dirty="0"/>
              <a:t>enetikai tényezők, családi halmozódás, alkoholfogyasztás, dohányzás, füstölt élelmiszerek, tartósítószerek, túl zsíros, fűszeres és forró ételek fogyasztása, mozgásszegény, stresszes életmód</a:t>
            </a:r>
            <a:r>
              <a:rPr sz="2400" b="1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sz="2400" dirty="0"/>
              <a:t>környezeti ártalmak - levegő-és vízszennyezés, erős napsugárzás, vegyi ártalmak</a:t>
            </a:r>
          </a:p>
        </p:txBody>
      </p:sp>
    </p:spTree>
    <p:extLst>
      <p:ext uri="{BB962C8B-B14F-4D97-AF65-F5344CB8AC3E}">
        <p14:creationId xmlns:p14="http://schemas.microsoft.com/office/powerpoint/2010/main" val="2472839633"/>
      </p:ext>
    </p:extLst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eucoplakia formái:"/>
          <p:cNvSpPr txBox="1">
            <a:spLocks noGrp="1"/>
          </p:cNvSpPr>
          <p:nvPr>
            <p:ph type="title"/>
          </p:nvPr>
        </p:nvSpPr>
        <p:spPr>
          <a:xfrm>
            <a:off x="1312664" y="762000"/>
            <a:ext cx="6518672" cy="872133"/>
          </a:xfrm>
          <a:prstGeom prst="rect">
            <a:avLst/>
          </a:prstGeom>
        </p:spPr>
        <p:txBody>
          <a:bodyPr>
            <a:normAutofit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9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Leucoplakia formái:</a:t>
            </a:r>
          </a:p>
        </p:txBody>
      </p:sp>
      <p:sp>
        <p:nvSpPr>
          <p:cNvPr id="207" name="Leucoplakia simplex (homogén): a nyálkahártya alapjából alig kiemelkedő száraz, könnyen ráncolható, füstszerűen elszíneződött, fehéres terület…"/>
          <p:cNvSpPr txBox="1">
            <a:spLocks noGrp="1"/>
          </p:cNvSpPr>
          <p:nvPr>
            <p:ph type="body" idx="1"/>
          </p:nvPr>
        </p:nvSpPr>
        <p:spPr>
          <a:xfrm>
            <a:off x="250031" y="1883833"/>
            <a:ext cx="8733234" cy="47241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5399">
              <a:buSzPct val="100000"/>
              <a:buFontTx/>
              <a:buAutoNum type="arabicPeriod"/>
              <a:defRPr sz="3600" u="sng"/>
            </a:pPr>
            <a:r>
              <a:rPr b="1" dirty="0"/>
              <a:t>Leucoplakia simplex (homogén): </a:t>
            </a:r>
            <a:r>
              <a:rPr u="none" dirty="0"/>
              <a:t>a nyálkahártya alapjából alig kiemelkedő száraz, könnyen ráncolható, füstszerűen elszíneződött, fehéres terület</a:t>
            </a:r>
          </a:p>
          <a:p>
            <a:pPr marL="455399">
              <a:buSzPct val="100000"/>
              <a:buFontTx/>
              <a:buAutoNum type="arabicPeriod"/>
              <a:defRPr sz="3600" u="sng"/>
            </a:pPr>
            <a:r>
              <a:rPr b="1" dirty="0"/>
              <a:t>Leucoplakia verrucosa (nem homogén)</a:t>
            </a:r>
            <a:r>
              <a:rPr dirty="0"/>
              <a:t>:</a:t>
            </a:r>
            <a:r>
              <a:rPr u="none" dirty="0"/>
              <a:t> nyálkahártyából kiemelkedő, szaruréteggel borított szemölcsös képlet (90%-ban nőket érint, jó részük nem dohányzó - HPV vírus)</a:t>
            </a:r>
          </a:p>
          <a:p>
            <a:pPr marL="455399">
              <a:buSzPct val="100000"/>
              <a:buFontTx/>
              <a:buAutoNum type="arabicPeriod"/>
              <a:defRPr sz="3600" u="sng"/>
            </a:pPr>
            <a:r>
              <a:rPr b="1" dirty="0"/>
              <a:t>Leucoplakia erosiva(nem homogén):</a:t>
            </a:r>
            <a:r>
              <a:rPr b="1" u="none" dirty="0"/>
              <a:t> </a:t>
            </a:r>
            <a:r>
              <a:rPr u="none" dirty="0"/>
              <a:t>nyálkahártyán fájdalmas, változó mélységű berepedések láthatók, főleg a szájzugban fejlődik ki.</a:t>
            </a:r>
          </a:p>
          <a:p>
            <a:pPr marL="0" indent="0">
              <a:buSzTx/>
              <a:buNone/>
              <a:defRPr sz="3600" u="sng"/>
            </a:pPr>
            <a:r>
              <a:rPr u="none" dirty="0"/>
              <a:t>A kifekélyesedő leucoplakia itélhető veszélyesne</a:t>
            </a:r>
            <a:r>
              <a:rPr lang="hu-HU" u="none" dirty="0"/>
              <a:t>k</a:t>
            </a:r>
            <a:r>
              <a:rPr u="none" dirty="0"/>
              <a:t> - laphámrák</a:t>
            </a:r>
          </a:p>
        </p:txBody>
      </p:sp>
      <p:pic>
        <p:nvPicPr>
          <p:cNvPr id="208" name="images-1.jpg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336" y="5831086"/>
            <a:ext cx="884039" cy="776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eukoplákia-WHO megfogalmazásában"/>
          <p:cNvSpPr txBox="1">
            <a:spLocks noGrp="1"/>
          </p:cNvSpPr>
          <p:nvPr>
            <p:ph type="title"/>
          </p:nvPr>
        </p:nvSpPr>
        <p:spPr>
          <a:xfrm>
            <a:off x="392906" y="991195"/>
            <a:ext cx="8518922" cy="13751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Leukoplákia-WHO megfogalmazásában</a:t>
            </a:r>
          </a:p>
        </p:txBody>
      </p:sp>
      <p:sp>
        <p:nvSpPr>
          <p:cNvPr id="211" name="A szájnyálkahártya 5 mm-nél nagyobb…"/>
          <p:cNvSpPr txBox="1">
            <a:spLocks noGrp="1"/>
          </p:cNvSpPr>
          <p:nvPr>
            <p:ph type="body" idx="1"/>
          </p:nvPr>
        </p:nvSpPr>
        <p:spPr>
          <a:xfrm>
            <a:off x="410766" y="2339578"/>
            <a:ext cx="8313539" cy="419695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szájnyálkahártya 5 mm-nél nagyobb</a:t>
            </a:r>
          </a:p>
          <a:p>
            <a:pPr>
              <a:buBlip>
                <a:blip r:embed="rId2"/>
              </a:buBlip>
            </a:pPr>
            <a:r>
              <a:t>letörölhetetlen,</a:t>
            </a:r>
          </a:p>
          <a:p>
            <a:pPr>
              <a:buBlip>
                <a:blip r:embed="rId2"/>
              </a:buBlip>
            </a:pPr>
            <a:r>
              <a:t>krónikusan fennálló</a:t>
            </a:r>
          </a:p>
          <a:p>
            <a:pPr>
              <a:buBlip>
                <a:blip r:embed="rId2"/>
              </a:buBlip>
            </a:pPr>
            <a:r>
              <a:t>fehér foltja</a:t>
            </a:r>
          </a:p>
          <a:p>
            <a:pPr>
              <a:buBlip>
                <a:blip r:embed="rId2"/>
              </a:buBlip>
            </a:pPr>
            <a:r>
              <a:t>melynek keletkezése nem vezetehtő vissza semmilyen fizikai vagy kémiai tényező oki hatására, kivéve a dohányzást.</a:t>
            </a:r>
          </a:p>
        </p:txBody>
      </p:sp>
    </p:spTree>
    <p:extLst>
      <p:ext uri="{BB962C8B-B14F-4D97-AF65-F5344CB8AC3E}">
        <p14:creationId xmlns:p14="http://schemas.microsoft.com/office/powerpoint/2010/main" val="22330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eukoplák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Leukoplákia</a:t>
            </a:r>
          </a:p>
        </p:txBody>
      </p:sp>
      <p:sp>
        <p:nvSpPr>
          <p:cNvPr id="214" name="A candidával felülfertőzött leukoplákiák malignizációja valószínűbb…"/>
          <p:cNvSpPr txBox="1">
            <a:spLocks noGrp="1"/>
          </p:cNvSpPr>
          <p:nvPr>
            <p:ph type="body" idx="1"/>
          </p:nvPr>
        </p:nvSpPr>
        <p:spPr>
          <a:xfrm>
            <a:off x="348258" y="2196703"/>
            <a:ext cx="7902773" cy="398264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A candidával felülfertőzött leukoplákiák malignizációja valószínűbb</a:t>
            </a:r>
          </a:p>
          <a:p>
            <a:pPr>
              <a:buBlip>
                <a:blip r:embed="rId2"/>
              </a:buBlip>
            </a:pPr>
            <a:r>
              <a:rPr dirty="0"/>
              <a:t>HIV-fertőzöttnél: szőrös, ún. “</a:t>
            </a:r>
            <a:r>
              <a:rPr b="1" dirty="0"/>
              <a:t>hairy”-leukplakia</a:t>
            </a:r>
            <a:r>
              <a:rPr dirty="0"/>
              <a:t> - a nyelv szélén és hátán helyezkedik el (hullámosan hiperkeratotikus)</a:t>
            </a:r>
          </a:p>
        </p:txBody>
      </p:sp>
      <p:pic>
        <p:nvPicPr>
          <p:cNvPr id="2" name="Picture 1" descr="Képernyőfotó 2020-03-20 - 22.4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3" y="4470400"/>
            <a:ext cx="2768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476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chen planus"/>
          <p:cNvSpPr txBox="1">
            <a:spLocks noGrp="1"/>
          </p:cNvSpPr>
          <p:nvPr>
            <p:ph type="title"/>
          </p:nvPr>
        </p:nvSpPr>
        <p:spPr>
          <a:xfrm>
            <a:off x="1079500" y="857250"/>
            <a:ext cx="5460999" cy="4911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647702" indent="-647702" algn="ctr">
              <a:spcBef>
                <a:spcPts val="2000"/>
              </a:spcBef>
              <a:buSzPct val="100000"/>
              <a:buAutoNum type="arabicPeriod" startAt="10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Lichen planus</a:t>
            </a:r>
            <a:r>
              <a:rPr lang="hu-HU" dirty="0"/>
              <a:t>/oris</a:t>
            </a:r>
            <a:endParaRPr dirty="0"/>
          </a:p>
        </p:txBody>
      </p:sp>
      <p:sp>
        <p:nvSpPr>
          <p:cNvPr id="217" name="Oka: ismeretlen, felnőtteken jelentkezik…"/>
          <p:cNvSpPr txBox="1">
            <a:spLocks noGrp="1"/>
          </p:cNvSpPr>
          <p:nvPr>
            <p:ph type="body" idx="1"/>
          </p:nvPr>
        </p:nvSpPr>
        <p:spPr>
          <a:xfrm>
            <a:off x="312539" y="2201332"/>
            <a:ext cx="8715375" cy="44423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8770" indent="-346971">
              <a:defRPr sz="3200"/>
            </a:pPr>
            <a:r>
              <a:rPr dirty="0"/>
              <a:t>Oka: ismeretlen, felnőtteken jelentkezik</a:t>
            </a:r>
          </a:p>
          <a:p>
            <a:pPr marL="498770" indent="-346971">
              <a:defRPr sz="3200"/>
            </a:pPr>
            <a:r>
              <a:rPr dirty="0"/>
              <a:t>Leginkább a bőrön, de az esetek felében először a szájnyálkahártyán lép fel</a:t>
            </a:r>
          </a:p>
          <a:p>
            <a:pPr marL="498770" indent="-346971">
              <a:defRPr sz="3200"/>
            </a:pPr>
            <a:r>
              <a:rPr dirty="0"/>
              <a:t>Kedvenc helye a bukkális szájnyálkahártya hátsó része, de lehet nyelvháton, nyelv alatt, gingiván, szájpadon.</a:t>
            </a:r>
          </a:p>
        </p:txBody>
      </p:sp>
      <p:pic>
        <p:nvPicPr>
          <p:cNvPr id="218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17" y="5451574"/>
            <a:ext cx="1397081" cy="1026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s-1.jpg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17" y="808301"/>
            <a:ext cx="1393031" cy="13930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68579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Lichen planus"/>
          <p:cNvSpPr txBox="1">
            <a:spLocks noGrp="1"/>
          </p:cNvSpPr>
          <p:nvPr>
            <p:ph type="title"/>
          </p:nvPr>
        </p:nvSpPr>
        <p:spPr>
          <a:xfrm>
            <a:off x="719667" y="685271"/>
            <a:ext cx="6174052" cy="1198893"/>
          </a:xfrm>
          <a:prstGeom prst="rect">
            <a:avLst/>
          </a:prstGeom>
        </p:spPr>
        <p:txBody>
          <a:bodyPr/>
          <a:lstStyle>
            <a:lvl1pPr marL="647702" indent="-647702" algn="ctr">
              <a:spcBef>
                <a:spcPts val="2000"/>
              </a:spcBef>
              <a:buSzPct val="100000"/>
              <a:buAutoNum type="arabicPeriod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Lichen planus </a:t>
            </a:r>
          </a:p>
        </p:txBody>
      </p:sp>
      <p:sp>
        <p:nvSpPr>
          <p:cNvPr id="222" name="Szövegtörzs"/>
          <p:cNvSpPr txBox="1">
            <a:spLocks noGrp="1"/>
          </p:cNvSpPr>
          <p:nvPr>
            <p:ph type="body" idx="1"/>
          </p:nvPr>
        </p:nvSpPr>
        <p:spPr>
          <a:xfrm>
            <a:off x="423333" y="1884164"/>
            <a:ext cx="8340119" cy="469866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98770" indent="-346971">
              <a:defRPr sz="3200"/>
            </a:pPr>
            <a:r>
              <a:rPr lang="en-US" b="1" dirty="0"/>
              <a:t>Elemi </a:t>
            </a:r>
            <a:r>
              <a:rPr lang="en-US" b="1" dirty="0" err="1"/>
              <a:t>jelensége</a:t>
            </a:r>
            <a:r>
              <a:rPr lang="en-US" b="1" dirty="0"/>
              <a:t> a </a:t>
            </a:r>
            <a:r>
              <a:rPr lang="en-US" b="1" dirty="0">
                <a:solidFill>
                  <a:srgbClr val="FF4013"/>
                </a:solidFill>
              </a:rPr>
              <a:t>PAPULA,</a:t>
            </a:r>
            <a:r>
              <a:rPr lang="en-US" b="1" dirty="0"/>
              <a:t>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alapjából</a:t>
            </a:r>
            <a:r>
              <a:rPr lang="en-US" dirty="0"/>
              <a:t> </a:t>
            </a:r>
            <a:r>
              <a:rPr lang="en-US" dirty="0" err="1"/>
              <a:t>kiemelkedő</a:t>
            </a:r>
            <a:r>
              <a:rPr lang="en-US" dirty="0"/>
              <a:t>, </a:t>
            </a:r>
            <a:r>
              <a:rPr lang="en-US" dirty="0" err="1"/>
              <a:t>gombostűfejnyi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annál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szűrkésfehér</a:t>
            </a:r>
            <a:r>
              <a:rPr lang="en-US" dirty="0"/>
              <a:t> </a:t>
            </a:r>
            <a:r>
              <a:rPr lang="en-US" dirty="0" err="1"/>
              <a:t>képlet</a:t>
            </a:r>
            <a:r>
              <a:rPr lang="en-US" dirty="0"/>
              <a:t>, </a:t>
            </a:r>
          </a:p>
          <a:p>
            <a:pPr marL="498770" indent="-346971">
              <a:defRPr sz="3200"/>
            </a:pPr>
            <a:r>
              <a:rPr lang="en-US" dirty="0">
                <a:solidFill>
                  <a:srgbClr val="FF4013"/>
                </a:solidFill>
              </a:rPr>
              <a:t>VONALSZERŰ</a:t>
            </a:r>
            <a:r>
              <a:rPr lang="en-US" dirty="0"/>
              <a:t> (</a:t>
            </a:r>
            <a:r>
              <a:rPr lang="en-US" dirty="0" err="1"/>
              <a:t>lineáris</a:t>
            </a:r>
            <a:r>
              <a:rPr lang="en-US" dirty="0"/>
              <a:t>), </a:t>
            </a:r>
          </a:p>
          <a:p>
            <a:pPr marL="498770" indent="-346971">
              <a:defRPr sz="3200"/>
            </a:pPr>
            <a:r>
              <a:rPr lang="en-US" dirty="0">
                <a:solidFill>
                  <a:srgbClr val="FF4013"/>
                </a:solidFill>
              </a:rPr>
              <a:t>GYŰRŰ ALAKÚ</a:t>
            </a:r>
            <a:r>
              <a:rPr lang="en-US" dirty="0"/>
              <a:t> (</a:t>
            </a:r>
            <a:r>
              <a:rPr lang="en-US" dirty="0" err="1"/>
              <a:t>anuláris</a:t>
            </a:r>
            <a:r>
              <a:rPr lang="en-US" dirty="0"/>
              <a:t>) v.</a:t>
            </a:r>
          </a:p>
          <a:p>
            <a:pPr marL="498770" indent="-346971">
              <a:defRPr sz="3200"/>
            </a:pPr>
            <a:r>
              <a:rPr lang="en-US" dirty="0">
                <a:solidFill>
                  <a:srgbClr val="FF6251"/>
                </a:solidFill>
              </a:rPr>
              <a:t>SZARVASAGANCSSZERŰ</a:t>
            </a:r>
            <a:r>
              <a:rPr lang="en-US" dirty="0"/>
              <a:t> </a:t>
            </a:r>
            <a:r>
              <a:rPr lang="en-US" dirty="0" err="1"/>
              <a:t>alakzatokat</a:t>
            </a:r>
            <a:r>
              <a:rPr lang="en-US" dirty="0"/>
              <a:t>, </a:t>
            </a:r>
            <a:r>
              <a:rPr lang="en-US" dirty="0" err="1"/>
              <a:t>máskor</a:t>
            </a:r>
            <a:r>
              <a:rPr lang="en-US" dirty="0"/>
              <a:t> </a:t>
            </a:r>
            <a:r>
              <a:rPr lang="en-US" dirty="0" err="1"/>
              <a:t>összefolyó</a:t>
            </a:r>
            <a:r>
              <a:rPr lang="en-US" dirty="0"/>
              <a:t> </a:t>
            </a:r>
            <a:r>
              <a:rPr lang="en-US" dirty="0" err="1"/>
              <a:t>plakkokat</a:t>
            </a:r>
            <a:r>
              <a:rPr lang="en-US" dirty="0"/>
              <a:t> </a:t>
            </a:r>
            <a:r>
              <a:rPr lang="en-US" dirty="0" err="1"/>
              <a:t>képez</a:t>
            </a:r>
            <a:endParaRPr lang="en-US" dirty="0"/>
          </a:p>
          <a:p>
            <a:pPr marL="498770" indent="-346971">
              <a:defRPr sz="3200"/>
            </a:pPr>
            <a:r>
              <a:rPr lang="en-US" dirty="0"/>
              <a:t>A </a:t>
            </a:r>
            <a:r>
              <a:rPr lang="en-US" dirty="0" err="1"/>
              <a:t>papula</a:t>
            </a:r>
            <a:r>
              <a:rPr lang="en-US" dirty="0"/>
              <a:t> </a:t>
            </a:r>
            <a:r>
              <a:rPr lang="en-US" dirty="0" err="1"/>
              <a:t>környezete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lobos,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viszket</a:t>
            </a:r>
            <a:endParaRPr lang="en-US" dirty="0"/>
          </a:p>
          <a:p>
            <a:pPr marL="498770" indent="-346971">
              <a:defRPr sz="3200"/>
            </a:pPr>
            <a:r>
              <a:rPr lang="en-US" dirty="0"/>
              <a:t>1%-ban </a:t>
            </a:r>
            <a:r>
              <a:rPr lang="en-US" dirty="0" err="1"/>
              <a:t>képződik</a:t>
            </a:r>
            <a:r>
              <a:rPr lang="en-US" dirty="0"/>
              <a:t> </a:t>
            </a:r>
            <a:r>
              <a:rPr lang="en-US" dirty="0" err="1"/>
              <a:t>belőle</a:t>
            </a:r>
            <a:r>
              <a:rPr lang="en-US" dirty="0"/>
              <a:t> carcinoma</a:t>
            </a:r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223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34212" y="685271"/>
            <a:ext cx="1429240" cy="1511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9000779"/>
      </p:ext>
    </p:extLst>
  </p:cSld>
  <p:clrMapOvr>
    <a:masterClrMapping/>
  </p:clrMapOvr>
  <p:transition spd="slow"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eucokeratosis nicotina palati"/>
          <p:cNvSpPr txBox="1">
            <a:spLocks noGrp="1"/>
          </p:cNvSpPr>
          <p:nvPr>
            <p:ph type="title"/>
          </p:nvPr>
        </p:nvSpPr>
        <p:spPr>
          <a:xfrm>
            <a:off x="402167" y="875110"/>
            <a:ext cx="7979833" cy="7054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11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Leucokeratosis nicotina palati</a:t>
            </a:r>
          </a:p>
        </p:txBody>
      </p:sp>
      <p:sp>
        <p:nvSpPr>
          <p:cNvPr id="226" name="Oka: dohányzás (cigi, szivar, leginkább pipa)…"/>
          <p:cNvSpPr txBox="1">
            <a:spLocks noGrp="1"/>
          </p:cNvSpPr>
          <p:nvPr>
            <p:ph type="body" idx="1"/>
          </p:nvPr>
        </p:nvSpPr>
        <p:spPr>
          <a:xfrm>
            <a:off x="80367" y="1883832"/>
            <a:ext cx="8876109" cy="474199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600"/>
            </a:pPr>
            <a:r>
              <a:rPr dirty="0"/>
              <a:t>Oka: dohányzás (cigi, szivar, leginkább pipa)</a:t>
            </a:r>
          </a:p>
          <a:p>
            <a:pPr marL="542141" indent="-390342">
              <a:defRPr sz="3600"/>
            </a:pPr>
            <a:r>
              <a:rPr dirty="0"/>
              <a:t>Főleg a szájpadon fordul elő</a:t>
            </a:r>
          </a:p>
          <a:p>
            <a:pPr marL="542141" indent="-390342">
              <a:defRPr sz="3600"/>
            </a:pPr>
            <a:r>
              <a:rPr b="1" dirty="0"/>
              <a:t>a szájpadi nyálkahártya</a:t>
            </a:r>
            <a:r>
              <a:rPr dirty="0"/>
              <a:t>, az idült gyulladása miatt szűrkésfehéren elszíneződik, és egyenetlen felszínű szemölcsöket képez. A szemölcsök közepén sötétvörös behúzódás mutatkozik.</a:t>
            </a:r>
          </a:p>
          <a:p>
            <a:pPr marL="542141" indent="-390342">
              <a:defRPr sz="3600"/>
            </a:pPr>
            <a:r>
              <a:rPr dirty="0"/>
              <a:t>fájdalamatlan, a dohányzás abbahagyása esetén legtöbbször visszafejlődik</a:t>
            </a:r>
          </a:p>
          <a:p>
            <a:pPr marL="542141" indent="-390342">
              <a:defRPr sz="3600"/>
            </a:pPr>
            <a:r>
              <a:rPr dirty="0"/>
              <a:t>A szájban hámvastagodást és fokozott elszarusodást idéz elő, amely rákos elfajuláshoz vezethet</a:t>
            </a:r>
          </a:p>
        </p:txBody>
      </p:sp>
    </p:spTree>
    <p:extLst>
      <p:ext uri="{BB962C8B-B14F-4D97-AF65-F5344CB8AC3E}">
        <p14:creationId xmlns:p14="http://schemas.microsoft.com/office/powerpoint/2010/main" val="19971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Naevus pigmentosus"/>
          <p:cNvSpPr txBox="1">
            <a:spLocks noGrp="1"/>
          </p:cNvSpPr>
          <p:nvPr>
            <p:ph type="title"/>
          </p:nvPr>
        </p:nvSpPr>
        <p:spPr>
          <a:xfrm>
            <a:off x="1312664" y="1205508"/>
            <a:ext cx="6518672" cy="5625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13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Naevus pigmentosus</a:t>
            </a:r>
          </a:p>
        </p:txBody>
      </p:sp>
      <p:sp>
        <p:nvSpPr>
          <p:cNvPr id="234" name="Veleszületett…"/>
          <p:cNvSpPr txBox="1">
            <a:spLocks noGrp="1"/>
          </p:cNvSpPr>
          <p:nvPr>
            <p:ph type="body" idx="1"/>
          </p:nvPr>
        </p:nvSpPr>
        <p:spPr>
          <a:xfrm>
            <a:off x="892969" y="2205633"/>
            <a:ext cx="7358063" cy="397371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42141" indent="-390342">
              <a:defRPr sz="3600"/>
            </a:pPr>
            <a:r>
              <a:t>Veleszületett</a:t>
            </a:r>
          </a:p>
          <a:p>
            <a:pPr marL="542141" indent="-390342">
              <a:defRPr sz="3600"/>
            </a:pPr>
            <a:r>
              <a:t>Gyakori megjelenési helye: arcbőr, szájnyálkahártya, szájüreg</a:t>
            </a:r>
          </a:p>
          <a:p>
            <a:pPr marL="542141" indent="-390342">
              <a:defRPr sz="3600"/>
            </a:pPr>
            <a:r>
              <a:t>Tünete: a barnásfekete festenyzettség</a:t>
            </a:r>
          </a:p>
          <a:p>
            <a:pPr marL="542141" indent="-390342">
              <a:defRPr sz="3600"/>
            </a:pPr>
            <a:r>
              <a:t>malignizálódása ritka, de előfordulhat</a:t>
            </a:r>
          </a:p>
        </p:txBody>
      </p:sp>
    </p:spTree>
    <p:extLst>
      <p:ext uri="{BB962C8B-B14F-4D97-AF65-F5344CB8AC3E}">
        <p14:creationId xmlns:p14="http://schemas.microsoft.com/office/powerpoint/2010/main" val="181013302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Osteobalstoma (oszteogén fibróma)"/>
          <p:cNvSpPr txBox="1">
            <a:spLocks noGrp="1"/>
          </p:cNvSpPr>
          <p:nvPr>
            <p:ph type="title"/>
          </p:nvPr>
        </p:nvSpPr>
        <p:spPr>
          <a:xfrm>
            <a:off x="553640" y="804334"/>
            <a:ext cx="7849527" cy="11641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14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 algn="ctr">
              <a:buNone/>
            </a:pPr>
            <a:r>
              <a:rPr dirty="0"/>
              <a:t>Osteobalstoma (oszteogén fibróma)</a:t>
            </a:r>
          </a:p>
        </p:txBody>
      </p:sp>
      <p:sp>
        <p:nvSpPr>
          <p:cNvPr id="237" name="Primér csonttumorok 1%-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98770" indent="-346971">
              <a:defRPr sz="3200"/>
            </a:pPr>
            <a:r>
              <a:t>Primér csonttumorok 1%-a</a:t>
            </a:r>
          </a:p>
          <a:p>
            <a:pPr marL="498770" indent="-346971">
              <a:defRPr sz="3200"/>
            </a:pPr>
            <a:r>
              <a:t>Fiatalkorban (20 év alatt) fordul elő, férfiakon gyakoribb</a:t>
            </a:r>
          </a:p>
          <a:p>
            <a:pPr marL="498770" indent="-346971">
              <a:defRPr sz="3200"/>
            </a:pPr>
            <a:r>
              <a:t>mandibulában gyakoribb, mint a maxillában</a:t>
            </a:r>
          </a:p>
          <a:p>
            <a:pPr marL="498770" indent="-346971">
              <a:defRPr sz="3200"/>
            </a:pPr>
            <a:r>
              <a:t>Észrevétlenül nő, fájdalom jelentkezhet, de inkább az állcsont duzzanata hívja fel rá a figyelmet</a:t>
            </a:r>
          </a:p>
          <a:p>
            <a:pPr marL="498770" indent="-346971">
              <a:defRPr sz="3200"/>
            </a:pPr>
            <a:r>
              <a:t>Kórjóslata jó, de osteosarcoma kiindulási talaját képezheti</a:t>
            </a:r>
          </a:p>
        </p:txBody>
      </p:sp>
    </p:spTree>
    <p:extLst>
      <p:ext uri="{BB962C8B-B14F-4D97-AF65-F5344CB8AC3E}">
        <p14:creationId xmlns:p14="http://schemas.microsoft.com/office/powerpoint/2010/main" val="3903500817"/>
      </p:ext>
    </p:extLst>
  </p:cSld>
  <p:clrMapOvr>
    <a:masterClrMapping/>
  </p:clrMapOvr>
  <p:transition spd="slow"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zideropénia"/>
          <p:cNvSpPr txBox="1">
            <a:spLocks noGrp="1"/>
          </p:cNvSpPr>
          <p:nvPr>
            <p:ph type="title"/>
          </p:nvPr>
        </p:nvSpPr>
        <p:spPr>
          <a:xfrm>
            <a:off x="1312664" y="991195"/>
            <a:ext cx="6518672" cy="598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647702" indent="-647702">
              <a:spcBef>
                <a:spcPts val="2000"/>
              </a:spcBef>
              <a:buSzPct val="100000"/>
              <a:buAutoNum type="arabicPeriod" startAt="16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</a:pPr>
            <a:r>
              <a:rPr dirty="0"/>
              <a:t>Szideropénia</a:t>
            </a:r>
          </a:p>
        </p:txBody>
      </p:sp>
      <p:sp>
        <p:nvSpPr>
          <p:cNvPr id="243" name="Fiatal és középkorú nők betegsége…"/>
          <p:cNvSpPr txBox="1">
            <a:spLocks noGrp="1"/>
          </p:cNvSpPr>
          <p:nvPr>
            <p:ph type="body" idx="1"/>
          </p:nvPr>
        </p:nvSpPr>
        <p:spPr>
          <a:xfrm>
            <a:off x="151805" y="1589484"/>
            <a:ext cx="8751094" cy="50006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98770" indent="-346971">
              <a:defRPr sz="3200"/>
            </a:pPr>
            <a:r>
              <a:rPr dirty="0"/>
              <a:t>Fiatal és középkorú nők betegsége</a:t>
            </a:r>
          </a:p>
          <a:p>
            <a:pPr marL="498770" indent="-346971">
              <a:defRPr sz="3200"/>
            </a:pPr>
            <a:r>
              <a:rPr dirty="0"/>
              <a:t>Oka: </a:t>
            </a:r>
            <a:r>
              <a:rPr dirty="0">
                <a:solidFill>
                  <a:srgbClr val="F23F4D"/>
                </a:solidFill>
              </a:rPr>
              <a:t>vashiány - vvt -k Hgb tartalma kevés</a:t>
            </a:r>
          </a:p>
          <a:p>
            <a:pPr marL="498770" indent="-346971">
              <a:defRPr sz="3200"/>
            </a:pPr>
            <a:r>
              <a:rPr b="1" dirty="0"/>
              <a:t>Tünet: </a:t>
            </a:r>
            <a:r>
              <a:rPr dirty="0"/>
              <a:t>sápadtság, fáradékonyság, nyelvégés és fájdalom, ajkak berepedezettek, szájnyálkahártya sorvadt, belövellt, a nyelv papillái elsimultak (tükörnyelv), rajta hasadékok (rhagades) láthatók. Körömrendellenességek. Nyelési nehézségek állhatnak fenn.</a:t>
            </a:r>
          </a:p>
          <a:p>
            <a:pPr marL="498770" indent="-346971">
              <a:defRPr sz="3200"/>
            </a:pPr>
            <a:r>
              <a:rPr b="1" dirty="0">
                <a:solidFill>
                  <a:srgbClr val="561029"/>
                </a:solidFill>
              </a:rPr>
              <a:t>Plummer-Vinson-szindróma:</a:t>
            </a:r>
            <a:r>
              <a:rPr b="1" dirty="0"/>
              <a:t> </a:t>
            </a:r>
            <a:r>
              <a:rPr dirty="0"/>
              <a:t>stomatitis, pharingitis, oesophagitis, nyelési zavarok (dysphagiae) és körömrendellenességek (coilonychiae)</a:t>
            </a:r>
          </a:p>
          <a:p>
            <a:pPr marL="498770" indent="-346971">
              <a:defRPr sz="3200"/>
            </a:pPr>
            <a:r>
              <a:rPr dirty="0"/>
              <a:t>Nyelvrák talaját képezi.</a:t>
            </a:r>
          </a:p>
        </p:txBody>
      </p:sp>
      <p:pic>
        <p:nvPicPr>
          <p:cNvPr id="244" name="images-1.jpg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64" y="5848945"/>
            <a:ext cx="919758" cy="767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97" y="5652492"/>
            <a:ext cx="1549302" cy="11583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7900692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63" y="991195"/>
            <a:ext cx="6900003" cy="2289638"/>
          </a:xfrm>
        </p:spPr>
        <p:txBody>
          <a:bodyPr/>
          <a:lstStyle/>
          <a:p>
            <a:pPr algn="ctr"/>
            <a:r>
              <a:rPr lang="en-US" b="1" dirty="0" err="1"/>
              <a:t>Benignus</a:t>
            </a:r>
            <a:r>
              <a:rPr lang="en-US" b="1" dirty="0"/>
              <a:t> </a:t>
            </a:r>
            <a:r>
              <a:rPr lang="en-US" b="1" dirty="0" err="1"/>
              <a:t>tumorok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3551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aganatmegelőző állapotok a szájüregben és környékén"/>
          <p:cNvSpPr txBox="1">
            <a:spLocks noGrp="1"/>
          </p:cNvSpPr>
          <p:nvPr>
            <p:ph type="title"/>
          </p:nvPr>
        </p:nvSpPr>
        <p:spPr>
          <a:xfrm>
            <a:off x="848321" y="830461"/>
            <a:ext cx="7447359" cy="10626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800">
                <a:solidFill>
                  <a:srgbClr val="263E0F"/>
                </a:solidFill>
              </a:defRPr>
            </a:lvl1pPr>
          </a:lstStyle>
          <a:p>
            <a:r>
              <a:t>Daganatmegelőző állapotok a szájüregben és környékén</a:t>
            </a:r>
          </a:p>
        </p:txBody>
      </p:sp>
      <p:sp>
        <p:nvSpPr>
          <p:cNvPr id="146" name="Korai tünetek…"/>
          <p:cNvSpPr txBox="1">
            <a:spLocks noGrp="1"/>
          </p:cNvSpPr>
          <p:nvPr>
            <p:ph type="body" idx="1"/>
          </p:nvPr>
        </p:nvSpPr>
        <p:spPr>
          <a:xfrm>
            <a:off x="205383" y="2116667"/>
            <a:ext cx="8777883" cy="448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 defTabSz="321457">
              <a:spcBef>
                <a:spcPts val="1125"/>
              </a:spcBef>
              <a:buSzTx/>
              <a:buNone/>
              <a:defRPr sz="3000"/>
            </a:pPr>
            <a:r>
              <a:rPr b="1" u="sng" dirty="0">
                <a:solidFill>
                  <a:srgbClr val="2B6112"/>
                </a:solidFill>
              </a:rPr>
              <a:t>Korai tünetek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nem gyógyuló fekélyek, ajkon ismétlődő hámhiány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szájnyálkahártyán előforduló gyógyulási hajlamot nem mutató elváltozás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foghúzás helyén nehezen gyógyuló seb, indokolatlan szájzár</a:t>
            </a:r>
            <a:endParaRPr lang="hu-HU" dirty="0"/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endParaRPr dirty="0">
              <a:solidFill>
                <a:srgbClr val="2B6112"/>
              </a:solidFill>
            </a:endParaRP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b="1" u="sng" dirty="0">
                <a:solidFill>
                  <a:srgbClr val="2B6112"/>
                </a:solidFill>
              </a:rPr>
              <a:t>Késői tünetek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a szájüregben előforduló, legtöbbször fájdalmat nem okozó vérzékeny fekélyek, melyeket esetenként bűzös lepedék borít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egyes fogak, kisebb fogcsoportok indokolatlan meglazulása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nyálkahártya elszíneződése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szájban előforduló alaki eltérés, asszimetria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•nyelven, nyelv alatt található nyelési nehézséget okozó duzzanat</a:t>
            </a:r>
          </a:p>
          <a:p>
            <a:pPr marL="321457" indent="-321457" algn="just" defTabSz="321457">
              <a:spcBef>
                <a:spcPts val="0"/>
              </a:spcBef>
              <a:buSzTx/>
              <a:buNone/>
              <a:tabLst>
                <a:tab pos="98223" algn="l"/>
                <a:tab pos="321457" algn="l"/>
              </a:tabLst>
              <a:defRPr sz="3000"/>
            </a:pPr>
            <a:r>
              <a:rPr dirty="0"/>
              <a:t>	•	nyirokcsomók hosszabb idő óta fennálló beszűrődése</a:t>
            </a:r>
          </a:p>
        </p:txBody>
      </p:sp>
    </p:spTree>
    <p:extLst>
      <p:ext uri="{BB962C8B-B14F-4D97-AF65-F5344CB8AC3E}">
        <p14:creationId xmlns:p14="http://schemas.microsoft.com/office/powerpoint/2010/main" val="9952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apilloma"/>
          <p:cNvSpPr txBox="1">
            <a:spLocks noGrp="1"/>
          </p:cNvSpPr>
          <p:nvPr>
            <p:ph type="title"/>
          </p:nvPr>
        </p:nvSpPr>
        <p:spPr>
          <a:xfrm>
            <a:off x="2241352" y="991195"/>
            <a:ext cx="5589984" cy="6250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Papilloma</a:t>
            </a:r>
          </a:p>
        </p:txBody>
      </p:sp>
      <p:sp>
        <p:nvSpPr>
          <p:cNvPr id="264" name="Laphám jóindulatú daganata…"/>
          <p:cNvSpPr txBox="1">
            <a:spLocks noGrp="1"/>
          </p:cNvSpPr>
          <p:nvPr>
            <p:ph type="body" idx="1"/>
          </p:nvPr>
        </p:nvSpPr>
        <p:spPr>
          <a:xfrm>
            <a:off x="178594" y="1651992"/>
            <a:ext cx="8661797" cy="506313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600"/>
            </a:pPr>
            <a:r>
              <a:t>Laphám jóindulatú daganata</a:t>
            </a:r>
          </a:p>
          <a:p>
            <a:pPr marL="542141" indent="-390342">
              <a:defRPr sz="3600"/>
            </a:pPr>
            <a:r>
              <a:t>Keletkezésében vírust , krónikus irritációt feltételeznek</a:t>
            </a:r>
          </a:p>
          <a:p>
            <a:pPr marL="542141" indent="-390342">
              <a:defRPr sz="3600"/>
            </a:pPr>
            <a:r>
              <a:t>Egyesével v. többesével (papillomatosis) jelentkezhet</a:t>
            </a:r>
          </a:p>
          <a:p>
            <a:pPr marL="542141" indent="-390342">
              <a:defRPr sz="3600"/>
            </a:pPr>
            <a:r>
              <a:t>90%-ban a palatumon</a:t>
            </a:r>
          </a:p>
          <a:p>
            <a:pPr marL="542141" indent="-390342">
              <a:defRPr sz="3600"/>
            </a:pPr>
            <a:r>
              <a:t>szürkésfehér, bársonyos felszínű, gombostűfejnyi, borsónyi növedék, amely alapjához kocsánnyal rögzül</a:t>
            </a:r>
          </a:p>
          <a:p>
            <a:pPr marL="542141" indent="-390342">
              <a:defRPr sz="3600"/>
            </a:pPr>
            <a:r>
              <a:t>Kórjóslata jó. Gyakran kiújul, de nem malignizálódik.</a:t>
            </a:r>
          </a:p>
        </p:txBody>
      </p:sp>
      <p:pic>
        <p:nvPicPr>
          <p:cNvPr id="265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73" y="1151929"/>
            <a:ext cx="1866305" cy="12442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474173"/>
      </p:ext>
    </p:extLst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Verru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Verruca</a:t>
            </a:r>
          </a:p>
        </p:txBody>
      </p:sp>
      <p:sp>
        <p:nvSpPr>
          <p:cNvPr id="268" name="Elsősorban bőrdaganat, de a szájban is előfordul, elsősorban az ajkak belső felszínén a gingiván és a palatumon. Ritkán a nyelven…"/>
          <p:cNvSpPr txBox="1">
            <a:spLocks noGrp="1"/>
          </p:cNvSpPr>
          <p:nvPr>
            <p:ph type="body" idx="1"/>
          </p:nvPr>
        </p:nvSpPr>
        <p:spPr>
          <a:xfrm>
            <a:off x="571501" y="2196703"/>
            <a:ext cx="7679532" cy="39826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42141" indent="-390342">
              <a:defRPr sz="3600"/>
            </a:pPr>
            <a:r>
              <a:rPr dirty="0"/>
              <a:t>Elsősorban bőrdaganat, de a szájban is előfordul, elsősorban az ajkak belső felszínén a gingiván és a palatumon. Ritkán a nyelven</a:t>
            </a:r>
          </a:p>
          <a:p>
            <a:pPr marL="542141" indent="-390342">
              <a:defRPr sz="3600"/>
            </a:pPr>
            <a:r>
              <a:rPr dirty="0"/>
              <a:t>Oka: vírus (DNS-vírus)</a:t>
            </a:r>
          </a:p>
          <a:p>
            <a:pPr marL="542141" indent="-390342">
              <a:defRPr sz="3600"/>
            </a:pPr>
            <a:r>
              <a:rPr dirty="0"/>
              <a:t>alakja szerint: lapos, félgömbszerű, kaktuszszerű, ecsetszerű</a:t>
            </a:r>
          </a:p>
          <a:p>
            <a:pPr marL="542141" indent="-390342">
              <a:defRPr sz="3600"/>
            </a:pPr>
            <a:r>
              <a:rPr dirty="0"/>
              <a:t>Kórjóslata jó. Kiújulásra hajlamos.</a:t>
            </a:r>
          </a:p>
        </p:txBody>
      </p:sp>
      <p:pic>
        <p:nvPicPr>
          <p:cNvPr id="269" name="images-3.jpg" descr="imag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22" y="989939"/>
            <a:ext cx="830461" cy="1206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648" y="1035844"/>
            <a:ext cx="1414138" cy="1160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s.jpg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279" y="3326474"/>
            <a:ext cx="1205508" cy="96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s-1.jpg" descr="images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531" y="4580930"/>
            <a:ext cx="1169789" cy="8751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8759283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Fibroma"/>
          <p:cNvSpPr txBox="1">
            <a:spLocks noGrp="1"/>
          </p:cNvSpPr>
          <p:nvPr>
            <p:ph type="title"/>
          </p:nvPr>
        </p:nvSpPr>
        <p:spPr>
          <a:xfrm>
            <a:off x="1312664" y="580430"/>
            <a:ext cx="6518672" cy="120550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Fibroma</a:t>
            </a:r>
          </a:p>
        </p:txBody>
      </p:sp>
      <p:sp>
        <p:nvSpPr>
          <p:cNvPr id="275" name="A szájnyálkahártya rostos kötőszövetének jóindulatú daganata…"/>
          <p:cNvSpPr txBox="1">
            <a:spLocks noGrp="1"/>
          </p:cNvSpPr>
          <p:nvPr>
            <p:ph type="body" idx="1"/>
          </p:nvPr>
        </p:nvSpPr>
        <p:spPr>
          <a:xfrm>
            <a:off x="178594" y="1393031"/>
            <a:ext cx="8795742" cy="51881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5399" indent="-303599">
              <a:defRPr sz="2800"/>
            </a:pPr>
            <a:r>
              <a:t>A szájnyálkahártya rostos kötőszövetének jóindulatú daganata</a:t>
            </a:r>
          </a:p>
          <a:p>
            <a:pPr marL="455399" indent="-303599">
              <a:defRPr sz="2800"/>
            </a:pPr>
            <a:r>
              <a:t>Főleg ajkon, nyelven, orcai nyálkahártyán a fogak záródási vonalában fordul elő</a:t>
            </a:r>
          </a:p>
          <a:p>
            <a:pPr marL="455399" indent="-303599">
              <a:defRPr sz="2800"/>
            </a:pPr>
            <a:r>
              <a:t>Nagysága: borsótól - dióig</a:t>
            </a:r>
          </a:p>
          <a:p>
            <a:pPr marL="455399" indent="-303599">
              <a:defRPr sz="2800"/>
            </a:pPr>
            <a:r>
              <a:t>széles alapon ül, félgömb alakú, sima v. enyhén dudoros felszínű, jól elhatárolt, tokja van</a:t>
            </a:r>
          </a:p>
          <a:p>
            <a:pPr marL="455399" indent="-303599">
              <a:defRPr sz="2800"/>
            </a:pPr>
            <a:r>
              <a:t>A tumoron belül csontképződés és meszes elfajulás zajlik</a:t>
            </a:r>
          </a:p>
          <a:p>
            <a:pPr marL="455399" indent="-303599">
              <a:defRPr sz="2800"/>
            </a:pPr>
            <a:r>
              <a:t>A borító hám rendszerint elszarusodott</a:t>
            </a:r>
          </a:p>
          <a:p>
            <a:pPr marL="455399" indent="-303599">
              <a:defRPr sz="2800"/>
            </a:pPr>
            <a:r>
              <a:t>Kialakulásában mechanikai ingerek szerepelnek: orcák rendszeres beszívása, beharapása, elálló protézisszélek és kapcsok</a:t>
            </a:r>
          </a:p>
          <a:p>
            <a:pPr marL="455399" indent="-303599">
              <a:defRPr sz="2800"/>
            </a:pPr>
            <a:r>
              <a:t>Lassan nő, jóindulatú</a:t>
            </a:r>
          </a:p>
        </p:txBody>
      </p:sp>
      <p:pic>
        <p:nvPicPr>
          <p:cNvPr id="276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494" y="355667"/>
            <a:ext cx="1393031" cy="103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s-1.jpg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914" y="560794"/>
            <a:ext cx="1000126" cy="1494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s-2.jpg" descr="image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2518172"/>
            <a:ext cx="1196578" cy="812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s-3.jpg" descr="images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168" y="2543835"/>
            <a:ext cx="1196578" cy="786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s-4.jpg" descr="images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682" y="5732858"/>
            <a:ext cx="796357" cy="9313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678205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arodontoma (epuli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Parodontoma (epulis)</a:t>
            </a:r>
          </a:p>
        </p:txBody>
      </p:sp>
      <p:sp>
        <p:nvSpPr>
          <p:cNvPr id="283" name="Oka: trauma okozta sérülés. A sérülés kiküszöbölésére sarjszövet képződik, amely nem tűnik el, hanem tovább burjánzik.…"/>
          <p:cNvSpPr txBox="1">
            <a:spLocks noGrp="1"/>
          </p:cNvSpPr>
          <p:nvPr>
            <p:ph type="body" idx="1"/>
          </p:nvPr>
        </p:nvSpPr>
        <p:spPr>
          <a:xfrm>
            <a:off x="232833" y="2196703"/>
            <a:ext cx="8018199" cy="398264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77084" indent="-325285">
              <a:defRPr sz="3000"/>
            </a:pPr>
            <a:r>
              <a:rPr dirty="0"/>
              <a:t>Oka: trauma okozta sérülés. A sérülés kiküszöbölésére sarjszövet képződik, amely nem tűnik el, hanem tovább burjánzik.</a:t>
            </a:r>
          </a:p>
          <a:p>
            <a:pPr marL="477084" indent="-325285">
              <a:defRPr sz="3000"/>
            </a:pPr>
            <a:r>
              <a:rPr dirty="0"/>
              <a:t>Nem daganat, hanem reparatív jellegű szövetburjánzás</a:t>
            </a:r>
          </a:p>
          <a:p>
            <a:pPr marL="477084" indent="-325285">
              <a:defRPr sz="3000"/>
            </a:pPr>
            <a:r>
              <a:rPr dirty="0"/>
              <a:t>A front- és premolaris fogak vestibularis oldalán az interdentalis papilláknak megfelelően jelentkezik, de a gingiva egyéb területéből is kiindulhat</a:t>
            </a:r>
          </a:p>
          <a:p>
            <a:pPr marL="477084" indent="-325285">
              <a:defRPr sz="3000"/>
            </a:pPr>
            <a:r>
              <a:rPr dirty="0"/>
              <a:t>Nőkön gyakoribb, sokszor terhesség alatt jelentkezik (20-40 éveseken)</a:t>
            </a:r>
          </a:p>
        </p:txBody>
      </p:sp>
      <p:pic>
        <p:nvPicPr>
          <p:cNvPr id="284" name="images-3.jpg" descr="imag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24" y="5444464"/>
            <a:ext cx="1339453" cy="991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s-4.jpg" descr="images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301" y="5489112"/>
            <a:ext cx="1134070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s-7.jpg" descr="images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64" y="5444464"/>
            <a:ext cx="821531" cy="848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s-5.jpg" descr="images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698" y="5489112"/>
            <a:ext cx="1107281" cy="8036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95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Epulis formái:"/>
          <p:cNvSpPr txBox="1">
            <a:spLocks noGrp="1"/>
          </p:cNvSpPr>
          <p:nvPr>
            <p:ph type="title"/>
          </p:nvPr>
        </p:nvSpPr>
        <p:spPr>
          <a:xfrm>
            <a:off x="330399" y="991195"/>
            <a:ext cx="7500937" cy="51792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dirty="0"/>
              <a:t>Epulis formái:</a:t>
            </a:r>
          </a:p>
        </p:txBody>
      </p:sp>
      <p:sp>
        <p:nvSpPr>
          <p:cNvPr id="290" name="Parodontoma granulomatosum: élénkvörös, vérzékeny, nem fájdalmas duzzanat, kollagénrostokba ágyazott kapillárisokból, fobroblasztokból áll, többrétegű laphám borítja…"/>
          <p:cNvSpPr txBox="1">
            <a:spLocks noGrp="1"/>
          </p:cNvSpPr>
          <p:nvPr>
            <p:ph type="body" idx="1"/>
          </p:nvPr>
        </p:nvSpPr>
        <p:spPr>
          <a:xfrm>
            <a:off x="330399" y="1509117"/>
            <a:ext cx="8536781" cy="500955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51800" indent="0">
              <a:buSzPct val="233333"/>
              <a:buNone/>
              <a:defRPr sz="3000"/>
            </a:pPr>
            <a:r>
              <a:rPr b="1" u="sng" dirty="0">
                <a:solidFill>
                  <a:srgbClr val="2C1376"/>
                </a:solidFill>
              </a:rPr>
              <a:t>Parodontoma granulomatosum: </a:t>
            </a:r>
            <a:r>
              <a:rPr dirty="0"/>
              <a:t>élénkvörös, vérzékeny, nem fájdalmas duzzanat, kollagénrostokba ágyazott kapillárisokból, fobroblasztokból áll, többrétegű laphám borítja</a:t>
            </a:r>
          </a:p>
          <a:p>
            <a:pPr marL="151800" indent="0">
              <a:buSzPct val="233333"/>
              <a:buNone/>
              <a:defRPr sz="3000"/>
            </a:pPr>
            <a:r>
              <a:rPr b="1" u="sng" dirty="0">
                <a:solidFill>
                  <a:srgbClr val="371A94"/>
                </a:solidFill>
              </a:rPr>
              <a:t>Parodontoma fibromatosum</a:t>
            </a:r>
            <a:r>
              <a:rPr u="sng" dirty="0">
                <a:solidFill>
                  <a:srgbClr val="371A94"/>
                </a:solidFill>
              </a:rPr>
              <a:t>: </a:t>
            </a:r>
            <a:r>
              <a:rPr dirty="0"/>
              <a:t>Sima felszínű, halványvörös képlet, amely tömött tapintatú, lassan nő, mogyorónyi nagyságot nem haladja meg. Fibromához hasonló, de annál sejtdúsabb.</a:t>
            </a:r>
          </a:p>
          <a:p>
            <a:pPr marL="151800" indent="0">
              <a:buSzPct val="233333"/>
              <a:buNone/>
              <a:defRPr sz="3000"/>
            </a:pPr>
            <a:r>
              <a:rPr b="1" dirty="0">
                <a:solidFill>
                  <a:srgbClr val="4D22B3"/>
                </a:solidFill>
              </a:rPr>
              <a:t>P</a:t>
            </a:r>
            <a:r>
              <a:rPr b="1" u="sng" dirty="0">
                <a:solidFill>
                  <a:srgbClr val="4D22B3"/>
                </a:solidFill>
              </a:rPr>
              <a:t>arodontoma</a:t>
            </a:r>
            <a:r>
              <a:rPr b="1" u="sng" dirty="0">
                <a:solidFill>
                  <a:srgbClr val="371A94"/>
                </a:solidFill>
              </a:rPr>
              <a:t> gigantocelleulare: </a:t>
            </a:r>
            <a:r>
              <a:rPr lang="hu-HU" b="1" u="sng" dirty="0">
                <a:solidFill>
                  <a:srgbClr val="371A94"/>
                </a:solidFill>
              </a:rPr>
              <a:t> </a:t>
            </a:r>
            <a:r>
              <a:rPr dirty="0"/>
              <a:t>Egyenetlen felszínű szederjeskék növedék, amely alpjához széles felülettel rögzül, sokszor kifekélyesedik. Mandibulán gyakoribb. Van homokóraszerű megjelenése is - amikor orálisan és vesztibulárisan egyaránt jelentkezik. Kórjóslata jó, de ritkán malignizálódhat - parodontoma sarcomatosum</a:t>
            </a:r>
          </a:p>
        </p:txBody>
      </p:sp>
      <p:pic>
        <p:nvPicPr>
          <p:cNvPr id="291" name="images-6.jpg" descr="images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02" y="232172"/>
            <a:ext cx="1693336" cy="1134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167" y="463186"/>
            <a:ext cx="1194263" cy="804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s.jpg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50" y="232172"/>
            <a:ext cx="830461" cy="12769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271462"/>
      </p:ext>
    </p:extLst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ipo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Lipoma</a:t>
            </a:r>
          </a:p>
        </p:txBody>
      </p:sp>
      <p:sp>
        <p:nvSpPr>
          <p:cNvPr id="297" name="Orális előfordulása ritka, leginkább a nyelven, a buccán, a szájfenéken, az ajkon, és az áthajlási redőben mutatkozik…"/>
          <p:cNvSpPr txBox="1">
            <a:spLocks noGrp="1"/>
          </p:cNvSpPr>
          <p:nvPr>
            <p:ph type="body" idx="1"/>
          </p:nvPr>
        </p:nvSpPr>
        <p:spPr>
          <a:xfrm>
            <a:off x="1" y="2196703"/>
            <a:ext cx="8741832" cy="39826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42141" indent="-390342">
              <a:defRPr sz="3600"/>
            </a:pPr>
            <a:r>
              <a:rPr dirty="0"/>
              <a:t>Orális előfordulása ritka, leginkább a nyelven, a buccán, a szájfenéken, az ajkon, és az áthajlási redőben mutatkozik</a:t>
            </a:r>
          </a:p>
          <a:p>
            <a:pPr marL="542141" indent="-390342">
              <a:defRPr sz="3600"/>
            </a:pPr>
            <a:r>
              <a:rPr dirty="0"/>
              <a:t>Lassan növekszik, gömbölyded, rugalmas tapintatú képlet, színe sárgásvörös, feszínén az erek lefutása kirajzolódik.</a:t>
            </a:r>
          </a:p>
          <a:p>
            <a:pPr marL="542141" indent="-390342">
              <a:defRPr sz="3600"/>
            </a:pPr>
            <a:r>
              <a:rPr dirty="0"/>
              <a:t>másodlagos elváltozásai ritkák</a:t>
            </a:r>
          </a:p>
        </p:txBody>
      </p:sp>
      <p:pic>
        <p:nvPicPr>
          <p:cNvPr id="298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91" y="763984"/>
            <a:ext cx="2088554" cy="1392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s-1.jpg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92" y="1214437"/>
            <a:ext cx="1339453" cy="1009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s-2.jpg" descr="image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223" y="5505152"/>
            <a:ext cx="1789443" cy="13483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4028193"/>
      </p:ext>
    </p:extLst>
  </p:cSld>
  <p:clrMapOvr>
    <a:masterClrMapping/>
  </p:clrMapOvr>
  <p:transition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ymphangio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Lymphangioma</a:t>
            </a:r>
          </a:p>
        </p:txBody>
      </p:sp>
      <p:sp>
        <p:nvSpPr>
          <p:cNvPr id="303" name="Nyirokerek tumora, veleszületett elváltozás, mely gyermekkorban jelentkezik…"/>
          <p:cNvSpPr txBox="1">
            <a:spLocks noGrp="1"/>
          </p:cNvSpPr>
          <p:nvPr>
            <p:ph type="body" idx="1"/>
          </p:nvPr>
        </p:nvSpPr>
        <p:spPr>
          <a:xfrm>
            <a:off x="359833" y="2196703"/>
            <a:ext cx="7891199" cy="398264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42141" indent="-390342">
              <a:defRPr sz="3600"/>
            </a:pPr>
            <a:r>
              <a:rPr dirty="0"/>
              <a:t>Nyirokerek tumora, veleszületett elváltozás, mely gyermekkorban jelentkezik</a:t>
            </a:r>
          </a:p>
          <a:p>
            <a:pPr marL="542141" indent="-390342">
              <a:defRPr sz="3600"/>
            </a:pPr>
            <a:r>
              <a:rPr dirty="0"/>
              <a:t>Leggyakrabban a nyelven(macroglossia), az ajkakon (macrocheilia) fordul elő</a:t>
            </a:r>
          </a:p>
          <a:p>
            <a:pPr marL="542141" indent="-390342">
              <a:defRPr sz="3600"/>
            </a:pPr>
            <a:r>
              <a:rPr dirty="0"/>
              <a:t>Lokális - kis, mélyen ülő vesiculák</a:t>
            </a:r>
            <a:r>
              <a:rPr sz="2500" dirty="0"/>
              <a:t>; </a:t>
            </a:r>
          </a:p>
          <a:p>
            <a:pPr marL="531298" indent="-379499">
              <a:defRPr sz="3600"/>
            </a:pPr>
            <a:r>
              <a:rPr sz="2500" dirty="0"/>
              <a:t>Diffúz - elmosódott határú, színtelen terimenagyobbodás</a:t>
            </a:r>
          </a:p>
          <a:p>
            <a:pPr marL="531298" indent="-379499">
              <a:defRPr sz="3600"/>
            </a:pPr>
            <a:r>
              <a:rPr sz="2500" dirty="0"/>
              <a:t>Nem malignzálódik</a:t>
            </a:r>
          </a:p>
        </p:txBody>
      </p:sp>
      <p:pic>
        <p:nvPicPr>
          <p:cNvPr id="304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63" y="1000125"/>
            <a:ext cx="1279315" cy="96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s-3.jpg" descr="imag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263" y="5048911"/>
            <a:ext cx="902040" cy="1321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s-2.jpg" descr="image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572" y="3654558"/>
            <a:ext cx="1268731" cy="857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s-1.jpg" descr="images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903" y="2027039"/>
            <a:ext cx="1161695" cy="10358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7415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Ameloblastoma"/>
          <p:cNvSpPr txBox="1">
            <a:spLocks noGrp="1"/>
          </p:cNvSpPr>
          <p:nvPr>
            <p:ph type="title"/>
          </p:nvPr>
        </p:nvSpPr>
        <p:spPr>
          <a:xfrm>
            <a:off x="1294805" y="714375"/>
            <a:ext cx="6518672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t>Ameloblastoma</a:t>
            </a:r>
          </a:p>
        </p:txBody>
      </p:sp>
      <p:sp>
        <p:nvSpPr>
          <p:cNvPr id="310" name="az odontogén daganato kb. fele, 20-49 éves kor között jelentkezik, 80%-ban a mandibulában (a molárisok és az állkapocsszöglet tájékán)…"/>
          <p:cNvSpPr txBox="1">
            <a:spLocks noGrp="1"/>
          </p:cNvSpPr>
          <p:nvPr>
            <p:ph type="body" idx="1"/>
          </p:nvPr>
        </p:nvSpPr>
        <p:spPr>
          <a:xfrm>
            <a:off x="151805" y="1294805"/>
            <a:ext cx="8804672" cy="53220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77084" indent="-325285">
              <a:defRPr sz="3000"/>
            </a:pPr>
            <a:r>
              <a:rPr dirty="0"/>
              <a:t>az odontogén daganato kb. fele, 20-49 éves kor között jelentkezik, 80%-ban a mandibulában (a molárisok és az állkapocsszöglet tájékán)</a:t>
            </a:r>
          </a:p>
          <a:p>
            <a:pPr marL="477084" indent="-325285">
              <a:defRPr sz="3000"/>
            </a:pPr>
            <a:r>
              <a:rPr dirty="0"/>
              <a:t>Lassan nő, az arc aszimmetriája, fájdalmatlan duzzanata a leggyakoribb klinikai jel.</a:t>
            </a:r>
          </a:p>
          <a:p>
            <a:pPr marL="477084" indent="-325285">
              <a:defRPr sz="3000"/>
            </a:pPr>
            <a:r>
              <a:rPr dirty="0"/>
              <a:t>Néha az érintett fogak vándorlását, lazulását okozzák</a:t>
            </a:r>
          </a:p>
          <a:p>
            <a:pPr marL="477084" indent="-325285">
              <a:defRPr sz="3000"/>
            </a:pPr>
            <a:r>
              <a:rPr dirty="0"/>
              <a:t>Nagysága: borsótól-gyermekfejig</a:t>
            </a:r>
          </a:p>
          <a:p>
            <a:pPr marL="477084" indent="-325285">
              <a:defRPr sz="3000"/>
            </a:pPr>
            <a:r>
              <a:rPr dirty="0"/>
              <a:t>Extrém esetben a csont pergamentszerűen ropog</a:t>
            </a:r>
          </a:p>
          <a:p>
            <a:pPr marL="477084" indent="-325285">
              <a:defRPr sz="3000"/>
            </a:pPr>
            <a:r>
              <a:rPr dirty="0"/>
              <a:t>Néha nem gyógyuló extrakciós sebhely, sipolyjárat, fekélyképződés vagy nyirokcsomó-duzzanat tereli rá a figyelmet</a:t>
            </a:r>
          </a:p>
          <a:p>
            <a:pPr marL="477084" indent="-325285">
              <a:defRPr sz="3000"/>
            </a:pPr>
            <a:r>
              <a:rPr dirty="0"/>
              <a:t>Kórjóslata jó.</a:t>
            </a:r>
          </a:p>
        </p:txBody>
      </p:sp>
      <p:pic>
        <p:nvPicPr>
          <p:cNvPr id="311" name="images-3.jpg" descr="imag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75" y="5848945"/>
            <a:ext cx="1384102" cy="852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451" y="5848945"/>
            <a:ext cx="1339453" cy="1009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s-1.jpg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2269794"/>
            <a:ext cx="1035844" cy="598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s.jpg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38" y="392907"/>
            <a:ext cx="1205508" cy="901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38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Dentino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Dentinoma</a:t>
            </a:r>
          </a:p>
        </p:txBody>
      </p:sp>
      <p:sp>
        <p:nvSpPr>
          <p:cNvPr id="317" name="Ritk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321457" indent="0" algn="just" defTabSz="321457">
              <a:spcBef>
                <a:spcPts val="0"/>
              </a:spcBef>
              <a:buSzPct val="27000"/>
              <a:buBlip>
                <a:blip r:embed="rId2"/>
              </a:buBlip>
              <a:defRPr sz="3600"/>
            </a:pPr>
            <a:r>
              <a:t>Ritka.</a:t>
            </a:r>
          </a:p>
          <a:p>
            <a:pPr marL="0" marR="321457" indent="0" algn="just" defTabSz="321457">
              <a:spcBef>
                <a:spcPts val="0"/>
              </a:spcBef>
              <a:buSzPct val="27000"/>
              <a:buBlip>
                <a:blip r:embed="rId2"/>
              </a:buBlip>
              <a:defRPr sz="3600"/>
            </a:pPr>
            <a:r>
              <a:t>Dentin szövetbő álló daganat.</a:t>
            </a:r>
          </a:p>
          <a:p>
            <a:pPr marL="0" marR="321457" indent="0" algn="just" defTabSz="321457">
              <a:spcBef>
                <a:spcPts val="0"/>
              </a:spcBef>
              <a:buSzPct val="27000"/>
              <a:buBlip>
                <a:blip r:embed="rId2"/>
              </a:buBlip>
              <a:defRPr sz="3600"/>
            </a:pPr>
            <a:r>
              <a:t>Az alsó molarisok tájékán fordul elő.</a:t>
            </a:r>
          </a:p>
          <a:p>
            <a:pPr marL="0" marR="321457" indent="0" algn="just" defTabSz="321457">
              <a:spcBef>
                <a:spcPts val="0"/>
              </a:spcBef>
              <a:buSzPct val="27000"/>
              <a:buBlip>
                <a:blip r:embed="rId2"/>
              </a:buBlip>
              <a:defRPr sz="3600"/>
            </a:pPr>
            <a:r>
              <a:t>Odontomára hasonlít. Többé-kevésbé dentinszövetből áll.</a:t>
            </a:r>
          </a:p>
        </p:txBody>
      </p:sp>
    </p:spTree>
    <p:extLst>
      <p:ext uri="{BB962C8B-B14F-4D97-AF65-F5344CB8AC3E}">
        <p14:creationId xmlns:p14="http://schemas.microsoft.com/office/powerpoint/2010/main" val="8474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dontoma"/>
          <p:cNvSpPr txBox="1">
            <a:spLocks noGrp="1"/>
          </p:cNvSpPr>
          <p:nvPr>
            <p:ph type="title"/>
          </p:nvPr>
        </p:nvSpPr>
        <p:spPr>
          <a:xfrm>
            <a:off x="1312664" y="991196"/>
            <a:ext cx="6518672" cy="5893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t>Odontoma</a:t>
            </a:r>
          </a:p>
        </p:txBody>
      </p:sp>
      <p:sp>
        <p:nvSpPr>
          <p:cNvPr id="320" name="A fog embrionális szöveteiből keletkező jóindulatú daganat…"/>
          <p:cNvSpPr txBox="1">
            <a:spLocks noGrp="1"/>
          </p:cNvSpPr>
          <p:nvPr>
            <p:ph type="body" idx="1"/>
          </p:nvPr>
        </p:nvSpPr>
        <p:spPr>
          <a:xfrm>
            <a:off x="303609" y="2074332"/>
            <a:ext cx="8599289" cy="410501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2141" indent="-390342">
              <a:defRPr sz="3600"/>
            </a:pPr>
            <a:r>
              <a:rPr dirty="0"/>
              <a:t>A fog embrionális szöveteiből keletkező jóindulatú daganat</a:t>
            </a:r>
          </a:p>
          <a:p>
            <a:pPr marL="542141" indent="-390342">
              <a:defRPr sz="3600"/>
            </a:pPr>
            <a:r>
              <a:rPr dirty="0"/>
              <a:t>Tyúktojásnyira is megnőhet</a:t>
            </a:r>
          </a:p>
          <a:p>
            <a:pPr marL="542141" indent="-390342">
              <a:defRPr sz="3600"/>
            </a:pPr>
            <a:r>
              <a:rPr dirty="0"/>
              <a:t>70%-ban a molárisok tájékán keletkezik, s gyakoribb a mandiulában</a:t>
            </a:r>
          </a:p>
          <a:p>
            <a:pPr marL="542141" indent="-390342">
              <a:defRPr sz="3600"/>
            </a:pPr>
            <a:r>
              <a:rPr dirty="0"/>
              <a:t>A felső állcsontban a sinus maxillarisba tör és azt teljesen kitölti</a:t>
            </a:r>
          </a:p>
          <a:p>
            <a:pPr marL="542141" indent="-390342">
              <a:defRPr sz="3600"/>
            </a:pPr>
            <a:r>
              <a:rPr dirty="0"/>
              <a:t>sokszor fordul elő folliculáris cisztával együtt</a:t>
            </a:r>
          </a:p>
        </p:txBody>
      </p:sp>
      <p:pic>
        <p:nvPicPr>
          <p:cNvPr id="321" name="images-1.jpg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33" y="955477"/>
            <a:ext cx="1558065" cy="952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s.jpg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636" y="866180"/>
            <a:ext cx="1421270" cy="1041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20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aganatmegelőző állapotok:…"/>
          <p:cNvSpPr txBox="1">
            <a:spLocks noGrp="1"/>
          </p:cNvSpPr>
          <p:nvPr>
            <p:ph type="body" idx="1"/>
          </p:nvPr>
        </p:nvSpPr>
        <p:spPr>
          <a:xfrm>
            <a:off x="892969" y="1678781"/>
            <a:ext cx="7358063" cy="45005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u="sng" dirty="0">
                <a:solidFill>
                  <a:srgbClr val="831100"/>
                </a:solidFill>
              </a:rPr>
              <a:t>Daganatmegelőző állapotok:</a:t>
            </a:r>
            <a:endParaRPr lang="hu-HU" u="sng" dirty="0">
              <a:solidFill>
                <a:srgbClr val="831100"/>
              </a:solidFill>
            </a:endParaRPr>
          </a:p>
          <a:p>
            <a:pPr marL="0" indent="0">
              <a:buSzTx/>
              <a:buNone/>
            </a:pPr>
            <a:endParaRPr u="sng" dirty="0">
              <a:solidFill>
                <a:srgbClr val="831100"/>
              </a:solidFill>
            </a:endParaRPr>
          </a:p>
          <a:p>
            <a:pPr marL="0" indent="0" algn="ctr">
              <a:buSzTx/>
              <a:buNone/>
            </a:pPr>
            <a:r>
              <a:rPr dirty="0"/>
              <a:t> olyan kórképek, amelyekből gyógykezelés nélkül daganat fejlődhet ki</a:t>
            </a:r>
          </a:p>
        </p:txBody>
      </p:sp>
    </p:spTree>
    <p:extLst>
      <p:ext uri="{BB962C8B-B14F-4D97-AF65-F5344CB8AC3E}">
        <p14:creationId xmlns:p14="http://schemas.microsoft.com/office/powerpoint/2010/main" val="12904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ementoma"/>
          <p:cNvSpPr txBox="1">
            <a:spLocks noGrp="1"/>
          </p:cNvSpPr>
          <p:nvPr>
            <p:ph type="title"/>
          </p:nvPr>
        </p:nvSpPr>
        <p:spPr>
          <a:xfrm>
            <a:off x="1312664" y="875110"/>
            <a:ext cx="6518672" cy="616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t>Cementoma</a:t>
            </a:r>
          </a:p>
        </p:txBody>
      </p:sp>
      <p:sp>
        <p:nvSpPr>
          <p:cNvPr id="325" name="Ritka. Midig kifejlett gyökerű fogakkal kapcsolatban fordul elő. A gyökérhártyából származik..…"/>
          <p:cNvSpPr txBox="1">
            <a:spLocks noGrp="1"/>
          </p:cNvSpPr>
          <p:nvPr>
            <p:ph type="body" idx="1"/>
          </p:nvPr>
        </p:nvSpPr>
        <p:spPr>
          <a:xfrm>
            <a:off x="294680" y="2053166"/>
            <a:ext cx="8661797" cy="4126177"/>
          </a:xfrm>
          <a:prstGeom prst="rect">
            <a:avLst/>
          </a:prstGeom>
        </p:spPr>
        <p:txBody>
          <a:bodyPr/>
          <a:lstStyle/>
          <a:p>
            <a:pPr marL="0" marR="321457" indent="0" algn="just" defTabSz="321457">
              <a:spcBef>
                <a:spcPts val="0"/>
              </a:spcBef>
              <a:buSzPct val="100000"/>
              <a:buBlip>
                <a:blip r:embed="rId2"/>
              </a:buBlip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500" dirty="0"/>
              <a:t>Ritka. Midig kifejlett gyökerű fogakkal kapcsolatban fordul elő. A gyökérhártyából származik..</a:t>
            </a:r>
          </a:p>
          <a:p>
            <a:pPr marL="0" marR="321457" indent="0" algn="just" defTabSz="321457">
              <a:spcBef>
                <a:spcPts val="0"/>
              </a:spcBef>
              <a:buSzPct val="100000"/>
              <a:buBlip>
                <a:blip r:embed="rId2"/>
              </a:buBlip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500" dirty="0"/>
              <a:t>A foggyökér cement rétegének nagyfokú megvastagodása.</a:t>
            </a:r>
          </a:p>
          <a:p>
            <a:pPr marL="0" marR="321457" indent="0" algn="just" defTabSz="321457">
              <a:spcBef>
                <a:spcPts val="0"/>
              </a:spcBef>
              <a:buSzPct val="100000"/>
              <a:buBlip>
                <a:blip r:embed="rId2"/>
              </a:buBlip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500" dirty="0"/>
              <a:t>A hypercementosistól a jóval nagyobb tömege különbözteti meg.</a:t>
            </a:r>
          </a:p>
          <a:p>
            <a:pPr marL="0" marR="321457" indent="0" algn="just" defTabSz="321457">
              <a:spcBef>
                <a:spcPts val="0"/>
              </a:spcBef>
              <a:buSzPct val="100000"/>
              <a:buBlip>
                <a:blip r:embed="rId2"/>
              </a:buBlip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500" dirty="0"/>
              <a:t>Lassan nő, de folyamatosan, ezért rendkívüli nagyságot is elér.</a:t>
            </a:r>
          </a:p>
          <a:p>
            <a:pPr marL="0" marR="321457" indent="0" algn="just" defTabSz="321457">
              <a:spcBef>
                <a:spcPts val="0"/>
              </a:spcBef>
              <a:buSzPct val="100000"/>
              <a:buBlip>
                <a:blip r:embed="rId2"/>
              </a:buBlip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500" dirty="0"/>
              <a:t>Gyakrabban fordul elő az állkapocsban, mint a felső állcsontban, olykor mindkét állcsontban</a:t>
            </a:r>
            <a:r>
              <a:rPr sz="1000" dirty="0"/>
              <a:t> </a:t>
            </a:r>
            <a:r>
              <a:rPr sz="2500" dirty="0"/>
              <a:t>többszörösen.</a:t>
            </a: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2604.jpg" descr="26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41" y="437555"/>
            <a:ext cx="1600201" cy="11876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43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Osteoid osteoma"/>
          <p:cNvSpPr txBox="1">
            <a:spLocks noGrp="1"/>
          </p:cNvSpPr>
          <p:nvPr>
            <p:ph type="title"/>
          </p:nvPr>
        </p:nvSpPr>
        <p:spPr>
          <a:xfrm>
            <a:off x="1312664" y="991195"/>
            <a:ext cx="6518672" cy="66079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t>Osteoid osteoma</a:t>
            </a:r>
          </a:p>
        </p:txBody>
      </p:sp>
      <p:sp>
        <p:nvSpPr>
          <p:cNvPr id="329" name="Oszteoblasztos csontburjánzás…"/>
          <p:cNvSpPr txBox="1">
            <a:spLocks noGrp="1"/>
          </p:cNvSpPr>
          <p:nvPr>
            <p:ph type="body" idx="1"/>
          </p:nvPr>
        </p:nvSpPr>
        <p:spPr>
          <a:xfrm>
            <a:off x="338667" y="1883833"/>
            <a:ext cx="8382000" cy="429551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42141" indent="-390342">
              <a:defRPr sz="3600"/>
            </a:pPr>
            <a:r>
              <a:rPr dirty="0"/>
              <a:t>Oszteoblasztos csontburjánzás</a:t>
            </a:r>
          </a:p>
          <a:p>
            <a:pPr marL="542141" indent="-390342">
              <a:defRPr sz="3600"/>
            </a:pPr>
            <a:r>
              <a:rPr dirty="0"/>
              <a:t>Oka: ismeretlen, néha a kórelőzményben fogeltávolítás szerepel</a:t>
            </a:r>
          </a:p>
          <a:p>
            <a:pPr marL="542141" indent="-390342">
              <a:defRPr sz="3600"/>
            </a:pPr>
            <a:r>
              <a:rPr dirty="0"/>
              <a:t>Kedvenc helye: mandibula teste és felhágó ág ízületi nyúlványa, maxillában az antrum</a:t>
            </a:r>
          </a:p>
          <a:p>
            <a:pPr marL="542141" indent="-390342">
              <a:defRPr sz="3600"/>
            </a:pPr>
            <a:r>
              <a:rPr dirty="0"/>
              <a:t>Tünet: fájdalom, ami éjszaka fokozódik</a:t>
            </a:r>
          </a:p>
          <a:p>
            <a:pPr marL="542141" indent="-390342">
              <a:defRPr sz="3600"/>
            </a:pPr>
            <a:r>
              <a:rPr dirty="0"/>
              <a:t>Kórjóslata jó.</a:t>
            </a:r>
          </a:p>
        </p:txBody>
      </p:sp>
    </p:spTree>
    <p:extLst>
      <p:ext uri="{BB962C8B-B14F-4D97-AF65-F5344CB8AC3E}">
        <p14:creationId xmlns:p14="http://schemas.microsoft.com/office/powerpoint/2010/main" val="29023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osszindulatú daganatok az orofacialis régióban"/>
          <p:cNvSpPr txBox="1">
            <a:spLocks noGrp="1"/>
          </p:cNvSpPr>
          <p:nvPr>
            <p:ph type="title"/>
          </p:nvPr>
        </p:nvSpPr>
        <p:spPr>
          <a:xfrm>
            <a:off x="339328" y="750094"/>
            <a:ext cx="8599289" cy="112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dirty="0"/>
              <a:t>Rosszindulatú daganatok</a:t>
            </a:r>
          </a:p>
        </p:txBody>
      </p:sp>
      <p:sp>
        <p:nvSpPr>
          <p:cNvPr id="340" name="Malignus lágyrészdaganatok…"/>
          <p:cNvSpPr txBox="1">
            <a:spLocks noGrp="1"/>
          </p:cNvSpPr>
          <p:nvPr>
            <p:ph type="body" idx="1"/>
          </p:nvPr>
        </p:nvSpPr>
        <p:spPr>
          <a:xfrm>
            <a:off x="258961" y="1723429"/>
            <a:ext cx="8554641" cy="478631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SzPct val="194444"/>
              <a:buNone/>
              <a:defRPr sz="3600" u="sng">
                <a:solidFill>
                  <a:srgbClr val="0042AA"/>
                </a:solidFill>
              </a:defRPr>
            </a:pPr>
            <a:r>
              <a:rPr dirty="0"/>
              <a:t>Malignus lágyrészdaganatok</a:t>
            </a:r>
          </a:p>
          <a:p>
            <a:pPr marL="0" indent="0">
              <a:buSzTx/>
              <a:buNone/>
              <a:defRPr sz="3600" u="sng">
                <a:solidFill>
                  <a:srgbClr val="0042AA"/>
                </a:solidFill>
              </a:defRPr>
            </a:pPr>
            <a:r>
              <a:rPr dirty="0"/>
              <a:t>a. Rosszindulatú laphámtumorok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Carcinoma keratoides (sancroid, elszarusodó laphámrák)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Carcinoma non keratoides (el nem szarusodó laphámrák)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Carcinoma transitionale (átmeneti-sejtes rák)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Carcinoma lymphoepitheliale     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Melanoma</a:t>
            </a:r>
          </a:p>
          <a:p>
            <a:pPr marL="0" indent="0">
              <a:buSzTx/>
              <a:buNone/>
              <a:defRPr sz="2400" u="sng">
                <a:solidFill>
                  <a:srgbClr val="791A3E"/>
                </a:solidFill>
              </a:defRPr>
            </a:pPr>
            <a:r>
              <a:rPr dirty="0">
                <a:solidFill>
                  <a:srgbClr val="263E0F"/>
                </a:solidFill>
              </a:rPr>
              <a:t>Laphámrák előfordulási helyei</a:t>
            </a:r>
            <a:r>
              <a:rPr dirty="0"/>
              <a:t>:</a:t>
            </a:r>
          </a:p>
          <a:p>
            <a:pPr marL="0" indent="0">
              <a:buSzTx/>
              <a:buNone/>
              <a:defRPr sz="2400"/>
            </a:pPr>
            <a:r>
              <a:rPr dirty="0"/>
              <a:t>Carcinoma labii (ajakrák),    Carcinoma linguae (nyelvrák), Carcinoma sublinguale (szájfenékrák), Carcinoma buccae (pofarák), Carcinoma gingivae (ínyrák), Carcinoma palati (szájpadrák), Carcinoma sinus maxillaris (arcüregrák)     </a:t>
            </a:r>
          </a:p>
        </p:txBody>
      </p:sp>
    </p:spTree>
    <p:extLst>
      <p:ext uri="{BB962C8B-B14F-4D97-AF65-F5344CB8AC3E}">
        <p14:creationId xmlns:p14="http://schemas.microsoft.com/office/powerpoint/2010/main" val="28674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Malignus lágyrészdaganatok…"/>
          <p:cNvSpPr txBox="1">
            <a:spLocks noGrp="1"/>
          </p:cNvSpPr>
          <p:nvPr>
            <p:ph type="body" idx="1"/>
          </p:nvPr>
        </p:nvSpPr>
        <p:spPr>
          <a:xfrm>
            <a:off x="892969" y="1016000"/>
            <a:ext cx="7358063" cy="5591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SzPct val="194444"/>
              <a:buNone/>
              <a:defRPr sz="3600" u="sng">
                <a:solidFill>
                  <a:srgbClr val="0042AA"/>
                </a:solidFill>
              </a:defRPr>
            </a:pPr>
            <a:r>
              <a:rPr dirty="0"/>
              <a:t>Malignus lágyrészdaganatok</a:t>
            </a:r>
          </a:p>
          <a:p>
            <a:pPr marL="0" indent="0">
              <a:buSzTx/>
              <a:buNone/>
              <a:defRPr sz="2400" u="sng">
                <a:solidFill>
                  <a:srgbClr val="0042AA"/>
                </a:solidFill>
              </a:defRPr>
            </a:pPr>
            <a:r>
              <a:rPr dirty="0"/>
              <a:t>a. Rosszindulatú mezenchimális tumorok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Alveolaris lágyrészszarkóma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Fibrosarcoma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Haemangioendothelioma malignum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Haemangiopericytoma malignum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Leiomyosarcoma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Rhabdomyosarcoma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Lymphoma malignum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Non Hodgkin lymphoma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Burkitt-tumor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Neurofibroma malignum</a:t>
            </a:r>
          </a:p>
          <a:p>
            <a:pPr lvl="2">
              <a:buSzPct val="100000"/>
              <a:buFont typeface="Arial"/>
              <a:buChar char="•"/>
              <a:defRPr sz="2400"/>
            </a:pPr>
            <a:r>
              <a:rPr dirty="0"/>
              <a:t>Myoblastoma malignum</a:t>
            </a:r>
          </a:p>
        </p:txBody>
      </p:sp>
    </p:spTree>
    <p:extLst>
      <p:ext uri="{BB962C8B-B14F-4D97-AF65-F5344CB8AC3E}">
        <p14:creationId xmlns:p14="http://schemas.microsoft.com/office/powerpoint/2010/main" val="25876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osszindulatú odontogén daganatok…"/>
          <p:cNvSpPr txBox="1">
            <a:spLocks noGrp="1"/>
          </p:cNvSpPr>
          <p:nvPr>
            <p:ph type="body" idx="1"/>
          </p:nvPr>
        </p:nvSpPr>
        <p:spPr>
          <a:xfrm>
            <a:off x="892969" y="982266"/>
            <a:ext cx="7358063" cy="556319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51800" indent="0">
              <a:buSzPct val="194444"/>
              <a:buNone/>
              <a:defRPr sz="3600" u="sng">
                <a:solidFill>
                  <a:srgbClr val="371A94"/>
                </a:solidFill>
              </a:defRPr>
            </a:pPr>
            <a:r>
              <a:rPr dirty="0"/>
              <a:t>Rosszindulatú odontogén daganatok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Ameloblastoma malignum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Malignus Pindborg-tumor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Fibrosarcoma ameloblasticum</a:t>
            </a:r>
          </a:p>
          <a:p>
            <a:pPr marL="151800" indent="0">
              <a:buSzPct val="194444"/>
              <a:buNone/>
              <a:defRPr sz="3600" u="sng">
                <a:solidFill>
                  <a:srgbClr val="371A94"/>
                </a:solidFill>
              </a:defRPr>
            </a:pPr>
            <a:r>
              <a:rPr dirty="0"/>
              <a:t>Rosszindulatú állcsontdaganatok 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Osteosarcoma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Chonrosarcoma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Osteofibrosarcoma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Ewing-szarkóma (differenciálatlan reticulosarcoma)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Reticulumsejtes osteosarcoma</a:t>
            </a:r>
          </a:p>
          <a:p>
            <a:pPr marL="151800" indent="0">
              <a:buSzPct val="291666"/>
              <a:buNone/>
              <a:defRPr sz="2400"/>
            </a:pPr>
            <a:r>
              <a:rPr dirty="0"/>
              <a:t>Myeloma multiplex (plasmocytoma)</a:t>
            </a:r>
          </a:p>
        </p:txBody>
      </p:sp>
    </p:spTree>
    <p:extLst>
      <p:ext uri="{BB962C8B-B14F-4D97-AF65-F5344CB8AC3E}">
        <p14:creationId xmlns:p14="http://schemas.microsoft.com/office/powerpoint/2010/main" val="31611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arcinoma labii (ajakrák):"/>
          <p:cNvSpPr txBox="1">
            <a:spLocks noGrp="1"/>
          </p:cNvSpPr>
          <p:nvPr>
            <p:ph type="title"/>
          </p:nvPr>
        </p:nvSpPr>
        <p:spPr>
          <a:xfrm>
            <a:off x="402167" y="687586"/>
            <a:ext cx="7683500" cy="5447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2000"/>
              </a:spcBef>
              <a:defRPr sz="48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b="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b="1" dirty="0">
                <a:latin typeface="Times"/>
                <a:ea typeface="Times"/>
                <a:cs typeface="Times"/>
                <a:sym typeface="Times"/>
              </a:rPr>
              <a:t>	Carcinoma labii (ajakrák):</a:t>
            </a:r>
          </a:p>
        </p:txBody>
      </p:sp>
      <p:sp>
        <p:nvSpPr>
          <p:cNvPr id="349" name="Az ajakpírnak a bőrrel határos külső szélén szokott elhelyezkedni, leggyakrabban az ajak középső és oldalsó harmad határán, ezután a középvonalban, legritkábban a szájzúgban.…"/>
          <p:cNvSpPr txBox="1">
            <a:spLocks noGrp="1"/>
          </p:cNvSpPr>
          <p:nvPr>
            <p:ph type="body" idx="1"/>
          </p:nvPr>
        </p:nvSpPr>
        <p:spPr>
          <a:xfrm>
            <a:off x="223242" y="1232297"/>
            <a:ext cx="8688586" cy="546496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SzTx/>
              <a:buNone/>
              <a:defRPr sz="3200"/>
            </a:pPr>
            <a:r>
              <a:rPr dirty="0"/>
              <a:t>Az ajakpírnak a bőrrel határos külső szélén szokott elhelyezkedni, leggyakrabban az ajak középső és oldalsó harmad határán, ezután a középvonalban, legritkábban a szájzúgban.</a:t>
            </a:r>
          </a:p>
          <a:p>
            <a:pPr marL="160729" marR="321457" indent="0" defTabSz="321457">
              <a:spcBef>
                <a:spcPts val="0"/>
              </a:spcBef>
              <a:buSzTx/>
              <a:buNone/>
              <a:defRPr sz="3200" u="sng"/>
            </a:pPr>
            <a:r>
              <a:rPr dirty="0">
                <a:solidFill>
                  <a:srgbClr val="E32400"/>
                </a:solidFill>
              </a:rPr>
              <a:t>Három megjelenési formája van: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3200"/>
            </a:pPr>
            <a:r>
              <a:rPr dirty="0"/>
              <a:t>-	</a:t>
            </a:r>
            <a:r>
              <a:rPr u="sng" dirty="0">
                <a:solidFill>
                  <a:srgbClr val="0056D6"/>
                </a:solidFill>
              </a:rPr>
              <a:t>exophytikus</a:t>
            </a:r>
            <a:r>
              <a:rPr dirty="0">
                <a:solidFill>
                  <a:srgbClr val="0056D6"/>
                </a:solidFill>
              </a:rPr>
              <a:t>:</a:t>
            </a:r>
            <a:r>
              <a:rPr dirty="0"/>
              <a:t> kis kiterjedésű fekély látható, mely alatt az ajak kiterjedten tömötten beszűrődött. Az ajak duzzadt és előemelkedett.Felszín felé növekszik.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3200"/>
            </a:pPr>
            <a:r>
              <a:rPr dirty="0"/>
              <a:t>-</a:t>
            </a:r>
            <a:r>
              <a:rPr dirty="0">
                <a:solidFill>
                  <a:srgbClr val="0061FF"/>
                </a:solidFill>
              </a:rPr>
              <a:t>	</a:t>
            </a:r>
            <a:r>
              <a:rPr u="sng" dirty="0">
                <a:solidFill>
                  <a:srgbClr val="0061FF"/>
                </a:solidFill>
              </a:rPr>
              <a:t>Ulcerosus</a:t>
            </a:r>
            <a:r>
              <a:rPr dirty="0">
                <a:solidFill>
                  <a:srgbClr val="0061FF"/>
                </a:solidFill>
              </a:rPr>
              <a:t>: </a:t>
            </a:r>
            <a:r>
              <a:rPr dirty="0"/>
              <a:t>korán kifekélyesedik, a fekély az előbbinél körülírtabb, kráterszerűen kemény, felhányt szélű.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3200"/>
            </a:pPr>
            <a:r>
              <a:rPr dirty="0"/>
              <a:t>-	</a:t>
            </a:r>
            <a:r>
              <a:rPr u="sng" dirty="0">
                <a:solidFill>
                  <a:srgbClr val="874EFE"/>
                </a:solidFill>
              </a:rPr>
              <a:t>Verrucosus:</a:t>
            </a:r>
            <a:r>
              <a:rPr dirty="0"/>
              <a:t> szemölcsös felszínű, viszonylag gyorsan nő, karfiolszerű növedék, mely a mélybe terjed és későn fekélyesedik ki.</a:t>
            </a:r>
            <a:endParaRPr lang="hu-HU" dirty="0"/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3200"/>
            </a:pPr>
            <a:r>
              <a:rPr dirty="0"/>
              <a:t>Oka: dohányzás, leucoplakia, rossz szokások pl ajak rágás,trauma, forró fűszeres ételek, alkohol, rosszul illeszkedő fogművek</a:t>
            </a:r>
          </a:p>
        </p:txBody>
      </p:sp>
      <p:pic>
        <p:nvPicPr>
          <p:cNvPr id="350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14" y="160734"/>
            <a:ext cx="1163412" cy="1071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29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arcinoma linguae (nyelvrák):"/>
          <p:cNvSpPr txBox="1">
            <a:spLocks noGrp="1"/>
          </p:cNvSpPr>
          <p:nvPr>
            <p:ph type="title"/>
          </p:nvPr>
        </p:nvSpPr>
        <p:spPr>
          <a:xfrm>
            <a:off x="169664" y="803672"/>
            <a:ext cx="7661672" cy="5357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2000"/>
              </a:spcBef>
              <a:defRPr sz="48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b="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b="1" dirty="0">
                <a:latin typeface="Times"/>
                <a:ea typeface="Times"/>
                <a:cs typeface="Times"/>
                <a:sym typeface="Times"/>
              </a:rPr>
              <a:t>Carcinoma linguae (nyelvrák):</a:t>
            </a:r>
          </a:p>
        </p:txBody>
      </p:sp>
      <p:sp>
        <p:nvSpPr>
          <p:cNvPr id="353" name="Sokkal rosszindulatúbb, mint az ajakrák.…"/>
          <p:cNvSpPr txBox="1">
            <a:spLocks noGrp="1"/>
          </p:cNvSpPr>
          <p:nvPr>
            <p:ph type="body" idx="1"/>
          </p:nvPr>
        </p:nvSpPr>
        <p:spPr>
          <a:xfrm>
            <a:off x="169664" y="1294805"/>
            <a:ext cx="8813602" cy="53220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60729" marR="321457" indent="0" defTabSz="321457">
              <a:spcBef>
                <a:spcPts val="0"/>
              </a:spcBef>
              <a:buSzTx/>
              <a:buNone/>
              <a:defRPr sz="2400"/>
            </a:pPr>
            <a:r>
              <a:t>Sokkal rosszindulatúbb, mint az ajakrák.</a:t>
            </a:r>
          </a:p>
          <a:p>
            <a:pPr marL="160729" marR="321457" indent="0" defTabSz="321457">
              <a:spcBef>
                <a:spcPts val="0"/>
              </a:spcBef>
              <a:buSzTx/>
              <a:buNone/>
              <a:defRPr sz="2400"/>
            </a:pPr>
            <a:r>
              <a:t>Gyakoriság tekintetében a szájrákoknál a 2. helyen áll. </a:t>
            </a:r>
          </a:p>
          <a:p>
            <a:pPr marL="160729" marR="321457" indent="0" defTabSz="321457">
              <a:spcBef>
                <a:spcPts val="0"/>
              </a:spcBef>
              <a:buSzTx/>
              <a:buNone/>
              <a:defRPr sz="2400"/>
            </a:pPr>
            <a:r>
              <a:t>Főleg 50-es ffiakon fordul elő.</a:t>
            </a:r>
          </a:p>
          <a:p>
            <a:pPr marL="160729" marR="321457" indent="0" defTabSz="321457">
              <a:spcBef>
                <a:spcPts val="0"/>
              </a:spcBef>
              <a:buSzTx/>
              <a:buNone/>
              <a:defRPr sz="2400"/>
            </a:pPr>
            <a:r>
              <a:t>Nyelvszél középső harmadában, nyelvgyöknél és nagyon ritkán a nyelvcsúcson fordul elő.</a:t>
            </a:r>
          </a:p>
          <a:p>
            <a:pPr marL="160729" marR="321457" indent="0" defTabSz="321457">
              <a:spcBef>
                <a:spcPts val="0"/>
              </a:spcBef>
              <a:buSzTx/>
              <a:buNone/>
              <a:defRPr sz="2400"/>
            </a:pPr>
            <a:r>
              <a:t>Elősegítő tényezői: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2400"/>
            </a:pPr>
            <a:r>
              <a:t>-	lueses glossitis,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2400"/>
            </a:pPr>
            <a:r>
              <a:t>-	idült glossistisek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2400"/>
            </a:pPr>
            <a:r>
              <a:t>-	nyelv leukoplákiájának verrucosus alakja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2400"/>
            </a:pPr>
            <a:r>
              <a:t>-	nyelv papillomák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2400"/>
            </a:pPr>
            <a:r>
              <a:t>-	mechanikus tényezők okozta körülírt fekélyek, gyulladások (éles szélű letört fog, éles szélű tömés, fogmű)</a:t>
            </a:r>
          </a:p>
          <a:p>
            <a:pPr marL="736673" marR="321457" indent="-254487" defTabSz="321457">
              <a:spcBef>
                <a:spcPts val="0"/>
              </a:spcBef>
              <a:buSzTx/>
              <a:buNone/>
              <a:tabLst>
                <a:tab pos="732208" algn="l"/>
              </a:tabLst>
              <a:defRPr sz="2400"/>
            </a:pPr>
            <a:r>
              <a:t>-	dohányzás</a:t>
            </a:r>
          </a:p>
          <a:p>
            <a:pPr marL="160729" marR="321457" indent="0" defTabSz="321457">
              <a:spcBef>
                <a:spcPts val="0"/>
              </a:spcBef>
              <a:buSzTx/>
              <a:buNone/>
              <a:defRPr sz="2400"/>
            </a:pPr>
            <a:r>
              <a:t>A nyelvrák mint apró, kifekélyesedett felszínes csomó kezdődik, vagy mint mélyebb, tömött, göbös beszűrődés, mely utólag felszínesen kifekélyesedik.</a:t>
            </a:r>
          </a:p>
          <a:p>
            <a:pPr marL="160729" marR="321457" indent="0" defTabSz="321457">
              <a:spcBef>
                <a:spcPts val="0"/>
              </a:spcBef>
              <a:buSzTx/>
              <a:buNone/>
              <a:defRPr sz="2400"/>
            </a:pPr>
            <a:r>
              <a:t>A rák gyorsan infiltrálja a nyelv izomzatát, korlátozza a nyelvmozgásokat, zavarja a nyelést, beszédet és aránylag hamar okoz fájdalmat.</a:t>
            </a:r>
          </a:p>
        </p:txBody>
      </p:sp>
      <p:pic>
        <p:nvPicPr>
          <p:cNvPr id="354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276" y="320344"/>
            <a:ext cx="1455539" cy="96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nyelv-5.jpg" descr="nyelv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532" y="2446404"/>
            <a:ext cx="2446734" cy="1410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6206687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Burkitt-tumor"/>
          <p:cNvSpPr txBox="1">
            <a:spLocks noGrp="1"/>
          </p:cNvSpPr>
          <p:nvPr>
            <p:ph type="title"/>
          </p:nvPr>
        </p:nvSpPr>
        <p:spPr>
          <a:xfrm>
            <a:off x="1312664" y="741164"/>
            <a:ext cx="6518672" cy="5804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t>Burkitt-tumor</a:t>
            </a:r>
          </a:p>
        </p:txBody>
      </p:sp>
      <p:sp>
        <p:nvSpPr>
          <p:cNvPr id="358" name="Malignus lymphoma…"/>
          <p:cNvSpPr txBox="1">
            <a:spLocks noGrp="1"/>
          </p:cNvSpPr>
          <p:nvPr>
            <p:ph type="body" idx="1"/>
          </p:nvPr>
        </p:nvSpPr>
        <p:spPr>
          <a:xfrm>
            <a:off x="232172" y="1651000"/>
            <a:ext cx="8643938" cy="48498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42141" indent="-390342">
              <a:defRPr sz="3600"/>
            </a:pPr>
            <a:r>
              <a:rPr dirty="0"/>
              <a:t>Malignus lymphoma</a:t>
            </a:r>
          </a:p>
          <a:p>
            <a:pPr marL="542141" indent="-390342">
              <a:defRPr sz="3600"/>
            </a:pPr>
            <a:r>
              <a:rPr dirty="0"/>
              <a:t>Oka:Epstein-Barr-vírus</a:t>
            </a:r>
          </a:p>
          <a:p>
            <a:pPr marL="542141" indent="-390342">
              <a:defRPr sz="3600"/>
            </a:pPr>
            <a:r>
              <a:rPr dirty="0"/>
              <a:t>5-10. életév között fordul elő, átlagos életkor 6-8 év</a:t>
            </a:r>
          </a:p>
          <a:p>
            <a:pPr marL="542141" indent="-390342">
              <a:defRPr sz="3600"/>
            </a:pPr>
            <a:r>
              <a:rPr dirty="0"/>
              <a:t>fiúkon gyakoribb</a:t>
            </a:r>
          </a:p>
          <a:p>
            <a:pPr marL="542141" indent="-390342">
              <a:defRPr sz="3600"/>
            </a:pPr>
            <a:r>
              <a:rPr dirty="0"/>
              <a:t>Legtöbbször a maxillából indul ki - az állcsontokat megvastagítja, a fogakat széttolja vagy meglazítja, a gyökereken pedig felszívódást okoz</a:t>
            </a:r>
          </a:p>
          <a:p>
            <a:pPr marL="542141" indent="-390342">
              <a:defRPr sz="3600"/>
            </a:pPr>
            <a:r>
              <a:rPr dirty="0"/>
              <a:t>Áttöri a csonthártyát a lágyrészek kifekélyesedését okozza</a:t>
            </a:r>
          </a:p>
          <a:p>
            <a:pPr marL="542141" indent="-390342">
              <a:defRPr sz="3600"/>
            </a:pPr>
            <a:r>
              <a:rPr dirty="0"/>
              <a:t>Rosszindulatú, abeteg néhány hónap alatt meghal.</a:t>
            </a:r>
          </a:p>
        </p:txBody>
      </p:sp>
      <p:pic>
        <p:nvPicPr>
          <p:cNvPr id="359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11" y="910828"/>
            <a:ext cx="1339453" cy="1009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s-1.jpg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031" y="651867"/>
            <a:ext cx="892969" cy="133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s-2.jpg" descr="image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969" y="882715"/>
            <a:ext cx="1223367" cy="1000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8805477"/>
      </p:ext>
    </p:extLst>
  </p:cSld>
  <p:clrMapOvr>
    <a:masterClrMapping/>
  </p:clrMapOvr>
  <p:transition spd="slow">
    <p:cover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6EA6893-9651-354B-ABA6-FF982FCD4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A képen fű, fénykép, férfi, ülő látható&#10;&#10;Automatikusan generált leírás">
            <a:extLst>
              <a:ext uri="{FF2B5EF4-FFF2-40B4-BE49-F238E27FC236}">
                <a16:creationId xmlns:a16="http://schemas.microsoft.com/office/drawing/2014/main" id="{B74CB8E9-67BE-6948-958C-937DD022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2196703"/>
            <a:ext cx="8754533" cy="23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05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aecarcinosus állapotok"/>
          <p:cNvSpPr txBox="1">
            <a:spLocks noGrp="1"/>
          </p:cNvSpPr>
          <p:nvPr>
            <p:ph type="title"/>
          </p:nvPr>
        </p:nvSpPr>
        <p:spPr>
          <a:xfrm>
            <a:off x="473273" y="991195"/>
            <a:ext cx="7804547" cy="1393031"/>
          </a:xfrm>
          <a:prstGeom prst="rect">
            <a:avLst/>
          </a:prstGeom>
        </p:spPr>
        <p:txBody>
          <a:bodyPr/>
          <a:lstStyle/>
          <a:p>
            <a:r>
              <a:t>Praecarcinosus állapotok</a:t>
            </a:r>
          </a:p>
        </p:txBody>
      </p:sp>
      <p:sp>
        <p:nvSpPr>
          <p:cNvPr id="152" name="Ezek nem helyi, hanem valamilyen, az egész szervezetet érintő betegség szájüregi manifeszztációi, amelyek a daganatkeletkezés fokozott kockázatával járnak ( pl vashiányos anaemia, lichen oris, lupus erythematodes, xeroderma pigmentosum)"/>
          <p:cNvSpPr txBox="1">
            <a:spLocks noGrp="1"/>
          </p:cNvSpPr>
          <p:nvPr>
            <p:ph type="body" idx="1"/>
          </p:nvPr>
        </p:nvSpPr>
        <p:spPr>
          <a:xfrm>
            <a:off x="473273" y="2196703"/>
            <a:ext cx="8141560" cy="398264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/>
              <a:t>Ezek nem helyi, hanem valamilyen, az </a:t>
            </a:r>
            <a:r>
              <a:rPr b="1" dirty="0"/>
              <a:t>egész szervezetet érintő betegség </a:t>
            </a:r>
            <a:r>
              <a:rPr dirty="0"/>
              <a:t>szájüregi manifeszztációi, amelyek a daganatkeletkezés fokozott kockázatával járnak</a:t>
            </a:r>
            <a:endParaRPr lang="hu-HU" dirty="0"/>
          </a:p>
          <a:p>
            <a:r>
              <a:rPr dirty="0"/>
              <a:t> pl vashiányos anaemia, lichen oris, lupus erythematodes, xeroderma pigmentosum</a:t>
            </a:r>
          </a:p>
        </p:txBody>
      </p:sp>
    </p:spTree>
    <p:extLst>
      <p:ext uri="{BB962C8B-B14F-4D97-AF65-F5344CB8AC3E}">
        <p14:creationId xmlns:p14="http://schemas.microsoft.com/office/powerpoint/2010/main" val="1415323782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aecarcinosus lézió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Praecarcinosus léziók</a:t>
            </a:r>
          </a:p>
        </p:txBody>
      </p:sp>
      <p:sp>
        <p:nvSpPr>
          <p:cNvPr id="155" name="Ezek megváltozott morfológiájú szövetterületek, melyekben (daganat keltő tényezők hatására) gyakrabban fordul elő rák, mint a hasonló lokalizációjú, normálisnak tűnő nyálkahártyán. Ez egy krónikus, helyileg ható fizikai-kémiai irritációkra adott, lokaális szövetreakció."/>
          <p:cNvSpPr txBox="1">
            <a:spLocks noGrp="1"/>
          </p:cNvSpPr>
          <p:nvPr>
            <p:ph type="body" idx="1"/>
          </p:nvPr>
        </p:nvSpPr>
        <p:spPr>
          <a:xfrm>
            <a:off x="296333" y="2196703"/>
            <a:ext cx="8593667" cy="398264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/>
              <a:t>Ezek </a:t>
            </a:r>
            <a:r>
              <a:rPr b="1" dirty="0"/>
              <a:t>megváltozott morfológiájú szövetterületek</a:t>
            </a:r>
            <a:r>
              <a:rPr dirty="0"/>
              <a:t>, melyekben (daganat keltő tényezők hatására) gyakrabban fordul elő rák, mint a hasonló lokalizációjú, normálisnak tűnő nyálkahártyán. </a:t>
            </a:r>
            <a:endParaRPr lang="hu-HU" dirty="0"/>
          </a:p>
          <a:p>
            <a:r>
              <a:rPr dirty="0"/>
              <a:t>Ez egy krónikus, helyileg ható fizikai-kémiai irritációkra adott, lokaális szövetreakció.</a:t>
            </a:r>
          </a:p>
        </p:txBody>
      </p:sp>
    </p:spTree>
    <p:extLst>
      <p:ext uri="{BB962C8B-B14F-4D97-AF65-F5344CB8AC3E}">
        <p14:creationId xmlns:p14="http://schemas.microsoft.com/office/powerpoint/2010/main" val="5770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64" y="991194"/>
            <a:ext cx="6518672" cy="307280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Praecancerosusok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810836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eratosis actinica"/>
          <p:cNvSpPr txBox="1">
            <a:spLocks noGrp="1"/>
          </p:cNvSpPr>
          <p:nvPr>
            <p:ph type="title"/>
          </p:nvPr>
        </p:nvSpPr>
        <p:spPr>
          <a:xfrm>
            <a:off x="1312664" y="991195"/>
            <a:ext cx="6518672" cy="857111"/>
          </a:xfrm>
          <a:prstGeom prst="rect">
            <a:avLst/>
          </a:prstGeom>
        </p:spPr>
        <p:txBody>
          <a:bodyPr/>
          <a:lstStyle>
            <a:lvl1pPr marL="863603" indent="-863603">
              <a:spcBef>
                <a:spcPts val="2000"/>
              </a:spcBef>
              <a:buSzPct val="100000"/>
              <a:buAutoNum type="arabicPeriod"/>
              <a:defRPr sz="4800" u="sng">
                <a:solidFill>
                  <a:srgbClr val="0000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marL="0" indent="0">
              <a:buNone/>
              <a:defRPr sz="3600"/>
            </a:pPr>
            <a:r>
              <a:rPr lang="hu-HU" sz="3400" dirty="0"/>
              <a:t>  </a:t>
            </a:r>
            <a:r>
              <a:rPr sz="3400" dirty="0"/>
              <a:t>Ceratosis actinica</a:t>
            </a:r>
          </a:p>
        </p:txBody>
      </p:sp>
      <p:sp>
        <p:nvSpPr>
          <p:cNvPr id="164" name="középkorú vagy idősebb személyeken észleljük…"/>
          <p:cNvSpPr txBox="1">
            <a:spLocks noGrp="1"/>
          </p:cNvSpPr>
          <p:nvPr>
            <p:ph type="body" idx="1"/>
          </p:nvPr>
        </p:nvSpPr>
        <p:spPr>
          <a:xfrm>
            <a:off x="573610" y="2349500"/>
            <a:ext cx="7996780" cy="3811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165" indent="-295165" defTabSz="321457">
              <a:spcBef>
                <a:spcPts val="0"/>
              </a:spcBef>
              <a:buSzPct val="75000"/>
              <a:buFontTx/>
              <a:buChar char="•"/>
              <a:defRPr sz="3000"/>
            </a:pPr>
            <a:r>
              <a:rPr sz="2800" dirty="0"/>
              <a:t>középkorú vagy idősebb személyeken észleljük </a:t>
            </a:r>
          </a:p>
          <a:p>
            <a:pPr marL="295165" indent="-295165" defTabSz="321457">
              <a:spcBef>
                <a:spcPts val="0"/>
              </a:spcBef>
              <a:buSzPct val="75000"/>
              <a:buFontTx/>
              <a:buChar char="•"/>
              <a:defRPr sz="3000"/>
            </a:pPr>
            <a:r>
              <a:rPr sz="2800" dirty="0"/>
              <a:t>jellegzetesen a </a:t>
            </a:r>
            <a:r>
              <a:rPr sz="2800" b="1" dirty="0"/>
              <a:t>fénynek kitett bőrterületeken</a:t>
            </a:r>
            <a:r>
              <a:rPr sz="2800" dirty="0"/>
              <a:t>, az arcon, ajkakon, a kézháton vagy a kopasz fejbőrön </a:t>
            </a:r>
          </a:p>
          <a:p>
            <a:pPr marL="295165" indent="-295165" defTabSz="321457">
              <a:spcBef>
                <a:spcPts val="0"/>
              </a:spcBef>
              <a:buSzPct val="75000"/>
              <a:buFontTx/>
              <a:buChar char="•"/>
              <a:defRPr sz="3000"/>
            </a:pPr>
            <a:r>
              <a:rPr sz="2800" dirty="0"/>
              <a:t>Bőrszínű-vörösesbarna vagy sárgásbarna plakk formájában jelentkezik, melyre jellemző a száraz, tapadó hámlás</a:t>
            </a:r>
          </a:p>
        </p:txBody>
      </p:sp>
      <p:pic>
        <p:nvPicPr>
          <p:cNvPr id="166" name="ak_6_08.jpg" descr="ak_6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" y="530165"/>
            <a:ext cx="1250157" cy="12501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0957363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Ceratosis</a:t>
            </a:r>
            <a:r>
              <a:rPr lang="en-US" dirty="0"/>
              <a:t> </a:t>
            </a:r>
            <a:r>
              <a:rPr lang="en-US" dirty="0" err="1"/>
              <a:t>actinica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67" y="2196703"/>
            <a:ext cx="7912365" cy="3982641"/>
          </a:xfrm>
        </p:spPr>
        <p:txBody>
          <a:bodyPr/>
          <a:lstStyle/>
          <a:p>
            <a:pPr marL="295165" indent="-295165" defTabSz="321457">
              <a:spcBef>
                <a:spcPts val="0"/>
              </a:spcBef>
              <a:buSzPct val="75000"/>
              <a:buFontTx/>
              <a:buChar char="•"/>
              <a:defRPr sz="3000"/>
            </a:pPr>
            <a:r>
              <a:rPr lang="en-US" sz="3200" dirty="0" err="1"/>
              <a:t>Általában</a:t>
            </a:r>
            <a:r>
              <a:rPr lang="en-US" sz="3200" dirty="0"/>
              <a:t> </a:t>
            </a:r>
            <a:r>
              <a:rPr lang="en-US" sz="3200" dirty="0" err="1"/>
              <a:t>többszörös</a:t>
            </a:r>
            <a:r>
              <a:rPr lang="en-US" sz="3200" dirty="0"/>
              <a:t> </a:t>
            </a:r>
            <a:r>
              <a:rPr lang="en-US" sz="3200" dirty="0" err="1"/>
              <a:t>elváltozásként</a:t>
            </a:r>
            <a:r>
              <a:rPr lang="en-US" sz="3200" dirty="0"/>
              <a:t> </a:t>
            </a:r>
            <a:r>
              <a:rPr lang="en-US" sz="3200" dirty="0" err="1"/>
              <a:t>jelentkezik</a:t>
            </a:r>
            <a:r>
              <a:rPr lang="en-US" sz="3200" dirty="0"/>
              <a:t>, </a:t>
            </a:r>
            <a:r>
              <a:rPr lang="en-US" sz="3200" dirty="0" err="1"/>
              <a:t>és</a:t>
            </a:r>
            <a:r>
              <a:rPr lang="en-US" sz="3200" dirty="0"/>
              <a:t> </a:t>
            </a:r>
            <a:r>
              <a:rPr lang="en-US" sz="3200" dirty="0" err="1"/>
              <a:t>különösebb</a:t>
            </a:r>
            <a:r>
              <a:rPr lang="en-US" sz="3200" dirty="0"/>
              <a:t> </a:t>
            </a:r>
            <a:r>
              <a:rPr lang="en-US" sz="3200" dirty="0" err="1"/>
              <a:t>panaszt</a:t>
            </a:r>
            <a:r>
              <a:rPr lang="en-US" sz="3200" dirty="0"/>
              <a:t> </a:t>
            </a:r>
            <a:r>
              <a:rPr lang="en-US" sz="3200" dirty="0" err="1"/>
              <a:t>nem</a:t>
            </a:r>
            <a:r>
              <a:rPr lang="en-US" sz="3200" dirty="0"/>
              <a:t> </a:t>
            </a:r>
            <a:r>
              <a:rPr lang="en-US" sz="3200" dirty="0" err="1"/>
              <a:t>okoz</a:t>
            </a:r>
            <a:r>
              <a:rPr lang="en-US" sz="3200" dirty="0"/>
              <a:t>. </a:t>
            </a:r>
          </a:p>
          <a:p>
            <a:pPr marL="295165" indent="-295165" defTabSz="321457">
              <a:spcBef>
                <a:spcPts val="0"/>
              </a:spcBef>
              <a:buSzPct val="75000"/>
              <a:buFontTx/>
              <a:buChar char="•"/>
              <a:defRPr sz="3000"/>
            </a:pPr>
            <a:r>
              <a:rPr lang="en-US" sz="3200" dirty="0"/>
              <a:t>A keratosis </a:t>
            </a:r>
            <a:r>
              <a:rPr lang="en-US" sz="3200" dirty="0" err="1"/>
              <a:t>időnként</a:t>
            </a:r>
            <a:r>
              <a:rPr lang="en-US" sz="3200" dirty="0"/>
              <a:t> </a:t>
            </a:r>
            <a:r>
              <a:rPr lang="en-US" sz="3200" dirty="0" err="1"/>
              <a:t>olyan</a:t>
            </a:r>
            <a:r>
              <a:rPr lang="en-US" sz="3200" dirty="0"/>
              <a:t> </a:t>
            </a:r>
            <a:r>
              <a:rPr lang="en-US" sz="3200" dirty="0" err="1"/>
              <a:t>fokúvá</a:t>
            </a:r>
            <a:r>
              <a:rPr lang="en-US" sz="3200" dirty="0"/>
              <a:t> </a:t>
            </a:r>
            <a:r>
              <a:rPr lang="en-US" sz="3200" dirty="0" err="1"/>
              <a:t>válik</a:t>
            </a:r>
            <a:r>
              <a:rPr lang="en-US" sz="3200" dirty="0"/>
              <a:t>, </a:t>
            </a:r>
            <a:r>
              <a:rPr lang="en-US" sz="3200" dirty="0" err="1"/>
              <a:t>hogy</a:t>
            </a:r>
            <a:r>
              <a:rPr lang="en-US" sz="3200" dirty="0"/>
              <a:t> </a:t>
            </a:r>
            <a:r>
              <a:rPr lang="en-US" sz="3200" dirty="0" err="1"/>
              <a:t>kis</a:t>
            </a:r>
            <a:r>
              <a:rPr lang="en-US" sz="3200" dirty="0"/>
              <a:t> </a:t>
            </a:r>
            <a:r>
              <a:rPr lang="en-US" sz="3200" dirty="0" err="1"/>
              <a:t>szarvként</a:t>
            </a:r>
            <a:r>
              <a:rPr lang="en-US" sz="3200" dirty="0"/>
              <a:t> </a:t>
            </a:r>
            <a:r>
              <a:rPr lang="en-US" sz="3200" dirty="0" err="1"/>
              <a:t>türemkedik</a:t>
            </a:r>
            <a:r>
              <a:rPr lang="en-US" sz="3200" dirty="0"/>
              <a:t> </a:t>
            </a:r>
            <a:r>
              <a:rPr lang="en-US" sz="3200" dirty="0" err="1"/>
              <a:t>elő</a:t>
            </a:r>
            <a:r>
              <a:rPr lang="en-US" sz="3200" dirty="0"/>
              <a:t> a </a:t>
            </a:r>
            <a:r>
              <a:rPr lang="en-US" sz="3200" dirty="0" err="1"/>
              <a:t>bőr</a:t>
            </a:r>
            <a:r>
              <a:rPr lang="en-US" sz="3200" dirty="0"/>
              <a:t> </a:t>
            </a:r>
            <a:r>
              <a:rPr lang="en-US" sz="3200" dirty="0" err="1"/>
              <a:t>felszínéből</a:t>
            </a:r>
            <a:r>
              <a:rPr lang="en-US" sz="3200" dirty="0"/>
              <a:t> - </a:t>
            </a:r>
            <a:r>
              <a:rPr lang="en-US" sz="3200" dirty="0" err="1">
                <a:solidFill>
                  <a:srgbClr val="E54871"/>
                </a:solidFill>
              </a:rPr>
              <a:t>cornu</a:t>
            </a:r>
            <a:r>
              <a:rPr lang="en-US" sz="3200" dirty="0">
                <a:solidFill>
                  <a:srgbClr val="E54871"/>
                </a:solidFill>
              </a:rPr>
              <a:t> </a:t>
            </a:r>
            <a:r>
              <a:rPr lang="en-US" sz="3200" dirty="0" err="1">
                <a:solidFill>
                  <a:srgbClr val="E54871"/>
                </a:solidFill>
              </a:rPr>
              <a:t>cutaneum</a:t>
            </a:r>
            <a:r>
              <a:rPr lang="en-US" sz="3200" dirty="0">
                <a:solidFill>
                  <a:srgbClr val="E54871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4" name="keratosis-actinica-1.jpg" descr="keratosis-actinic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15" y="206660"/>
            <a:ext cx="1500234" cy="2298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09malignent 18.jpg" descr="009malignent 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924" y="5016500"/>
            <a:ext cx="2242823" cy="16298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0814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2218</Words>
  <Application>Microsoft Macintosh PowerPoint</Application>
  <PresentationFormat>Diavetítés a képernyőre (4:3 oldalarány)</PresentationFormat>
  <Paragraphs>265</Paragraphs>
  <Slides>48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7" baseType="lpstr">
      <vt:lpstr>Arial</vt:lpstr>
      <vt:lpstr>Bradley Hand ITC TT-Bold</vt:lpstr>
      <vt:lpstr>Calibri</vt:lpstr>
      <vt:lpstr>Helvetica</vt:lpstr>
      <vt:lpstr>Stone Sans Sem ITC TT-Semi</vt:lpstr>
      <vt:lpstr>Times</vt:lpstr>
      <vt:lpstr>Times New Roman</vt:lpstr>
      <vt:lpstr>Verdana</vt:lpstr>
      <vt:lpstr>Office Theme</vt:lpstr>
      <vt:lpstr>Daganat tumor, neoplasma, blastoma</vt:lpstr>
      <vt:lpstr>Daganat</vt:lpstr>
      <vt:lpstr>Daganatmegelőző állapotok a szájüregben és környékén</vt:lpstr>
      <vt:lpstr>PowerPoint-bemutató</vt:lpstr>
      <vt:lpstr>Praecarcinosus állapotok</vt:lpstr>
      <vt:lpstr>Praecarcinosus léziók</vt:lpstr>
      <vt:lpstr>Praecancerosusok</vt:lpstr>
      <vt:lpstr>  Ceratosis actinica</vt:lpstr>
      <vt:lpstr>Ceratosis actinica</vt:lpstr>
      <vt:lpstr>Cornu cutaneum</vt:lpstr>
      <vt:lpstr>Cornu cutaneum</vt:lpstr>
      <vt:lpstr>Erythroplakia</vt:lpstr>
      <vt:lpstr>PowerPoint-bemutató</vt:lpstr>
      <vt:lpstr>Cheilitis chronica actinica</vt:lpstr>
      <vt:lpstr>Cheilitis glandularis</vt:lpstr>
      <vt:lpstr>Dysplasia fibrosa</vt:lpstr>
      <vt:lpstr>Keratoacanthoma</vt:lpstr>
      <vt:lpstr>Keratoma senile</vt:lpstr>
      <vt:lpstr>Leucoplakia</vt:lpstr>
      <vt:lpstr>Leucoplakia formái:</vt:lpstr>
      <vt:lpstr>Leukoplákia-WHO megfogalmazásában</vt:lpstr>
      <vt:lpstr>Leukoplákia</vt:lpstr>
      <vt:lpstr>Lichen planus/oris</vt:lpstr>
      <vt:lpstr>Lichen planus </vt:lpstr>
      <vt:lpstr>Leucokeratosis nicotina palati</vt:lpstr>
      <vt:lpstr>Naevus pigmentosus</vt:lpstr>
      <vt:lpstr>Osteobalstoma (oszteogén fibróma)</vt:lpstr>
      <vt:lpstr>Szideropénia</vt:lpstr>
      <vt:lpstr>Benignus tumorok</vt:lpstr>
      <vt:lpstr>Papilloma</vt:lpstr>
      <vt:lpstr>Verruca</vt:lpstr>
      <vt:lpstr>Fibroma</vt:lpstr>
      <vt:lpstr>Parodontoma (epulis)</vt:lpstr>
      <vt:lpstr>Epulis formái:</vt:lpstr>
      <vt:lpstr>Lipoma</vt:lpstr>
      <vt:lpstr>Lymphangioma</vt:lpstr>
      <vt:lpstr>Ameloblastoma</vt:lpstr>
      <vt:lpstr>Dentinoma</vt:lpstr>
      <vt:lpstr>Odontoma</vt:lpstr>
      <vt:lpstr>Cementoma</vt:lpstr>
      <vt:lpstr>Osteoid osteoma</vt:lpstr>
      <vt:lpstr>Rosszindulatú daganatok</vt:lpstr>
      <vt:lpstr>PowerPoint-bemutató</vt:lpstr>
      <vt:lpstr>PowerPoint-bemutató</vt:lpstr>
      <vt:lpstr> Carcinoma labii (ajakrák):</vt:lpstr>
      <vt:lpstr>Carcinoma linguae (nyelvrák):</vt:lpstr>
      <vt:lpstr>Burkitt-tumor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Tímea Szabados</cp:lastModifiedBy>
  <cp:revision>16</cp:revision>
  <dcterms:created xsi:type="dcterms:W3CDTF">2020-03-20T21:24:52Z</dcterms:created>
  <dcterms:modified xsi:type="dcterms:W3CDTF">2020-12-01T10:17:04Z</dcterms:modified>
</cp:coreProperties>
</file>