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350" r:id="rId12"/>
    <p:sldId id="276" r:id="rId13"/>
    <p:sldId id="278" r:id="rId14"/>
    <p:sldId id="330" r:id="rId15"/>
    <p:sldId id="277" r:id="rId16"/>
    <p:sldId id="349" r:id="rId17"/>
    <p:sldId id="266" r:id="rId18"/>
    <p:sldId id="351" r:id="rId19"/>
    <p:sldId id="352" r:id="rId20"/>
    <p:sldId id="353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90"/>
    <p:restoredTop sz="96208"/>
  </p:normalViewPr>
  <p:slideViewPr>
    <p:cSldViewPr snapToGrid="0" snapToObjects="1">
      <p:cViewPr varScale="1">
        <p:scale>
          <a:sx n="105" d="100"/>
          <a:sy n="105" d="100"/>
        </p:scale>
        <p:origin x="2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2/7/22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3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2/7/22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90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2/7/22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46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2/7/22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55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2/7/22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2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2/7/22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65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2/7/22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715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2/7/22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6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2/7/22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79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2/7/22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9579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2/7/22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711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2/7/22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ó 3">
            <a:extLst>
              <a:ext uri="{FF2B5EF4-FFF2-40B4-BE49-F238E27FC236}">
                <a16:creationId xmlns:a16="http://schemas.microsoft.com/office/drawing/2014/main" id="{B1F56C62-7E68-4B00-8CEB-F1ED8793382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C2F3FA0-960A-435A-AC72-8ADCBF50F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1139"/>
            <a:ext cx="12192000" cy="164455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124F039-3FED-FE46-8388-18BF80A41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1644" y="4675366"/>
            <a:ext cx="10268712" cy="846223"/>
          </a:xfrm>
        </p:spPr>
        <p:txBody>
          <a:bodyPr anchor="b">
            <a:normAutofit/>
          </a:bodyPr>
          <a:lstStyle/>
          <a:p>
            <a:r>
              <a:rPr lang="hu-HU" sz="5400" dirty="0">
                <a:solidFill>
                  <a:srgbClr val="FFFFFF"/>
                </a:solidFill>
              </a:rPr>
              <a:t>Fogpótlástan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589C4D4-9941-C545-8263-2431F50BE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6788" y="5645816"/>
            <a:ext cx="2643568" cy="413076"/>
          </a:xfrm>
        </p:spPr>
        <p:txBody>
          <a:bodyPr anchor="t">
            <a:normAutofit fontScale="92500"/>
          </a:bodyPr>
          <a:lstStyle/>
          <a:p>
            <a:r>
              <a:rPr lang="hu-HU" sz="2400" dirty="0"/>
              <a:t>Szabados Tímea</a:t>
            </a:r>
          </a:p>
        </p:txBody>
      </p:sp>
    </p:spTree>
    <p:extLst>
      <p:ext uri="{BB962C8B-B14F-4D97-AF65-F5344CB8AC3E}">
        <p14:creationId xmlns:p14="http://schemas.microsoft.com/office/powerpoint/2010/main" val="29344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E69A291-7E82-2F4F-BD9F-652E1D882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Foghiányok osztályozása 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F0B602B-BBD0-464A-B94A-FA25C472D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hu-HU" dirty="0"/>
              <a:t>A foghiánynak a fog elvesztésétől a teljes fogatlanná válásig igen sok változata lehetséges. </a:t>
            </a:r>
          </a:p>
          <a:p>
            <a:pPr algn="ctr">
              <a:lnSpc>
                <a:spcPct val="150000"/>
              </a:lnSpc>
            </a:pPr>
            <a:r>
              <a:rPr lang="hu-HU" dirty="0"/>
              <a:t>A fogpótlások tervezésének megkönnyítése érdekében azokat csoportosították, osztályozták.</a:t>
            </a:r>
          </a:p>
          <a:p>
            <a:pPr algn="ctr">
              <a:lnSpc>
                <a:spcPct val="150000"/>
              </a:lnSpc>
            </a:pPr>
            <a:r>
              <a:rPr lang="hu-HU" dirty="0"/>
              <a:t>A foghiányok osztályozására a szakirodalomban több változat megtalálható.</a:t>
            </a:r>
          </a:p>
        </p:txBody>
      </p:sp>
    </p:spTree>
    <p:extLst>
      <p:ext uri="{BB962C8B-B14F-4D97-AF65-F5344CB8AC3E}">
        <p14:creationId xmlns:p14="http://schemas.microsoft.com/office/powerpoint/2010/main" val="2590347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80C300-50B5-AD4F-AA7E-5B8206A19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Foghiányok osztályozása 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559F213-58FF-6C4C-8BB5-4B038FA79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Főbb követelmények:</a:t>
            </a:r>
          </a:p>
          <a:p>
            <a:pPr marL="457200" indent="-457200">
              <a:buFontTx/>
              <a:buChar char="-"/>
            </a:pPr>
            <a:r>
              <a:rPr lang="hu-HU" dirty="0"/>
              <a:t>Az összes lehetséges variációt lefedje</a:t>
            </a:r>
          </a:p>
          <a:p>
            <a:pPr marL="457200" indent="-457200">
              <a:buFontTx/>
              <a:buChar char="-"/>
            </a:pPr>
            <a:r>
              <a:rPr lang="hu-HU" dirty="0"/>
              <a:t>Mindegyik variáció csak egy osztályba tartozzon</a:t>
            </a:r>
          </a:p>
          <a:p>
            <a:pPr marL="457200" indent="-457200">
              <a:buFontTx/>
              <a:buChar char="-"/>
            </a:pPr>
            <a:r>
              <a:rPr lang="hu-HU" dirty="0"/>
              <a:t>Könnyű és egyszerű kezelhetőség</a:t>
            </a:r>
          </a:p>
        </p:txBody>
      </p:sp>
    </p:spTree>
    <p:extLst>
      <p:ext uri="{BB962C8B-B14F-4D97-AF65-F5344CB8AC3E}">
        <p14:creationId xmlns:p14="http://schemas.microsoft.com/office/powerpoint/2010/main" val="3572966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45B42B6-26F8-4E25-839B-FB38F13BE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837DC-F0E4-364E-BD7C-19995EAA4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hu-HU" altLang="hu-HU" sz="6100" b="1" u="sng"/>
              <a:t>1. Kennedy-féle </a:t>
            </a:r>
            <a:r>
              <a:rPr lang="hu-HU" altLang="hu-HU" sz="6100" b="1" u="sng" err="1"/>
              <a:t>osztályozás</a:t>
            </a:r>
            <a:r>
              <a:rPr lang="hu-HU" altLang="hu-HU" sz="6100" b="1" u="sng"/>
              <a:t> </a:t>
            </a:r>
            <a:endParaRPr lang="en-US" sz="6100">
              <a:ea typeface="+mj-ea"/>
            </a:endParaRP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8143E7A3-6A7A-BB41-95FC-975E75272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2"/>
            <a:ext cx="5869303" cy="3593592"/>
          </a:xfrm>
        </p:spPr>
        <p:txBody>
          <a:bodyPr>
            <a:normAutofit/>
          </a:bodyPr>
          <a:lstStyle/>
          <a:p>
            <a:pPr>
              <a:lnSpc>
                <a:spcPct val="91000"/>
              </a:lnSpc>
            </a:pPr>
            <a:r>
              <a:rPr lang="hu-HU" dirty="0"/>
              <a:t>1. kétoldali </a:t>
            </a:r>
            <a:r>
              <a:rPr lang="hu-HU" b="1" dirty="0">
                <a:solidFill>
                  <a:srgbClr val="C00000"/>
                </a:solidFill>
              </a:rPr>
              <a:t>sorvégi hiányok</a:t>
            </a:r>
            <a:r>
              <a:rPr lang="hu-HU" b="1" dirty="0"/>
              <a:t> (</a:t>
            </a:r>
            <a:r>
              <a:rPr lang="hu-HU" dirty="0"/>
              <a:t>szabadvégű, végpillér nélküli foghiányok)</a:t>
            </a:r>
          </a:p>
          <a:p>
            <a:pPr lvl="0">
              <a:lnSpc>
                <a:spcPct val="91000"/>
              </a:lnSpc>
            </a:pPr>
            <a:r>
              <a:rPr lang="hu-HU" dirty="0"/>
              <a:t>2. egyoldali </a:t>
            </a:r>
            <a:r>
              <a:rPr lang="hu-HU" b="1" dirty="0">
                <a:solidFill>
                  <a:srgbClr val="C00000"/>
                </a:solidFill>
              </a:rPr>
              <a:t>sorvégi hiányok</a:t>
            </a:r>
          </a:p>
          <a:p>
            <a:pPr lvl="0">
              <a:lnSpc>
                <a:spcPct val="91000"/>
              </a:lnSpc>
            </a:pPr>
            <a:r>
              <a:rPr lang="hu-HU" dirty="0"/>
              <a:t>3. </a:t>
            </a:r>
            <a:r>
              <a:rPr lang="hu-HU" b="1" dirty="0">
                <a:solidFill>
                  <a:srgbClr val="C00000"/>
                </a:solidFill>
              </a:rPr>
              <a:t>sorközi foghiányok</a:t>
            </a:r>
            <a:r>
              <a:rPr lang="hu-HU" dirty="0"/>
              <a:t>, ha oldalsó fogak </a:t>
            </a:r>
            <a:r>
              <a:rPr lang="hu-HU" altLang="hu-HU" dirty="0"/>
              <a:t>(</a:t>
            </a:r>
            <a:r>
              <a:rPr lang="hu-HU" altLang="hu-HU" dirty="0" err="1"/>
              <a:t>lateral</a:t>
            </a:r>
            <a:r>
              <a:rPr lang="hu-HU" altLang="hu-HU" dirty="0"/>
              <a:t> régióban) </a:t>
            </a:r>
            <a:endParaRPr lang="hu-HU" dirty="0"/>
          </a:p>
          <a:p>
            <a:pPr lvl="0">
              <a:lnSpc>
                <a:spcPct val="91000"/>
              </a:lnSpc>
            </a:pPr>
            <a:r>
              <a:rPr lang="hu-HU" dirty="0"/>
              <a:t>4. </a:t>
            </a:r>
            <a:r>
              <a:rPr lang="hu-HU" b="1" dirty="0">
                <a:solidFill>
                  <a:srgbClr val="C00000"/>
                </a:solidFill>
              </a:rPr>
              <a:t>sorközi foghiányok</a:t>
            </a:r>
            <a:r>
              <a:rPr lang="hu-HU" dirty="0"/>
              <a:t>, ha frontfogak </a:t>
            </a:r>
            <a:r>
              <a:rPr lang="hu-HU" altLang="hu-HU" dirty="0"/>
              <a:t>(front régióban)</a:t>
            </a:r>
            <a:endParaRPr lang="hu-HU" dirty="0"/>
          </a:p>
        </p:txBody>
      </p:sp>
      <p:pic>
        <p:nvPicPr>
          <p:cNvPr id="4" name="Kép 3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871B51AE-D848-8043-B290-8B57F4D5B4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9" r="-1" b="-1"/>
          <a:stretch/>
        </p:blipFill>
        <p:spPr>
          <a:xfrm>
            <a:off x="7537704" y="2264989"/>
            <a:ext cx="4654296" cy="459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50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02E9D1BA-DD16-6347-8203-164283E25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75" y="227013"/>
            <a:ext cx="11578281" cy="1750068"/>
          </a:xfrm>
        </p:spPr>
        <p:txBody>
          <a:bodyPr>
            <a:normAutofit/>
          </a:bodyPr>
          <a:lstStyle/>
          <a:p>
            <a:r>
              <a:rPr lang="hu-HU" altLang="hu-HU" sz="4400" b="1" u="sng" dirty="0"/>
              <a:t>2. Részleges foghiányok </a:t>
            </a:r>
            <a:r>
              <a:rPr lang="hu-HU" altLang="hu-HU" sz="4400" b="1" u="sng" dirty="0" err="1"/>
              <a:t>Lőrinczy</a:t>
            </a:r>
            <a:r>
              <a:rPr lang="hu-HU" altLang="hu-HU" sz="4400" b="1" u="sng" dirty="0"/>
              <a:t> </a:t>
            </a:r>
            <a:r>
              <a:rPr lang="hu-HU" altLang="hu-HU" sz="4400" b="1" u="sng" dirty="0" err="1"/>
              <a:t>és</a:t>
            </a:r>
            <a:r>
              <a:rPr lang="hu-HU" altLang="hu-HU" sz="4400" b="1" u="sng" dirty="0"/>
              <a:t> </a:t>
            </a:r>
            <a:r>
              <a:rPr lang="hu-HU" altLang="hu-HU" sz="4400" b="1" u="sng" dirty="0" err="1"/>
              <a:t>Földváry</a:t>
            </a:r>
            <a:r>
              <a:rPr lang="hu-HU" altLang="hu-HU" sz="4400" b="1" u="sng" dirty="0"/>
              <a:t> </a:t>
            </a:r>
            <a:r>
              <a:rPr lang="hu-HU" altLang="hu-HU" sz="4400" b="1" u="sng" dirty="0" err="1"/>
              <a:t>féle</a:t>
            </a:r>
            <a:r>
              <a:rPr lang="hu-HU" altLang="hu-HU" sz="4400" b="1" u="sng" dirty="0"/>
              <a:t> osztályozás 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3087D205-8968-D540-A9E1-D7C556717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75" y="2587752"/>
            <a:ext cx="10907557" cy="3593592"/>
          </a:xfrm>
        </p:spPr>
        <p:txBody>
          <a:bodyPr/>
          <a:lstStyle/>
          <a:p>
            <a:pPr>
              <a:buFont typeface="Arial" panose="020B0604020202020204" pitchFamily="34" charset="0"/>
              <a:buAutoNum type="romanUcPeriod"/>
            </a:pPr>
            <a:r>
              <a:rPr lang="hu-HU" altLang="hu-HU" dirty="0"/>
              <a:t> sorközi foghiány</a:t>
            </a:r>
          </a:p>
          <a:p>
            <a:r>
              <a:rPr lang="hu-HU" altLang="hu-HU" dirty="0"/>
              <a:t>II. sorközi foghiány + fronthiány</a:t>
            </a:r>
          </a:p>
          <a:p>
            <a:r>
              <a:rPr lang="hu-HU" altLang="hu-HU" dirty="0"/>
              <a:t>III. a, egyoldali sorvégi hiány </a:t>
            </a:r>
          </a:p>
          <a:p>
            <a:r>
              <a:rPr lang="hu-HU" altLang="hu-HU" dirty="0"/>
              <a:t>     b, kétoldali sorvégi hiány</a:t>
            </a:r>
            <a:br>
              <a:rPr lang="hu-HU" altLang="hu-HU" dirty="0"/>
            </a:br>
            <a:r>
              <a:rPr lang="hu-HU" altLang="hu-HU" dirty="0"/>
              <a:t>IV. sorégi és sorközi hiányok kombinációja </a:t>
            </a:r>
          </a:p>
          <a:p>
            <a:endParaRPr lang="en-US" alt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D2D3FD24-1866-F343-9B98-28B199D47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878" y="2749744"/>
            <a:ext cx="4836122" cy="35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67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Képernyőfotó 2020-02-23 - 17.15.17.png">
            <a:extLst>
              <a:ext uri="{FF2B5EF4-FFF2-40B4-BE49-F238E27FC236}">
                <a16:creationId xmlns:a16="http://schemas.microsoft.com/office/drawing/2014/main" id="{FB94884C-0AA3-FD4F-8176-511EDAB07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45" y="1091886"/>
            <a:ext cx="4281487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4">
            <a:extLst>
              <a:ext uri="{FF2B5EF4-FFF2-40B4-BE49-F238E27FC236}">
                <a16:creationId xmlns:a16="http://schemas.microsoft.com/office/drawing/2014/main" id="{047B38A2-FD77-974F-89E6-EDAAB8192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DE" altLang="hu-HU" dirty="0" err="1"/>
              <a:t>Fábián-Fejérdy</a:t>
            </a:r>
            <a:r>
              <a:rPr lang="de-DE" altLang="hu-HU" dirty="0"/>
              <a:t> </a:t>
            </a:r>
            <a:r>
              <a:rPr lang="de-DE" altLang="hu-HU" dirty="0" err="1"/>
              <a:t>féle</a:t>
            </a:r>
            <a:r>
              <a:rPr lang="de-DE" altLang="hu-HU" dirty="0"/>
              <a:t> </a:t>
            </a:r>
            <a:r>
              <a:rPr lang="de-DE" altLang="hu-HU" dirty="0" err="1"/>
              <a:t>osztályozás</a:t>
            </a:r>
            <a:endParaRPr lang="en-US" altLang="hu-HU" dirty="0"/>
          </a:p>
        </p:txBody>
      </p:sp>
      <p:sp>
        <p:nvSpPr>
          <p:cNvPr id="28676" name="TextBox 5">
            <a:extLst>
              <a:ext uri="{FF2B5EF4-FFF2-40B4-BE49-F238E27FC236}">
                <a16:creationId xmlns:a16="http://schemas.microsoft.com/office/drawing/2014/main" id="{341AAD73-5933-6348-9B31-61AC31FC1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78" y="2421925"/>
            <a:ext cx="753236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</a:pPr>
            <a:r>
              <a:rPr lang="hu-HU" sz="2400" b="1" dirty="0">
                <a:solidFill>
                  <a:srgbClr val="C00000"/>
                </a:solidFill>
              </a:rPr>
              <a:t>Alapja, </a:t>
            </a:r>
            <a:r>
              <a:rPr lang="hu-HU" sz="2400" dirty="0"/>
              <a:t>hogy a maradék fogazat milyen lehetőségeket biztosít a készítendő fogpótlás dentális megtámasztása és elhorgonyzása számára. </a:t>
            </a:r>
          </a:p>
          <a:p>
            <a:pPr>
              <a:buNone/>
            </a:pPr>
            <a:r>
              <a:rPr lang="hu-HU" sz="2400" dirty="0"/>
              <a:t>Ez a lehetőség elsősorban:</a:t>
            </a:r>
          </a:p>
          <a:p>
            <a:pPr lvl="0"/>
            <a:r>
              <a:rPr lang="hu-HU" sz="2400" dirty="0"/>
              <a:t> a maradék fogak számától és elhelyezkedésétől</a:t>
            </a:r>
          </a:p>
          <a:p>
            <a:pPr lvl="0"/>
            <a:r>
              <a:rPr lang="hu-HU" sz="2400" dirty="0"/>
              <a:t> a </a:t>
            </a:r>
            <a:r>
              <a:rPr lang="hu-HU" sz="2400" dirty="0" err="1"/>
              <a:t>fogív</a:t>
            </a:r>
            <a:r>
              <a:rPr lang="hu-HU" sz="2400" dirty="0"/>
              <a:t> alakjától</a:t>
            </a:r>
          </a:p>
          <a:p>
            <a:pPr lvl="0"/>
            <a:r>
              <a:rPr lang="hu-HU" sz="2400" dirty="0"/>
              <a:t> a fogak és a </a:t>
            </a:r>
            <a:r>
              <a:rPr lang="hu-HU" sz="2400" dirty="0" err="1"/>
              <a:t>fogív</a:t>
            </a:r>
            <a:r>
              <a:rPr lang="hu-HU" sz="2400" dirty="0"/>
              <a:t> méreteitől függ.</a:t>
            </a:r>
          </a:p>
          <a:p>
            <a:pPr lvl="0">
              <a:buNone/>
            </a:pPr>
            <a:endParaRPr lang="hu-HU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hu-HU" sz="2400" dirty="0"/>
              <a:t>A </a:t>
            </a:r>
            <a:r>
              <a:rPr lang="cs-CZ" altLang="hu-HU" sz="2400" dirty="0" err="1"/>
              <a:t>majdani</a:t>
            </a:r>
            <a:r>
              <a:rPr lang="cs-CZ" altLang="hu-HU" sz="2400" dirty="0"/>
              <a:t> </a:t>
            </a:r>
            <a:r>
              <a:rPr lang="cs-CZ" altLang="hu-HU" sz="2400" dirty="0" err="1"/>
              <a:t>fogpótlásra</a:t>
            </a:r>
            <a:r>
              <a:rPr lang="cs-CZ" altLang="hu-HU" sz="2400" dirty="0"/>
              <a:t> </a:t>
            </a:r>
            <a:r>
              <a:rPr lang="cs-CZ" altLang="hu-HU" sz="2400" dirty="0" err="1"/>
              <a:t>ható</a:t>
            </a:r>
            <a:r>
              <a:rPr lang="cs-CZ" altLang="hu-HU" sz="2400" dirty="0"/>
              <a:t> </a:t>
            </a:r>
            <a:r>
              <a:rPr lang="cs-CZ" altLang="hu-HU" sz="2400" dirty="0" err="1"/>
              <a:t>billentő</a:t>
            </a:r>
            <a:r>
              <a:rPr lang="cs-CZ" altLang="hu-HU" sz="2400" dirty="0"/>
              <a:t> </a:t>
            </a:r>
            <a:r>
              <a:rPr lang="cs-CZ" altLang="hu-HU" sz="2400" dirty="0" err="1"/>
              <a:t>erők</a:t>
            </a:r>
            <a:r>
              <a:rPr lang="cs-CZ" altLang="hu-HU" sz="2400" dirty="0"/>
              <a:t> </a:t>
            </a:r>
            <a:r>
              <a:rPr lang="cs-CZ" altLang="hu-HU" sz="2400" dirty="0" err="1"/>
              <a:t>figyelembevételével</a:t>
            </a:r>
            <a:r>
              <a:rPr lang="cs-CZ" altLang="hu-HU" sz="2400" dirty="0"/>
              <a:t> </a:t>
            </a:r>
            <a:r>
              <a:rPr lang="cs-CZ" altLang="hu-HU" sz="2400" dirty="0" err="1"/>
              <a:t>történik</a:t>
            </a:r>
            <a:r>
              <a:rPr lang="cs-CZ" altLang="hu-HU" sz="2400" dirty="0"/>
              <a:t> a </a:t>
            </a:r>
            <a:r>
              <a:rPr lang="cs-CZ" altLang="hu-HU" sz="2400" dirty="0" err="1"/>
              <a:t>csoportosítás</a:t>
            </a:r>
            <a:r>
              <a:rPr lang="cs-CZ" altLang="hu-HU" sz="24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2400" dirty="0"/>
          </a:p>
        </p:txBody>
      </p:sp>
    </p:spTree>
    <p:extLst>
      <p:ext uri="{BB962C8B-B14F-4D97-AF65-F5344CB8AC3E}">
        <p14:creationId xmlns:p14="http://schemas.microsoft.com/office/powerpoint/2010/main" val="3372615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9F7B8673-121A-414A-B3A5-98E140F80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07" y="317814"/>
            <a:ext cx="12134335" cy="1700784"/>
          </a:xfrm>
        </p:spPr>
        <p:txBody>
          <a:bodyPr>
            <a:normAutofit fontScale="90000"/>
          </a:bodyPr>
          <a:lstStyle/>
          <a:p>
            <a:r>
              <a:rPr lang="de-DE" altLang="hu-HU" dirty="0" err="1"/>
              <a:t>Fábián-Fejérdy</a:t>
            </a:r>
            <a:r>
              <a:rPr lang="de-DE" altLang="hu-HU" dirty="0"/>
              <a:t> </a:t>
            </a:r>
            <a:r>
              <a:rPr lang="de-DE" altLang="hu-HU" dirty="0" err="1"/>
              <a:t>féle</a:t>
            </a:r>
            <a:r>
              <a:rPr lang="de-DE" altLang="hu-HU" dirty="0"/>
              <a:t> </a:t>
            </a:r>
            <a:r>
              <a:rPr lang="de-DE" altLang="hu-HU" dirty="0" err="1"/>
              <a:t>osztályozás</a:t>
            </a:r>
            <a:endParaRPr lang="en-US" altLang="hu-HU" dirty="0"/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36A03FE3-3466-3644-9D35-0C7128107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913" y="2587752"/>
            <a:ext cx="11133437" cy="3593592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 részleges foghiányokat 1A, 1B, 2A, 2B, 3, „0-s” és „T” csoportokba sorolták.</a:t>
            </a:r>
          </a:p>
          <a:p>
            <a:r>
              <a:rPr lang="hu-HU" altLang="hu-HU" sz="2700" dirty="0">
                <a:solidFill>
                  <a:srgbClr val="FF0000"/>
                </a:solidFill>
              </a:rPr>
              <a:t>1A</a:t>
            </a:r>
            <a:r>
              <a:rPr lang="hu-HU" altLang="hu-HU" sz="2700" dirty="0"/>
              <a:t>: sorközi hiány vagy hiányok (egyenes vonallal összeköthetők) </a:t>
            </a:r>
            <a:r>
              <a:rPr lang="hu-HU" altLang="hu-HU" sz="2700" dirty="0" err="1"/>
              <a:t>protetikai</a:t>
            </a:r>
            <a:r>
              <a:rPr lang="hu-HU" altLang="hu-HU" sz="2700" dirty="0"/>
              <a:t> helyreállítása egyszerű híddal megoldható</a:t>
            </a:r>
          </a:p>
          <a:p>
            <a:r>
              <a:rPr lang="hu-HU" altLang="hu-HU" sz="2700" dirty="0">
                <a:solidFill>
                  <a:srgbClr val="FF0000"/>
                </a:solidFill>
              </a:rPr>
              <a:t>1B: </a:t>
            </a:r>
            <a:r>
              <a:rPr lang="hu-HU" altLang="hu-HU" sz="2700" dirty="0"/>
              <a:t>sorközi hiány vagy hiányok találhatók (</a:t>
            </a:r>
            <a:r>
              <a:rPr lang="hu-HU" altLang="hu-HU" sz="2700" dirty="0" err="1"/>
              <a:t>protetikai</a:t>
            </a:r>
            <a:r>
              <a:rPr lang="hu-HU" altLang="hu-HU" sz="2700" dirty="0"/>
              <a:t> helyreállítása </a:t>
            </a:r>
            <a:r>
              <a:rPr lang="hu-HU" altLang="hu-HU" sz="2700" dirty="0" err="1"/>
              <a:t>extenziós</a:t>
            </a:r>
            <a:r>
              <a:rPr lang="hu-HU" altLang="hu-HU" sz="2700" dirty="0"/>
              <a:t> (kiterjesztett) híddal megoldható</a:t>
            </a:r>
          </a:p>
          <a:p>
            <a:r>
              <a:rPr lang="hu-HU" altLang="hu-HU" sz="2700" dirty="0">
                <a:solidFill>
                  <a:srgbClr val="FF0000"/>
                </a:solidFill>
              </a:rPr>
              <a:t> 2A</a:t>
            </a:r>
            <a:r>
              <a:rPr lang="hu-HU" altLang="hu-HU" sz="2700" dirty="0"/>
              <a:t>: egy vagy kétoldali sorvégi vagy hosszú sorközi hiány (</a:t>
            </a:r>
            <a:r>
              <a:rPr lang="hu-HU" altLang="hu-HU" sz="2700" dirty="0" err="1"/>
              <a:t>protetikai</a:t>
            </a:r>
            <a:r>
              <a:rPr lang="hu-HU" altLang="hu-HU" sz="2700" dirty="0"/>
              <a:t> </a:t>
            </a:r>
            <a:r>
              <a:rPr lang="hu-HU" altLang="hu-HU" sz="2700" dirty="0" err="1"/>
              <a:t>helyreá́llítás</a:t>
            </a:r>
            <a:r>
              <a:rPr lang="hu-HU" altLang="hu-HU" sz="2700" dirty="0"/>
              <a:t> részleges protézissel ) </a:t>
            </a:r>
          </a:p>
        </p:txBody>
      </p:sp>
    </p:spTree>
    <p:extLst>
      <p:ext uri="{BB962C8B-B14F-4D97-AF65-F5344CB8AC3E}">
        <p14:creationId xmlns:p14="http://schemas.microsoft.com/office/powerpoint/2010/main" val="559989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9040CB99-7585-5343-85A9-B31BD987A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09" y="268387"/>
            <a:ext cx="11746086" cy="1700784"/>
          </a:xfrm>
        </p:spPr>
        <p:txBody>
          <a:bodyPr>
            <a:normAutofit fontScale="90000"/>
          </a:bodyPr>
          <a:lstStyle/>
          <a:p>
            <a:r>
              <a:rPr lang="de-DE" altLang="hu-HU" dirty="0" err="1"/>
              <a:t>Fábián-Fejérdy</a:t>
            </a:r>
            <a:r>
              <a:rPr lang="de-DE" altLang="hu-HU" dirty="0"/>
              <a:t> </a:t>
            </a:r>
            <a:r>
              <a:rPr lang="de-DE" altLang="hu-HU" dirty="0" err="1"/>
              <a:t>féle</a:t>
            </a:r>
            <a:r>
              <a:rPr lang="de-DE" altLang="hu-HU" dirty="0"/>
              <a:t> </a:t>
            </a:r>
            <a:r>
              <a:rPr lang="de-DE" altLang="hu-HU" dirty="0" err="1"/>
              <a:t>osztályozás</a:t>
            </a:r>
            <a:endParaRPr lang="en-US" altLang="hu-HU" dirty="0"/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E6D0A7A7-2A59-D84E-9F2F-67F4F0220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altLang="hu-HU" sz="3000" dirty="0">
                <a:solidFill>
                  <a:srgbClr val="FF0000"/>
                </a:solidFill>
              </a:rPr>
              <a:t>2B: </a:t>
            </a:r>
            <a:r>
              <a:rPr lang="hu-HU" altLang="hu-HU" sz="3200" dirty="0"/>
              <a:t>sorközi </a:t>
            </a:r>
            <a:r>
              <a:rPr lang="hu-HU" altLang="hu-HU" sz="3000" dirty="0"/>
              <a:t>és sorvégi </a:t>
            </a:r>
            <a:r>
              <a:rPr lang="hu-HU" sz="3200" dirty="0"/>
              <a:t>foghiányok</a:t>
            </a:r>
            <a:r>
              <a:rPr lang="hu-HU" altLang="hu-HU" sz="3000" dirty="0"/>
              <a:t> kombinációja (</a:t>
            </a:r>
            <a:r>
              <a:rPr lang="hu-HU" altLang="hu-HU" sz="3000" dirty="0" err="1"/>
              <a:t>protetikai</a:t>
            </a:r>
            <a:r>
              <a:rPr lang="hu-HU" altLang="hu-HU" sz="3000" dirty="0"/>
              <a:t> helyreállítás részleges protézissel ) </a:t>
            </a:r>
          </a:p>
          <a:p>
            <a:r>
              <a:rPr lang="hu-HU" altLang="hu-HU" sz="3000" dirty="0">
                <a:solidFill>
                  <a:srgbClr val="FF0000"/>
                </a:solidFill>
              </a:rPr>
              <a:t>3: </a:t>
            </a:r>
            <a:r>
              <a:rPr lang="hu-HU" altLang="hu-HU" sz="3000" dirty="0"/>
              <a:t>nagyon kevés a maradék fog (melyek átlósan helyezkednek el) (</a:t>
            </a:r>
            <a:r>
              <a:rPr lang="hu-HU" altLang="hu-HU" sz="3000" dirty="0" err="1"/>
              <a:t>protetikai</a:t>
            </a:r>
            <a:r>
              <a:rPr lang="hu-HU" altLang="hu-HU" sz="3000" dirty="0"/>
              <a:t> helyreállítás részleges protézissel) </a:t>
            </a:r>
          </a:p>
          <a:p>
            <a:r>
              <a:rPr lang="hu-HU" altLang="hu-HU" sz="3000" dirty="0"/>
              <a:t>„</a:t>
            </a:r>
            <a:r>
              <a:rPr lang="hu-HU" altLang="hu-HU" sz="3000" dirty="0">
                <a:solidFill>
                  <a:srgbClr val="FF0000"/>
                </a:solidFill>
              </a:rPr>
              <a:t>0</a:t>
            </a:r>
            <a:r>
              <a:rPr lang="hu-HU" altLang="en-US" sz="3000" dirty="0">
                <a:solidFill>
                  <a:srgbClr val="FF0000"/>
                </a:solidFill>
              </a:rPr>
              <a:t>”</a:t>
            </a:r>
            <a:r>
              <a:rPr lang="hu-HU" altLang="hu-HU" sz="3000" dirty="0">
                <a:solidFill>
                  <a:srgbClr val="FF0000"/>
                </a:solidFill>
              </a:rPr>
              <a:t> </a:t>
            </a:r>
            <a:r>
              <a:rPr lang="hu-HU" altLang="hu-HU" sz="3000" dirty="0"/>
              <a:t>– nincs </a:t>
            </a:r>
            <a:r>
              <a:rPr lang="hu-HU" sz="2800" dirty="0"/>
              <a:t>foghiány</a:t>
            </a:r>
            <a:r>
              <a:rPr lang="hu-HU" altLang="hu-HU" sz="3000" dirty="0"/>
              <a:t>, csak helyzeti rendellenesség </a:t>
            </a:r>
          </a:p>
          <a:p>
            <a:r>
              <a:rPr lang="hu-HU" altLang="hu-HU" sz="3000" dirty="0">
                <a:solidFill>
                  <a:srgbClr val="FF0000"/>
                </a:solidFill>
              </a:rPr>
              <a:t>„T</a:t>
            </a:r>
            <a:r>
              <a:rPr lang="hu-HU" altLang="en-US" sz="3000" dirty="0">
                <a:solidFill>
                  <a:srgbClr val="FF0000"/>
                </a:solidFill>
              </a:rPr>
              <a:t>”</a:t>
            </a:r>
            <a:r>
              <a:rPr lang="hu-HU" altLang="hu-HU" sz="3000" dirty="0">
                <a:solidFill>
                  <a:srgbClr val="FF0000"/>
                </a:solidFill>
              </a:rPr>
              <a:t> </a:t>
            </a:r>
            <a:r>
              <a:rPr lang="hu-HU" altLang="hu-HU" sz="3000" dirty="0"/>
              <a:t>– teljes fogatlanság </a:t>
            </a:r>
          </a:p>
          <a:p>
            <a:endParaRPr lang="en-US" altLang="hu-HU" sz="3000" dirty="0"/>
          </a:p>
        </p:txBody>
      </p:sp>
    </p:spTree>
    <p:extLst>
      <p:ext uri="{BB962C8B-B14F-4D97-AF65-F5344CB8AC3E}">
        <p14:creationId xmlns:p14="http://schemas.microsoft.com/office/powerpoint/2010/main" val="3996376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4E2103-B7D3-E448-8095-A4ED010EA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Fogpótlások csoportosítása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88ADC29-BA88-424C-B7F1-5B4623DE6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51" y="2587752"/>
            <a:ext cx="5165125" cy="359359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hu-HU" dirty="0">
                <a:solidFill>
                  <a:srgbClr val="C00000"/>
                </a:solidFill>
              </a:rPr>
              <a:t>Konvencionális csoportosítás</a:t>
            </a:r>
          </a:p>
          <a:p>
            <a:pPr marL="788670" lvl="1" indent="-514350">
              <a:buFont typeface="+mj-lt"/>
              <a:buAutoNum type="alphaLcParenR"/>
            </a:pPr>
            <a:r>
              <a:rPr lang="hu-HU" dirty="0"/>
              <a:t>Kivehető fogpótlások</a:t>
            </a:r>
          </a:p>
          <a:p>
            <a:pPr marL="1108710" lvl="3" indent="-514350">
              <a:buFont typeface="Arial" panose="020B0604020202020204" pitchFamily="34" charset="0"/>
              <a:buChar char="•"/>
            </a:pPr>
            <a:r>
              <a:rPr lang="hu-HU" dirty="0"/>
              <a:t>Részleges vagy teljes protézisek</a:t>
            </a:r>
          </a:p>
          <a:p>
            <a:pPr marL="617220" lvl="2" indent="-342900">
              <a:buAutoNum type="alphaLcParenR" startAt="2"/>
            </a:pPr>
            <a:r>
              <a:rPr lang="hu-HU" dirty="0"/>
              <a:t>Rögzített fogpótlások</a:t>
            </a:r>
          </a:p>
          <a:p>
            <a:pPr marL="937260" lvl="3" indent="-342900"/>
            <a:r>
              <a:rPr lang="hu-HU" dirty="0"/>
              <a:t>Koronák, hidak, </a:t>
            </a:r>
            <a:r>
              <a:rPr lang="hu-HU" dirty="0" err="1"/>
              <a:t>inlay</a:t>
            </a:r>
            <a:r>
              <a:rPr lang="hu-HU" dirty="0"/>
              <a:t>, </a:t>
            </a:r>
            <a:r>
              <a:rPr lang="hu-HU" dirty="0" err="1"/>
              <a:t>onlay</a:t>
            </a:r>
            <a:r>
              <a:rPr lang="hu-HU" dirty="0"/>
              <a:t>, </a:t>
            </a:r>
            <a:r>
              <a:rPr lang="hu-HU" dirty="0" err="1"/>
              <a:t>overlay</a:t>
            </a:r>
            <a:r>
              <a:rPr lang="hu-HU" dirty="0"/>
              <a:t>, csapos műcsonk, héj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3727A617-74F2-5941-9D13-145EDAFF76A4}"/>
              </a:ext>
            </a:extLst>
          </p:cNvPr>
          <p:cNvSpPr txBox="1"/>
          <p:nvPr/>
        </p:nvSpPr>
        <p:spPr>
          <a:xfrm>
            <a:off x="5486400" y="2587752"/>
            <a:ext cx="6297827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C00000"/>
                </a:solidFill>
              </a:rPr>
              <a:t>2. Jelenleg alkalmazott csoportosítás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hu-HU" dirty="0"/>
              <a:t>Részleges fogpótlások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kivehető fogpótlás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Rögzített, fix fogpótlások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Koronák, hidak, </a:t>
            </a:r>
            <a:r>
              <a:rPr lang="hu-HU" dirty="0" err="1"/>
              <a:t>inlay</a:t>
            </a:r>
            <a:r>
              <a:rPr lang="hu-HU" dirty="0"/>
              <a:t>, </a:t>
            </a:r>
            <a:r>
              <a:rPr lang="hu-HU" dirty="0" err="1"/>
              <a:t>onlay</a:t>
            </a:r>
            <a:r>
              <a:rPr lang="hu-HU" dirty="0"/>
              <a:t>, </a:t>
            </a:r>
            <a:r>
              <a:rPr lang="hu-HU" dirty="0" err="1"/>
              <a:t>overlay</a:t>
            </a:r>
            <a:r>
              <a:rPr lang="hu-HU" dirty="0"/>
              <a:t>, csapos műcsonk, héj </a:t>
            </a:r>
          </a:p>
          <a:p>
            <a:pPr>
              <a:lnSpc>
                <a:spcPct val="150000"/>
              </a:lnSpc>
            </a:pPr>
            <a:r>
              <a:rPr lang="hu-HU" dirty="0"/>
              <a:t>b) Teljes fogpótlások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kivehető és rögzített fogpótlások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Teljes foghiány esetén készült implantációs fogpótlás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64184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190081-2517-2547-970E-7C411F43B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5" y="676656"/>
            <a:ext cx="11664779" cy="1341942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/>
              <a:t>A szóba jöhető fogpótlás féleségeknek alapvetően 3 típusa van: 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85DE2EC-7FFB-9F44-8BA3-71C6DC5C4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1. fogakhoz rögzítettek</a:t>
            </a:r>
          </a:p>
          <a:p>
            <a:pPr lvl="0"/>
            <a:r>
              <a:rPr lang="hu-HU" dirty="0"/>
              <a:t>2. fogatlan állcsontok vagy állcsontrészletek nyálkahártyával borított felszínére fekvők</a:t>
            </a:r>
          </a:p>
          <a:p>
            <a:pPr lvl="0"/>
            <a:r>
              <a:rPr lang="hu-HU" dirty="0"/>
              <a:t>3. állcsontokba ültetett implantátumokon rögzítettek és/vagy megtámasztottak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85979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111A3A-5B7F-6444-81E0-72DF96884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Fogmű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83FE24D-CFF7-824A-8B76-2EF405695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hu-HU" sz="2800" dirty="0"/>
              <a:t>A </a:t>
            </a:r>
            <a:r>
              <a:rPr lang="en-US" altLang="hu-HU" sz="2800" b="1" dirty="0" err="1"/>
              <a:t>fogmű</a:t>
            </a:r>
            <a:r>
              <a:rPr lang="en-US" altLang="hu-HU" sz="2800" b="1" dirty="0"/>
              <a:t> </a:t>
            </a:r>
            <a:r>
              <a:rPr lang="en-US" altLang="hu-HU" sz="2800" dirty="0" err="1"/>
              <a:t>olyan</a:t>
            </a:r>
            <a:r>
              <a:rPr lang="en-US" altLang="hu-HU" sz="2800" dirty="0"/>
              <a:t> </a:t>
            </a:r>
            <a:r>
              <a:rPr lang="en-US" altLang="hu-HU" sz="2800" dirty="0" err="1"/>
              <a:t>fogorvosi</a:t>
            </a:r>
            <a:r>
              <a:rPr lang="en-US" altLang="hu-HU" sz="2800" dirty="0"/>
              <a:t> </a:t>
            </a:r>
            <a:r>
              <a:rPr lang="en-US" altLang="hu-HU" sz="2800" dirty="0" err="1"/>
              <a:t>eszköz</a:t>
            </a:r>
            <a:r>
              <a:rPr lang="en-US" altLang="hu-HU" sz="2800" dirty="0"/>
              <a:t>, </a:t>
            </a:r>
            <a:r>
              <a:rPr lang="en-US" altLang="hu-HU" sz="2800" dirty="0" err="1"/>
              <a:t>amely</a:t>
            </a:r>
            <a:r>
              <a:rPr lang="en-US" altLang="hu-HU" sz="2800" dirty="0"/>
              <a:t> a fog </a:t>
            </a:r>
            <a:r>
              <a:rPr lang="en-US" altLang="hu-HU" sz="2800" dirty="0" err="1"/>
              <a:t>hiányzó</a:t>
            </a:r>
            <a:r>
              <a:rPr lang="en-US" altLang="hu-HU" sz="2800" dirty="0"/>
              <a:t> </a:t>
            </a:r>
            <a:r>
              <a:rPr lang="en-US" altLang="hu-HU" sz="2800" dirty="0" err="1"/>
              <a:t>klinikai</a:t>
            </a:r>
            <a:r>
              <a:rPr lang="en-US" altLang="hu-HU" sz="2800" dirty="0"/>
              <a:t> </a:t>
            </a:r>
            <a:r>
              <a:rPr lang="en-US" altLang="hu-HU" sz="2800" dirty="0" err="1"/>
              <a:t>koronáját</a:t>
            </a:r>
            <a:r>
              <a:rPr lang="en-US" altLang="hu-HU" sz="2800" dirty="0"/>
              <a:t> </a:t>
            </a:r>
            <a:r>
              <a:rPr lang="en-US" altLang="hu-HU" sz="2800" dirty="0" err="1"/>
              <a:t>pótolja</a:t>
            </a:r>
            <a:r>
              <a:rPr lang="en-US" altLang="hu-HU" sz="2800" dirty="0"/>
              <a:t>/</a:t>
            </a:r>
            <a:r>
              <a:rPr lang="en-US" altLang="hu-HU" sz="2800" dirty="0" err="1"/>
              <a:t>helyreállítja</a:t>
            </a:r>
            <a:r>
              <a:rPr lang="en-US" altLang="hu-HU" sz="2800" dirty="0"/>
              <a:t>, </a:t>
            </a:r>
            <a:r>
              <a:rPr lang="en-US" altLang="hu-HU" sz="2800" dirty="0" err="1"/>
              <a:t>vagy</a:t>
            </a:r>
            <a:r>
              <a:rPr lang="en-US" altLang="hu-HU" sz="2800" dirty="0"/>
              <a:t> </a:t>
            </a:r>
            <a:r>
              <a:rPr lang="en-US" altLang="hu-HU" sz="2800" dirty="0" err="1"/>
              <a:t>előkészíti</a:t>
            </a:r>
            <a:r>
              <a:rPr lang="en-US" altLang="hu-HU" sz="2800" dirty="0"/>
              <a:t>, </a:t>
            </a:r>
            <a:r>
              <a:rPr lang="en-US" altLang="hu-HU" sz="2800" dirty="0" err="1"/>
              <a:t>hogy</a:t>
            </a:r>
            <a:r>
              <a:rPr lang="en-US" altLang="hu-HU" sz="2800" dirty="0"/>
              <a:t> </a:t>
            </a:r>
            <a:r>
              <a:rPr lang="en-US" altLang="hu-HU" sz="2800" dirty="0" err="1"/>
              <a:t>más</a:t>
            </a:r>
            <a:r>
              <a:rPr lang="en-US" altLang="hu-HU" sz="2800" dirty="0"/>
              <a:t> </a:t>
            </a:r>
            <a:r>
              <a:rPr lang="en-US" altLang="hu-HU" sz="2800" dirty="0" err="1"/>
              <a:t>fogművel</a:t>
            </a:r>
            <a:r>
              <a:rPr lang="en-US" altLang="hu-HU" sz="2800" dirty="0"/>
              <a:t> </a:t>
            </a:r>
            <a:r>
              <a:rPr lang="en-US" altLang="hu-HU" sz="2800" dirty="0" err="1"/>
              <a:t>helyreállítsuk</a:t>
            </a:r>
            <a:r>
              <a:rPr lang="en-US" altLang="hu-HU" sz="2800" dirty="0"/>
              <a:t> </a:t>
            </a:r>
            <a:r>
              <a:rPr lang="en-US" altLang="hu-HU" sz="2800" dirty="0" err="1"/>
              <a:t>azt</a:t>
            </a:r>
            <a:r>
              <a:rPr lang="en-US" altLang="hu-HU" sz="2800" dirty="0"/>
              <a:t>. </a:t>
            </a:r>
          </a:p>
          <a:p>
            <a:pPr algn="ctr"/>
            <a:r>
              <a:rPr lang="en-US" altLang="hu-HU" sz="2800"/>
              <a:t>Minden </a:t>
            </a:r>
            <a:r>
              <a:rPr lang="en-US" altLang="hu-HU" sz="2800" dirty="0" err="1"/>
              <a:t>olyan</a:t>
            </a:r>
            <a:r>
              <a:rPr lang="en-US" altLang="hu-HU" sz="2800" dirty="0"/>
              <a:t> </a:t>
            </a:r>
            <a:r>
              <a:rPr lang="en-US" altLang="hu-HU" sz="2800" dirty="0" err="1"/>
              <a:t>protetikai</a:t>
            </a:r>
            <a:r>
              <a:rPr lang="en-US" altLang="hu-HU" sz="2800" dirty="0"/>
              <a:t> </a:t>
            </a:r>
            <a:r>
              <a:rPr lang="en-US" altLang="hu-HU" sz="2800" dirty="0" err="1"/>
              <a:t>megoldás</a:t>
            </a:r>
            <a:r>
              <a:rPr lang="en-US" altLang="hu-HU" sz="2800" dirty="0"/>
              <a:t>, </a:t>
            </a:r>
            <a:r>
              <a:rPr lang="en-US" altLang="hu-HU" sz="2800" dirty="0" err="1"/>
              <a:t>amely</a:t>
            </a:r>
            <a:r>
              <a:rPr lang="en-US" altLang="hu-HU" sz="2800" dirty="0"/>
              <a:t> </a:t>
            </a:r>
            <a:r>
              <a:rPr lang="en-US" altLang="hu-HU" sz="2800" dirty="0" err="1"/>
              <a:t>kapcsolatban</a:t>
            </a:r>
            <a:r>
              <a:rPr lang="en-US" altLang="hu-HU" sz="2800" dirty="0"/>
              <a:t> van a </a:t>
            </a:r>
            <a:r>
              <a:rPr lang="en-US" altLang="hu-HU" sz="2800" dirty="0" err="1"/>
              <a:t>fogakkal</a:t>
            </a:r>
            <a:r>
              <a:rPr lang="en-US" altLang="hu-HU" sz="2800" dirty="0"/>
              <a:t>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84447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D57200-F886-7C43-BC5E-198F84F6F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A fogak feladata: 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EC70EDB-6D8F-E943-A7FA-C19030D38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hu-HU" b="1" dirty="0">
                <a:solidFill>
                  <a:schemeClr val="accent4"/>
                </a:solidFill>
              </a:rPr>
              <a:t>rágás </a:t>
            </a:r>
            <a:r>
              <a:rPr lang="hu-HU" dirty="0"/>
              <a:t>– az étel darabolása, őrlése</a:t>
            </a:r>
          </a:p>
          <a:p>
            <a:pPr lvl="0"/>
            <a:r>
              <a:rPr lang="hu-HU" b="1" dirty="0">
                <a:solidFill>
                  <a:schemeClr val="accent4"/>
                </a:solidFill>
              </a:rPr>
              <a:t>beszéd </a:t>
            </a:r>
            <a:r>
              <a:rPr lang="hu-HU" dirty="0"/>
              <a:t>– beszédhangok képzésében és formálásában van nagy szerepe,  - </a:t>
            </a:r>
            <a:r>
              <a:rPr lang="hu-HU" i="1" dirty="0"/>
              <a:t>egyre több olyan személy, akik nyilvánosság előtt szerepelnek</a:t>
            </a:r>
          </a:p>
          <a:p>
            <a:pPr lvl="0"/>
            <a:r>
              <a:rPr lang="hu-HU" b="1" dirty="0">
                <a:solidFill>
                  <a:schemeClr val="accent4"/>
                </a:solidFill>
              </a:rPr>
              <a:t>esztétikai szerep ( arc harmóniája) </a:t>
            </a:r>
            <a:r>
              <a:rPr lang="hu-HU" dirty="0"/>
              <a:t>– hiánytalan, formás fogsor egyik legjelentősebb tényezője a szép arcnak, a jó megjelenés pedig mind családi, mind társadalmi életben is egyaránt fontos </a:t>
            </a:r>
          </a:p>
          <a:p>
            <a:r>
              <a:rPr lang="hu-HU" dirty="0"/>
              <a:t> 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68952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D38573-5800-CB45-80DD-D70D65740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Fogpótlás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321F4B-CDAA-8E40-BCF5-BAC561BA5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u-HU" dirty="0"/>
              <a:t>A hiányzó maradék fogakat pótólja vagy védi, helyreállítja az anatómiai formájukat.</a:t>
            </a:r>
          </a:p>
          <a:p>
            <a:endParaRPr lang="hu-HU" dirty="0"/>
          </a:p>
          <a:p>
            <a:r>
              <a:rPr lang="hu-HU" b="1" dirty="0">
                <a:solidFill>
                  <a:srgbClr val="C00000"/>
                </a:solidFill>
              </a:rPr>
              <a:t>MINDEN FOGPÓTLÁS FOGMŰ, DE NEM MINDEN FOGMŰ FOGPÓTLÁS!</a:t>
            </a:r>
          </a:p>
        </p:txBody>
      </p:sp>
    </p:spTree>
    <p:extLst>
      <p:ext uri="{BB962C8B-B14F-4D97-AF65-F5344CB8AC3E}">
        <p14:creationId xmlns:p14="http://schemas.microsoft.com/office/powerpoint/2010/main" val="4046449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A37A43-F2CC-4C43-A820-C3464CB6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/>
              <a:t>fogpótlásoknak a következő hármas feladatot kell teljesíteniük</a:t>
            </a:r>
            <a:r>
              <a:rPr lang="hu-HU" sz="4000" dirty="0"/>
              <a:t>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63912F3-96C2-8242-926E-FA9B532A9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940908"/>
            <a:ext cx="10268712" cy="2644346"/>
          </a:xfrm>
        </p:spPr>
        <p:txBody>
          <a:bodyPr/>
          <a:lstStyle/>
          <a:p>
            <a:pPr lvl="0"/>
            <a:r>
              <a:rPr lang="hu-HU" dirty="0"/>
              <a:t>1. </a:t>
            </a:r>
            <a:r>
              <a:rPr lang="hu-HU" sz="3200" dirty="0"/>
              <a:t>rágóképesség helyreállítása </a:t>
            </a:r>
          </a:p>
          <a:p>
            <a:pPr lvl="0"/>
            <a:r>
              <a:rPr lang="hu-HU" sz="3200" dirty="0"/>
              <a:t>2. a hangképzési zavar és</a:t>
            </a:r>
          </a:p>
          <a:p>
            <a:pPr lvl="0"/>
            <a:r>
              <a:rPr lang="hu-HU" sz="3200" dirty="0"/>
              <a:t>3. </a:t>
            </a:r>
            <a:r>
              <a:rPr lang="hu-HU" sz="3200" dirty="0" err="1"/>
              <a:t>foghíjjasság</a:t>
            </a:r>
            <a:r>
              <a:rPr lang="hu-HU" sz="3200" dirty="0"/>
              <a:t> okozta esztétikai hátrány megszüntetése </a:t>
            </a:r>
          </a:p>
          <a:p>
            <a:endParaRPr lang="hu-HU" dirty="0"/>
          </a:p>
        </p:txBody>
      </p:sp>
      <p:pic>
        <p:nvPicPr>
          <p:cNvPr id="5" name="Kép 4" descr="A képen kozmetikai látható&#10;&#10;Automatikusan generált leírás">
            <a:extLst>
              <a:ext uri="{FF2B5EF4-FFF2-40B4-BE49-F238E27FC236}">
                <a16:creationId xmlns:a16="http://schemas.microsoft.com/office/drawing/2014/main" id="{BF4C7775-2054-DD47-B59F-67480C114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427" y="5022322"/>
            <a:ext cx="3662828" cy="1567756"/>
          </a:xfrm>
          <a:prstGeom prst="rect">
            <a:avLst/>
          </a:prstGeom>
        </p:spPr>
      </p:pic>
      <p:pic>
        <p:nvPicPr>
          <p:cNvPr id="7" name="Kép 6" descr="A képen bezárás látható&#10;&#10;Automatikusan generált leírás">
            <a:extLst>
              <a:ext uri="{FF2B5EF4-FFF2-40B4-BE49-F238E27FC236}">
                <a16:creationId xmlns:a16="http://schemas.microsoft.com/office/drawing/2014/main" id="{C7F2901F-125A-C748-B91E-84818415F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869" y="5005918"/>
            <a:ext cx="3662829" cy="160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4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7416411-ACF6-2241-B04F-B44A9749C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fogpótlások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CC4F20F-1872-EC4A-8519-3C1D50F74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u-HU" sz="3200" dirty="0"/>
              <a:t>Fontos feladata:</a:t>
            </a:r>
          </a:p>
          <a:p>
            <a:pPr algn="ctr"/>
            <a:r>
              <a:rPr lang="hu-HU" sz="3200" dirty="0"/>
              <a:t>A fogazat (a kontaktpontrendszer) és a </a:t>
            </a:r>
            <a:r>
              <a:rPr lang="hu-HU" sz="3200"/>
              <a:t>rágószerv (rágóizomzat </a:t>
            </a:r>
            <a:r>
              <a:rPr lang="hu-HU" sz="3200" dirty="0"/>
              <a:t>működése stb.) funkcionális egységének helyreállítása és a foghiányok okozta későbbi elváltozások megelőzése.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37546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50EEC4-2942-FC43-9088-F944527E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foghiányok következményei</a:t>
            </a:r>
            <a:r>
              <a:rPr lang="hu-HU" dirty="0"/>
              <a:t>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43AFC8F-4527-5B48-8867-82C03F731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409568"/>
            <a:ext cx="10268712" cy="4130618"/>
          </a:xfrm>
        </p:spPr>
        <p:txBody>
          <a:bodyPr>
            <a:normAutofit fontScale="85000" lnSpcReduction="10000"/>
          </a:bodyPr>
          <a:lstStyle/>
          <a:p>
            <a:pPr marL="457200" lvl="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b="1" dirty="0"/>
              <a:t>rágóképesség csökkenés ( rágásképtelenség)</a:t>
            </a:r>
            <a:endParaRPr lang="hu-HU" dirty="0"/>
          </a:p>
          <a:p>
            <a:pPr marL="457200" lvl="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b="1" dirty="0"/>
              <a:t>beszédzavar</a:t>
            </a:r>
            <a:endParaRPr lang="hu-HU" dirty="0"/>
          </a:p>
          <a:p>
            <a:pPr marL="457200" lvl="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b="1" dirty="0"/>
              <a:t>esztétikai hátrány </a:t>
            </a:r>
            <a:r>
              <a:rPr lang="hu-HU" dirty="0"/>
              <a:t>– nagy foghiány esetén az arc beesett és ráncos lesz </a:t>
            </a:r>
          </a:p>
          <a:p>
            <a:pPr marL="457200" lvl="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b="1"/>
              <a:t>Rágószerv funkcionális </a:t>
            </a:r>
            <a:r>
              <a:rPr lang="hu-HU" b="1" dirty="0"/>
              <a:t>egységének  részleges vagy teljes megszűnése</a:t>
            </a:r>
            <a:endParaRPr lang="hu-HU" dirty="0"/>
          </a:p>
          <a:p>
            <a:pPr marL="457200" lvl="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accent4"/>
                </a:solidFill>
              </a:rPr>
              <a:t>a kóros fog elmozdulás  </a:t>
            </a:r>
            <a:r>
              <a:rPr lang="hu-HU" dirty="0"/>
              <a:t>és a </a:t>
            </a:r>
            <a:r>
              <a:rPr lang="hu-HU" dirty="0">
                <a:solidFill>
                  <a:schemeClr val="accent4"/>
                </a:solidFill>
              </a:rPr>
              <a:t>fogak túlterhelése </a:t>
            </a:r>
            <a:r>
              <a:rPr lang="hu-HU" dirty="0"/>
              <a:t>már 1-2 fog elvesztésének esetén is előfordulhat  - megbomlik a kontakt pont rendszer egysége, a </a:t>
            </a:r>
            <a:r>
              <a:rPr lang="hu-HU" b="1" dirty="0"/>
              <a:t>hiányt határoló fogak gyakran </a:t>
            </a:r>
            <a:r>
              <a:rPr lang="hu-HU" b="1" dirty="0" err="1">
                <a:solidFill>
                  <a:srgbClr val="C00000"/>
                </a:solidFill>
              </a:rPr>
              <a:t>mesialis</a:t>
            </a:r>
            <a:r>
              <a:rPr lang="hu-HU" b="1" dirty="0"/>
              <a:t>, </a:t>
            </a:r>
            <a:r>
              <a:rPr lang="hu-HU" b="1" dirty="0">
                <a:solidFill>
                  <a:srgbClr val="C00000"/>
                </a:solidFill>
              </a:rPr>
              <a:t>ritkán </a:t>
            </a:r>
            <a:r>
              <a:rPr lang="hu-HU" b="1" dirty="0" err="1">
                <a:solidFill>
                  <a:srgbClr val="C00000"/>
                </a:solidFill>
              </a:rPr>
              <a:t>distalis</a:t>
            </a:r>
            <a:r>
              <a:rPr lang="hu-HU" b="1" dirty="0">
                <a:solidFill>
                  <a:srgbClr val="C00000"/>
                </a:solidFill>
              </a:rPr>
              <a:t> irányba dőlnek</a:t>
            </a:r>
            <a:r>
              <a:rPr lang="hu-HU" dirty="0">
                <a:solidFill>
                  <a:srgbClr val="C00000"/>
                </a:solidFill>
              </a:rPr>
              <a:t>, </a:t>
            </a:r>
            <a:r>
              <a:rPr lang="hu-HU" dirty="0"/>
              <a:t>tengelyállásuk kedvezőtlenül megváltozik </a:t>
            </a:r>
            <a:r>
              <a:rPr lang="hu-HU" dirty="0">
                <a:sym typeface="Wingdings" pitchFamily="2" charset="2"/>
              </a:rPr>
              <a:t></a:t>
            </a:r>
            <a:r>
              <a:rPr lang="hu-HU" dirty="0"/>
              <a:t>a dőlt fogakat fokozottan érik oldal irányú erők </a:t>
            </a:r>
          </a:p>
        </p:txBody>
      </p:sp>
    </p:spTree>
    <p:extLst>
      <p:ext uri="{BB962C8B-B14F-4D97-AF65-F5344CB8AC3E}">
        <p14:creationId xmlns:p14="http://schemas.microsoft.com/office/powerpoint/2010/main" val="1077712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EC5D8E-FF4A-594E-A1CF-C6516F519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foghiányok következményei</a:t>
            </a:r>
            <a:r>
              <a:rPr lang="hu-HU" dirty="0"/>
              <a:t>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3345DA9-3AC3-F243-A740-ECE9EAEA2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273643"/>
            <a:ext cx="10268712" cy="4411362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dirty="0"/>
              <a:t>a fogeltávolítás nem csak az azonos fogívet, hanem az </a:t>
            </a:r>
            <a:r>
              <a:rPr lang="hu-HU" dirty="0" err="1"/>
              <a:t>antagonistát</a:t>
            </a:r>
            <a:r>
              <a:rPr lang="hu-HU" dirty="0"/>
              <a:t> is károsítja – az </a:t>
            </a:r>
            <a:r>
              <a:rPr lang="hu-HU" dirty="0" err="1">
                <a:solidFill>
                  <a:schemeClr val="accent4"/>
                </a:solidFill>
              </a:rPr>
              <a:t>antagonista</a:t>
            </a:r>
            <a:r>
              <a:rPr lang="hu-HU" dirty="0">
                <a:solidFill>
                  <a:schemeClr val="accent4"/>
                </a:solidFill>
              </a:rPr>
              <a:t> nélküli fog </a:t>
            </a:r>
            <a:r>
              <a:rPr lang="hu-HU" dirty="0"/>
              <a:t>a rágásban nem tud részt venni, </a:t>
            </a:r>
            <a:r>
              <a:rPr lang="hu-HU" dirty="0">
                <a:solidFill>
                  <a:schemeClr val="accent4"/>
                </a:solidFill>
              </a:rPr>
              <a:t>kiemelkedik (</a:t>
            </a:r>
            <a:r>
              <a:rPr lang="hu-HU" b="1" dirty="0" err="1">
                <a:solidFill>
                  <a:schemeClr val="accent4"/>
                </a:solidFill>
              </a:rPr>
              <a:t>elongatio</a:t>
            </a:r>
            <a:r>
              <a:rPr lang="hu-HU" dirty="0">
                <a:solidFill>
                  <a:schemeClr val="accent4"/>
                </a:solidFill>
              </a:rPr>
              <a:t>) </a:t>
            </a:r>
            <a:r>
              <a:rPr lang="hu-HU" dirty="0"/>
              <a:t>és ezáltal a </a:t>
            </a:r>
            <a:r>
              <a:rPr lang="hu-HU" dirty="0" err="1"/>
              <a:t>parodontium</a:t>
            </a:r>
            <a:r>
              <a:rPr lang="hu-HU" dirty="0"/>
              <a:t> is károsodik (</a:t>
            </a:r>
            <a:r>
              <a:rPr lang="hu-HU" b="1" dirty="0">
                <a:solidFill>
                  <a:srgbClr val="FF0000"/>
                </a:solidFill>
              </a:rPr>
              <a:t>inaktivitásos </a:t>
            </a:r>
            <a:r>
              <a:rPr lang="hu-HU" b="1" dirty="0" err="1">
                <a:solidFill>
                  <a:srgbClr val="FF0000"/>
                </a:solidFill>
              </a:rPr>
              <a:t>athrophia</a:t>
            </a:r>
            <a:r>
              <a:rPr lang="hu-HU" dirty="0">
                <a:solidFill>
                  <a:srgbClr val="FF0000"/>
                </a:solidFill>
              </a:rPr>
              <a:t>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dirty="0"/>
              <a:t>a </a:t>
            </a:r>
            <a:r>
              <a:rPr lang="hu-HU" dirty="0">
                <a:solidFill>
                  <a:schemeClr val="accent4"/>
                </a:solidFill>
              </a:rPr>
              <a:t>fogak túlterhelésének </a:t>
            </a:r>
            <a:r>
              <a:rPr lang="hu-HU" dirty="0"/>
              <a:t>következménye a </a:t>
            </a:r>
            <a:r>
              <a:rPr lang="hu-HU" dirty="0">
                <a:solidFill>
                  <a:srgbClr val="C00000"/>
                </a:solidFill>
              </a:rPr>
              <a:t>rágóél illetve a metszőél fokozott </a:t>
            </a:r>
            <a:r>
              <a:rPr lang="hu-HU" b="1" dirty="0">
                <a:solidFill>
                  <a:srgbClr val="C00000"/>
                </a:solidFill>
              </a:rPr>
              <a:t>kopása (</a:t>
            </a:r>
            <a:r>
              <a:rPr lang="hu-HU" b="1" dirty="0" err="1">
                <a:solidFill>
                  <a:srgbClr val="C00000"/>
                </a:solidFill>
              </a:rPr>
              <a:t>abrasio</a:t>
            </a:r>
            <a:r>
              <a:rPr lang="hu-HU" b="1" dirty="0">
                <a:solidFill>
                  <a:srgbClr val="C00000"/>
                </a:solidFill>
              </a:rPr>
              <a:t>)</a:t>
            </a:r>
            <a:r>
              <a:rPr lang="hu-HU" b="1" dirty="0"/>
              <a:t> </a:t>
            </a:r>
            <a:r>
              <a:rPr lang="hu-HU" dirty="0"/>
              <a:t>– ez különösen olyankor következik be, ha a fogak tengelyállása nem változik meg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C00000"/>
                </a:solidFill>
              </a:rPr>
              <a:t>Kóros </a:t>
            </a:r>
            <a:r>
              <a:rPr lang="hu-HU" b="1" dirty="0" err="1">
                <a:solidFill>
                  <a:srgbClr val="C00000"/>
                </a:solidFill>
              </a:rPr>
              <a:t>attritio</a:t>
            </a:r>
            <a:r>
              <a:rPr lang="hu-HU" b="1" dirty="0">
                <a:solidFill>
                  <a:srgbClr val="C00000"/>
                </a:solidFill>
              </a:rPr>
              <a:t> </a:t>
            </a:r>
            <a:r>
              <a:rPr lang="hu-HU" dirty="0"/>
              <a:t>(ha csak egyes fogakon vagy fogcsoporton következik be) a kopás mértéke nagyobb mint azt a páciens életkora indokolná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dirty="0"/>
              <a:t>minél tovább áll fenn foghiány annál több lesz és súlyosabb a későbbi elváltozás – pl. fokozódó </a:t>
            </a:r>
            <a:r>
              <a:rPr lang="hu-HU" dirty="0" err="1"/>
              <a:t>abrasio</a:t>
            </a:r>
            <a:r>
              <a:rPr lang="hu-HU" dirty="0"/>
              <a:t> következtében mélyharapás kialakulása (harapássüllyedés)</a:t>
            </a:r>
          </a:p>
        </p:txBody>
      </p:sp>
    </p:spTree>
    <p:extLst>
      <p:ext uri="{BB962C8B-B14F-4D97-AF65-F5344CB8AC3E}">
        <p14:creationId xmlns:p14="http://schemas.microsoft.com/office/powerpoint/2010/main" val="1493186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16547E1-B983-6A40-A687-C1143E0B9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foghiányok következményei</a:t>
            </a:r>
            <a:r>
              <a:rPr lang="hu-HU" dirty="0"/>
              <a:t>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2E95B3D-4668-244E-ABAB-60F6ABCEF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384853"/>
            <a:ext cx="10268712" cy="438664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/>
              <a:t>A fogak elvesztése előbb-utóbb mindig a </a:t>
            </a:r>
            <a:r>
              <a:rPr lang="hu-HU" dirty="0">
                <a:solidFill>
                  <a:schemeClr val="accent4">
                    <a:lumMod val="75000"/>
                  </a:schemeClr>
                </a:solidFill>
              </a:rPr>
              <a:t>maradék fogak túlterhelését eredményezi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/>
              <a:t>Már egyetlen fog hiánya is </a:t>
            </a:r>
            <a:r>
              <a:rPr lang="hu-HU" b="1" dirty="0">
                <a:solidFill>
                  <a:srgbClr val="C00000"/>
                </a:solidFill>
              </a:rPr>
              <a:t>traumás </a:t>
            </a:r>
            <a:r>
              <a:rPr lang="hu-HU" b="1" dirty="0" err="1">
                <a:solidFill>
                  <a:srgbClr val="C00000"/>
                </a:solidFill>
              </a:rPr>
              <a:t>occlusiot</a:t>
            </a:r>
            <a:r>
              <a:rPr lang="hu-HU" b="1" dirty="0">
                <a:solidFill>
                  <a:srgbClr val="C00000"/>
                </a:solidFill>
              </a:rPr>
              <a:t> </a:t>
            </a:r>
            <a:r>
              <a:rPr lang="hu-HU" dirty="0"/>
              <a:t>okozhat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/>
              <a:t>Rágóképesség csökkenés miatt csökken a rágás intenzitása, emiatt a </a:t>
            </a:r>
            <a:r>
              <a:rPr lang="hu-HU" b="1" dirty="0">
                <a:solidFill>
                  <a:schemeClr val="accent4">
                    <a:lumMod val="75000"/>
                  </a:schemeClr>
                </a:solidFill>
              </a:rPr>
              <a:t>rágóizmok és a </a:t>
            </a:r>
            <a:r>
              <a:rPr lang="hu-HU" b="1" dirty="0" err="1">
                <a:solidFill>
                  <a:schemeClr val="accent4">
                    <a:lumMod val="75000"/>
                  </a:schemeClr>
                </a:solidFill>
              </a:rPr>
              <a:t>bucca</a:t>
            </a:r>
            <a:r>
              <a:rPr lang="hu-HU" b="1" dirty="0">
                <a:solidFill>
                  <a:schemeClr val="accent4">
                    <a:lumMod val="75000"/>
                  </a:schemeClr>
                </a:solidFill>
              </a:rPr>
              <a:t> lassú </a:t>
            </a:r>
            <a:r>
              <a:rPr lang="hu-HU" b="1" dirty="0" err="1">
                <a:solidFill>
                  <a:schemeClr val="accent4">
                    <a:lumMod val="75000"/>
                  </a:schemeClr>
                </a:solidFill>
              </a:rPr>
              <a:t>involúciója</a:t>
            </a:r>
            <a:r>
              <a:rPr lang="hu-HU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hu-HU" dirty="0"/>
              <a:t>következik be.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/>
              <a:t>Az izmok tónusának és mennyiségének csökkenése miatt az arcvonások szögletesebbé válnak, az arc soványabbnak és öregebbnek látszik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/>
              <a:t>Az </a:t>
            </a:r>
            <a:r>
              <a:rPr lang="hu-HU" dirty="0" err="1"/>
              <a:t>occlusiós</a:t>
            </a:r>
            <a:r>
              <a:rPr lang="hu-HU" dirty="0"/>
              <a:t> anomália, a kényszermozgások, a harapássüllyedés befolyásolják a </a:t>
            </a:r>
            <a:r>
              <a:rPr lang="hu-HU" b="1" dirty="0">
                <a:solidFill>
                  <a:srgbClr val="C00000"/>
                </a:solidFill>
              </a:rPr>
              <a:t>TMI </a:t>
            </a:r>
            <a:r>
              <a:rPr lang="hu-HU" dirty="0"/>
              <a:t>mozgáspályáját – az ízület károsodik (mozgáskorlátozottság, fájdalom)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/>
              <a:t>Foghiány esetén a kiadós rágást igénylő ételeket nem tudják megrágni, a falatot kellő előkészület nélkül nyelik le – gyomor, bélrendszer megbetegedés (</a:t>
            </a:r>
            <a:r>
              <a:rPr lang="hu-HU" dirty="0" err="1"/>
              <a:t>gastritis</a:t>
            </a:r>
            <a:r>
              <a:rPr lang="hu-HU" dirty="0"/>
              <a:t>, </a:t>
            </a:r>
            <a:r>
              <a:rPr lang="hu-HU" dirty="0" err="1"/>
              <a:t>ulcus</a:t>
            </a:r>
            <a:r>
              <a:rPr lang="hu-HU" dirty="0"/>
              <a:t> stb.)</a:t>
            </a:r>
          </a:p>
          <a:p>
            <a:pPr algn="ctr"/>
            <a:r>
              <a:rPr lang="hu-HU" dirty="0">
                <a:solidFill>
                  <a:srgbClr val="C00000"/>
                </a:solidFill>
              </a:rPr>
              <a:t>A foghiány következtében kialakult elváltozások befolyásolják a </a:t>
            </a:r>
            <a:r>
              <a:rPr lang="hu-HU" dirty="0" err="1">
                <a:solidFill>
                  <a:srgbClr val="C00000"/>
                </a:solidFill>
              </a:rPr>
              <a:t>protetikai</a:t>
            </a:r>
            <a:r>
              <a:rPr lang="hu-HU" dirty="0">
                <a:solidFill>
                  <a:srgbClr val="C00000"/>
                </a:solidFill>
              </a:rPr>
              <a:t> rehabilitáció lehetőségét</a:t>
            </a:r>
            <a:r>
              <a:rPr lang="hu-HU" dirty="0"/>
              <a:t>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4739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D543AA-5070-7947-BA4B-A5B7BEA92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 fogpótlás feladata</a:t>
            </a:r>
            <a:r>
              <a:rPr lang="hu-HU" dirty="0"/>
              <a:t>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2C7C11B-886B-5E45-BC7A-E9CC3ABFA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dirty="0"/>
              <a:t>a hiányzó fogak pótlása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dirty="0"/>
              <a:t>a fogazat funkciójának helyreállítása (rágás, beszéd, esztétika)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dirty="0"/>
              <a:t>a foghiány okozta későbbi következményes elváltozások  (fogvándorlás, túlterhelés) megelőzése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86392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9CD10B-A19A-3D41-B8CA-ED405378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fogpótlásokkal szemben támasztott követelmények</a:t>
            </a:r>
            <a:r>
              <a:rPr lang="hu-HU" dirty="0"/>
              <a:t>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23A6805-2469-C447-8801-1322C312D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2273643"/>
            <a:ext cx="11677135" cy="3907701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dirty="0"/>
              <a:t>működés közben ne károsítsa a maradék fogazatot, a nyálkahártya – csontalapzatot és a szájüreg egyéb lágyrészeit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/>
              <a:t>anyaga szájálló legyen, alakját ne változtassa, kopás álló legyen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dirty="0"/>
              <a:t>A rágófelszín alakja és kiterjedése megközelítően igazodjék a maradék fogakhoz, az alakja őrlésre alkalmas legyen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dirty="0"/>
              <a:t>ne </a:t>
            </a:r>
            <a:r>
              <a:rPr lang="hu-HU" dirty="0" err="1"/>
              <a:t>rontsa</a:t>
            </a:r>
            <a:r>
              <a:rPr lang="hu-HU" dirty="0"/>
              <a:t> a szájhigiénét, öntisztuló vagy könnyen tisztítható legyen (A rögzített fogpótlások a nyálkahártyával nagy felületen nem érintkezhet, csak </a:t>
            </a:r>
            <a:r>
              <a:rPr lang="hu-HU" dirty="0" err="1"/>
              <a:t>vonalszerűen</a:t>
            </a:r>
            <a:r>
              <a:rPr lang="hu-HU" dirty="0"/>
              <a:t> vagy </a:t>
            </a:r>
            <a:r>
              <a:rPr lang="hu-HU" dirty="0" err="1"/>
              <a:t>pontszerűen</a:t>
            </a:r>
            <a:r>
              <a:rPr lang="hu-HU" dirty="0"/>
              <a:t>.)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dirty="0"/>
              <a:t>rágónyomás terhét viselni tudja – ehhez megfelelően kemény, ellenálló, szilárd anyagra van szükség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09362294"/>
      </p:ext>
    </p:extLst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AnalogousFromDarkSeedLeftStep">
      <a:dk1>
        <a:srgbClr val="000000"/>
      </a:dk1>
      <a:lt1>
        <a:srgbClr val="FFFFFF"/>
      </a:lt1>
      <a:dk2>
        <a:srgbClr val="171734"/>
      </a:dk2>
      <a:lt2>
        <a:srgbClr val="F0F3F1"/>
      </a:lt2>
      <a:accent1>
        <a:srgbClr val="E729A9"/>
      </a:accent1>
      <a:accent2>
        <a:srgbClr val="C417D5"/>
      </a:accent2>
      <a:accent3>
        <a:srgbClr val="8729E7"/>
      </a:accent3>
      <a:accent4>
        <a:srgbClr val="3528D8"/>
      </a:accent4>
      <a:accent5>
        <a:srgbClr val="296AE7"/>
      </a:accent5>
      <a:accent6>
        <a:srgbClr val="17A7D5"/>
      </a:accent6>
      <a:hlink>
        <a:srgbClr val="3F55BF"/>
      </a:hlink>
      <a:folHlink>
        <a:srgbClr val="7F7F7F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1033</Words>
  <Application>Microsoft Macintosh PowerPoint</Application>
  <PresentationFormat>Szélesvásznú</PresentationFormat>
  <Paragraphs>105</Paragraphs>
  <Slides>20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6" baseType="lpstr">
      <vt:lpstr>Arial</vt:lpstr>
      <vt:lpstr>Calibri</vt:lpstr>
      <vt:lpstr>Franklin Gothic Demi Cond</vt:lpstr>
      <vt:lpstr>Franklin Gothic Medium</vt:lpstr>
      <vt:lpstr>Wingdings</vt:lpstr>
      <vt:lpstr>JuxtaposeVTI</vt:lpstr>
      <vt:lpstr>Fogpótlástan</vt:lpstr>
      <vt:lpstr>A fogak feladata: </vt:lpstr>
      <vt:lpstr>fogpótlásoknak a következő hármas feladatot kell teljesíteniük </vt:lpstr>
      <vt:lpstr>fogpótlások</vt:lpstr>
      <vt:lpstr>A foghiányok következményei </vt:lpstr>
      <vt:lpstr>A foghiányok következményei </vt:lpstr>
      <vt:lpstr>A foghiányok következményei </vt:lpstr>
      <vt:lpstr>A fogpótlás feladata </vt:lpstr>
      <vt:lpstr>A fogpótlásokkal szemben támasztott követelmények </vt:lpstr>
      <vt:lpstr>Foghiányok osztályozása </vt:lpstr>
      <vt:lpstr>Foghiányok osztályozása </vt:lpstr>
      <vt:lpstr>1. Kennedy-féle osztályozás </vt:lpstr>
      <vt:lpstr>2. Részleges foghiányok Lőrinczy és Földváry féle osztályozás </vt:lpstr>
      <vt:lpstr>Fábián-Fejérdy féle osztályozás</vt:lpstr>
      <vt:lpstr>Fábián-Fejérdy féle osztályozás</vt:lpstr>
      <vt:lpstr>Fábián-Fejérdy féle osztályozás</vt:lpstr>
      <vt:lpstr>Fogpótlások csoportosítása</vt:lpstr>
      <vt:lpstr>A szóba jöhető fogpótlás féleségeknek alapvetően 3 típusa van: </vt:lpstr>
      <vt:lpstr>Fogmű</vt:lpstr>
      <vt:lpstr>Fogpótlás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Fogpótlástan</dc:title>
  <dc:creator>Tímea Szabados</dc:creator>
  <cp:lastModifiedBy>Tímea Szabados</cp:lastModifiedBy>
  <cp:revision>12</cp:revision>
  <dcterms:created xsi:type="dcterms:W3CDTF">2021-01-02T12:15:02Z</dcterms:created>
  <dcterms:modified xsi:type="dcterms:W3CDTF">2022-02-07T20:57:07Z</dcterms:modified>
</cp:coreProperties>
</file>