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64" r:id="rId3"/>
    <p:sldId id="257" r:id="rId4"/>
    <p:sldId id="258" r:id="rId5"/>
    <p:sldId id="265" r:id="rId6"/>
    <p:sldId id="266" r:id="rId7"/>
    <p:sldId id="259" r:id="rId8"/>
    <p:sldId id="260" r:id="rId9"/>
    <p:sldId id="261" r:id="rId10"/>
    <p:sldId id="262" r:id="rId11"/>
    <p:sldId id="263" r:id="rId12"/>
    <p:sldId id="338" r:id="rId13"/>
    <p:sldId id="340" r:id="rId14"/>
    <p:sldId id="296" r:id="rId15"/>
    <p:sldId id="349" r:id="rId16"/>
    <p:sldId id="350" r:id="rId17"/>
    <p:sldId id="267" r:id="rId18"/>
    <p:sldId id="268" r:id="rId19"/>
    <p:sldId id="283" r:id="rId20"/>
    <p:sldId id="341" r:id="rId21"/>
    <p:sldId id="336" r:id="rId22"/>
    <p:sldId id="351" r:id="rId23"/>
    <p:sldId id="334" r:id="rId24"/>
    <p:sldId id="343" r:id="rId25"/>
    <p:sldId id="300" r:id="rId26"/>
    <p:sldId id="301" r:id="rId27"/>
    <p:sldId id="346" r:id="rId28"/>
    <p:sldId id="352" r:id="rId29"/>
    <p:sldId id="353" r:id="rId30"/>
    <p:sldId id="355" r:id="rId31"/>
    <p:sldId id="356" r:id="rId32"/>
    <p:sldId id="348" r:id="rId33"/>
    <p:sldId id="357" r:id="rId34"/>
    <p:sldId id="358" r:id="rId35"/>
    <p:sldId id="344" r:id="rId36"/>
    <p:sldId id="347" r:id="rId37"/>
    <p:sldId id="269" r:id="rId38"/>
    <p:sldId id="359" r:id="rId39"/>
    <p:sldId id="364" r:id="rId40"/>
    <p:sldId id="360" r:id="rId41"/>
    <p:sldId id="361" r:id="rId42"/>
    <p:sldId id="362" r:id="rId43"/>
    <p:sldId id="363" r:id="rId44"/>
    <p:sldId id="365" r:id="rId45"/>
    <p:sldId id="366" r:id="rId46"/>
    <p:sldId id="367" r:id="rId47"/>
    <p:sldId id="368" r:id="rId48"/>
    <p:sldId id="369" r:id="rId4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2802"/>
    <p:restoredTop sz="96208"/>
  </p:normalViewPr>
  <p:slideViewPr>
    <p:cSldViewPr snapToGrid="0" snapToObjects="1">
      <p:cViewPr varScale="1">
        <p:scale>
          <a:sx n="88" d="100"/>
          <a:sy n="88" d="100"/>
        </p:scale>
        <p:origin x="192" y="6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F1F5764-3251-416B-90B8-E74296F52504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28B78B27-2B5A-463A-9B27-F482005A9F25}">
      <dgm:prSet/>
      <dgm:spPr/>
      <dgm:t>
        <a:bodyPr/>
        <a:lstStyle/>
        <a:p>
          <a:r>
            <a:rPr lang="hu-HU"/>
            <a:t>A maradék fogakhoz cementezett, a szájból el nem távolítható fogpótlások.</a:t>
          </a:r>
          <a:endParaRPr lang="en-US"/>
        </a:p>
      </dgm:t>
    </dgm:pt>
    <dgm:pt modelId="{A3E07CCC-A965-4FAB-95C5-3BB506996252}" type="parTrans" cxnId="{CC1F480F-2B68-4306-A654-DC99E4C64D07}">
      <dgm:prSet/>
      <dgm:spPr/>
      <dgm:t>
        <a:bodyPr/>
        <a:lstStyle/>
        <a:p>
          <a:endParaRPr lang="en-US"/>
        </a:p>
      </dgm:t>
    </dgm:pt>
    <dgm:pt modelId="{BB59FF44-61FF-436E-B102-AE1611964872}" type="sibTrans" cxnId="{CC1F480F-2B68-4306-A654-DC99E4C64D07}">
      <dgm:prSet/>
      <dgm:spPr/>
      <dgm:t>
        <a:bodyPr/>
        <a:lstStyle/>
        <a:p>
          <a:endParaRPr lang="en-US"/>
        </a:p>
      </dgm:t>
    </dgm:pt>
    <dgm:pt modelId="{5E4D47EE-2A01-4E1D-95CD-F1A1A78A8115}">
      <dgm:prSet/>
      <dgm:spPr/>
      <dgm:t>
        <a:bodyPr/>
        <a:lstStyle/>
        <a:p>
          <a:r>
            <a:rPr lang="hu-HU"/>
            <a:t>A fix pótlást csak az orvos tudja eltávolítani, a fogmű károsításával.</a:t>
          </a:r>
          <a:endParaRPr lang="en-US"/>
        </a:p>
      </dgm:t>
    </dgm:pt>
    <dgm:pt modelId="{9518D465-E6A8-4F6B-91BA-34656CDF242A}" type="parTrans" cxnId="{63A8A1F8-C3CD-472A-BBE7-3113B5C67E3E}">
      <dgm:prSet/>
      <dgm:spPr/>
      <dgm:t>
        <a:bodyPr/>
        <a:lstStyle/>
        <a:p>
          <a:endParaRPr lang="en-US"/>
        </a:p>
      </dgm:t>
    </dgm:pt>
    <dgm:pt modelId="{9D4A8A5C-D92B-4D22-BDD5-35355D48BBD5}" type="sibTrans" cxnId="{63A8A1F8-C3CD-472A-BBE7-3113B5C67E3E}">
      <dgm:prSet/>
      <dgm:spPr/>
      <dgm:t>
        <a:bodyPr/>
        <a:lstStyle/>
        <a:p>
          <a:endParaRPr lang="en-US"/>
        </a:p>
      </dgm:t>
    </dgm:pt>
    <dgm:pt modelId="{9ABEA93E-93E2-5945-91F1-CC5586969818}" type="pres">
      <dgm:prSet presAssocID="{1F1F5764-3251-416B-90B8-E74296F52504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3BBE7C33-6DC7-4942-BBFA-8EE0C79F3BB7}" type="pres">
      <dgm:prSet presAssocID="{28B78B27-2B5A-463A-9B27-F482005A9F25}" presName="hierRoot1" presStyleCnt="0"/>
      <dgm:spPr/>
    </dgm:pt>
    <dgm:pt modelId="{847DFE40-EBE9-224B-996C-052543AC9991}" type="pres">
      <dgm:prSet presAssocID="{28B78B27-2B5A-463A-9B27-F482005A9F25}" presName="composite" presStyleCnt="0"/>
      <dgm:spPr/>
    </dgm:pt>
    <dgm:pt modelId="{E73D40C4-D15E-F140-ADA5-8D7102B25C2C}" type="pres">
      <dgm:prSet presAssocID="{28B78B27-2B5A-463A-9B27-F482005A9F25}" presName="background" presStyleLbl="node0" presStyleIdx="0" presStyleCnt="2"/>
      <dgm:spPr/>
    </dgm:pt>
    <dgm:pt modelId="{F538582D-454F-7647-8F58-BA81A6050F5E}" type="pres">
      <dgm:prSet presAssocID="{28B78B27-2B5A-463A-9B27-F482005A9F25}" presName="text" presStyleLbl="fgAcc0" presStyleIdx="0" presStyleCnt="2">
        <dgm:presLayoutVars>
          <dgm:chPref val="3"/>
        </dgm:presLayoutVars>
      </dgm:prSet>
      <dgm:spPr/>
    </dgm:pt>
    <dgm:pt modelId="{A7079CD1-1078-464D-B5D6-4F0B3AD17A5E}" type="pres">
      <dgm:prSet presAssocID="{28B78B27-2B5A-463A-9B27-F482005A9F25}" presName="hierChild2" presStyleCnt="0"/>
      <dgm:spPr/>
    </dgm:pt>
    <dgm:pt modelId="{381E4B7F-2DCD-8848-B22C-2976594ED838}" type="pres">
      <dgm:prSet presAssocID="{5E4D47EE-2A01-4E1D-95CD-F1A1A78A8115}" presName="hierRoot1" presStyleCnt="0"/>
      <dgm:spPr/>
    </dgm:pt>
    <dgm:pt modelId="{333DDD66-CD5F-F242-9453-D8B205A9FB0B}" type="pres">
      <dgm:prSet presAssocID="{5E4D47EE-2A01-4E1D-95CD-F1A1A78A8115}" presName="composite" presStyleCnt="0"/>
      <dgm:spPr/>
    </dgm:pt>
    <dgm:pt modelId="{1A3545F9-5E6D-704D-9545-91AC3C3F9599}" type="pres">
      <dgm:prSet presAssocID="{5E4D47EE-2A01-4E1D-95CD-F1A1A78A8115}" presName="background" presStyleLbl="node0" presStyleIdx="1" presStyleCnt="2"/>
      <dgm:spPr/>
    </dgm:pt>
    <dgm:pt modelId="{640B3B80-6E74-D74A-8D96-3C3952448709}" type="pres">
      <dgm:prSet presAssocID="{5E4D47EE-2A01-4E1D-95CD-F1A1A78A8115}" presName="text" presStyleLbl="fgAcc0" presStyleIdx="1" presStyleCnt="2">
        <dgm:presLayoutVars>
          <dgm:chPref val="3"/>
        </dgm:presLayoutVars>
      </dgm:prSet>
      <dgm:spPr/>
    </dgm:pt>
    <dgm:pt modelId="{9AACCC0D-09F8-9A42-A087-2AD8C1A05C49}" type="pres">
      <dgm:prSet presAssocID="{5E4D47EE-2A01-4E1D-95CD-F1A1A78A8115}" presName="hierChild2" presStyleCnt="0"/>
      <dgm:spPr/>
    </dgm:pt>
  </dgm:ptLst>
  <dgm:cxnLst>
    <dgm:cxn modelId="{CC1F480F-2B68-4306-A654-DC99E4C64D07}" srcId="{1F1F5764-3251-416B-90B8-E74296F52504}" destId="{28B78B27-2B5A-463A-9B27-F482005A9F25}" srcOrd="0" destOrd="0" parTransId="{A3E07CCC-A965-4FAB-95C5-3BB506996252}" sibTransId="{BB59FF44-61FF-436E-B102-AE1611964872}"/>
    <dgm:cxn modelId="{2CB91554-E45D-8546-A195-D0A92D48FB35}" type="presOf" srcId="{28B78B27-2B5A-463A-9B27-F482005A9F25}" destId="{F538582D-454F-7647-8F58-BA81A6050F5E}" srcOrd="0" destOrd="0" presId="urn:microsoft.com/office/officeart/2005/8/layout/hierarchy1"/>
    <dgm:cxn modelId="{73403E73-F040-954F-B01D-1B6EE86899C6}" type="presOf" srcId="{1F1F5764-3251-416B-90B8-E74296F52504}" destId="{9ABEA93E-93E2-5945-91F1-CC5586969818}" srcOrd="0" destOrd="0" presId="urn:microsoft.com/office/officeart/2005/8/layout/hierarchy1"/>
    <dgm:cxn modelId="{8A26E9AD-5EA7-8945-8045-004FED080883}" type="presOf" srcId="{5E4D47EE-2A01-4E1D-95CD-F1A1A78A8115}" destId="{640B3B80-6E74-D74A-8D96-3C3952448709}" srcOrd="0" destOrd="0" presId="urn:microsoft.com/office/officeart/2005/8/layout/hierarchy1"/>
    <dgm:cxn modelId="{63A8A1F8-C3CD-472A-BBE7-3113B5C67E3E}" srcId="{1F1F5764-3251-416B-90B8-E74296F52504}" destId="{5E4D47EE-2A01-4E1D-95CD-F1A1A78A8115}" srcOrd="1" destOrd="0" parTransId="{9518D465-E6A8-4F6B-91BA-34656CDF242A}" sibTransId="{9D4A8A5C-D92B-4D22-BDD5-35355D48BBD5}"/>
    <dgm:cxn modelId="{9A6BD6F8-9BEB-7E42-974D-D7BCA3EBCD49}" type="presParOf" srcId="{9ABEA93E-93E2-5945-91F1-CC5586969818}" destId="{3BBE7C33-6DC7-4942-BBFA-8EE0C79F3BB7}" srcOrd="0" destOrd="0" presId="urn:microsoft.com/office/officeart/2005/8/layout/hierarchy1"/>
    <dgm:cxn modelId="{0A3FFC04-F408-5F4D-AA9A-7D2BC6F051E1}" type="presParOf" srcId="{3BBE7C33-6DC7-4942-BBFA-8EE0C79F3BB7}" destId="{847DFE40-EBE9-224B-996C-052543AC9991}" srcOrd="0" destOrd="0" presId="urn:microsoft.com/office/officeart/2005/8/layout/hierarchy1"/>
    <dgm:cxn modelId="{BF4159D0-CB89-3F41-95E4-B345C2DA0094}" type="presParOf" srcId="{847DFE40-EBE9-224B-996C-052543AC9991}" destId="{E73D40C4-D15E-F140-ADA5-8D7102B25C2C}" srcOrd="0" destOrd="0" presId="urn:microsoft.com/office/officeart/2005/8/layout/hierarchy1"/>
    <dgm:cxn modelId="{935159E4-E613-2E44-A5D9-E891AC3FDDF5}" type="presParOf" srcId="{847DFE40-EBE9-224B-996C-052543AC9991}" destId="{F538582D-454F-7647-8F58-BA81A6050F5E}" srcOrd="1" destOrd="0" presId="urn:microsoft.com/office/officeart/2005/8/layout/hierarchy1"/>
    <dgm:cxn modelId="{599C225C-BB96-F74F-8383-9661D76D627F}" type="presParOf" srcId="{3BBE7C33-6DC7-4942-BBFA-8EE0C79F3BB7}" destId="{A7079CD1-1078-464D-B5D6-4F0B3AD17A5E}" srcOrd="1" destOrd="0" presId="urn:microsoft.com/office/officeart/2005/8/layout/hierarchy1"/>
    <dgm:cxn modelId="{B968DA47-2B58-A147-A144-52DBB8EC9B52}" type="presParOf" srcId="{9ABEA93E-93E2-5945-91F1-CC5586969818}" destId="{381E4B7F-2DCD-8848-B22C-2976594ED838}" srcOrd="1" destOrd="0" presId="urn:microsoft.com/office/officeart/2005/8/layout/hierarchy1"/>
    <dgm:cxn modelId="{AFF8AFC2-D40A-3249-A53A-FC55FF7540D2}" type="presParOf" srcId="{381E4B7F-2DCD-8848-B22C-2976594ED838}" destId="{333DDD66-CD5F-F242-9453-D8B205A9FB0B}" srcOrd="0" destOrd="0" presId="urn:microsoft.com/office/officeart/2005/8/layout/hierarchy1"/>
    <dgm:cxn modelId="{32A07AC5-99E0-A146-AD9E-9D1CE5F2F431}" type="presParOf" srcId="{333DDD66-CD5F-F242-9453-D8B205A9FB0B}" destId="{1A3545F9-5E6D-704D-9545-91AC3C3F9599}" srcOrd="0" destOrd="0" presId="urn:microsoft.com/office/officeart/2005/8/layout/hierarchy1"/>
    <dgm:cxn modelId="{70BBDDD8-981A-E84E-AFDA-672E86A2F849}" type="presParOf" srcId="{333DDD66-CD5F-F242-9453-D8B205A9FB0B}" destId="{640B3B80-6E74-D74A-8D96-3C3952448709}" srcOrd="1" destOrd="0" presId="urn:microsoft.com/office/officeart/2005/8/layout/hierarchy1"/>
    <dgm:cxn modelId="{8B61FBD7-3F5C-3F4E-8509-5237290F8D8C}" type="presParOf" srcId="{381E4B7F-2DCD-8848-B22C-2976594ED838}" destId="{9AACCC0D-09F8-9A42-A087-2AD8C1A05C49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73D40C4-D15E-F140-ADA5-8D7102B25C2C}">
      <dsp:nvSpPr>
        <dsp:cNvPr id="0" name=""/>
        <dsp:cNvSpPr/>
      </dsp:nvSpPr>
      <dsp:spPr>
        <a:xfrm>
          <a:off x="1227" y="213139"/>
          <a:ext cx="4309690" cy="273665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538582D-454F-7647-8F58-BA81A6050F5E}">
      <dsp:nvSpPr>
        <dsp:cNvPr id="0" name=""/>
        <dsp:cNvSpPr/>
      </dsp:nvSpPr>
      <dsp:spPr>
        <a:xfrm>
          <a:off x="480082" y="668051"/>
          <a:ext cx="4309690" cy="273665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3100" kern="1200"/>
            <a:t>A maradék fogakhoz cementezett, a szájból el nem távolítható fogpótlások.</a:t>
          </a:r>
          <a:endParaRPr lang="en-US" sz="3100" kern="1200"/>
        </a:p>
      </dsp:txBody>
      <dsp:txXfrm>
        <a:off x="560236" y="748205"/>
        <a:ext cx="4149382" cy="2576345"/>
      </dsp:txXfrm>
    </dsp:sp>
    <dsp:sp modelId="{1A3545F9-5E6D-704D-9545-91AC3C3F9599}">
      <dsp:nvSpPr>
        <dsp:cNvPr id="0" name=""/>
        <dsp:cNvSpPr/>
      </dsp:nvSpPr>
      <dsp:spPr>
        <a:xfrm>
          <a:off x="5268627" y="213139"/>
          <a:ext cx="4309690" cy="273665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40B3B80-6E74-D74A-8D96-3C3952448709}">
      <dsp:nvSpPr>
        <dsp:cNvPr id="0" name=""/>
        <dsp:cNvSpPr/>
      </dsp:nvSpPr>
      <dsp:spPr>
        <a:xfrm>
          <a:off x="5747481" y="668051"/>
          <a:ext cx="4309690" cy="273665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3100" kern="1200"/>
            <a:t>A fix pótlást csak az orvos tudja eltávolítani, a fogmű károsításával.</a:t>
          </a:r>
          <a:endParaRPr lang="en-US" sz="3100" kern="1200"/>
        </a:p>
      </dsp:txBody>
      <dsp:txXfrm>
        <a:off x="5827635" y="748205"/>
        <a:ext cx="4149382" cy="257634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960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hu-HU"/>
              <a:t>Kattintson ide az alcím mintájának szerkesztéséhez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55F6B2-C9D1-9744-90EA-92CCFD594DAB}" type="datetimeFigureOut">
              <a:rPr lang="hu-HU" smtClean="0"/>
              <a:t>2021. 01. 06.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/>
            </a:lvl1pPr>
          </a:lstStyle>
          <a:p>
            <a:fld id="{5BD56A14-CCA0-0F4C-BE87-5949507208A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436030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55F6B2-C9D1-9744-90EA-92CCFD594DAB}" type="datetimeFigureOut">
              <a:rPr lang="hu-HU" smtClean="0"/>
              <a:t>2021. 01. 06.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D56A14-CCA0-0F4C-BE87-5949507208A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1754491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55F6B2-C9D1-9744-90EA-92CCFD594DAB}" type="datetimeFigureOut">
              <a:rPr lang="hu-HU" smtClean="0"/>
              <a:t>2021. 01. 06.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D56A14-CCA0-0F4C-BE87-5949507208A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323165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Click to edit Master title style</a:t>
            </a:r>
            <a:endParaRPr lang="en-US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832FAE0F-E931-4143-8BBB-95E362B508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9B6518-D76D-6246-B09E-F7CE62DF71B5}" type="datetimeFigureOut">
              <a:rPr lang="en-US" altLang="hu-HU"/>
              <a:pPr>
                <a:defRPr/>
              </a:pPr>
              <a:t>1/6/21</a:t>
            </a:fld>
            <a:endParaRPr lang="en-US" altLang="hu-HU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9DE3EC59-BAB5-574E-A7B5-FAACC6B134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C79C3D53-0861-8D4F-B2B1-9D195B11F8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858F101-769C-DD4C-A48C-8F02863B5D5A}" type="slidenum">
              <a:rPr lang="en-US" altLang="hu-HU"/>
              <a:pPr/>
              <a:t>‹#›</a:t>
            </a:fld>
            <a:endParaRPr lang="en-US" altLang="hu-HU"/>
          </a:p>
        </p:txBody>
      </p:sp>
    </p:spTree>
    <p:extLst>
      <p:ext uri="{BB962C8B-B14F-4D97-AF65-F5344CB8AC3E}">
        <p14:creationId xmlns:p14="http://schemas.microsoft.com/office/powerpoint/2010/main" val="9655964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55F6B2-C9D1-9744-90EA-92CCFD594DAB}" type="datetimeFigureOut">
              <a:rPr lang="hu-HU" smtClean="0"/>
              <a:t>2021. 01. 06.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D56A14-CCA0-0F4C-BE87-5949507208A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753637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8000" b="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/>
          <a:p>
            <a:fld id="{0755F6B2-C9D1-9744-90EA-92CCFD594DAB}" type="datetimeFigureOut">
              <a:rPr lang="hu-HU" smtClean="0"/>
              <a:t>2021. 01. 06.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/>
          <a:p>
            <a:endParaRPr lang="hu-HU"/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fld id="{5BD56A14-CCA0-0F4C-BE87-5949507208A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893876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55F6B2-C9D1-9744-90EA-92CCFD594DAB}" type="datetimeFigureOut">
              <a:rPr lang="hu-HU" smtClean="0"/>
              <a:t>2021. 01. 06.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D56A14-CCA0-0F4C-BE87-5949507208A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258222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55F6B2-C9D1-9744-90EA-92CCFD594DAB}" type="datetimeFigureOut">
              <a:rPr lang="hu-HU" smtClean="0"/>
              <a:t>2021. 01. 06.</a:t>
            </a:fld>
            <a:endParaRPr lang="hu-H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D56A14-CCA0-0F4C-BE87-5949507208A9}" type="slidenum">
              <a:rPr lang="hu-HU" smtClean="0"/>
              <a:t>‹#›</a:t>
            </a:fld>
            <a:endParaRPr lang="hu-H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2161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55F6B2-C9D1-9744-90EA-92CCFD594DAB}" type="datetimeFigureOut">
              <a:rPr lang="hu-HU" smtClean="0"/>
              <a:t>2021. 01. 06.</a:t>
            </a:fld>
            <a:endParaRPr lang="hu-H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D56A14-CCA0-0F4C-BE87-5949507208A9}" type="slidenum">
              <a:rPr lang="hu-HU" smtClean="0"/>
              <a:t>‹#›</a:t>
            </a:fld>
            <a:endParaRPr lang="hu-HU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19726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55F6B2-C9D1-9744-90EA-92CCFD594DAB}" type="datetimeFigureOut">
              <a:rPr lang="hu-HU" smtClean="0"/>
              <a:t>2021. 01. 06.</a:t>
            </a:fld>
            <a:endParaRPr lang="hu-H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D56A14-CCA0-0F4C-BE87-5949507208A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586335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55F6B2-C9D1-9744-90EA-92CCFD594DAB}" type="datetimeFigureOut">
              <a:rPr lang="hu-HU" smtClean="0"/>
              <a:t>2021. 01. 06.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D56A14-CCA0-0F4C-BE87-5949507208A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0992134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55F6B2-C9D1-9744-90EA-92CCFD594DAB}" type="datetimeFigureOut">
              <a:rPr lang="hu-HU" smtClean="0"/>
              <a:t>2021. 01. 06.</a:t>
            </a:fld>
            <a:endParaRPr lang="hu-HU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D56A14-CCA0-0F4C-BE87-5949507208A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955184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microsoft.com/office/2007/relationships/hdphoto" Target="../media/hdphoto1.wdp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fld id="{0755F6B2-C9D1-9744-90EA-92CCFD594DAB}" type="datetimeFigureOut">
              <a:rPr lang="hu-HU" smtClean="0"/>
              <a:t>2021. 01. 06.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endParaRPr lang="hu-HU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+mj-lt"/>
              </a:defRPr>
            </a:lvl1pPr>
          </a:lstStyle>
          <a:p>
            <a:fld id="{5BD56A14-CCA0-0F4C-BE87-5949507208A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8122416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microsoft.com/office/2007/relationships/hdphoto" Target="../media/hdphoto2.wdp"/><Relationship Id="rId7" Type="http://schemas.openxmlformats.org/officeDocument/2006/relationships/diagramColors" Target="../diagrams/colors1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1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5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s://hu.wikipedia.org/wiki/Oxid" TargetMode="External"/><Relationship Id="rId3" Type="http://schemas.openxmlformats.org/officeDocument/2006/relationships/hyperlink" Target="https://hu.wikipedia.org/wiki/%C3%81tmenetif%C3%A9mek" TargetMode="External"/><Relationship Id="rId7" Type="http://schemas.openxmlformats.org/officeDocument/2006/relationships/hyperlink" Target="https://hu.wikipedia.org/wiki/Cirk%C3%B3nium" TargetMode="External"/><Relationship Id="rId2" Type="http://schemas.openxmlformats.org/officeDocument/2006/relationships/hyperlink" Target="https://hu.wikipedia.org/wiki/Cirk%C3%B3nium-dioxid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hu.wikipedia.org/wiki/Szervetlen_vegy%C3%BClet" TargetMode="External"/><Relationship Id="rId5" Type="http://schemas.openxmlformats.org/officeDocument/2006/relationships/hyperlink" Target="https://hu.wikipedia.org/wiki/Vegyjel" TargetMode="External"/><Relationship Id="rId10" Type="http://schemas.openxmlformats.org/officeDocument/2006/relationships/hyperlink" Target="https://hu.wikipedia.org/wiki/K%C3%A9nsav" TargetMode="External"/><Relationship Id="rId4" Type="http://schemas.openxmlformats.org/officeDocument/2006/relationships/hyperlink" Target="https://hu.wikipedia.org/wiki/Rendsz%C3%A1m_(k%C3%A9mia)" TargetMode="External"/><Relationship Id="rId9" Type="http://schemas.openxmlformats.org/officeDocument/2006/relationships/hyperlink" Target="https://hu.wikipedia.org/wiki/Hidrog%C3%A9n-fluorid" TargetMode="Externa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1">
                <a:tint val="75000"/>
                <a:shade val="58000"/>
                <a:satMod val="120000"/>
              </a:schemeClr>
              <a:schemeClr val="bg1">
                <a:tint val="50000"/>
                <a:shade val="96000"/>
              </a:schemeClr>
            </a:duotone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E2D3DCD-4716-40AA-90C0-6F2F9F116C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-1"/>
            <a:ext cx="12188952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37BACED-9574-4AAE-9D04-5100308350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048" y="4225845"/>
            <a:ext cx="12192000" cy="2610465"/>
          </a:xfrm>
          <a:prstGeom prst="rect">
            <a:avLst/>
          </a:prstGeom>
          <a:solidFill>
            <a:schemeClr val="bg2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DAEC2879-E066-6B42-84AD-82D7CC6182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51559" y="4355692"/>
            <a:ext cx="10509069" cy="1472224"/>
          </a:xfrm>
        </p:spPr>
        <p:txBody>
          <a:bodyPr anchor="b">
            <a:normAutofit/>
          </a:bodyPr>
          <a:lstStyle/>
          <a:p>
            <a:r>
              <a:rPr lang="hu-HU" sz="6600">
                <a:solidFill>
                  <a:schemeClr val="tx1"/>
                </a:solidFill>
              </a:rPr>
              <a:t>Fogpótlástan 3.</a:t>
            </a: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A3E54EAA-C82A-0844-900B-D40BA5E164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69848" y="5908301"/>
            <a:ext cx="10509068" cy="448955"/>
          </a:xfrm>
        </p:spPr>
        <p:txBody>
          <a:bodyPr>
            <a:normAutofit/>
          </a:bodyPr>
          <a:lstStyle/>
          <a:p>
            <a:r>
              <a:rPr lang="hu-HU" sz="2000">
                <a:solidFill>
                  <a:srgbClr val="FFFFFF"/>
                </a:solidFill>
              </a:rPr>
              <a:t>Szabados Tímea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2217C0B-844C-4850-9A8E-F003494F3B5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9895" b="22097"/>
          <a:stretch/>
        </p:blipFill>
        <p:spPr>
          <a:xfrm>
            <a:off x="20" y="10"/>
            <a:ext cx="12191980" cy="4243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918279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18125CED-4642-4F40-9FE5-32A4504EDB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</p:spPr>
        <p:txBody>
          <a:bodyPr>
            <a:normAutofit/>
          </a:bodyPr>
          <a:lstStyle/>
          <a:p>
            <a:r>
              <a:rPr lang="hu-HU" dirty="0"/>
              <a:t>Rögzített (fix) pótlások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FD711E9-7F79-40A9-8D9E-4AE293C154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66800" y="2013293"/>
            <a:ext cx="10058400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Tartalom helye 2">
            <a:extLst>
              <a:ext uri="{FF2B5EF4-FFF2-40B4-BE49-F238E27FC236}">
                <a16:creationId xmlns:a16="http://schemas.microsoft.com/office/drawing/2014/main" id="{0F24479C-6F26-4083-AA67-625556B5558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12997693"/>
              </p:ext>
            </p:extLst>
          </p:nvPr>
        </p:nvGraphicFramePr>
        <p:xfrm>
          <a:off x="1069975" y="2385390"/>
          <a:ext cx="10058400" cy="36178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5995612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7">
            <a:extLst>
              <a:ext uri="{FF2B5EF4-FFF2-40B4-BE49-F238E27FC236}">
                <a16:creationId xmlns:a16="http://schemas.microsoft.com/office/drawing/2014/main" id="{5118BA95-03E7-41B7-B442-0AF8C0A7FF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3048" y="0"/>
            <a:ext cx="12188952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E799C3D5-7D55-4046-808C-F290F456D6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61035" y="1679569"/>
            <a:ext cx="3498864" cy="3498858"/>
            <a:chOff x="1061035" y="1679569"/>
            <a:chExt cx="3498864" cy="3498858"/>
          </a:xfrm>
        </p:grpSpPr>
        <p:sp>
          <p:nvSpPr>
            <p:cNvPr id="29" name="Oval 10">
              <a:extLst>
                <a:ext uri="{FF2B5EF4-FFF2-40B4-BE49-F238E27FC236}">
                  <a16:creationId xmlns:a16="http://schemas.microsoft.com/office/drawing/2014/main" id="{059D8741-EAD6-41B1-A882-70D70FC358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61035" y="1679569"/>
              <a:ext cx="3498864" cy="3498858"/>
            </a:xfrm>
            <a:prstGeom prst="ellipse">
              <a:avLst/>
            </a:prstGeom>
            <a:blipFill dpi="0" rotWithShape="1">
              <a:blip r:embed="rId2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aturation sat="400000"/>
                        </a14:imgEffect>
                        <a14:imgEffect>
                          <a14:brightnessContrast bright="-40000" contrast="40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45444F36-3103-4D11-A25F-C054D4606D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46134" y="1864667"/>
              <a:ext cx="3128666" cy="312866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" name="Cím 1">
            <a:extLst>
              <a:ext uri="{FF2B5EF4-FFF2-40B4-BE49-F238E27FC236}">
                <a16:creationId xmlns:a16="http://schemas.microsoft.com/office/drawing/2014/main" id="{748A6A47-04D4-954D-9D56-1A59FE940F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0145" y="2376862"/>
            <a:ext cx="2640646" cy="2104273"/>
          </a:xfrm>
          <a:noFill/>
        </p:spPr>
        <p:txBody>
          <a:bodyPr>
            <a:normAutofit/>
          </a:bodyPr>
          <a:lstStyle/>
          <a:p>
            <a:pPr algn="ctr"/>
            <a:r>
              <a:rPr lang="en-US" altLang="hu-HU" sz="3000">
                <a:solidFill>
                  <a:srgbClr val="FFFFFF"/>
                </a:solidFill>
              </a:rPr>
              <a:t>Inlay, onlay, overlay</a:t>
            </a:r>
            <a:endParaRPr lang="hu-HU" sz="3000">
              <a:solidFill>
                <a:srgbClr val="FFFFFF"/>
              </a:solidFill>
            </a:endParaRPr>
          </a:p>
        </p:txBody>
      </p:sp>
      <p:sp>
        <p:nvSpPr>
          <p:cNvPr id="30" name="Rectangle 13">
            <a:extLst>
              <a:ext uri="{FF2B5EF4-FFF2-40B4-BE49-F238E27FC236}">
                <a16:creationId xmlns:a16="http://schemas.microsoft.com/office/drawing/2014/main" id="{AD9B3EAD-A2B3-42C4-927C-3455E3E69E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502277" y="3388659"/>
            <a:ext cx="3657600" cy="80683"/>
          </a:xfrm>
          <a:prstGeom prst="rect">
            <a:avLst/>
          </a:prstGeom>
          <a:blipFill dpi="0" rotWithShape="1">
            <a:blip r:embed="rId4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1" name="Tartalom helye 2">
            <a:extLst>
              <a:ext uri="{FF2B5EF4-FFF2-40B4-BE49-F238E27FC236}">
                <a16:creationId xmlns:a16="http://schemas.microsoft.com/office/drawing/2014/main" id="{52B7D0CC-A4C0-A241-87D2-0C33012C50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98570" y="609601"/>
            <a:ext cx="6188630" cy="5595256"/>
          </a:xfrm>
        </p:spPr>
        <p:txBody>
          <a:bodyPr anchor="ctr">
            <a:normAutofit/>
          </a:bodyPr>
          <a:lstStyle/>
          <a:p>
            <a:r>
              <a:rPr lang="hu-HU" sz="2400" dirty="0"/>
              <a:t>A fogkorona hiányzó részét pótló </a:t>
            </a:r>
            <a:r>
              <a:rPr lang="hu-HU" sz="2400" dirty="0" err="1"/>
              <a:t>fogmű</a:t>
            </a:r>
            <a:endParaRPr lang="hu-HU" sz="2400" dirty="0"/>
          </a:p>
          <a:p>
            <a:r>
              <a:rPr lang="en-US" altLang="hu-HU" sz="2400" b="1" dirty="0" err="1"/>
              <a:t>Olyan</a:t>
            </a:r>
            <a:r>
              <a:rPr lang="en-US" altLang="hu-HU" sz="2400" b="1" dirty="0"/>
              <a:t> </a:t>
            </a:r>
            <a:r>
              <a:rPr lang="en-US" altLang="hu-HU" sz="2400" b="1" dirty="0" err="1"/>
              <a:t>indirekt</a:t>
            </a:r>
            <a:r>
              <a:rPr lang="en-US" altLang="hu-HU" sz="2400" b="1" dirty="0"/>
              <a:t> </a:t>
            </a:r>
            <a:r>
              <a:rPr lang="en-US" altLang="hu-HU" sz="2400" b="1" dirty="0" err="1"/>
              <a:t>restaurációk</a:t>
            </a:r>
            <a:r>
              <a:rPr lang="en-US" altLang="hu-HU" sz="2400" b="1" dirty="0"/>
              <a:t>, </a:t>
            </a:r>
            <a:r>
              <a:rPr lang="en-US" altLang="hu-HU" sz="2400" b="1" dirty="0" err="1"/>
              <a:t>melyek</a:t>
            </a:r>
            <a:r>
              <a:rPr lang="en-US" altLang="hu-HU" sz="2400" b="1" dirty="0"/>
              <a:t> a </a:t>
            </a:r>
            <a:r>
              <a:rPr lang="en-US" altLang="hu-HU" sz="2400" b="1" dirty="0" err="1"/>
              <a:t>fogakban</a:t>
            </a:r>
            <a:r>
              <a:rPr lang="en-US" altLang="hu-HU" sz="2400" b="1" dirty="0"/>
              <a:t> </a:t>
            </a:r>
            <a:r>
              <a:rPr lang="en-US" altLang="hu-HU" sz="2400" b="1" dirty="0" err="1"/>
              <a:t>megfelelően</a:t>
            </a:r>
            <a:r>
              <a:rPr lang="en-US" altLang="hu-HU" sz="2400" b="1" dirty="0"/>
              <a:t> </a:t>
            </a:r>
            <a:r>
              <a:rPr lang="en-US" altLang="hu-HU" sz="2400" b="1" dirty="0" err="1"/>
              <a:t>kialakított</a:t>
            </a:r>
            <a:r>
              <a:rPr lang="en-US" altLang="hu-HU" sz="2400" b="1" dirty="0"/>
              <a:t> </a:t>
            </a:r>
            <a:r>
              <a:rPr lang="en-US" altLang="hu-HU" sz="2400" b="1" dirty="0" err="1"/>
              <a:t>üregbe</a:t>
            </a:r>
            <a:r>
              <a:rPr lang="en-US" altLang="hu-HU" sz="2400" b="1" dirty="0"/>
              <a:t> </a:t>
            </a:r>
            <a:r>
              <a:rPr lang="en-US" altLang="hu-HU" sz="2400" b="1" dirty="0" err="1"/>
              <a:t>illeszkedve</a:t>
            </a:r>
            <a:r>
              <a:rPr lang="en-US" altLang="hu-HU" sz="2400" b="1" dirty="0"/>
              <a:t> </a:t>
            </a:r>
            <a:r>
              <a:rPr lang="en-US" altLang="hu-HU" sz="2400" b="1" dirty="0" err="1"/>
              <a:t>adják</a:t>
            </a:r>
            <a:r>
              <a:rPr lang="en-US" altLang="hu-HU" sz="2400" b="1" dirty="0"/>
              <a:t> </a:t>
            </a:r>
            <a:r>
              <a:rPr lang="en-US" altLang="hu-HU" sz="2400" b="1" dirty="0" err="1"/>
              <a:t>vissza</a:t>
            </a:r>
            <a:r>
              <a:rPr lang="en-US" altLang="hu-HU" sz="2400" b="1" dirty="0"/>
              <a:t> a fog </a:t>
            </a:r>
            <a:r>
              <a:rPr lang="en-US" altLang="hu-HU" sz="2400" b="1" dirty="0" err="1"/>
              <a:t>funkcióit</a:t>
            </a:r>
            <a:r>
              <a:rPr lang="en-US" altLang="hu-HU" sz="2400" b="1" dirty="0"/>
              <a:t>. </a:t>
            </a:r>
          </a:p>
          <a:p>
            <a:r>
              <a:rPr lang="hu-HU" altLang="hu-HU" sz="2400" dirty="0"/>
              <a:t>A </a:t>
            </a:r>
            <a:r>
              <a:rPr lang="hu-HU" altLang="hu-HU" sz="2400" dirty="0" err="1"/>
              <a:t>szuvasodás</a:t>
            </a:r>
            <a:r>
              <a:rPr lang="hu-HU" altLang="hu-HU" sz="2400" dirty="0"/>
              <a:t> miatt </a:t>
            </a:r>
            <a:r>
              <a:rPr lang="hu-HU" altLang="hu-HU" sz="2400" dirty="0" err="1"/>
              <a:t>károsodott</a:t>
            </a:r>
            <a:r>
              <a:rPr lang="hu-HU" altLang="hu-HU" sz="2400" dirty="0"/>
              <a:t> fogkorona </a:t>
            </a:r>
            <a:r>
              <a:rPr lang="hu-HU" altLang="hu-HU" sz="2400" dirty="0" err="1"/>
              <a:t>helyreállítására</a:t>
            </a:r>
            <a:r>
              <a:rPr lang="hu-HU" altLang="hu-HU" sz="2400" dirty="0"/>
              <a:t>, esetleg </a:t>
            </a:r>
            <a:r>
              <a:rPr lang="hu-HU" altLang="hu-HU" sz="2400" dirty="0" err="1"/>
              <a:t>rögzített</a:t>
            </a:r>
            <a:r>
              <a:rPr lang="hu-HU" altLang="hu-HU" sz="2400" dirty="0"/>
              <a:t> </a:t>
            </a:r>
            <a:r>
              <a:rPr lang="hu-HU" altLang="hu-HU" sz="2400" dirty="0" err="1"/>
              <a:t>fogművek</a:t>
            </a:r>
            <a:r>
              <a:rPr lang="hu-HU" altLang="hu-HU" sz="2400" dirty="0"/>
              <a:t> </a:t>
            </a:r>
            <a:r>
              <a:rPr lang="hu-HU" altLang="hu-HU" sz="2400" dirty="0" err="1"/>
              <a:t>elhorgonyzására</a:t>
            </a:r>
            <a:r>
              <a:rPr lang="hu-HU" altLang="hu-HU" sz="2400" dirty="0"/>
              <a:t> </a:t>
            </a:r>
            <a:r>
              <a:rPr lang="hu-HU" altLang="hu-HU" sz="2400" dirty="0" err="1"/>
              <a:t>szolgál</a:t>
            </a:r>
            <a:r>
              <a:rPr lang="hu-HU" altLang="hu-HU" sz="2400" dirty="0"/>
              <a:t>. </a:t>
            </a:r>
            <a:endParaRPr lang="en-US" altLang="hu-HU" sz="2400" dirty="0"/>
          </a:p>
          <a:p>
            <a:r>
              <a:rPr lang="hu-HU" sz="2400" dirty="0"/>
              <a:t>Készülhet fémből, műanyagból, porcelánból, anorganikus anyag kombinációjával előállított kompozíciós műanyagból.</a:t>
            </a:r>
          </a:p>
          <a:p>
            <a:r>
              <a:rPr lang="hu-HU" dirty="0"/>
              <a:t>az utóbbi 2 anyag nem alkalmas híd horgonynak</a:t>
            </a:r>
          </a:p>
        </p:txBody>
      </p:sp>
    </p:spTree>
    <p:extLst>
      <p:ext uri="{BB962C8B-B14F-4D97-AF65-F5344CB8AC3E}">
        <p14:creationId xmlns:p14="http://schemas.microsoft.com/office/powerpoint/2010/main" val="3292662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Content Placeholder 2">
            <a:extLst>
              <a:ext uri="{FF2B5EF4-FFF2-40B4-BE49-F238E27FC236}">
                <a16:creationId xmlns:a16="http://schemas.microsoft.com/office/drawing/2014/main" id="{1A71C9F7-045B-E447-BA85-D9F37C3790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2963" y="134938"/>
            <a:ext cx="10272712" cy="3294062"/>
          </a:xfrm>
        </p:spPr>
        <p:txBody>
          <a:bodyPr/>
          <a:lstStyle/>
          <a:p>
            <a:pPr eaLnBrk="1" hangingPunct="1"/>
            <a:r>
              <a:rPr lang="en-US" altLang="hu-HU" sz="2800" b="1" u="sng" dirty="0"/>
              <a:t>Inlay</a:t>
            </a:r>
            <a:r>
              <a:rPr lang="en-US" altLang="hu-HU" sz="2800" dirty="0"/>
              <a:t>: </a:t>
            </a:r>
            <a:r>
              <a:rPr lang="en-US" altLang="hu-HU" sz="2800" dirty="0" err="1"/>
              <a:t>occlusalis</a:t>
            </a:r>
            <a:r>
              <a:rPr lang="en-US" altLang="hu-HU" sz="2800" dirty="0"/>
              <a:t> </a:t>
            </a:r>
            <a:r>
              <a:rPr lang="en-US" altLang="hu-HU" sz="2800" dirty="0" err="1"/>
              <a:t>vagy</a:t>
            </a:r>
            <a:r>
              <a:rPr lang="en-US" altLang="hu-HU" sz="2800" dirty="0"/>
              <a:t> proximo-</a:t>
            </a:r>
            <a:r>
              <a:rPr lang="en-US" altLang="hu-HU" sz="2800" dirty="0" err="1"/>
              <a:t>occlisalis</a:t>
            </a:r>
            <a:r>
              <a:rPr lang="en-US" altLang="hu-HU" sz="2800" dirty="0"/>
              <a:t>, V. </a:t>
            </a:r>
            <a:r>
              <a:rPr lang="en-US" altLang="hu-HU" sz="2800" dirty="0" err="1"/>
              <a:t>osztályu</a:t>
            </a:r>
            <a:r>
              <a:rPr lang="en-US" altLang="hu-HU" sz="2800" dirty="0"/>
              <a:t>́ </a:t>
            </a:r>
          </a:p>
          <a:p>
            <a:pPr eaLnBrk="1" hangingPunct="1"/>
            <a:r>
              <a:rPr lang="en-US" altLang="hu-HU" sz="2800" b="1" u="sng" dirty="0" err="1"/>
              <a:t>Onlay</a:t>
            </a:r>
            <a:r>
              <a:rPr lang="en-US" altLang="hu-HU" sz="2800" dirty="0"/>
              <a:t>: </a:t>
            </a:r>
            <a:r>
              <a:rPr lang="en-US" altLang="hu-HU" sz="2800" dirty="0" err="1"/>
              <a:t>egy</a:t>
            </a:r>
            <a:r>
              <a:rPr lang="en-US" altLang="hu-HU" sz="2800" dirty="0"/>
              <a:t> </a:t>
            </a:r>
            <a:r>
              <a:rPr lang="en-US" altLang="hu-HU" sz="2800" dirty="0" err="1"/>
              <a:t>vagy</a:t>
            </a:r>
            <a:r>
              <a:rPr lang="en-US" altLang="hu-HU" sz="2800" dirty="0"/>
              <a:t> </a:t>
            </a:r>
            <a:r>
              <a:rPr lang="en-US" altLang="hu-HU" sz="2800" dirty="0" err="1"/>
              <a:t>több</a:t>
            </a:r>
            <a:r>
              <a:rPr lang="en-US" altLang="hu-HU" sz="2800" dirty="0"/>
              <a:t> </a:t>
            </a:r>
            <a:r>
              <a:rPr lang="en-US" altLang="hu-HU" sz="2800" dirty="0" err="1"/>
              <a:t>csücsök</a:t>
            </a:r>
            <a:r>
              <a:rPr lang="en-US" altLang="hu-HU" sz="2800" dirty="0"/>
              <a:t> </a:t>
            </a:r>
            <a:r>
              <a:rPr lang="en-US" altLang="hu-HU" sz="2800" dirty="0" err="1"/>
              <a:t>területének</a:t>
            </a:r>
            <a:r>
              <a:rPr lang="en-US" altLang="hu-HU" sz="2800" dirty="0"/>
              <a:t> </a:t>
            </a:r>
            <a:r>
              <a:rPr lang="en-US" altLang="hu-HU" sz="2800" dirty="0" err="1"/>
              <a:t>megfelelően</a:t>
            </a:r>
            <a:r>
              <a:rPr lang="en-US" altLang="hu-HU" sz="2800" dirty="0"/>
              <a:t> </a:t>
            </a:r>
            <a:r>
              <a:rPr lang="en-US" altLang="hu-HU" sz="2800" dirty="0" err="1"/>
              <a:t>kiterjedtebb</a:t>
            </a:r>
            <a:r>
              <a:rPr lang="en-US" altLang="hu-HU" sz="2800" dirty="0"/>
              <a:t>, mint </a:t>
            </a:r>
            <a:r>
              <a:rPr lang="en-US" altLang="hu-HU" sz="2800" dirty="0" err="1"/>
              <a:t>az</a:t>
            </a:r>
            <a:r>
              <a:rPr lang="en-US" altLang="hu-HU" sz="2800" dirty="0"/>
              <a:t> inlay. </a:t>
            </a:r>
          </a:p>
          <a:p>
            <a:pPr eaLnBrk="1" hangingPunct="1"/>
            <a:r>
              <a:rPr lang="en-US" altLang="hu-HU" sz="2800" b="1" u="sng" dirty="0"/>
              <a:t>Overlay</a:t>
            </a:r>
            <a:r>
              <a:rPr lang="en-US" altLang="hu-HU" sz="2800" dirty="0"/>
              <a:t>: a </a:t>
            </a:r>
            <a:r>
              <a:rPr lang="en-US" altLang="hu-HU" sz="2800" dirty="0" err="1"/>
              <a:t>teljes</a:t>
            </a:r>
            <a:r>
              <a:rPr lang="en-US" altLang="hu-HU" sz="2800" dirty="0"/>
              <a:t> </a:t>
            </a:r>
            <a:r>
              <a:rPr lang="en-US" altLang="hu-HU" sz="2800" dirty="0" err="1"/>
              <a:t>occlusalis</a:t>
            </a:r>
            <a:r>
              <a:rPr lang="en-US" altLang="hu-HU" sz="2800" dirty="0"/>
              <a:t> </a:t>
            </a:r>
            <a:r>
              <a:rPr lang="en-US" altLang="hu-HU" sz="2800" dirty="0" err="1"/>
              <a:t>felszínt</a:t>
            </a:r>
            <a:r>
              <a:rPr lang="en-US" altLang="hu-HU" sz="2800" dirty="0"/>
              <a:t> </a:t>
            </a:r>
            <a:r>
              <a:rPr lang="en-US" altLang="hu-HU" sz="2800" dirty="0" err="1"/>
              <a:t>beborítja</a:t>
            </a:r>
            <a:r>
              <a:rPr lang="en-US" altLang="hu-HU" sz="2800" dirty="0"/>
              <a:t>. </a:t>
            </a:r>
          </a:p>
          <a:p>
            <a:pPr lvl="2"/>
            <a:r>
              <a:rPr lang="en-US" altLang="hu-HU" dirty="0" err="1"/>
              <a:t>Parapulpalis</a:t>
            </a:r>
            <a:r>
              <a:rPr lang="en-US" altLang="hu-HU" dirty="0"/>
              <a:t> </a:t>
            </a:r>
            <a:r>
              <a:rPr lang="en-US" altLang="hu-HU" dirty="0" err="1"/>
              <a:t>csapokkal</a:t>
            </a:r>
            <a:r>
              <a:rPr lang="en-US" altLang="hu-HU" dirty="0"/>
              <a:t> </a:t>
            </a:r>
            <a:r>
              <a:rPr lang="en-US" altLang="hu-HU" dirty="0" err="1"/>
              <a:t>horgonyoznak</a:t>
            </a:r>
            <a:r>
              <a:rPr lang="en-US" altLang="hu-HU" dirty="0"/>
              <a:t> el</a:t>
            </a:r>
          </a:p>
          <a:p>
            <a:pPr lvl="2"/>
            <a:r>
              <a:rPr lang="en-US" altLang="hu-HU" dirty="0" err="1"/>
              <a:t>Harapásemelés</a:t>
            </a:r>
            <a:r>
              <a:rPr lang="en-US" altLang="hu-HU" dirty="0"/>
              <a:t> </a:t>
            </a:r>
            <a:r>
              <a:rPr lang="en-US" altLang="hu-HU" dirty="0" err="1"/>
              <a:t>céljára</a:t>
            </a:r>
            <a:r>
              <a:rPr lang="en-US" altLang="hu-HU" dirty="0"/>
              <a:t> is </a:t>
            </a:r>
            <a:r>
              <a:rPr lang="en-US" altLang="hu-HU" dirty="0" err="1"/>
              <a:t>alkalmazható</a:t>
            </a:r>
            <a:endParaRPr lang="en-US" altLang="hu-HU" dirty="0"/>
          </a:p>
        </p:txBody>
      </p:sp>
      <p:pic>
        <p:nvPicPr>
          <p:cNvPr id="8195" name="Picture 3" descr="Képernyőfotó 2020-01-28 - 15.20.54.png">
            <a:extLst>
              <a:ext uri="{FF2B5EF4-FFF2-40B4-BE49-F238E27FC236}">
                <a16:creationId xmlns:a16="http://schemas.microsoft.com/office/drawing/2014/main" id="{49C114E2-ABED-1A41-A6DE-F6E0BEA347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5464" y="2889250"/>
            <a:ext cx="6061075" cy="396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866138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3" descr="Képernyőfotó 2020-02-23 - 18.42.13.png">
            <a:extLst>
              <a:ext uri="{FF2B5EF4-FFF2-40B4-BE49-F238E27FC236}">
                <a16:creationId xmlns:a16="http://schemas.microsoft.com/office/drawing/2014/main" id="{8039E778-C1E2-6D4C-A561-114EA0315E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82601"/>
            <a:ext cx="9144000" cy="587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904470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>
            <a:extLst>
              <a:ext uri="{FF2B5EF4-FFF2-40B4-BE49-F238E27FC236}">
                <a16:creationId xmlns:a16="http://schemas.microsoft.com/office/drawing/2014/main" id="{A4544DC9-9820-E540-AD48-F40267F6E7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hu-HU" altLang="hu-HU"/>
          </a:p>
        </p:txBody>
      </p:sp>
      <p:sp>
        <p:nvSpPr>
          <p:cNvPr id="10243" name="Content Placeholder 2">
            <a:extLst>
              <a:ext uri="{FF2B5EF4-FFF2-40B4-BE49-F238E27FC236}">
                <a16:creationId xmlns:a16="http://schemas.microsoft.com/office/drawing/2014/main" id="{CCF84D50-62DD-E14F-AD49-719480A933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hu-HU" altLang="hu-HU"/>
          </a:p>
        </p:txBody>
      </p:sp>
      <p:pic>
        <p:nvPicPr>
          <p:cNvPr id="10244" name="Picture 3" descr="Képernyőfotó 2020-01-28 - 15.21.16.png">
            <a:extLst>
              <a:ext uri="{FF2B5EF4-FFF2-40B4-BE49-F238E27FC236}">
                <a16:creationId xmlns:a16="http://schemas.microsoft.com/office/drawing/2014/main" id="{8E200718-9A58-BB4A-AA8E-EC054B1F18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752" y="522288"/>
            <a:ext cx="9604248" cy="5757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369678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5E7525DC-4AAD-DA4D-9E87-F0B6DED45E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-101156"/>
            <a:ext cx="10058400" cy="1609344"/>
          </a:xfrm>
        </p:spPr>
        <p:txBody>
          <a:bodyPr/>
          <a:lstStyle/>
          <a:p>
            <a:r>
              <a:rPr lang="hu-HU" dirty="0"/>
              <a:t>Betét készítése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C8403C3B-A2E0-BE49-BA5B-F1F3AB9FA3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9848" y="1385888"/>
            <a:ext cx="10058400" cy="5243512"/>
          </a:xfrm>
        </p:spPr>
        <p:txBody>
          <a:bodyPr/>
          <a:lstStyle/>
          <a:p>
            <a:pPr marL="457200" indent="-457200">
              <a:buAutoNum type="arabicPeriod"/>
            </a:pPr>
            <a:r>
              <a:rPr lang="hu-HU" sz="3200" b="1" dirty="0">
                <a:solidFill>
                  <a:srgbClr val="002060"/>
                </a:solidFill>
              </a:rPr>
              <a:t>Indirekt módon</a:t>
            </a:r>
          </a:p>
          <a:p>
            <a:pPr lvl="1">
              <a:lnSpc>
                <a:spcPct val="100000"/>
              </a:lnSpc>
            </a:pPr>
            <a:r>
              <a:rPr lang="hu-HU" sz="2200" b="1" dirty="0" err="1"/>
              <a:t>Cavitás</a:t>
            </a:r>
            <a:r>
              <a:rPr lang="hu-HU" sz="2200" b="1" dirty="0"/>
              <a:t> alakítás - </a:t>
            </a:r>
            <a:r>
              <a:rPr lang="hu-HU" sz="2200" b="1" dirty="0" err="1"/>
              <a:t>fissura</a:t>
            </a:r>
            <a:r>
              <a:rPr lang="hu-HU" sz="2200" b="1" dirty="0"/>
              <a:t>, </a:t>
            </a:r>
            <a:r>
              <a:rPr lang="hu-HU" sz="2200" b="1" dirty="0" err="1"/>
              <a:t>inlay</a:t>
            </a:r>
            <a:r>
              <a:rPr lang="hu-HU" sz="2200" b="1" dirty="0"/>
              <a:t> gyémánt fúrók, acél </a:t>
            </a:r>
            <a:r>
              <a:rPr lang="hu-HU" sz="2200" b="1" dirty="0" err="1"/>
              <a:t>gömgfúró</a:t>
            </a:r>
            <a:endParaRPr lang="hu-HU" sz="2200" b="1" dirty="0"/>
          </a:p>
          <a:p>
            <a:pPr lvl="1">
              <a:lnSpc>
                <a:spcPct val="100000"/>
              </a:lnSpc>
            </a:pPr>
            <a:r>
              <a:rPr lang="hu-HU" sz="2200" b="1" dirty="0"/>
              <a:t>Lenyomat – precíziós-szituációs, </a:t>
            </a:r>
            <a:r>
              <a:rPr lang="hu-HU" sz="2200" b="1" dirty="0" err="1"/>
              <a:t>antagonista</a:t>
            </a:r>
            <a:r>
              <a:rPr lang="hu-HU" sz="2200" b="1" dirty="0"/>
              <a:t>, viaszharapás – technikushoz megy</a:t>
            </a:r>
          </a:p>
          <a:p>
            <a:pPr lvl="1">
              <a:lnSpc>
                <a:spcPct val="100000"/>
              </a:lnSpc>
            </a:pPr>
            <a:r>
              <a:rPr lang="hu-HU" sz="2200" dirty="0"/>
              <a:t>A technikus mintát készít, </a:t>
            </a:r>
            <a:r>
              <a:rPr lang="hu-HU" sz="2200" dirty="0" err="1"/>
              <a:t>artikulátorba</a:t>
            </a:r>
            <a:r>
              <a:rPr lang="hu-HU" sz="2200" dirty="0"/>
              <a:t> helyezi az </a:t>
            </a:r>
            <a:r>
              <a:rPr lang="hu-HU" sz="2200" dirty="0" err="1"/>
              <a:t>antagonistával</a:t>
            </a:r>
            <a:r>
              <a:rPr lang="hu-HU" sz="2200" dirty="0"/>
              <a:t> és a harapással.</a:t>
            </a:r>
          </a:p>
          <a:p>
            <a:pPr lvl="1">
              <a:lnSpc>
                <a:spcPct val="100000"/>
              </a:lnSpc>
            </a:pPr>
            <a:r>
              <a:rPr lang="hu-HU" sz="2200" dirty="0"/>
              <a:t>Ha fém </a:t>
            </a:r>
            <a:r>
              <a:rPr lang="hu-HU" sz="2200" dirty="0" err="1"/>
              <a:t>inlay</a:t>
            </a:r>
            <a:r>
              <a:rPr lang="hu-HU" sz="2200" dirty="0"/>
              <a:t> készül, akkor utána viaszból megmintázza, beágyazza, megönti, visszaküldi a kész </a:t>
            </a:r>
            <a:r>
              <a:rPr lang="hu-HU" sz="2200" dirty="0" err="1"/>
              <a:t>inlay</a:t>
            </a:r>
            <a:r>
              <a:rPr lang="hu-HU" sz="2200" dirty="0"/>
              <a:t>-t a fogorvosnak.</a:t>
            </a:r>
          </a:p>
          <a:p>
            <a:pPr lvl="1">
              <a:lnSpc>
                <a:spcPct val="100000"/>
              </a:lnSpc>
            </a:pPr>
            <a:r>
              <a:rPr lang="hu-HU" sz="2200" dirty="0"/>
              <a:t>Ha </a:t>
            </a:r>
            <a:r>
              <a:rPr lang="hu-HU" sz="2200" dirty="0" err="1"/>
              <a:t>kompozít</a:t>
            </a:r>
            <a:r>
              <a:rPr lang="hu-HU" sz="2200" dirty="0"/>
              <a:t> </a:t>
            </a:r>
            <a:r>
              <a:rPr lang="hu-HU" sz="2200" dirty="0" err="1"/>
              <a:t>inlay</a:t>
            </a:r>
            <a:r>
              <a:rPr lang="hu-HU" sz="2200" dirty="0"/>
              <a:t> készül, akkor </a:t>
            </a:r>
            <a:r>
              <a:rPr lang="hu-HU" sz="2200" dirty="0" err="1"/>
              <a:t>kompozítból</a:t>
            </a:r>
            <a:r>
              <a:rPr lang="hu-HU" sz="2200" dirty="0"/>
              <a:t> megmintázza, kipolimerizálja és a kész </a:t>
            </a:r>
            <a:r>
              <a:rPr lang="hu-HU" sz="2200" dirty="0" err="1"/>
              <a:t>inlay</a:t>
            </a:r>
            <a:r>
              <a:rPr lang="hu-HU" sz="2200" dirty="0"/>
              <a:t>-t visszaküldi a fogorvosnak.</a:t>
            </a:r>
          </a:p>
          <a:p>
            <a:pPr lvl="1">
              <a:lnSpc>
                <a:spcPct val="100000"/>
              </a:lnSpc>
            </a:pPr>
            <a:r>
              <a:rPr lang="hu-HU" sz="2200" dirty="0"/>
              <a:t>A fém vagy </a:t>
            </a:r>
            <a:r>
              <a:rPr lang="hu-HU" sz="2200" dirty="0" err="1"/>
              <a:t>kompozít</a:t>
            </a:r>
            <a:r>
              <a:rPr lang="hu-HU" sz="2200" dirty="0"/>
              <a:t> </a:t>
            </a:r>
            <a:r>
              <a:rPr lang="hu-HU" sz="2200" dirty="0" err="1"/>
              <a:t>inlay</a:t>
            </a:r>
            <a:r>
              <a:rPr lang="hu-HU" sz="2200" dirty="0"/>
              <a:t>-t az orvos bepróbálja, az </a:t>
            </a:r>
            <a:r>
              <a:rPr lang="hu-HU" sz="2200" dirty="0" err="1"/>
              <a:t>occlusiót</a:t>
            </a:r>
            <a:r>
              <a:rPr lang="hu-HU" sz="2200" dirty="0"/>
              <a:t> ellenőrzi és beragasztja. (Ragasztáshoz: foszfát-, </a:t>
            </a:r>
            <a:r>
              <a:rPr lang="hu-HU" sz="2200" dirty="0" err="1"/>
              <a:t>karboxilát</a:t>
            </a:r>
            <a:r>
              <a:rPr lang="hu-HU" sz="2200" dirty="0"/>
              <a:t>-, </a:t>
            </a:r>
            <a:r>
              <a:rPr lang="hu-HU" sz="2200" dirty="0" err="1"/>
              <a:t>üveginomer</a:t>
            </a:r>
            <a:r>
              <a:rPr lang="hu-HU" sz="2200" dirty="0"/>
              <a:t> cement – híg tejföl </a:t>
            </a:r>
            <a:r>
              <a:rPr lang="hu-HU" sz="2200" dirty="0" err="1"/>
              <a:t>sűrűségüre</a:t>
            </a:r>
            <a:r>
              <a:rPr lang="hu-HU" sz="2200" dirty="0"/>
              <a:t> keverve)</a:t>
            </a:r>
          </a:p>
          <a:p>
            <a:pPr lvl="1"/>
            <a:endParaRPr lang="hu-HU" b="1" dirty="0"/>
          </a:p>
        </p:txBody>
      </p:sp>
      <p:pic>
        <p:nvPicPr>
          <p:cNvPr id="5" name="Kép 4" descr="A képen műanyag látható&#10;&#10;Automatikusan generált leírás">
            <a:extLst>
              <a:ext uri="{FF2B5EF4-FFF2-40B4-BE49-F238E27FC236}">
                <a16:creationId xmlns:a16="http://schemas.microsoft.com/office/drawing/2014/main" id="{4429333E-AA0D-FF4E-AA77-48E674DDC0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0998" y="228600"/>
            <a:ext cx="2616573" cy="1473475"/>
          </a:xfrm>
          <a:prstGeom prst="rect">
            <a:avLst/>
          </a:prstGeom>
        </p:spPr>
      </p:pic>
      <p:pic>
        <p:nvPicPr>
          <p:cNvPr id="7" name="Kép 6" descr="A képen édes látható&#10;&#10;Automatikusan generált leírás">
            <a:extLst>
              <a:ext uri="{FF2B5EF4-FFF2-40B4-BE49-F238E27FC236}">
                <a16:creationId xmlns:a16="http://schemas.microsoft.com/office/drawing/2014/main" id="{059B665E-C913-2040-BBC6-710D85CA10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40768" y="228600"/>
            <a:ext cx="2081384" cy="1372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40040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134C9857-6BD9-E749-AD3F-4323075A58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Betét készítése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B509113F-7B35-3C4B-A187-454C67E858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9847" y="2121407"/>
            <a:ext cx="10345865" cy="4506355"/>
          </a:xfrm>
        </p:spPr>
        <p:txBody>
          <a:bodyPr/>
          <a:lstStyle/>
          <a:p>
            <a:pPr marL="0" indent="0">
              <a:buNone/>
            </a:pPr>
            <a:r>
              <a:rPr lang="hu-HU" sz="3200" b="1" dirty="0">
                <a:solidFill>
                  <a:srgbClr val="002060"/>
                </a:solidFill>
              </a:rPr>
              <a:t>2. Direkt módon</a:t>
            </a:r>
          </a:p>
          <a:p>
            <a:pPr>
              <a:lnSpc>
                <a:spcPct val="100000"/>
              </a:lnSpc>
            </a:pPr>
            <a:r>
              <a:rPr lang="hu-HU" b="1" dirty="0"/>
              <a:t> </a:t>
            </a:r>
            <a:r>
              <a:rPr lang="hu-HU" sz="2200" b="1" dirty="0" err="1"/>
              <a:t>Cavitás</a:t>
            </a:r>
            <a:r>
              <a:rPr lang="hu-HU" sz="2200" b="1" dirty="0"/>
              <a:t> alakítás - </a:t>
            </a:r>
            <a:r>
              <a:rPr lang="hu-HU" sz="2200" b="1" dirty="0" err="1"/>
              <a:t>fissura</a:t>
            </a:r>
            <a:r>
              <a:rPr lang="hu-HU" sz="2200" b="1" dirty="0"/>
              <a:t>, </a:t>
            </a:r>
            <a:r>
              <a:rPr lang="hu-HU" sz="2200" b="1" dirty="0" err="1"/>
              <a:t>inlay</a:t>
            </a:r>
            <a:r>
              <a:rPr lang="hu-HU" sz="2200" b="1" dirty="0"/>
              <a:t> gyémánt fúrók, acél </a:t>
            </a:r>
            <a:r>
              <a:rPr lang="hu-HU" sz="2200" b="1" dirty="0" err="1"/>
              <a:t>gömgfúró</a:t>
            </a:r>
            <a:endParaRPr lang="hu-HU" sz="2200" b="1" dirty="0"/>
          </a:p>
          <a:p>
            <a:pPr>
              <a:lnSpc>
                <a:spcPct val="100000"/>
              </a:lnSpc>
            </a:pPr>
            <a:r>
              <a:rPr lang="hu-HU" sz="2200" dirty="0"/>
              <a:t>A fogorvos maga mintázza meg a betétet öntvénymintázó </a:t>
            </a:r>
            <a:r>
              <a:rPr lang="hu-HU" sz="2200" dirty="0" err="1"/>
              <a:t>akrilátból</a:t>
            </a:r>
            <a:r>
              <a:rPr lang="hu-HU" sz="2200" dirty="0"/>
              <a:t>, mintázó viaszból, </a:t>
            </a:r>
            <a:r>
              <a:rPr lang="hu-HU" sz="2200" dirty="0" err="1"/>
              <a:t>kerr</a:t>
            </a:r>
            <a:r>
              <a:rPr lang="hu-HU" sz="2200" dirty="0"/>
              <a:t>-rúdból (fémbetétnél), kompozit betétnél speciális </a:t>
            </a:r>
            <a:r>
              <a:rPr lang="hu-HU" sz="2200" dirty="0" err="1"/>
              <a:t>kompozítból</a:t>
            </a:r>
            <a:r>
              <a:rPr lang="hu-HU" sz="2200" dirty="0"/>
              <a:t>.</a:t>
            </a:r>
          </a:p>
          <a:p>
            <a:pPr lvl="1">
              <a:lnSpc>
                <a:spcPct val="100000"/>
              </a:lnSpc>
              <a:buFontTx/>
              <a:buChar char="-"/>
            </a:pPr>
            <a:r>
              <a:rPr lang="hu-HU" sz="2200" dirty="0"/>
              <a:t> az öntvénymintázó </a:t>
            </a:r>
            <a:r>
              <a:rPr lang="hu-HU" sz="2200" dirty="0" err="1"/>
              <a:t>akrilátból</a:t>
            </a:r>
            <a:r>
              <a:rPr lang="hu-HU" sz="2200" dirty="0"/>
              <a:t>, stb. megformázott minta a technikushoz megy, aki ez alapján elkészíti a betétet – orvos beragasztja</a:t>
            </a:r>
          </a:p>
          <a:p>
            <a:pPr lvl="1">
              <a:lnSpc>
                <a:spcPct val="100000"/>
              </a:lnSpc>
              <a:buFontTx/>
              <a:buChar char="-"/>
            </a:pPr>
            <a:r>
              <a:rPr lang="hu-HU" sz="2200" dirty="0"/>
              <a:t>A megformázott kompozit betétet </a:t>
            </a:r>
            <a:r>
              <a:rPr lang="hu-HU" sz="2200" dirty="0" err="1"/>
              <a:t>rezin</a:t>
            </a:r>
            <a:r>
              <a:rPr lang="hu-HU" sz="2200" dirty="0"/>
              <a:t> tartalmú ragasztóval beragasztja. </a:t>
            </a:r>
            <a:r>
              <a:rPr lang="hu-HU" sz="2200" dirty="0" err="1"/>
              <a:t>Savazás</a:t>
            </a:r>
            <a:r>
              <a:rPr lang="hu-HU" sz="2200" dirty="0"/>
              <a:t>, </a:t>
            </a:r>
            <a:r>
              <a:rPr lang="hu-HU" sz="2200" dirty="0" err="1"/>
              <a:t>bondozás</a:t>
            </a:r>
            <a:r>
              <a:rPr lang="hu-HU" sz="2200" dirty="0"/>
              <a:t>, a ragasztóanyag megkeverése, felvitele az </a:t>
            </a:r>
            <a:r>
              <a:rPr lang="hu-HU" sz="2200" dirty="0" err="1"/>
              <a:t>inlayre</a:t>
            </a:r>
            <a:r>
              <a:rPr lang="hu-HU" sz="2200" dirty="0"/>
              <a:t>. Az </a:t>
            </a:r>
            <a:r>
              <a:rPr lang="hu-HU" sz="2200" dirty="0" err="1"/>
              <a:t>inlay</a:t>
            </a:r>
            <a:r>
              <a:rPr lang="hu-HU" sz="2200" dirty="0"/>
              <a:t> behelyezése, polimerizálás. </a:t>
            </a:r>
            <a:r>
              <a:rPr lang="hu-HU" sz="2200" dirty="0" err="1"/>
              <a:t>Occlusió</a:t>
            </a:r>
            <a:r>
              <a:rPr lang="hu-HU" sz="2200" dirty="0"/>
              <a:t> beállítása, ellenőrzése. </a:t>
            </a:r>
          </a:p>
          <a:p>
            <a:endParaRPr lang="hu-HU" dirty="0"/>
          </a:p>
        </p:txBody>
      </p:sp>
      <p:pic>
        <p:nvPicPr>
          <p:cNvPr id="5" name="Kép 4" descr="A képen beltéri, étel, tálca látható&#10;&#10;Automatikusan generált leírás">
            <a:extLst>
              <a:ext uri="{FF2B5EF4-FFF2-40B4-BE49-F238E27FC236}">
                <a16:creationId xmlns:a16="http://schemas.microsoft.com/office/drawing/2014/main" id="{299C6F27-2A6A-244C-BAD4-7FE6425C07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6857" y="230237"/>
            <a:ext cx="2488293" cy="2118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13498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FCD0C8B6-397E-FE41-BE6F-BCCA205E5C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hu-HU" dirty="0"/>
              <a:t>Korona</a:t>
            </a:r>
            <a:endParaRPr lang="hu-HU" dirty="0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0559BD29-3EA8-4444-89FF-1D98C302F8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altLang="hu-HU" sz="2800" dirty="0" err="1"/>
              <a:t>Olyan</a:t>
            </a:r>
            <a:r>
              <a:rPr lang="en-US" altLang="hu-HU" sz="2800" dirty="0"/>
              <a:t> </a:t>
            </a:r>
            <a:r>
              <a:rPr lang="en-US" altLang="hu-HU" sz="2800" dirty="0" err="1"/>
              <a:t>fogmű</a:t>
            </a:r>
            <a:r>
              <a:rPr lang="en-US" altLang="hu-HU" sz="2800" dirty="0"/>
              <a:t>, </a:t>
            </a:r>
            <a:r>
              <a:rPr lang="en-US" altLang="hu-HU" sz="2800" dirty="0" err="1"/>
              <a:t>amelyet</a:t>
            </a:r>
            <a:r>
              <a:rPr lang="en-US" altLang="hu-HU" sz="2800" dirty="0"/>
              <a:t> a fog </a:t>
            </a:r>
            <a:r>
              <a:rPr lang="en-US" altLang="hu-HU" sz="2800" dirty="0" err="1"/>
              <a:t>klinikai</a:t>
            </a:r>
            <a:r>
              <a:rPr lang="en-US" altLang="hu-HU" sz="2800" dirty="0"/>
              <a:t> </a:t>
            </a:r>
            <a:r>
              <a:rPr lang="en-US" altLang="hu-HU" sz="2800" dirty="0" err="1"/>
              <a:t>koronájának</a:t>
            </a:r>
            <a:r>
              <a:rPr lang="en-US" altLang="hu-HU" sz="2800" dirty="0"/>
              <a:t> </a:t>
            </a:r>
            <a:r>
              <a:rPr lang="en-US" altLang="hu-HU" sz="2800" dirty="0" err="1"/>
              <a:t>előzetesen</a:t>
            </a:r>
            <a:r>
              <a:rPr lang="en-US" altLang="hu-HU" sz="2800" dirty="0"/>
              <a:t> </a:t>
            </a:r>
            <a:r>
              <a:rPr lang="en-US" altLang="hu-HU" sz="2800" dirty="0" err="1"/>
              <a:t>preparált</a:t>
            </a:r>
            <a:r>
              <a:rPr lang="en-US" altLang="hu-HU" sz="2800" dirty="0"/>
              <a:t> </a:t>
            </a:r>
            <a:r>
              <a:rPr lang="en-US" altLang="hu-HU" sz="2800" dirty="0" err="1"/>
              <a:t>felszíneire</a:t>
            </a:r>
            <a:r>
              <a:rPr lang="en-US" altLang="hu-HU" sz="2800" dirty="0"/>
              <a:t> a </a:t>
            </a:r>
            <a:r>
              <a:rPr lang="en-US" altLang="hu-HU" sz="2800" dirty="0" err="1"/>
              <a:t>fogorvos</a:t>
            </a:r>
            <a:r>
              <a:rPr lang="en-US" altLang="hu-HU" sz="2800" dirty="0"/>
              <a:t> </a:t>
            </a:r>
            <a:r>
              <a:rPr lang="en-US" altLang="hu-HU" sz="2800" dirty="0" err="1"/>
              <a:t>cementtel</a:t>
            </a:r>
            <a:r>
              <a:rPr lang="en-US" altLang="hu-HU" sz="2800" dirty="0"/>
              <a:t> </a:t>
            </a:r>
            <a:r>
              <a:rPr lang="en-US" altLang="hu-HU" sz="2800" dirty="0" err="1"/>
              <a:t>vagy</a:t>
            </a:r>
            <a:r>
              <a:rPr lang="en-US" altLang="hu-HU" sz="2800" dirty="0"/>
              <a:t> </a:t>
            </a:r>
            <a:r>
              <a:rPr lang="en-US" altLang="hu-HU" sz="2800" dirty="0" err="1"/>
              <a:t>adhezívekkel</a:t>
            </a:r>
            <a:r>
              <a:rPr lang="en-US" altLang="hu-HU" sz="2800" dirty="0"/>
              <a:t> </a:t>
            </a:r>
            <a:r>
              <a:rPr lang="en-US" altLang="hu-HU" sz="2800" dirty="0" err="1"/>
              <a:t>rögzít</a:t>
            </a:r>
            <a:r>
              <a:rPr lang="en-US" altLang="hu-HU" sz="2800" dirty="0"/>
              <a:t>, </a:t>
            </a:r>
            <a:r>
              <a:rPr lang="en-US" altLang="hu-HU" sz="2800" dirty="0" err="1"/>
              <a:t>visszaadja</a:t>
            </a:r>
            <a:r>
              <a:rPr lang="en-US" altLang="hu-HU" sz="2800" dirty="0"/>
              <a:t> a fog </a:t>
            </a:r>
            <a:r>
              <a:rPr lang="en-US" altLang="hu-HU" sz="2800" dirty="0" err="1"/>
              <a:t>eredeti</a:t>
            </a:r>
            <a:r>
              <a:rPr lang="en-US" altLang="hu-HU" sz="2800" dirty="0"/>
              <a:t> (</a:t>
            </a:r>
            <a:r>
              <a:rPr lang="en-US" altLang="hu-HU" sz="2800" dirty="0" err="1"/>
              <a:t>alaki</a:t>
            </a:r>
            <a:r>
              <a:rPr lang="en-US" altLang="hu-HU" sz="2800" dirty="0"/>
              <a:t>, </a:t>
            </a:r>
            <a:r>
              <a:rPr lang="en-US" altLang="hu-HU" sz="2800" dirty="0" err="1"/>
              <a:t>fonetikai</a:t>
            </a:r>
            <a:r>
              <a:rPr lang="en-US" altLang="hu-HU" sz="2800" dirty="0"/>
              <a:t>, </a:t>
            </a:r>
            <a:r>
              <a:rPr lang="en-US" altLang="hu-HU" sz="2800" dirty="0" err="1"/>
              <a:t>esztétikai</a:t>
            </a:r>
            <a:r>
              <a:rPr lang="en-US" altLang="hu-HU" sz="2800" dirty="0"/>
              <a:t>) </a:t>
            </a:r>
            <a:r>
              <a:rPr lang="en-US" altLang="hu-HU" sz="2800" dirty="0" err="1"/>
              <a:t>funkcióit</a:t>
            </a:r>
            <a:r>
              <a:rPr lang="en-US" altLang="hu-HU" sz="2800" dirty="0"/>
              <a:t>. </a:t>
            </a:r>
          </a:p>
          <a:p>
            <a:pPr marL="0" indent="0" algn="ctr">
              <a:buNone/>
            </a:pPr>
            <a:endParaRPr lang="en-US" altLang="hu-HU" sz="2800" dirty="0"/>
          </a:p>
          <a:p>
            <a:pPr marL="0" indent="0" algn="ctr">
              <a:buNone/>
            </a:pPr>
            <a:endParaRPr lang="en-US" altLang="hu-HU" sz="2800" dirty="0"/>
          </a:p>
          <a:p>
            <a:endParaRPr lang="hu-HU" dirty="0"/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334B0DA3-1219-1B4E-86FA-6F6F49AC3B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90263" y="484632"/>
            <a:ext cx="3359279" cy="1280922"/>
          </a:xfrm>
          <a:prstGeom prst="rect">
            <a:avLst/>
          </a:prstGeom>
        </p:spPr>
      </p:pic>
      <p:pic>
        <p:nvPicPr>
          <p:cNvPr id="7" name="Kép 6" descr="A képen étel látható&#10;&#10;Automatikusan generált leírás">
            <a:extLst>
              <a:ext uri="{FF2B5EF4-FFF2-40B4-BE49-F238E27FC236}">
                <a16:creationId xmlns:a16="http://schemas.microsoft.com/office/drawing/2014/main" id="{2398D4E6-B1B1-7A49-948E-35F6A12FBB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46714" y="3892068"/>
            <a:ext cx="4898572" cy="2965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3537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D13CBF26-7A70-FC49-991F-0DAF56A60E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solidFill>
                  <a:srgbClr val="002060"/>
                </a:solidFill>
              </a:rPr>
              <a:t>Koronák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típusai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kiterjedés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szerint</a:t>
            </a:r>
            <a:endParaRPr lang="hu-HU" dirty="0">
              <a:solidFill>
                <a:srgbClr val="002060"/>
              </a:solidFill>
            </a:endParaRP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A7EB9C3F-7EC6-F64B-8AD5-189763C334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hu-HU" sz="2400" b="1" dirty="0" err="1">
                <a:solidFill>
                  <a:srgbClr val="C00000"/>
                </a:solidFill>
              </a:rPr>
              <a:t>Teljes</a:t>
            </a:r>
            <a:r>
              <a:rPr lang="en-US" altLang="hu-HU" sz="2400" b="1" dirty="0">
                <a:solidFill>
                  <a:srgbClr val="C00000"/>
                </a:solidFill>
              </a:rPr>
              <a:t> </a:t>
            </a:r>
            <a:r>
              <a:rPr lang="en-US" altLang="hu-HU" sz="2400" b="1" dirty="0" err="1">
                <a:solidFill>
                  <a:srgbClr val="C00000"/>
                </a:solidFill>
              </a:rPr>
              <a:t>borítókorona</a:t>
            </a:r>
            <a:r>
              <a:rPr lang="en-US" altLang="hu-HU" sz="2400" b="1" dirty="0">
                <a:solidFill>
                  <a:srgbClr val="C00000"/>
                </a:solidFill>
              </a:rPr>
              <a:t> </a:t>
            </a:r>
            <a:r>
              <a:rPr lang="en-US" altLang="hu-HU" sz="2400" dirty="0"/>
              <a:t>– </a:t>
            </a:r>
            <a:r>
              <a:rPr lang="en-US" altLang="hu-HU" sz="2400" dirty="0" err="1"/>
              <a:t>beborítja</a:t>
            </a:r>
            <a:r>
              <a:rPr lang="en-US" altLang="hu-HU" sz="2400" dirty="0"/>
              <a:t> a </a:t>
            </a:r>
            <a:r>
              <a:rPr lang="en-US" altLang="hu-HU" sz="2400" dirty="0" err="1"/>
              <a:t>klinikai</a:t>
            </a:r>
            <a:r>
              <a:rPr lang="en-US" altLang="hu-HU" sz="2400" dirty="0"/>
              <a:t> korona </a:t>
            </a:r>
            <a:r>
              <a:rPr lang="en-US" altLang="hu-HU" sz="2400" dirty="0" err="1"/>
              <a:t>minden</a:t>
            </a:r>
            <a:r>
              <a:rPr lang="en-US" altLang="hu-HU" sz="2400" dirty="0"/>
              <a:t> </a:t>
            </a:r>
            <a:r>
              <a:rPr lang="en-US" altLang="hu-HU" sz="2400" dirty="0" err="1"/>
              <a:t>felszínét</a:t>
            </a:r>
            <a:r>
              <a:rPr lang="en-US" altLang="hu-HU" sz="2400" dirty="0"/>
              <a:t> </a:t>
            </a:r>
          </a:p>
          <a:p>
            <a:r>
              <a:rPr lang="en-US" altLang="hu-HU" sz="2400" b="1" dirty="0" err="1">
                <a:solidFill>
                  <a:srgbClr val="C00000"/>
                </a:solidFill>
              </a:rPr>
              <a:t>Részleges</a:t>
            </a:r>
            <a:r>
              <a:rPr lang="en-US" altLang="hu-HU" sz="2400" b="1" dirty="0">
                <a:solidFill>
                  <a:srgbClr val="C00000"/>
                </a:solidFill>
              </a:rPr>
              <a:t> </a:t>
            </a:r>
            <a:r>
              <a:rPr lang="en-US" altLang="hu-HU" sz="2400" b="1" dirty="0" err="1">
                <a:solidFill>
                  <a:srgbClr val="C00000"/>
                </a:solidFill>
              </a:rPr>
              <a:t>borítókorona</a:t>
            </a:r>
            <a:r>
              <a:rPr lang="en-US" altLang="hu-HU" sz="2400" b="1" dirty="0">
                <a:solidFill>
                  <a:srgbClr val="C00000"/>
                </a:solidFill>
              </a:rPr>
              <a:t> </a:t>
            </a:r>
            <a:r>
              <a:rPr lang="en-US" altLang="hu-HU" sz="2400" dirty="0"/>
              <a:t>– </a:t>
            </a:r>
            <a:r>
              <a:rPr lang="en-US" altLang="hu-HU" sz="2400" dirty="0" err="1"/>
              <a:t>amely</a:t>
            </a:r>
            <a:r>
              <a:rPr lang="en-US" altLang="hu-HU" sz="2400" dirty="0"/>
              <a:t> a </a:t>
            </a:r>
            <a:r>
              <a:rPr lang="en-US" altLang="hu-HU" sz="2400" dirty="0" err="1"/>
              <a:t>klinikai</a:t>
            </a:r>
            <a:r>
              <a:rPr lang="en-US" altLang="hu-HU" sz="2400" dirty="0"/>
              <a:t> korona </a:t>
            </a:r>
            <a:r>
              <a:rPr lang="en-US" altLang="hu-HU" sz="2400" dirty="0" err="1"/>
              <a:t>vestibularis</a:t>
            </a:r>
            <a:r>
              <a:rPr lang="en-US" altLang="hu-HU" sz="2400" dirty="0"/>
              <a:t> </a:t>
            </a:r>
            <a:r>
              <a:rPr lang="en-US" altLang="hu-HU" sz="2400" dirty="0" err="1"/>
              <a:t>felszínét</a:t>
            </a:r>
            <a:r>
              <a:rPr lang="en-US" altLang="hu-HU" sz="2400" dirty="0"/>
              <a:t> </a:t>
            </a:r>
            <a:r>
              <a:rPr lang="en-US" altLang="hu-HU" sz="2400" dirty="0" err="1"/>
              <a:t>nem</a:t>
            </a:r>
            <a:r>
              <a:rPr lang="en-US" altLang="hu-HU" sz="2400" dirty="0"/>
              <a:t> </a:t>
            </a:r>
            <a:r>
              <a:rPr lang="en-US" altLang="hu-HU" sz="2400" dirty="0" err="1"/>
              <a:t>borítja</a:t>
            </a:r>
            <a:r>
              <a:rPr lang="en-US" altLang="hu-HU" sz="2400" dirty="0"/>
              <a:t> be, </a:t>
            </a:r>
            <a:r>
              <a:rPr lang="en-US" altLang="hu-HU" sz="2400" dirty="0" err="1"/>
              <a:t>hanem</a:t>
            </a:r>
            <a:r>
              <a:rPr lang="en-US" altLang="hu-HU" sz="2400" dirty="0"/>
              <a:t> </a:t>
            </a:r>
            <a:r>
              <a:rPr lang="en-US" altLang="hu-HU" sz="2400" dirty="0" err="1"/>
              <a:t>szabadon</a:t>
            </a:r>
            <a:r>
              <a:rPr lang="en-US" altLang="hu-HU" sz="2400" dirty="0"/>
              <a:t> </a:t>
            </a:r>
            <a:r>
              <a:rPr lang="en-US" altLang="hu-HU" sz="2400" dirty="0" err="1"/>
              <a:t>hagyja</a:t>
            </a:r>
            <a:endParaRPr lang="en-US" altLang="hu-HU" sz="2400" dirty="0"/>
          </a:p>
          <a:p>
            <a:pPr lvl="1"/>
            <a:r>
              <a:rPr lang="en-US" altLang="hu-HU" sz="2400" dirty="0"/>
              <a:t>A </a:t>
            </a:r>
            <a:r>
              <a:rPr lang="en-US" altLang="hu-HU" sz="2400" dirty="0" err="1"/>
              <a:t>frontfogakra</a:t>
            </a:r>
            <a:r>
              <a:rPr lang="en-US" altLang="hu-HU" sz="2400" dirty="0"/>
              <a:t> </a:t>
            </a:r>
            <a:r>
              <a:rPr lang="en-US" altLang="hu-HU" sz="2400" dirty="0" err="1"/>
              <a:t>készült</a:t>
            </a:r>
            <a:r>
              <a:rPr lang="en-US" altLang="hu-HU" sz="2400" dirty="0"/>
              <a:t> -</a:t>
            </a:r>
            <a:r>
              <a:rPr lang="en-US" altLang="hu-HU" sz="2400" b="1" dirty="0">
                <a:solidFill>
                  <a:srgbClr val="C00000"/>
                </a:solidFill>
              </a:rPr>
              <a:t> ¾ korona</a:t>
            </a:r>
            <a:r>
              <a:rPr lang="en-US" altLang="hu-HU" sz="2400" dirty="0"/>
              <a:t>, </a:t>
            </a:r>
            <a:r>
              <a:rPr lang="en-US" altLang="hu-HU" sz="2400" dirty="0" err="1"/>
              <a:t>mert</a:t>
            </a:r>
            <a:r>
              <a:rPr lang="en-US" altLang="hu-HU" sz="2400" dirty="0"/>
              <a:t> a </a:t>
            </a:r>
            <a:r>
              <a:rPr lang="en-US" altLang="hu-HU" sz="2400" dirty="0" err="1"/>
              <a:t>fogkorona</a:t>
            </a:r>
            <a:r>
              <a:rPr lang="en-US" altLang="hu-HU" sz="2400" dirty="0"/>
              <a:t> </a:t>
            </a:r>
            <a:r>
              <a:rPr lang="en-US" altLang="hu-HU" sz="2400" dirty="0" err="1"/>
              <a:t>négy</a:t>
            </a:r>
            <a:r>
              <a:rPr lang="en-US" altLang="hu-HU" sz="2400" dirty="0"/>
              <a:t> </a:t>
            </a:r>
            <a:r>
              <a:rPr lang="en-US" altLang="hu-HU" sz="2400" dirty="0" err="1"/>
              <a:t>felszínéből</a:t>
            </a:r>
            <a:r>
              <a:rPr lang="en-US" altLang="hu-HU" sz="2400" dirty="0"/>
              <a:t> </a:t>
            </a:r>
            <a:r>
              <a:rPr lang="en-US" altLang="hu-HU" sz="2400" dirty="0" err="1"/>
              <a:t>csak</a:t>
            </a:r>
            <a:r>
              <a:rPr lang="en-US" altLang="hu-HU" sz="2400" dirty="0"/>
              <a:t> </a:t>
            </a:r>
            <a:r>
              <a:rPr lang="en-US" altLang="hu-HU" sz="2400" dirty="0" err="1"/>
              <a:t>hármat</a:t>
            </a:r>
            <a:r>
              <a:rPr lang="en-US" altLang="hu-HU" sz="2400" dirty="0"/>
              <a:t> </a:t>
            </a:r>
            <a:r>
              <a:rPr lang="en-US" altLang="hu-HU" sz="2400" dirty="0" err="1"/>
              <a:t>borít</a:t>
            </a:r>
            <a:r>
              <a:rPr lang="en-US" altLang="hu-HU" sz="2400" dirty="0"/>
              <a:t> be</a:t>
            </a:r>
          </a:p>
          <a:p>
            <a:pPr lvl="1"/>
            <a:r>
              <a:rPr lang="en-US" altLang="hu-HU" sz="2400" dirty="0"/>
              <a:t>Az </a:t>
            </a:r>
            <a:r>
              <a:rPr lang="en-US" altLang="hu-HU" sz="2400" dirty="0" err="1"/>
              <a:t>örlőfogakra</a:t>
            </a:r>
            <a:r>
              <a:rPr lang="en-US" altLang="hu-HU" sz="2400" dirty="0"/>
              <a:t> </a:t>
            </a:r>
            <a:r>
              <a:rPr lang="en-US" altLang="hu-HU" sz="2400" dirty="0" err="1"/>
              <a:t>készült</a:t>
            </a:r>
            <a:r>
              <a:rPr lang="en-US" altLang="hu-HU" sz="2400" dirty="0"/>
              <a:t> - </a:t>
            </a:r>
            <a:r>
              <a:rPr lang="en-US" altLang="hu-HU" sz="2400" b="1" dirty="0">
                <a:solidFill>
                  <a:srgbClr val="C00000"/>
                </a:solidFill>
              </a:rPr>
              <a:t>4/5 korona, </a:t>
            </a:r>
            <a:r>
              <a:rPr lang="en-US" altLang="hu-HU" sz="2400" dirty="0"/>
              <a:t>a fog </a:t>
            </a:r>
            <a:r>
              <a:rPr lang="en-US" altLang="hu-HU" sz="2400" dirty="0" err="1"/>
              <a:t>koronájának</a:t>
            </a:r>
            <a:r>
              <a:rPr lang="en-US" altLang="hu-HU" sz="2400" dirty="0"/>
              <a:t> </a:t>
            </a:r>
            <a:r>
              <a:rPr lang="en-US" altLang="hu-HU" sz="2400" dirty="0" err="1"/>
              <a:t>öt</a:t>
            </a:r>
            <a:r>
              <a:rPr lang="en-US" altLang="hu-HU" sz="2400" dirty="0"/>
              <a:t> </a:t>
            </a:r>
            <a:r>
              <a:rPr lang="en-US" altLang="hu-HU" sz="2400" dirty="0" err="1"/>
              <a:t>felszíne</a:t>
            </a:r>
            <a:r>
              <a:rPr lang="en-US" altLang="hu-HU" sz="2400" dirty="0"/>
              <a:t> </a:t>
            </a:r>
            <a:r>
              <a:rPr lang="en-US" altLang="hu-HU" sz="2400" dirty="0" err="1"/>
              <a:t>közül</a:t>
            </a:r>
            <a:r>
              <a:rPr lang="en-US" altLang="hu-HU" sz="2400" dirty="0"/>
              <a:t> </a:t>
            </a:r>
            <a:r>
              <a:rPr lang="en-US" altLang="hu-HU" sz="2400" dirty="0" err="1"/>
              <a:t>csak</a:t>
            </a:r>
            <a:r>
              <a:rPr lang="en-US" altLang="hu-HU" sz="2400" dirty="0"/>
              <a:t> </a:t>
            </a:r>
            <a:r>
              <a:rPr lang="en-US" altLang="hu-HU" sz="2400" dirty="0" err="1"/>
              <a:t>négyet</a:t>
            </a:r>
            <a:r>
              <a:rPr lang="en-US" altLang="hu-HU" sz="2400" dirty="0"/>
              <a:t> </a:t>
            </a:r>
            <a:r>
              <a:rPr lang="en-US" altLang="hu-HU" sz="2400" dirty="0" err="1"/>
              <a:t>borít</a:t>
            </a:r>
            <a:r>
              <a:rPr lang="en-US" altLang="hu-HU" sz="2400" dirty="0"/>
              <a:t> be.</a:t>
            </a:r>
          </a:p>
          <a:p>
            <a:pPr lvl="3"/>
            <a:r>
              <a:rPr lang="en-US" altLang="hu-HU" sz="2200" dirty="0" err="1"/>
              <a:t>Csak</a:t>
            </a:r>
            <a:r>
              <a:rPr lang="en-US" altLang="hu-HU" sz="2200" dirty="0"/>
              <a:t> </a:t>
            </a:r>
            <a:r>
              <a:rPr lang="en-US" altLang="hu-HU" sz="2200" dirty="0" err="1"/>
              <a:t>élő</a:t>
            </a:r>
            <a:r>
              <a:rPr lang="en-US" altLang="hu-HU" sz="2200" dirty="0"/>
              <a:t> </a:t>
            </a:r>
            <a:r>
              <a:rPr lang="en-US" altLang="hu-HU" sz="2200" dirty="0" err="1"/>
              <a:t>fogra</a:t>
            </a:r>
            <a:r>
              <a:rPr lang="en-US" altLang="hu-HU" sz="2200" dirty="0"/>
              <a:t> </a:t>
            </a:r>
            <a:r>
              <a:rPr lang="en-US" altLang="hu-HU" sz="2200" dirty="0" err="1"/>
              <a:t>és</a:t>
            </a:r>
            <a:r>
              <a:rPr lang="en-US" altLang="hu-HU" sz="2200" dirty="0"/>
              <a:t> </a:t>
            </a:r>
            <a:r>
              <a:rPr lang="en-US" altLang="hu-HU" sz="2200" dirty="0" err="1"/>
              <a:t>abban</a:t>
            </a:r>
            <a:r>
              <a:rPr lang="en-US" altLang="hu-HU" sz="2200" dirty="0"/>
              <a:t> </a:t>
            </a:r>
            <a:r>
              <a:rPr lang="en-US" altLang="hu-HU" sz="2200" dirty="0" err="1"/>
              <a:t>az</a:t>
            </a:r>
            <a:r>
              <a:rPr lang="en-US" altLang="hu-HU" sz="2200" dirty="0"/>
              <a:t> </a:t>
            </a:r>
            <a:r>
              <a:rPr lang="en-US" altLang="hu-HU" sz="2200" dirty="0" err="1"/>
              <a:t>esetben</a:t>
            </a:r>
            <a:r>
              <a:rPr lang="en-US" altLang="hu-HU" sz="2200" dirty="0"/>
              <a:t> </a:t>
            </a:r>
            <a:r>
              <a:rPr lang="en-US" altLang="hu-HU" sz="2200" dirty="0" err="1"/>
              <a:t>készíthető</a:t>
            </a:r>
            <a:r>
              <a:rPr lang="en-US" altLang="hu-HU" sz="2200" dirty="0"/>
              <a:t>, ha a </a:t>
            </a:r>
            <a:r>
              <a:rPr lang="en-US" altLang="hu-HU" sz="2200" dirty="0" err="1"/>
              <a:t>vestibularis</a:t>
            </a:r>
            <a:r>
              <a:rPr lang="en-US" altLang="hu-HU" sz="2200" dirty="0"/>
              <a:t> </a:t>
            </a:r>
            <a:r>
              <a:rPr lang="en-US" altLang="hu-HU" sz="2200" dirty="0" err="1"/>
              <a:t>felszíne</a:t>
            </a:r>
            <a:r>
              <a:rPr lang="en-US" altLang="hu-HU" sz="2200" dirty="0"/>
              <a:t> </a:t>
            </a:r>
            <a:r>
              <a:rPr lang="en-US" altLang="hu-HU" sz="2200" dirty="0" err="1"/>
              <a:t>teljesen</a:t>
            </a:r>
            <a:r>
              <a:rPr lang="en-US" altLang="hu-HU" sz="2200" dirty="0"/>
              <a:t> </a:t>
            </a:r>
            <a:r>
              <a:rPr lang="en-US" altLang="hu-HU" sz="2200" dirty="0" err="1"/>
              <a:t>ép</a:t>
            </a:r>
            <a:r>
              <a:rPr lang="en-US" altLang="hu-HU" sz="2200" dirty="0"/>
              <a:t>.</a:t>
            </a:r>
          </a:p>
          <a:p>
            <a:pPr lvl="1"/>
            <a:r>
              <a:rPr lang="en-US" altLang="hu-HU" sz="2400" b="1" dirty="0" err="1">
                <a:solidFill>
                  <a:srgbClr val="C00000"/>
                </a:solidFill>
              </a:rPr>
              <a:t>Héjkerámia</a:t>
            </a:r>
            <a:r>
              <a:rPr lang="en-US" altLang="hu-HU" sz="2400" b="1" dirty="0">
                <a:solidFill>
                  <a:srgbClr val="C00000"/>
                </a:solidFill>
              </a:rPr>
              <a:t> </a:t>
            </a: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4285778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Rectangle 72">
            <a:extLst>
              <a:ext uri="{FF2B5EF4-FFF2-40B4-BE49-F238E27FC236}">
                <a16:creationId xmlns:a16="http://schemas.microsoft.com/office/drawing/2014/main" id="{501EBB4D-E42B-468D-B801-D16CF43ECB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A7FBF63C-B061-4F66-8609-FED8EFFDAF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D893CC27-5C56-4F6F-9B94-413AE08B92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9" name="Group 78">
            <a:extLst>
              <a:ext uri="{FF2B5EF4-FFF2-40B4-BE49-F238E27FC236}">
                <a16:creationId xmlns:a16="http://schemas.microsoft.com/office/drawing/2014/main" id="{76D64082-5099-45DC-84A9-81EA54822B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80" name="Oval 79">
              <a:extLst>
                <a:ext uri="{FF2B5EF4-FFF2-40B4-BE49-F238E27FC236}">
                  <a16:creationId xmlns:a16="http://schemas.microsoft.com/office/drawing/2014/main" id="{A9E39E47-E101-4CE1-883E-6C6528BECE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81" name="Oval 80">
              <a:extLst>
                <a:ext uri="{FF2B5EF4-FFF2-40B4-BE49-F238E27FC236}">
                  <a16:creationId xmlns:a16="http://schemas.microsoft.com/office/drawing/2014/main" id="{2830CD01-B213-47C9-81AD-433E08F7DA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3" name="Rectangle 82">
            <a:extLst>
              <a:ext uri="{FF2B5EF4-FFF2-40B4-BE49-F238E27FC236}">
                <a16:creationId xmlns:a16="http://schemas.microsoft.com/office/drawing/2014/main" id="{79A76B16-3D94-4E0A-BDAB-469A55D47D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7620" y="-1"/>
            <a:ext cx="12207240" cy="6858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8434" name="Title 1">
            <a:extLst>
              <a:ext uri="{FF2B5EF4-FFF2-40B4-BE49-F238E27FC236}">
                <a16:creationId xmlns:a16="http://schemas.microsoft.com/office/drawing/2014/main" id="{54C4EF67-C3B6-9D4B-ADC6-E5029D2708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64643" y="4665605"/>
            <a:ext cx="5876784" cy="129243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80000"/>
              </a:lnSpc>
            </a:pPr>
            <a:r>
              <a:rPr lang="en-US" altLang="hu-HU" kern="1200" cap="all" baseline="0" dirty="0" err="1">
                <a:blipFill dpi="0" rotWithShape="1">
                  <a:blip r:embed="rId4"/>
                  <a:srcRect/>
                  <a:tile tx="6350" ty="-127000" sx="65000" sy="64000" flip="none" algn="tl"/>
                </a:blipFill>
                <a:latin typeface="+mj-lt"/>
                <a:ea typeface="+mj-ea"/>
                <a:cs typeface="+mj-cs"/>
              </a:rPr>
              <a:t>Koronák</a:t>
            </a:r>
            <a:endParaRPr lang="en-US" altLang="hu-HU" kern="1200" cap="all" baseline="0" dirty="0">
              <a:blipFill dpi="0" rotWithShape="1">
                <a:blip r:embed="rId4"/>
                <a:srcRect/>
                <a:tile tx="6350" ty="-127000" sx="65000" sy="64000" flip="none" algn="tl"/>
              </a:blipFill>
              <a:latin typeface="+mj-lt"/>
              <a:ea typeface="+mj-ea"/>
              <a:cs typeface="+mj-cs"/>
            </a:endParaRPr>
          </a:p>
        </p:txBody>
      </p:sp>
      <p:pic>
        <p:nvPicPr>
          <p:cNvPr id="3" name="Kép 2" descr="A képen szöveg, fal, beltéri látható&#10;&#10;Automatikusan generált leírás">
            <a:extLst>
              <a:ext uri="{FF2B5EF4-FFF2-40B4-BE49-F238E27FC236}">
                <a16:creationId xmlns:a16="http://schemas.microsoft.com/office/drawing/2014/main" id="{B9664740-1E23-6848-AE63-572E21BC523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909" r="9147" b="-3"/>
          <a:stretch/>
        </p:blipFill>
        <p:spPr>
          <a:xfrm>
            <a:off x="350573" y="37704"/>
            <a:ext cx="5255877" cy="6858002"/>
          </a:xfrm>
          <a:prstGeom prst="rect">
            <a:avLst/>
          </a:prstGeom>
        </p:spPr>
      </p:pic>
      <p:pic>
        <p:nvPicPr>
          <p:cNvPr id="18436" name="Picture 3" descr="Képernyőfotó 2020-01-28 - 12.18.00.png">
            <a:extLst>
              <a:ext uri="{FF2B5EF4-FFF2-40B4-BE49-F238E27FC236}">
                <a16:creationId xmlns:a16="http://schemas.microsoft.com/office/drawing/2014/main" id="{C38C4EB6-BEC8-EE43-B5A0-308FEDCC039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0" r="8925" b="-1"/>
          <a:stretch/>
        </p:blipFill>
        <p:spPr bwMode="auto">
          <a:xfrm>
            <a:off x="5670281" y="334791"/>
            <a:ext cx="6197868" cy="3617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5" name="Rectangle 84">
            <a:extLst>
              <a:ext uri="{FF2B5EF4-FFF2-40B4-BE49-F238E27FC236}">
                <a16:creationId xmlns:a16="http://schemas.microsoft.com/office/drawing/2014/main" id="{97116258-44FA-4FC2-99D1-52CCB536E8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72050" y="4497360"/>
            <a:ext cx="6894576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73DC887C-A645-4B67-AFCC-7596D232FC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72050" y="6432278"/>
            <a:ext cx="6894576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21300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39FF7230-B823-8F4A-BAC9-7FCF92854B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2667" y="484632"/>
            <a:ext cx="11023600" cy="1609344"/>
          </a:xfrm>
        </p:spPr>
        <p:txBody>
          <a:bodyPr>
            <a:normAutofit/>
          </a:bodyPr>
          <a:lstStyle/>
          <a:p>
            <a:r>
              <a:rPr lang="hu-HU" sz="4000" dirty="0"/>
              <a:t>Fogművek </a:t>
            </a:r>
            <a:r>
              <a:rPr lang="hu-HU" sz="4000" dirty="0" err="1"/>
              <a:t>anyagaival</a:t>
            </a:r>
            <a:r>
              <a:rPr lang="hu-HU" sz="4000" dirty="0"/>
              <a:t> szembeni elvárások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0049963D-1EA7-AB4B-AA43-EFE7E37428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hu-HU" dirty="0"/>
              <a:t>Egyszerű technológiával jól, pontosan alakítható legyen</a:t>
            </a:r>
          </a:p>
          <a:p>
            <a:pPr>
              <a:lnSpc>
                <a:spcPct val="100000"/>
              </a:lnSpc>
            </a:pPr>
            <a:r>
              <a:rPr lang="hu-HU" dirty="0"/>
              <a:t>Rágást a terhelést </a:t>
            </a:r>
            <a:r>
              <a:rPr lang="hu-HU" dirty="0" err="1"/>
              <a:t>defomálódás</a:t>
            </a:r>
            <a:r>
              <a:rPr lang="hu-HU" dirty="0"/>
              <a:t> nélkül bírják</a:t>
            </a:r>
          </a:p>
          <a:p>
            <a:pPr>
              <a:lnSpc>
                <a:spcPct val="100000"/>
              </a:lnSpc>
            </a:pPr>
            <a:r>
              <a:rPr lang="hu-HU" dirty="0"/>
              <a:t>Esztétikusak legyenek</a:t>
            </a:r>
          </a:p>
          <a:p>
            <a:pPr>
              <a:lnSpc>
                <a:spcPct val="100000"/>
              </a:lnSpc>
            </a:pPr>
            <a:r>
              <a:rPr lang="hu-HU" dirty="0"/>
              <a:t>Fogakhoz hasonlóak</a:t>
            </a:r>
          </a:p>
          <a:p>
            <a:pPr>
              <a:lnSpc>
                <a:spcPct val="100000"/>
              </a:lnSpc>
            </a:pPr>
            <a:r>
              <a:rPr lang="hu-HU" dirty="0"/>
              <a:t>Fizikai, kémiai, hő hatásokkal szemben </a:t>
            </a:r>
            <a:r>
              <a:rPr lang="hu-HU" dirty="0" err="1"/>
              <a:t>ellenállóak</a:t>
            </a:r>
            <a:r>
              <a:rPr lang="hu-HU" dirty="0"/>
              <a:t> legyenek</a:t>
            </a:r>
          </a:p>
          <a:p>
            <a:pPr>
              <a:lnSpc>
                <a:spcPct val="100000"/>
              </a:lnSpc>
            </a:pPr>
            <a:r>
              <a:rPr lang="hu-HU" dirty="0"/>
              <a:t>Ne korrodálódjanak</a:t>
            </a:r>
          </a:p>
          <a:p>
            <a:pPr>
              <a:lnSpc>
                <a:spcPct val="100000"/>
              </a:lnSpc>
            </a:pPr>
            <a:r>
              <a:rPr lang="hu-HU" dirty="0"/>
              <a:t>Nincs toxikus hatásuk, nem </a:t>
            </a:r>
            <a:r>
              <a:rPr lang="hu-HU" dirty="0" err="1"/>
              <a:t>allergizálnak</a:t>
            </a:r>
            <a:endParaRPr lang="hu-HU" dirty="0"/>
          </a:p>
          <a:p>
            <a:pPr>
              <a:lnSpc>
                <a:spcPct val="100000"/>
              </a:lnSpc>
            </a:pPr>
            <a:r>
              <a:rPr lang="hu-HU" dirty="0"/>
              <a:t>A fogpótlások felszíne kellően simává alakítható legyen</a:t>
            </a: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34853868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3" descr="Képernyőfotó 2020-02-23 - 18.47.19.png">
            <a:extLst>
              <a:ext uri="{FF2B5EF4-FFF2-40B4-BE49-F238E27FC236}">
                <a16:creationId xmlns:a16="http://schemas.microsoft.com/office/drawing/2014/main" id="{12378C12-525F-B644-828E-142027C889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30200"/>
            <a:ext cx="9144000" cy="6192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1383696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>
            <a:extLst>
              <a:ext uri="{FF2B5EF4-FFF2-40B4-BE49-F238E27FC236}">
                <a16:creationId xmlns:a16="http://schemas.microsoft.com/office/drawing/2014/main" id="{D8109027-4D07-2045-8426-77CBBD5C22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933007"/>
          </a:xfrm>
        </p:spPr>
        <p:txBody>
          <a:bodyPr>
            <a:normAutofit/>
          </a:bodyPr>
          <a:lstStyle/>
          <a:p>
            <a:r>
              <a:rPr lang="en-US" sz="3600" dirty="0" err="1">
                <a:solidFill>
                  <a:srgbClr val="002060"/>
                </a:solidFill>
              </a:rPr>
              <a:t>Koronák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típusai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altLang="hu-HU" sz="3600" dirty="0" err="1">
                <a:solidFill>
                  <a:srgbClr val="002060"/>
                </a:solidFill>
              </a:rPr>
              <a:t>Felhasználási</a:t>
            </a:r>
            <a:r>
              <a:rPr lang="en-US" altLang="hu-HU" sz="3600" dirty="0">
                <a:solidFill>
                  <a:srgbClr val="002060"/>
                </a:solidFill>
              </a:rPr>
              <a:t> </a:t>
            </a:r>
            <a:r>
              <a:rPr lang="en-US" altLang="hu-HU" sz="3600" dirty="0" err="1">
                <a:solidFill>
                  <a:srgbClr val="002060"/>
                </a:solidFill>
              </a:rPr>
              <a:t>célok</a:t>
            </a:r>
            <a:r>
              <a:rPr lang="en-US" altLang="hu-HU" sz="3600" dirty="0">
                <a:solidFill>
                  <a:srgbClr val="002060"/>
                </a:solidFill>
              </a:rPr>
              <a:t> </a:t>
            </a:r>
            <a:r>
              <a:rPr lang="en-US" altLang="hu-HU" sz="3600" dirty="0" err="1">
                <a:solidFill>
                  <a:srgbClr val="002060"/>
                </a:solidFill>
              </a:rPr>
              <a:t>szerint</a:t>
            </a:r>
            <a:endParaRPr lang="en-US" altLang="hu-HU" sz="3600" dirty="0">
              <a:solidFill>
                <a:srgbClr val="002060"/>
              </a:solidFill>
            </a:endParaRPr>
          </a:p>
        </p:txBody>
      </p:sp>
      <p:sp>
        <p:nvSpPr>
          <p:cNvPr id="20483" name="Content Placeholder 2">
            <a:extLst>
              <a:ext uri="{FF2B5EF4-FFF2-40B4-BE49-F238E27FC236}">
                <a16:creationId xmlns:a16="http://schemas.microsoft.com/office/drawing/2014/main" id="{CAB0588F-22FD-074B-840C-688A22BF95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3752" y="1228725"/>
            <a:ext cx="9147048" cy="5511801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100000"/>
              </a:lnSpc>
            </a:pPr>
            <a:r>
              <a:rPr lang="en-US" altLang="hu-HU" sz="2200" b="1" u="sng" dirty="0" err="1">
                <a:solidFill>
                  <a:srgbClr val="C00000"/>
                </a:solidFill>
              </a:rPr>
              <a:t>Szólókorona</a:t>
            </a:r>
            <a:r>
              <a:rPr lang="en-US" altLang="hu-HU" sz="2200" b="1" u="sng" dirty="0">
                <a:solidFill>
                  <a:srgbClr val="C00000"/>
                </a:solidFill>
              </a:rPr>
              <a:t> </a:t>
            </a:r>
            <a:r>
              <a:rPr lang="en-US" altLang="hu-HU" sz="2200" b="1" u="sng" dirty="0" err="1">
                <a:solidFill>
                  <a:srgbClr val="C00000"/>
                </a:solidFill>
              </a:rPr>
              <a:t>vagy</a:t>
            </a:r>
            <a:r>
              <a:rPr lang="en-US" altLang="hu-HU" sz="2200" b="1" u="sng" dirty="0">
                <a:solidFill>
                  <a:srgbClr val="C00000"/>
                </a:solidFill>
              </a:rPr>
              <a:t> </a:t>
            </a:r>
            <a:r>
              <a:rPr lang="en-US" altLang="hu-HU" sz="2200" b="1" u="sng" dirty="0" err="1">
                <a:solidFill>
                  <a:srgbClr val="C00000"/>
                </a:solidFill>
              </a:rPr>
              <a:t>öncélú</a:t>
            </a:r>
            <a:r>
              <a:rPr lang="en-US" altLang="hu-HU" sz="2200" b="1" u="sng" dirty="0">
                <a:solidFill>
                  <a:srgbClr val="C00000"/>
                </a:solidFill>
              </a:rPr>
              <a:t> korona</a:t>
            </a:r>
          </a:p>
          <a:p>
            <a:pPr lvl="1" eaLnBrk="1" hangingPunct="1">
              <a:lnSpc>
                <a:spcPct val="100000"/>
              </a:lnSpc>
            </a:pPr>
            <a:r>
              <a:rPr lang="hu-HU" altLang="hu-HU" sz="2200" dirty="0" err="1"/>
              <a:t>Károsodás</a:t>
            </a:r>
            <a:r>
              <a:rPr lang="hu-HU" altLang="hu-HU" sz="2200" dirty="0"/>
              <a:t> miatt (</a:t>
            </a:r>
            <a:r>
              <a:rPr lang="hu-HU" altLang="hu-HU" sz="2200" dirty="0" err="1"/>
              <a:t>szuvasodás</a:t>
            </a:r>
            <a:r>
              <a:rPr lang="hu-HU" altLang="hu-HU" sz="2200" dirty="0"/>
              <a:t>, </a:t>
            </a:r>
            <a:r>
              <a:rPr lang="hu-HU" altLang="hu-HU" sz="2200" dirty="0" err="1"/>
              <a:t>fractura</a:t>
            </a:r>
            <a:r>
              <a:rPr lang="hu-HU" altLang="hu-HU" sz="2200" dirty="0"/>
              <a:t>) </a:t>
            </a:r>
            <a:r>
              <a:rPr lang="hu-HU" altLang="hu-HU" sz="2200" dirty="0" err="1"/>
              <a:t>tömés</a:t>
            </a:r>
            <a:r>
              <a:rPr lang="hu-HU" altLang="hu-HU" sz="2200" dirty="0"/>
              <a:t> </a:t>
            </a:r>
            <a:r>
              <a:rPr lang="hu-HU" altLang="hu-HU" sz="2200" dirty="0" err="1"/>
              <a:t>már</a:t>
            </a:r>
            <a:r>
              <a:rPr lang="hu-HU" altLang="hu-HU" sz="2200" dirty="0"/>
              <a:t> nem </a:t>
            </a:r>
            <a:r>
              <a:rPr lang="hu-HU" altLang="hu-HU" sz="2200" dirty="0" err="1"/>
              <a:t>lehetséges</a:t>
            </a:r>
            <a:r>
              <a:rPr lang="hu-HU" altLang="hu-HU" sz="2200" dirty="0"/>
              <a:t> </a:t>
            </a:r>
          </a:p>
          <a:p>
            <a:pPr lvl="1" eaLnBrk="1" hangingPunct="1">
              <a:lnSpc>
                <a:spcPct val="100000"/>
              </a:lnSpc>
            </a:pPr>
            <a:r>
              <a:rPr lang="hu-HU" altLang="hu-HU" sz="2200" dirty="0"/>
              <a:t>Rendellenes korona esztétikai javítására </a:t>
            </a:r>
          </a:p>
          <a:p>
            <a:pPr lvl="1" eaLnBrk="1" hangingPunct="1">
              <a:lnSpc>
                <a:spcPct val="100000"/>
              </a:lnSpc>
            </a:pPr>
            <a:r>
              <a:rPr lang="hu-HU" altLang="hu-HU" sz="2200" dirty="0"/>
              <a:t>Elszíneződött fog </a:t>
            </a:r>
            <a:endParaRPr lang="en-US" altLang="hu-HU" sz="2200" u="sng" dirty="0"/>
          </a:p>
          <a:p>
            <a:pPr eaLnBrk="1" hangingPunct="1">
              <a:lnSpc>
                <a:spcPct val="100000"/>
              </a:lnSpc>
            </a:pPr>
            <a:r>
              <a:rPr lang="en-US" altLang="hu-HU" sz="2200" b="1" u="sng" dirty="0" err="1"/>
              <a:t>Híd</a:t>
            </a:r>
            <a:r>
              <a:rPr lang="en-US" altLang="hu-HU" sz="2200" b="1" u="sng" dirty="0"/>
              <a:t> </a:t>
            </a:r>
            <a:r>
              <a:rPr lang="en-US" altLang="hu-HU" sz="2200" b="1" u="sng" dirty="0" err="1"/>
              <a:t>esetén</a:t>
            </a:r>
            <a:r>
              <a:rPr lang="en-US" altLang="hu-HU" sz="2200" b="1" dirty="0"/>
              <a:t>:</a:t>
            </a:r>
          </a:p>
          <a:p>
            <a:pPr lvl="1" eaLnBrk="1" hangingPunct="1">
              <a:lnSpc>
                <a:spcPct val="100000"/>
              </a:lnSpc>
            </a:pPr>
            <a:r>
              <a:rPr lang="en-US" altLang="hu-HU" sz="2200" b="1" dirty="0" err="1">
                <a:solidFill>
                  <a:srgbClr val="C00000"/>
                </a:solidFill>
              </a:rPr>
              <a:t>Horgonykorona</a:t>
            </a:r>
            <a:endParaRPr lang="en-US" altLang="hu-HU" sz="2200" dirty="0"/>
          </a:p>
          <a:p>
            <a:pPr eaLnBrk="1" hangingPunct="1">
              <a:lnSpc>
                <a:spcPct val="100000"/>
              </a:lnSpc>
            </a:pPr>
            <a:r>
              <a:rPr lang="en-US" altLang="hu-HU" sz="2200" b="1" u="sng" dirty="0" err="1"/>
              <a:t>Részleges</a:t>
            </a:r>
            <a:r>
              <a:rPr lang="en-US" altLang="hu-HU" sz="2200" b="1" u="sng" dirty="0"/>
              <a:t> </a:t>
            </a:r>
            <a:r>
              <a:rPr lang="en-US" altLang="hu-HU" sz="2200" b="1" u="sng" dirty="0" err="1"/>
              <a:t>kivehető</a:t>
            </a:r>
            <a:r>
              <a:rPr lang="en-US" altLang="hu-HU" sz="2200" b="1" u="sng" dirty="0"/>
              <a:t> </a:t>
            </a:r>
            <a:r>
              <a:rPr lang="en-US" altLang="hu-HU" sz="2200" b="1" u="sng" dirty="0" err="1"/>
              <a:t>fogpótlások</a:t>
            </a:r>
            <a:r>
              <a:rPr lang="en-US" altLang="hu-HU" sz="2200" b="1" u="sng" dirty="0"/>
              <a:t> </a:t>
            </a:r>
            <a:r>
              <a:rPr lang="en-US" altLang="hu-HU" sz="2200" b="1" u="sng" dirty="0" err="1"/>
              <a:t>esetén</a:t>
            </a:r>
            <a:r>
              <a:rPr lang="en-US" altLang="hu-HU" sz="2200" b="1" dirty="0"/>
              <a:t>: </a:t>
            </a:r>
            <a:r>
              <a:rPr lang="en-US" altLang="hu-HU" sz="2200" b="1" dirty="0" err="1">
                <a:solidFill>
                  <a:srgbClr val="C00000"/>
                </a:solidFill>
              </a:rPr>
              <a:t>támfogkorona</a:t>
            </a:r>
            <a:endParaRPr lang="en-US" altLang="hu-HU" sz="2200" b="1" dirty="0">
              <a:solidFill>
                <a:srgbClr val="C00000"/>
              </a:solidFill>
            </a:endParaRPr>
          </a:p>
          <a:p>
            <a:pPr lvl="1" eaLnBrk="1" hangingPunct="1">
              <a:lnSpc>
                <a:spcPct val="100000"/>
              </a:lnSpc>
            </a:pPr>
            <a:r>
              <a:rPr lang="en-US" altLang="hu-HU" sz="2200" b="1" dirty="0" err="1">
                <a:solidFill>
                  <a:srgbClr val="C00000"/>
                </a:solidFill>
              </a:rPr>
              <a:t>Kapocstartó</a:t>
            </a:r>
            <a:r>
              <a:rPr lang="en-US" altLang="hu-HU" sz="2200" b="1" dirty="0">
                <a:solidFill>
                  <a:srgbClr val="C00000"/>
                </a:solidFill>
              </a:rPr>
              <a:t> korona </a:t>
            </a:r>
          </a:p>
          <a:p>
            <a:pPr lvl="1" eaLnBrk="1" hangingPunct="1">
              <a:lnSpc>
                <a:spcPct val="100000"/>
              </a:lnSpc>
            </a:pPr>
            <a:r>
              <a:rPr lang="en-US" altLang="hu-HU" sz="2200" dirty="0" err="1"/>
              <a:t>Finommechanika</a:t>
            </a:r>
            <a:r>
              <a:rPr lang="en-US" altLang="hu-HU" sz="2200" dirty="0"/>
              <a:t> </a:t>
            </a:r>
            <a:r>
              <a:rPr lang="en-US" altLang="hu-HU" sz="2200" dirty="0" err="1"/>
              <a:t>elhorgonyzás</a:t>
            </a:r>
            <a:r>
              <a:rPr lang="en-US" altLang="hu-HU" sz="2200" dirty="0"/>
              <a:t> </a:t>
            </a:r>
            <a:r>
              <a:rPr lang="en-US" altLang="hu-HU" sz="2200" dirty="0" err="1"/>
              <a:t>része</a:t>
            </a:r>
            <a:r>
              <a:rPr lang="en-US" altLang="hu-HU" sz="2200" dirty="0"/>
              <a:t> (</a:t>
            </a:r>
            <a:r>
              <a:rPr lang="en-US" altLang="hu-HU" sz="2200" dirty="0" err="1"/>
              <a:t>támasztó</a:t>
            </a:r>
            <a:r>
              <a:rPr lang="en-US" altLang="hu-HU" sz="2200" dirty="0"/>
              <a:t>)</a:t>
            </a:r>
          </a:p>
          <a:p>
            <a:pPr lvl="1" eaLnBrk="1" hangingPunct="1">
              <a:lnSpc>
                <a:spcPct val="100000"/>
              </a:lnSpc>
            </a:pPr>
            <a:r>
              <a:rPr lang="en-US" altLang="hu-HU" sz="2200" dirty="0" err="1"/>
              <a:t>Teleszóp</a:t>
            </a:r>
            <a:r>
              <a:rPr lang="en-US" altLang="hu-HU" sz="2200" dirty="0"/>
              <a:t> korona</a:t>
            </a:r>
          </a:p>
          <a:p>
            <a:pPr eaLnBrk="1" hangingPunct="1">
              <a:lnSpc>
                <a:spcPct val="100000"/>
              </a:lnSpc>
            </a:pPr>
            <a:r>
              <a:rPr lang="en-US" altLang="hu-HU" sz="2200" u="sng" dirty="0" err="1"/>
              <a:t>Harapásemelés</a:t>
            </a:r>
            <a:r>
              <a:rPr lang="en-US" altLang="hu-HU" sz="2200" dirty="0"/>
              <a:t> </a:t>
            </a:r>
          </a:p>
          <a:p>
            <a:pPr eaLnBrk="1" hangingPunct="1">
              <a:lnSpc>
                <a:spcPct val="100000"/>
              </a:lnSpc>
            </a:pPr>
            <a:r>
              <a:rPr lang="en-US" altLang="hu-HU" sz="2200" u="sng" dirty="0" err="1"/>
              <a:t>Sínezés</a:t>
            </a:r>
            <a:r>
              <a:rPr lang="en-US" altLang="hu-HU" sz="2200" u="sng" dirty="0"/>
              <a:t> </a:t>
            </a:r>
          </a:p>
          <a:p>
            <a:pPr eaLnBrk="1" hangingPunct="1"/>
            <a:endParaRPr lang="en-US" altLang="hu-HU" dirty="0"/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id="{18518AA4-E998-8C4F-AF76-3A47477D07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31085" y="2337449"/>
            <a:ext cx="2729807" cy="3291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08617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FB835118-C531-6C48-A591-133D0569A3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672656"/>
          </a:xfrm>
        </p:spPr>
        <p:txBody>
          <a:bodyPr>
            <a:normAutofit fontScale="90000"/>
          </a:bodyPr>
          <a:lstStyle/>
          <a:p>
            <a:r>
              <a:rPr lang="hu-HU" b="1" dirty="0"/>
              <a:t>Ideiglenes korona</a:t>
            </a:r>
            <a:endParaRPr lang="hu-HU" dirty="0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3951FFF1-E6C1-F048-9D35-D502637993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57288"/>
            <a:ext cx="10671048" cy="5343525"/>
          </a:xfrm>
        </p:spPr>
        <p:txBody>
          <a:bodyPr/>
          <a:lstStyle/>
          <a:p>
            <a:pPr marL="457200" lvl="0" indent="-457200">
              <a:buAutoNum type="arabicPeriod"/>
            </a:pPr>
            <a:r>
              <a:rPr lang="hu-HU" dirty="0"/>
              <a:t>konfekció méretekben és formákban előállított műanyag koronát igazítanak csiszolással, esetleg önkötő műanyaggal a fogra, és felragasztják – általában fogszínű anyagból</a:t>
            </a:r>
          </a:p>
          <a:p>
            <a:pPr marL="457200" lvl="0" indent="-457200">
              <a:buAutoNum type="arabicPeriod"/>
            </a:pPr>
            <a:r>
              <a:rPr lang="hu-HU" dirty="0"/>
              <a:t>konfekció méretű és formájú celluloid koronába helyeznek önkötő </a:t>
            </a:r>
            <a:r>
              <a:rPr lang="hu-HU" dirty="0" err="1"/>
              <a:t>akrilátot</a:t>
            </a:r>
            <a:r>
              <a:rPr lang="hu-HU" dirty="0"/>
              <a:t> </a:t>
            </a:r>
          </a:p>
          <a:p>
            <a:pPr marL="457200" lvl="0" indent="-457200">
              <a:buAutoNum type="arabicPeriod"/>
            </a:pPr>
            <a:r>
              <a:rPr lang="hu-HU" dirty="0"/>
              <a:t>preparálás megkezdése előtt rugalmas lenyomatanyaggal lenyomatot vesznek és azt kiöntés nélkül félre teszik, a preparálás befejeztével a csonkokkal megfelelő részekbe speciális önkötő műanyagot csorgatnak és a lenyomatot a fogak vazelinnel  történő izolálása után visszaillesztik a szájba –a műanyag megkötése után a lenyomatot ismét kiemelik a szájból, és kiveszik belőle a fog eredeti formáját visszaadó ideiglenes koronát , a feleseget eltávolítják, és ideiglenes cementtel rögzítik</a:t>
            </a:r>
          </a:p>
          <a:p>
            <a:pPr marL="457200" lvl="0" indent="-457200">
              <a:buAutoNum type="arabicPeriod"/>
            </a:pPr>
            <a:r>
              <a:rPr lang="hu-HU" dirty="0"/>
              <a:t>mélyhúzott fóliából is készíthető - preparálás megkezdése előtt vett lenyomatot kiöntik, és a mintára speciális készülékkel fóliát húznak. A fóliából nyert negatív formát a mintáról eltávolítják, felesleges részeket levágják. Fóliát megtöltik önkötő </a:t>
            </a:r>
            <a:r>
              <a:rPr lang="hu-HU" dirty="0" err="1"/>
              <a:t>akriláttal</a:t>
            </a:r>
            <a:r>
              <a:rPr lang="hu-HU" dirty="0"/>
              <a:t>, vazelinnel izolált csonkra helyezik.</a:t>
            </a:r>
          </a:p>
          <a:p>
            <a:pPr marL="457200" lvl="0" indent="-457200">
              <a:buAutoNum type="arabicPeriod"/>
            </a:pPr>
            <a:r>
              <a:rPr lang="hu-HU" dirty="0"/>
              <a:t>Ideiglenes korona készülhet fogtechnikai laborban is</a:t>
            </a:r>
          </a:p>
          <a:p>
            <a:endParaRPr lang="hu-HU" dirty="0"/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2F3DD4EF-BA5A-E847-A823-9DC5520B89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16023" y="81643"/>
            <a:ext cx="1675977" cy="1436914"/>
          </a:xfrm>
          <a:prstGeom prst="rect">
            <a:avLst/>
          </a:prstGeom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EFB63FFD-15EE-2948-91BF-40AA9B471C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39387" y="4506687"/>
            <a:ext cx="1852613" cy="2351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298888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>
            <a:extLst>
              <a:ext uri="{FF2B5EF4-FFF2-40B4-BE49-F238E27FC236}">
                <a16:creationId xmlns:a16="http://schemas.microsoft.com/office/drawing/2014/main" id="{8BAEF60B-FCB5-C84E-82DA-8A0B156179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hu-HU" dirty="0" err="1">
                <a:solidFill>
                  <a:schemeClr val="accent1">
                    <a:lumMod val="75000"/>
                  </a:schemeClr>
                </a:solidFill>
              </a:rPr>
              <a:t>Héjkerámia</a:t>
            </a:r>
            <a:r>
              <a:rPr lang="en-US" altLang="hu-HU" dirty="0">
                <a:solidFill>
                  <a:schemeClr val="accent1">
                    <a:lumMod val="75000"/>
                  </a:schemeClr>
                </a:solidFill>
              </a:rPr>
              <a:t> </a:t>
            </a:r>
          </a:p>
        </p:txBody>
      </p:sp>
      <p:sp>
        <p:nvSpPr>
          <p:cNvPr id="21507" name="Content Placeholder 2">
            <a:extLst>
              <a:ext uri="{FF2B5EF4-FFF2-40B4-BE49-F238E27FC236}">
                <a16:creationId xmlns:a16="http://schemas.microsoft.com/office/drawing/2014/main" id="{BF364E8A-8E18-5246-911A-E12F972C70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3751" y="1728788"/>
            <a:ext cx="9951911" cy="4710112"/>
          </a:xfrm>
        </p:spPr>
        <p:txBody>
          <a:bodyPr/>
          <a:lstStyle/>
          <a:p>
            <a:pPr marL="0" indent="0" algn="ctr">
              <a:lnSpc>
                <a:spcPct val="80000"/>
              </a:lnSpc>
              <a:buNone/>
            </a:pPr>
            <a:r>
              <a:rPr lang="en-US" altLang="hu-HU" sz="2700" dirty="0"/>
              <a:t> </a:t>
            </a:r>
            <a:r>
              <a:rPr lang="en-US" altLang="hu-HU" sz="2700" dirty="0" err="1"/>
              <a:t>Olyan</a:t>
            </a:r>
            <a:r>
              <a:rPr lang="en-US" altLang="hu-HU" sz="2700" dirty="0"/>
              <a:t> </a:t>
            </a:r>
            <a:r>
              <a:rPr lang="en-US" altLang="hu-HU" sz="2700" dirty="0" err="1"/>
              <a:t>részleges</a:t>
            </a:r>
            <a:r>
              <a:rPr lang="en-US" altLang="hu-HU" sz="2700" dirty="0"/>
              <a:t> </a:t>
            </a:r>
            <a:r>
              <a:rPr lang="en-US" altLang="hu-HU" sz="2700" dirty="0" err="1"/>
              <a:t>borítókorona</a:t>
            </a:r>
            <a:r>
              <a:rPr lang="en-US" altLang="hu-HU" sz="2700" dirty="0"/>
              <a:t>, </a:t>
            </a:r>
            <a:r>
              <a:rPr lang="en-US" altLang="hu-HU" sz="2700" dirty="0" err="1"/>
              <a:t>mely</a:t>
            </a:r>
            <a:r>
              <a:rPr lang="en-US" altLang="hu-HU" sz="2700" dirty="0"/>
              <a:t> a </a:t>
            </a:r>
            <a:r>
              <a:rPr lang="en-US" altLang="hu-HU" sz="2700" dirty="0" err="1"/>
              <a:t>preparált</a:t>
            </a:r>
            <a:r>
              <a:rPr lang="en-US" altLang="hu-HU" sz="2700" dirty="0"/>
              <a:t>		 (front)fog </a:t>
            </a:r>
            <a:r>
              <a:rPr lang="en-US" altLang="hu-HU" sz="2700" dirty="0" err="1"/>
              <a:t>vestibularis</a:t>
            </a:r>
            <a:r>
              <a:rPr lang="en-US" altLang="hu-HU" sz="2700" dirty="0"/>
              <a:t> </a:t>
            </a:r>
            <a:r>
              <a:rPr lang="en-US" altLang="hu-HU" sz="2700" dirty="0" err="1"/>
              <a:t>feszínét</a:t>
            </a:r>
            <a:r>
              <a:rPr lang="en-US" altLang="hu-HU" sz="2700" dirty="0"/>
              <a:t> </a:t>
            </a:r>
            <a:r>
              <a:rPr lang="en-US" altLang="hu-HU" sz="2700" dirty="0" err="1"/>
              <a:t>borítja</a:t>
            </a:r>
            <a:r>
              <a:rPr lang="en-US" altLang="hu-HU" sz="2700" dirty="0"/>
              <a:t> be, a </a:t>
            </a:r>
            <a:r>
              <a:rPr lang="en-US" altLang="hu-HU" sz="2700" dirty="0" err="1"/>
              <a:t>fogorvos</a:t>
            </a:r>
            <a:r>
              <a:rPr lang="en-US" altLang="hu-HU" sz="2700" dirty="0"/>
              <a:t> </a:t>
            </a:r>
            <a:r>
              <a:rPr lang="en-US" altLang="hu-HU" sz="2700" dirty="0" err="1"/>
              <a:t>rögzíti</a:t>
            </a:r>
            <a:r>
              <a:rPr lang="en-US" altLang="hu-HU" sz="2700" dirty="0"/>
              <a:t> </a:t>
            </a:r>
            <a:r>
              <a:rPr lang="en-US" altLang="hu-HU" sz="2700" dirty="0" err="1"/>
              <a:t>adhezívekkel</a:t>
            </a:r>
            <a:r>
              <a:rPr lang="en-US" altLang="hu-HU" sz="2700" dirty="0"/>
              <a:t>. 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en-US" altLang="hu-HU" sz="2700" u="sng" dirty="0" err="1"/>
              <a:t>Anyaga</a:t>
            </a:r>
            <a:br>
              <a:rPr lang="en-US" altLang="hu-HU" sz="2700" dirty="0"/>
            </a:br>
            <a:r>
              <a:rPr lang="en-US" altLang="hu-HU" sz="2700" dirty="0"/>
              <a:t>	</a:t>
            </a:r>
            <a:r>
              <a:rPr lang="en-US" altLang="hu-HU" sz="2700" dirty="0" err="1"/>
              <a:t>Kerámia</a:t>
            </a:r>
            <a:r>
              <a:rPr lang="en-US" altLang="hu-HU" sz="2700" dirty="0"/>
              <a:t> 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en-US" altLang="hu-HU" sz="2700" dirty="0"/>
              <a:t>	</a:t>
            </a:r>
            <a:r>
              <a:rPr lang="en-US" altLang="hu-HU" sz="2700" dirty="0" err="1"/>
              <a:t>Kompozit</a:t>
            </a:r>
            <a:r>
              <a:rPr lang="en-US" altLang="hu-HU" sz="2700" dirty="0"/>
              <a:t> 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en-US" altLang="hu-HU" sz="2700" u="sng" dirty="0" err="1"/>
              <a:t>Indikációk</a:t>
            </a:r>
            <a:br>
              <a:rPr lang="en-US" altLang="hu-HU" sz="2700" dirty="0"/>
            </a:br>
            <a:r>
              <a:rPr lang="en-US" altLang="hu-HU" sz="2700" dirty="0"/>
              <a:t>	</a:t>
            </a:r>
            <a:r>
              <a:rPr lang="en-US" altLang="hu-HU" sz="2700" dirty="0" err="1"/>
              <a:t>Elszíneződés</a:t>
            </a:r>
            <a:r>
              <a:rPr lang="en-US" altLang="hu-HU" sz="2700" dirty="0"/>
              <a:t> </a:t>
            </a:r>
            <a:r>
              <a:rPr lang="en-US" altLang="hu-HU" sz="2700" dirty="0" err="1"/>
              <a:t>kezelése</a:t>
            </a:r>
            <a:br>
              <a:rPr lang="en-US" altLang="hu-HU" sz="2700" dirty="0"/>
            </a:br>
            <a:r>
              <a:rPr lang="en-US" altLang="hu-HU" sz="2700" dirty="0"/>
              <a:t>	</a:t>
            </a:r>
            <a:r>
              <a:rPr lang="en-US" altLang="hu-HU" sz="2700" dirty="0" err="1"/>
              <a:t>Kis</a:t>
            </a:r>
            <a:r>
              <a:rPr lang="en-US" altLang="hu-HU" sz="2700" dirty="0"/>
              <a:t> </a:t>
            </a:r>
            <a:r>
              <a:rPr lang="en-US" altLang="hu-HU" sz="2700" dirty="0" err="1"/>
              <a:t>törések</a:t>
            </a:r>
            <a:r>
              <a:rPr lang="en-US" altLang="hu-HU" sz="2700" dirty="0"/>
              <a:t> </a:t>
            </a:r>
            <a:r>
              <a:rPr lang="en-US" altLang="hu-HU" sz="2700" dirty="0" err="1"/>
              <a:t>korrekciója</a:t>
            </a:r>
            <a:br>
              <a:rPr lang="en-US" altLang="hu-HU" sz="2700" dirty="0"/>
            </a:br>
            <a:r>
              <a:rPr lang="en-US" altLang="hu-HU" sz="2700" dirty="0"/>
              <a:t>	</a:t>
            </a:r>
            <a:r>
              <a:rPr lang="en-US" altLang="hu-HU" sz="2700" dirty="0" err="1"/>
              <a:t>Alaki</a:t>
            </a:r>
            <a:r>
              <a:rPr lang="en-US" altLang="hu-HU" sz="2700" dirty="0"/>
              <a:t> </a:t>
            </a:r>
            <a:r>
              <a:rPr lang="en-US" altLang="hu-HU" sz="2700" dirty="0" err="1"/>
              <a:t>rendellenesség</a:t>
            </a:r>
            <a:r>
              <a:rPr lang="en-US" altLang="hu-HU" sz="2700" dirty="0"/>
              <a:t> </a:t>
            </a:r>
            <a:r>
              <a:rPr lang="en-US" altLang="hu-HU" sz="2700" dirty="0" err="1"/>
              <a:t>korrekciója</a:t>
            </a:r>
            <a:endParaRPr lang="en-US" altLang="hu-HU" sz="2700" dirty="0"/>
          </a:p>
          <a:p>
            <a:pPr marL="0" indent="0">
              <a:lnSpc>
                <a:spcPct val="80000"/>
              </a:lnSpc>
              <a:buNone/>
            </a:pPr>
            <a:r>
              <a:rPr lang="en-US" altLang="hu-HU" sz="2700" dirty="0"/>
              <a:t>	</a:t>
            </a:r>
            <a:r>
              <a:rPr lang="en-US" altLang="hu-HU" sz="2700" dirty="0" err="1"/>
              <a:t>Diasthema</a:t>
            </a:r>
            <a:r>
              <a:rPr lang="en-US" altLang="hu-HU" sz="2700" dirty="0"/>
              <a:t> </a:t>
            </a:r>
            <a:r>
              <a:rPr lang="en-US" altLang="hu-HU" sz="2700" dirty="0" err="1"/>
              <a:t>zárása</a:t>
            </a:r>
            <a:r>
              <a:rPr lang="en-US" altLang="hu-HU" sz="2700" dirty="0"/>
              <a:t> </a:t>
            </a:r>
          </a:p>
          <a:p>
            <a:pPr marL="0" indent="0">
              <a:lnSpc>
                <a:spcPct val="80000"/>
              </a:lnSpc>
            </a:pPr>
            <a:endParaRPr lang="en-US" altLang="hu-HU" sz="2700" dirty="0"/>
          </a:p>
        </p:txBody>
      </p:sp>
    </p:spTree>
    <p:extLst>
      <p:ext uri="{BB962C8B-B14F-4D97-AF65-F5344CB8AC3E}">
        <p14:creationId xmlns:p14="http://schemas.microsoft.com/office/powerpoint/2010/main" val="199562895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3" descr="Képernyőfotó 2020-02-23 - 19.15.22.png">
            <a:extLst>
              <a:ext uri="{FF2B5EF4-FFF2-40B4-BE49-F238E27FC236}">
                <a16:creationId xmlns:a16="http://schemas.microsoft.com/office/drawing/2014/main" id="{C136F0EA-7203-1A4F-AEC4-05FF317C14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1" y="0"/>
            <a:ext cx="88169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0531340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>
            <a:extLst>
              <a:ext uri="{FF2B5EF4-FFF2-40B4-BE49-F238E27FC236}">
                <a16:creationId xmlns:a16="http://schemas.microsoft.com/office/drawing/2014/main" id="{A31AA781-5FF3-4446-83CB-7648CEB819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hu-HU"/>
              <a:t>Héjak</a:t>
            </a:r>
          </a:p>
        </p:txBody>
      </p:sp>
      <p:pic>
        <p:nvPicPr>
          <p:cNvPr id="23556" name="Picture 3" descr="Képernyőfotó 2020-01-28 - 15.21.34.png">
            <a:extLst>
              <a:ext uri="{FF2B5EF4-FFF2-40B4-BE49-F238E27FC236}">
                <a16:creationId xmlns:a16="http://schemas.microsoft.com/office/drawing/2014/main" id="{3B165B92-EA63-284D-ADBF-605E3A8F77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433" y="1957685"/>
            <a:ext cx="10974820" cy="4050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9178000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3" descr="Képernyőfotó 2020-01-28 - 15.34.19.png">
            <a:extLst>
              <a:ext uri="{FF2B5EF4-FFF2-40B4-BE49-F238E27FC236}">
                <a16:creationId xmlns:a16="http://schemas.microsoft.com/office/drawing/2014/main" id="{CD703BA8-70D5-114B-926C-C0DC969530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414714"/>
            <a:ext cx="9144000" cy="242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9" name="Picture 6" descr="Képernyőfotó 2020-01-28 - 15.34.23.png">
            <a:extLst>
              <a:ext uri="{FF2B5EF4-FFF2-40B4-BE49-F238E27FC236}">
                <a16:creationId xmlns:a16="http://schemas.microsoft.com/office/drawing/2014/main" id="{79ECC91F-546D-9C47-B227-4A09189C06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9688" y="730250"/>
            <a:ext cx="3238500" cy="208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0" name="Picture 7" descr="Képernyőfotó 2020-01-28 - 15.34.28.png">
            <a:extLst>
              <a:ext uri="{FF2B5EF4-FFF2-40B4-BE49-F238E27FC236}">
                <a16:creationId xmlns:a16="http://schemas.microsoft.com/office/drawing/2014/main" id="{9CA4F43D-F875-DE42-9D9D-82CE845287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6163" y="730250"/>
            <a:ext cx="345440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5420492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3">
            <a:extLst>
              <a:ext uri="{FF2B5EF4-FFF2-40B4-BE49-F238E27FC236}">
                <a16:creationId xmlns:a16="http://schemas.microsoft.com/office/drawing/2014/main" id="{29A4B44C-B509-8A4E-8D4C-F9CD5C5C45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744093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hu-HU" dirty="0" err="1">
                <a:solidFill>
                  <a:schemeClr val="accent1">
                    <a:lumMod val="75000"/>
                  </a:schemeClr>
                </a:solidFill>
              </a:rPr>
              <a:t>GyökérCsapos</a:t>
            </a:r>
            <a:r>
              <a:rPr lang="en-US" altLang="hu-HU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altLang="hu-HU" dirty="0" err="1">
                <a:solidFill>
                  <a:schemeClr val="accent1">
                    <a:lumMod val="75000"/>
                  </a:schemeClr>
                </a:solidFill>
              </a:rPr>
              <a:t>fogm</a:t>
            </a:r>
            <a:r>
              <a:rPr lang="en-US" altLang="hu-HU" b="1" dirty="0" err="1">
                <a:solidFill>
                  <a:schemeClr val="accent1">
                    <a:lumMod val="75000"/>
                  </a:schemeClr>
                </a:solidFill>
              </a:rPr>
              <a:t>ű</a:t>
            </a:r>
            <a:endParaRPr lang="en-US" altLang="hu-HU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1267" name="Content Placeholder 4">
            <a:extLst>
              <a:ext uri="{FF2B5EF4-FFF2-40B4-BE49-F238E27FC236}">
                <a16:creationId xmlns:a16="http://schemas.microsoft.com/office/drawing/2014/main" id="{410B794D-84B7-5844-BD5A-D612C961FA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8637" y="1228725"/>
            <a:ext cx="10887075" cy="5144643"/>
          </a:xfrm>
        </p:spPr>
        <p:txBody>
          <a:bodyPr/>
          <a:lstStyle/>
          <a:p>
            <a:pPr marL="0" indent="0" algn="ctr">
              <a:buNone/>
            </a:pPr>
            <a:r>
              <a:rPr lang="cs-CZ" sz="2400" dirty="0" err="1"/>
              <a:t>Olyan</a:t>
            </a:r>
            <a:r>
              <a:rPr lang="cs-CZ" sz="2400" dirty="0"/>
              <a:t> </a:t>
            </a:r>
            <a:r>
              <a:rPr lang="cs-CZ" sz="2400" dirty="0" err="1"/>
              <a:t>fogpótlás</a:t>
            </a:r>
            <a:r>
              <a:rPr lang="cs-CZ" sz="2400" dirty="0"/>
              <a:t>, </a:t>
            </a:r>
            <a:r>
              <a:rPr lang="cs-CZ" sz="2400" dirty="0" err="1"/>
              <a:t>amely</a:t>
            </a:r>
            <a:r>
              <a:rPr lang="cs-CZ" sz="2400" dirty="0"/>
              <a:t> a </a:t>
            </a:r>
            <a:r>
              <a:rPr lang="cs-CZ" sz="2400" dirty="0" err="1"/>
              <a:t>gyökércsatornába</a:t>
            </a:r>
            <a:r>
              <a:rPr lang="cs-CZ" sz="2400" dirty="0"/>
              <a:t> </a:t>
            </a:r>
            <a:r>
              <a:rPr lang="cs-CZ" sz="2400" dirty="0" err="1"/>
              <a:t>vezetett</a:t>
            </a:r>
            <a:r>
              <a:rPr lang="cs-CZ" sz="2400" dirty="0"/>
              <a:t> </a:t>
            </a:r>
            <a:r>
              <a:rPr lang="cs-CZ" sz="2400" dirty="0" err="1"/>
              <a:t>csap</a:t>
            </a:r>
            <a:r>
              <a:rPr lang="cs-CZ" sz="2400" dirty="0"/>
              <a:t> </a:t>
            </a:r>
            <a:r>
              <a:rPr lang="cs-CZ" sz="2400" dirty="0" err="1"/>
              <a:t>segítségével</a:t>
            </a:r>
            <a:r>
              <a:rPr lang="cs-CZ" sz="2400" dirty="0"/>
              <a:t> </a:t>
            </a:r>
            <a:r>
              <a:rPr lang="cs-CZ" sz="2400" dirty="0" err="1"/>
              <a:t>elhorgonyozva</a:t>
            </a:r>
            <a:r>
              <a:rPr lang="cs-CZ" sz="2400" dirty="0"/>
              <a:t>, </a:t>
            </a:r>
            <a:r>
              <a:rPr lang="cs-CZ" sz="2400" dirty="0" err="1"/>
              <a:t>abban</a:t>
            </a:r>
            <a:r>
              <a:rPr lang="cs-CZ" sz="2400" dirty="0"/>
              <a:t> </a:t>
            </a:r>
            <a:r>
              <a:rPr lang="cs-CZ" sz="2400" dirty="0" err="1"/>
              <a:t>cementtel</a:t>
            </a:r>
            <a:r>
              <a:rPr lang="cs-CZ" sz="2400" dirty="0"/>
              <a:t> </a:t>
            </a:r>
            <a:r>
              <a:rPr lang="cs-CZ" sz="2400" dirty="0" err="1"/>
              <a:t>rögzítve</a:t>
            </a:r>
            <a:r>
              <a:rPr lang="cs-CZ" sz="2400" dirty="0"/>
              <a:t> </a:t>
            </a:r>
            <a:r>
              <a:rPr lang="cs-CZ" sz="2400" dirty="0" err="1"/>
              <a:t>pótolják</a:t>
            </a:r>
            <a:r>
              <a:rPr lang="cs-CZ" sz="2400" dirty="0"/>
              <a:t> a </a:t>
            </a:r>
            <a:r>
              <a:rPr lang="cs-CZ" sz="2400" dirty="0" err="1"/>
              <a:t>fog</a:t>
            </a:r>
            <a:r>
              <a:rPr lang="cs-CZ" sz="2400" dirty="0"/>
              <a:t> </a:t>
            </a:r>
            <a:r>
              <a:rPr lang="cs-CZ" sz="2400" dirty="0" err="1"/>
              <a:t>hiányzó</a:t>
            </a:r>
            <a:r>
              <a:rPr lang="cs-CZ" sz="2400" dirty="0"/>
              <a:t> </a:t>
            </a:r>
            <a:r>
              <a:rPr lang="cs-CZ" sz="2400" dirty="0" err="1"/>
              <a:t>klinikai</a:t>
            </a:r>
            <a:r>
              <a:rPr lang="cs-CZ" sz="2400" dirty="0"/>
              <a:t> </a:t>
            </a:r>
            <a:r>
              <a:rPr lang="cs-CZ" sz="2400" dirty="0" err="1"/>
              <a:t>koronáját</a:t>
            </a:r>
            <a:r>
              <a:rPr lang="cs-CZ" sz="2400" dirty="0"/>
              <a:t> vagy </a:t>
            </a:r>
            <a:r>
              <a:rPr lang="cs-CZ" sz="2400" dirty="0" err="1"/>
              <a:t>annak</a:t>
            </a:r>
            <a:r>
              <a:rPr lang="cs-CZ" sz="2400" dirty="0"/>
              <a:t> egy </a:t>
            </a:r>
            <a:r>
              <a:rPr lang="cs-CZ" sz="2400" dirty="0" err="1"/>
              <a:t>részét</a:t>
            </a:r>
            <a:r>
              <a:rPr lang="cs-CZ" sz="2400" dirty="0"/>
              <a:t>.</a:t>
            </a:r>
            <a:endParaRPr lang="hu-HU" sz="2400" dirty="0"/>
          </a:p>
          <a:p>
            <a:pPr marL="0" indent="0">
              <a:buNone/>
            </a:pPr>
            <a:endParaRPr lang="hu-HU" sz="2400" dirty="0"/>
          </a:p>
          <a:p>
            <a:pPr lvl="1">
              <a:lnSpc>
                <a:spcPct val="80000"/>
              </a:lnSpc>
            </a:pPr>
            <a:r>
              <a:rPr lang="en-US" altLang="hu-HU" sz="2400" dirty="0" err="1"/>
              <a:t>Készítése</a:t>
            </a:r>
            <a:r>
              <a:rPr lang="en-US" altLang="hu-HU" sz="2400" dirty="0"/>
              <a:t> </a:t>
            </a:r>
            <a:r>
              <a:rPr lang="en-US" altLang="hu-HU" sz="2400" dirty="0" err="1"/>
              <a:t>akkor</a:t>
            </a:r>
            <a:r>
              <a:rPr lang="en-US" altLang="hu-HU" sz="2400" dirty="0"/>
              <a:t> </a:t>
            </a:r>
            <a:r>
              <a:rPr lang="en-US" altLang="hu-HU" sz="2400" dirty="0" err="1"/>
              <a:t>indikált</a:t>
            </a:r>
            <a:r>
              <a:rPr lang="en-US" altLang="hu-HU" sz="2400" dirty="0"/>
              <a:t>, ha a fog </a:t>
            </a:r>
            <a:r>
              <a:rPr lang="en-US" altLang="hu-HU" sz="2400" dirty="0" err="1"/>
              <a:t>klinikai</a:t>
            </a:r>
            <a:r>
              <a:rPr lang="en-US" altLang="hu-HU" sz="2400" dirty="0"/>
              <a:t> </a:t>
            </a:r>
            <a:r>
              <a:rPr lang="en-US" altLang="hu-HU" sz="2400" dirty="0" err="1"/>
              <a:t>koronaja</a:t>
            </a:r>
            <a:r>
              <a:rPr lang="en-US" altLang="hu-HU" sz="2400" dirty="0"/>
              <a:t> </a:t>
            </a:r>
            <a:r>
              <a:rPr lang="en-US" altLang="hu-HU" sz="2400" dirty="0" err="1"/>
              <a:t>olyan</a:t>
            </a:r>
            <a:r>
              <a:rPr lang="en-US" altLang="hu-HU" sz="2400" dirty="0"/>
              <a:t> </a:t>
            </a:r>
            <a:r>
              <a:rPr lang="en-US" altLang="hu-HU" sz="2400" dirty="0" err="1"/>
              <a:t>mérté́kben</a:t>
            </a:r>
            <a:r>
              <a:rPr lang="en-US" altLang="hu-HU" sz="2400" dirty="0"/>
              <a:t> </a:t>
            </a:r>
            <a:r>
              <a:rPr lang="en-US" altLang="hu-HU" sz="2400" dirty="0" err="1"/>
              <a:t>destruált</a:t>
            </a:r>
            <a:r>
              <a:rPr lang="en-US" altLang="hu-HU" sz="2400" dirty="0"/>
              <a:t>, </a:t>
            </a:r>
            <a:r>
              <a:rPr lang="en-US" altLang="hu-HU" sz="2400" dirty="0" err="1"/>
              <a:t>hogy</a:t>
            </a:r>
            <a:r>
              <a:rPr lang="en-US" altLang="hu-HU" sz="2400" dirty="0"/>
              <a:t> </a:t>
            </a:r>
            <a:r>
              <a:rPr lang="en-US" altLang="hu-HU" sz="2400" dirty="0" err="1"/>
              <a:t>plasztikus</a:t>
            </a:r>
            <a:r>
              <a:rPr lang="en-US" altLang="hu-HU" sz="2400" dirty="0"/>
              <a:t> </a:t>
            </a:r>
            <a:r>
              <a:rPr lang="en-US" altLang="hu-HU" sz="2400" dirty="0" err="1"/>
              <a:t>tömés</a:t>
            </a:r>
            <a:r>
              <a:rPr lang="en-US" altLang="hu-HU" sz="2400" dirty="0"/>
              <a:t>, inlay/</a:t>
            </a:r>
            <a:r>
              <a:rPr lang="en-US" altLang="hu-HU" sz="2400" dirty="0" err="1"/>
              <a:t>onlay</a:t>
            </a:r>
            <a:r>
              <a:rPr lang="en-US" altLang="hu-HU" sz="2400" dirty="0"/>
              <a:t> </a:t>
            </a:r>
            <a:r>
              <a:rPr lang="en-US" altLang="hu-HU" sz="2400" dirty="0" err="1"/>
              <a:t>vagy</a:t>
            </a:r>
            <a:r>
              <a:rPr lang="en-US" altLang="hu-HU" sz="2400" dirty="0"/>
              <a:t> korona </a:t>
            </a:r>
            <a:r>
              <a:rPr lang="en-US" altLang="hu-HU" sz="2400" dirty="0" err="1"/>
              <a:t>nem</a:t>
            </a:r>
            <a:r>
              <a:rPr lang="en-US" altLang="hu-HU" sz="2400" dirty="0"/>
              <a:t> </a:t>
            </a:r>
            <a:r>
              <a:rPr lang="en-US" altLang="hu-HU" sz="2400" dirty="0" err="1"/>
              <a:t>készíthető</a:t>
            </a:r>
            <a:r>
              <a:rPr lang="en-US" altLang="hu-HU" sz="2400" dirty="0"/>
              <a:t>. </a:t>
            </a:r>
          </a:p>
          <a:p>
            <a:pPr lvl="1">
              <a:lnSpc>
                <a:spcPct val="80000"/>
              </a:lnSpc>
            </a:pPr>
            <a:endParaRPr lang="en-US" altLang="hu-HU" sz="2400" dirty="0"/>
          </a:p>
          <a:p>
            <a:pPr lvl="1">
              <a:lnSpc>
                <a:spcPct val="80000"/>
              </a:lnSpc>
            </a:pPr>
            <a:r>
              <a:rPr lang="en-US" altLang="hu-HU" sz="2400" dirty="0" err="1"/>
              <a:t>Készítéséhez</a:t>
            </a:r>
            <a:r>
              <a:rPr lang="en-US" altLang="hu-HU" sz="2400" dirty="0"/>
              <a:t> a fog </a:t>
            </a:r>
            <a:r>
              <a:rPr lang="en-US" altLang="hu-HU" sz="2400" dirty="0" err="1"/>
              <a:t>előzetes</a:t>
            </a:r>
            <a:r>
              <a:rPr lang="en-US" altLang="hu-HU" sz="2400" dirty="0"/>
              <a:t> </a:t>
            </a:r>
            <a:r>
              <a:rPr lang="en-US" altLang="hu-HU" sz="2400" dirty="0" err="1"/>
              <a:t>gyökérkezelése</a:t>
            </a:r>
            <a:r>
              <a:rPr lang="en-US" altLang="hu-HU" sz="2400" dirty="0"/>
              <a:t> </a:t>
            </a:r>
            <a:r>
              <a:rPr lang="en-US" altLang="hu-HU" sz="2400" dirty="0" err="1"/>
              <a:t>és</a:t>
            </a:r>
            <a:r>
              <a:rPr lang="en-US" altLang="hu-HU" sz="2400" dirty="0"/>
              <a:t> </a:t>
            </a:r>
            <a:r>
              <a:rPr lang="en-US" altLang="hu-HU" sz="2400" dirty="0" err="1"/>
              <a:t>gyökértömé́se</a:t>
            </a:r>
            <a:r>
              <a:rPr lang="en-US" altLang="hu-HU" sz="2400" dirty="0"/>
              <a:t> </a:t>
            </a:r>
            <a:r>
              <a:rPr lang="en-US" altLang="hu-HU" sz="2400" dirty="0" err="1"/>
              <a:t>szükséges</a:t>
            </a:r>
            <a:r>
              <a:rPr lang="en-US" altLang="hu-HU" sz="2400" dirty="0"/>
              <a:t>.</a:t>
            </a:r>
          </a:p>
          <a:p>
            <a:pPr marL="274320" lvl="1" indent="0">
              <a:lnSpc>
                <a:spcPct val="80000"/>
              </a:lnSpc>
              <a:buNone/>
            </a:pPr>
            <a:endParaRPr lang="en-US" altLang="hu-HU" sz="2400" dirty="0"/>
          </a:p>
          <a:p>
            <a:pPr lvl="1">
              <a:lnSpc>
                <a:spcPct val="80000"/>
              </a:lnSpc>
            </a:pPr>
            <a:r>
              <a:rPr lang="en-US" altLang="hu-HU" sz="2400" dirty="0" err="1"/>
              <a:t>Tervezésénél</a:t>
            </a:r>
            <a:r>
              <a:rPr lang="en-US" altLang="hu-HU" sz="2400" dirty="0"/>
              <a:t> </a:t>
            </a:r>
            <a:r>
              <a:rPr lang="en-US" altLang="hu-HU" sz="2400" dirty="0" err="1"/>
              <a:t>figyelemmel</a:t>
            </a:r>
            <a:r>
              <a:rPr lang="en-US" altLang="hu-HU" sz="2400" dirty="0"/>
              <a:t> </a:t>
            </a:r>
            <a:r>
              <a:rPr lang="en-US" altLang="hu-HU" sz="2400" dirty="0" err="1"/>
              <a:t>kell</a:t>
            </a:r>
            <a:r>
              <a:rPr lang="en-US" altLang="hu-HU" sz="2400" dirty="0"/>
              <a:t> </a:t>
            </a:r>
            <a:r>
              <a:rPr lang="en-US" altLang="hu-HU" sz="2400" dirty="0" err="1"/>
              <a:t>lenni</a:t>
            </a:r>
            <a:r>
              <a:rPr lang="en-US" altLang="hu-HU" sz="2400" dirty="0"/>
              <a:t> a </a:t>
            </a:r>
            <a:r>
              <a:rPr lang="en-US" altLang="hu-HU" sz="2400" dirty="0" err="1"/>
              <a:t>gyökér</a:t>
            </a:r>
            <a:r>
              <a:rPr lang="en-US" altLang="hu-HU" sz="2400" dirty="0"/>
              <a:t> </a:t>
            </a:r>
            <a:r>
              <a:rPr lang="en-US" altLang="hu-HU" sz="2400" dirty="0" err="1"/>
              <a:t>hosszára</a:t>
            </a:r>
            <a:r>
              <a:rPr lang="en-US" altLang="hu-HU" sz="2400" dirty="0"/>
              <a:t>, </a:t>
            </a:r>
            <a:r>
              <a:rPr lang="en-US" altLang="hu-HU" sz="2400" dirty="0" err="1"/>
              <a:t>átmérőjére</a:t>
            </a:r>
            <a:r>
              <a:rPr lang="en-US" altLang="hu-HU" sz="2400" dirty="0"/>
              <a:t>.</a:t>
            </a:r>
          </a:p>
          <a:p>
            <a:pPr lvl="1">
              <a:lnSpc>
                <a:spcPct val="80000"/>
              </a:lnSpc>
            </a:pPr>
            <a:endParaRPr lang="en-US" altLang="hu-HU" sz="2400" dirty="0"/>
          </a:p>
          <a:p>
            <a:pPr lvl="1">
              <a:lnSpc>
                <a:spcPct val="80000"/>
              </a:lnSpc>
            </a:pPr>
            <a:r>
              <a:rPr lang="en-US" altLang="hu-HU" sz="2400" dirty="0"/>
              <a:t>A </a:t>
            </a:r>
            <a:r>
              <a:rPr lang="en-US" altLang="hu-HU" sz="2400" dirty="0" err="1"/>
              <a:t>felépítményt</a:t>
            </a:r>
            <a:r>
              <a:rPr lang="en-US" altLang="hu-HU" sz="2400" dirty="0"/>
              <a:t> </a:t>
            </a:r>
            <a:r>
              <a:rPr lang="en-US" altLang="hu-HU" sz="2400" dirty="0" err="1"/>
              <a:t>csak</a:t>
            </a:r>
            <a:r>
              <a:rPr lang="en-US" altLang="hu-HU" sz="2400" dirty="0"/>
              <a:t> a </a:t>
            </a:r>
            <a:r>
              <a:rPr lang="en-US" altLang="hu-HU" sz="2400" dirty="0" err="1"/>
              <a:t>gyökércsatornába</a:t>
            </a:r>
            <a:r>
              <a:rPr lang="en-US" altLang="hu-HU" sz="2400" dirty="0"/>
              <a:t> </a:t>
            </a:r>
            <a:r>
              <a:rPr lang="en-US" altLang="hu-HU" sz="2400" dirty="0" err="1"/>
              <a:t>vezetett</a:t>
            </a:r>
            <a:r>
              <a:rPr lang="en-US" altLang="hu-HU" sz="2400" dirty="0"/>
              <a:t> </a:t>
            </a:r>
            <a:r>
              <a:rPr lang="en-US" altLang="hu-HU" sz="2400" dirty="0" err="1"/>
              <a:t>csap</a:t>
            </a:r>
            <a:r>
              <a:rPr lang="en-US" altLang="hu-HU" sz="2400" dirty="0"/>
              <a:t> </a:t>
            </a:r>
            <a:r>
              <a:rPr lang="en-US" altLang="hu-HU" sz="2400" dirty="0" err="1"/>
              <a:t>rögzíti</a:t>
            </a:r>
            <a:endParaRPr lang="en-US" altLang="hu-HU" sz="2400" dirty="0"/>
          </a:p>
          <a:p>
            <a:pPr marL="0" indent="0">
              <a:lnSpc>
                <a:spcPct val="80000"/>
              </a:lnSpc>
            </a:pPr>
            <a:endParaRPr lang="en-US" altLang="hu-HU" sz="3000" dirty="0"/>
          </a:p>
        </p:txBody>
      </p:sp>
    </p:spTree>
    <p:extLst>
      <p:ext uri="{BB962C8B-B14F-4D97-AF65-F5344CB8AC3E}">
        <p14:creationId xmlns:p14="http://schemas.microsoft.com/office/powerpoint/2010/main" val="82807784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C2E750CD-A5BA-2D4B-9173-BFB8A525FC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798394"/>
            <a:ext cx="4730451" cy="1637730"/>
          </a:xfrm>
        </p:spPr>
        <p:txBody>
          <a:bodyPr>
            <a:normAutofit/>
          </a:bodyPr>
          <a:lstStyle/>
          <a:p>
            <a:r>
              <a:rPr lang="en-US" sz="3100" b="1"/>
              <a:t>GYÖKÉRCSAPOS FOGMŰVEK KÉSZÍTÉSÉNEK FELTÉTELEI</a:t>
            </a:r>
            <a:endParaRPr lang="hu-HU" sz="3100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A8955A83-005D-884E-86A8-8DEAFF3C9F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8343" y="2654097"/>
            <a:ext cx="6008914" cy="3593592"/>
          </a:xfrm>
        </p:spPr>
        <p:txBody>
          <a:bodyPr>
            <a:normAutofit/>
          </a:bodyPr>
          <a:lstStyle/>
          <a:p>
            <a:pPr lvl="0"/>
            <a:r>
              <a:rPr lang="en-US" sz="2400" dirty="0"/>
              <a:t>Ha a </a:t>
            </a:r>
            <a:r>
              <a:rPr lang="en-US" sz="2400" b="1" dirty="0" err="1"/>
              <a:t>gyökér</a:t>
            </a:r>
            <a:r>
              <a:rPr lang="en-US" sz="2400" dirty="0"/>
              <a:t> min. 8-10 mm </a:t>
            </a:r>
            <a:r>
              <a:rPr lang="en-US" sz="2400" dirty="0" err="1"/>
              <a:t>hosszúsággal</a:t>
            </a:r>
            <a:r>
              <a:rPr lang="en-US" sz="2400" dirty="0"/>
              <a:t> </a:t>
            </a:r>
            <a:r>
              <a:rPr lang="en-US" sz="2400" dirty="0" err="1"/>
              <a:t>rendelkezik</a:t>
            </a:r>
            <a:endParaRPr lang="hu-HU" sz="2400" dirty="0"/>
          </a:p>
          <a:p>
            <a:pPr lvl="0"/>
            <a:r>
              <a:rPr lang="en-US" sz="2400" dirty="0"/>
              <a:t>Ha a </a:t>
            </a:r>
            <a:r>
              <a:rPr lang="en-US" sz="2400" b="1" dirty="0" err="1"/>
              <a:t>gyökérhossz</a:t>
            </a:r>
            <a:r>
              <a:rPr lang="en-US" sz="2400" dirty="0"/>
              <a:t> </a:t>
            </a:r>
            <a:r>
              <a:rPr lang="en-US" sz="2400" dirty="0" err="1"/>
              <a:t>legalább</a:t>
            </a:r>
            <a:r>
              <a:rPr lang="en-US" sz="2400" dirty="0"/>
              <a:t> 2/3–a </a:t>
            </a:r>
            <a:r>
              <a:rPr lang="en-US" sz="2400" dirty="0" err="1"/>
              <a:t>még</a:t>
            </a:r>
            <a:r>
              <a:rPr lang="en-US" sz="2400" dirty="0"/>
              <a:t> </a:t>
            </a:r>
            <a:r>
              <a:rPr lang="en-US" sz="2400" dirty="0" err="1"/>
              <a:t>felhasználható</a:t>
            </a:r>
            <a:r>
              <a:rPr lang="en-US" sz="2400" dirty="0"/>
              <a:t> a </a:t>
            </a:r>
            <a:r>
              <a:rPr lang="en-US" sz="2400" dirty="0" err="1"/>
              <a:t>csap</a:t>
            </a:r>
            <a:r>
              <a:rPr lang="en-US" sz="2400" dirty="0"/>
              <a:t> </a:t>
            </a:r>
            <a:r>
              <a:rPr lang="en-US" sz="2400" dirty="0" err="1"/>
              <a:t>elhorgonyzására</a:t>
            </a:r>
            <a:endParaRPr lang="hu-HU" sz="2400" dirty="0"/>
          </a:p>
          <a:p>
            <a:pPr lvl="0"/>
            <a:r>
              <a:rPr lang="en-US" sz="2400" dirty="0"/>
              <a:t>A </a:t>
            </a:r>
            <a:r>
              <a:rPr lang="en-US" sz="2400" dirty="0" err="1"/>
              <a:t>csap</a:t>
            </a:r>
            <a:r>
              <a:rPr lang="en-US" sz="2400" dirty="0"/>
              <a:t> </a:t>
            </a:r>
            <a:r>
              <a:rPr lang="en-US" sz="2400" dirty="0" err="1"/>
              <a:t>legalább</a:t>
            </a:r>
            <a:r>
              <a:rPr lang="en-US" sz="2400" dirty="0"/>
              <a:t> </a:t>
            </a:r>
            <a:r>
              <a:rPr lang="en-US" sz="2400" dirty="0" err="1"/>
              <a:t>olyan</a:t>
            </a:r>
            <a:r>
              <a:rPr lang="en-US" sz="2400" dirty="0"/>
              <a:t> </a:t>
            </a:r>
            <a:r>
              <a:rPr lang="en-US" sz="2400" dirty="0" err="1"/>
              <a:t>hosszú</a:t>
            </a:r>
            <a:r>
              <a:rPr lang="en-US" sz="2400" dirty="0"/>
              <a:t> </a:t>
            </a:r>
            <a:r>
              <a:rPr lang="en-US" sz="2400" dirty="0" err="1"/>
              <a:t>legyen</a:t>
            </a:r>
            <a:r>
              <a:rPr lang="en-US" sz="2400" dirty="0"/>
              <a:t>, mint </a:t>
            </a:r>
            <a:r>
              <a:rPr lang="en-US" sz="2400" dirty="0" err="1"/>
              <a:t>amilyen</a:t>
            </a:r>
            <a:r>
              <a:rPr lang="en-US" sz="2400" dirty="0"/>
              <a:t> </a:t>
            </a:r>
            <a:r>
              <a:rPr lang="en-US" sz="2400" dirty="0" err="1"/>
              <a:t>hosszú</a:t>
            </a:r>
            <a:r>
              <a:rPr lang="en-US" sz="2400" dirty="0"/>
              <a:t> a korona</a:t>
            </a:r>
            <a:endParaRPr lang="hu-HU" sz="2400" dirty="0"/>
          </a:p>
          <a:p>
            <a:pPr lvl="0"/>
            <a:r>
              <a:rPr lang="en-US" sz="2400" dirty="0" err="1"/>
              <a:t>Tökéletes</a:t>
            </a:r>
            <a:r>
              <a:rPr lang="en-US" sz="2400" dirty="0"/>
              <a:t> </a:t>
            </a:r>
            <a:r>
              <a:rPr lang="en-US" sz="2400" b="1" dirty="0" err="1"/>
              <a:t>gyökértömés</a:t>
            </a:r>
            <a:r>
              <a:rPr lang="en-US" sz="2400" dirty="0"/>
              <a:t>, </a:t>
            </a:r>
            <a:r>
              <a:rPr lang="en-US" sz="2400" dirty="0" err="1"/>
              <a:t>amely</a:t>
            </a:r>
            <a:r>
              <a:rPr lang="en-US" sz="2400" dirty="0"/>
              <a:t> </a:t>
            </a:r>
            <a:r>
              <a:rPr lang="en-US" sz="2400" dirty="0" err="1"/>
              <a:t>szükség</a:t>
            </a:r>
            <a:r>
              <a:rPr lang="en-US" sz="2400" dirty="0"/>
              <a:t> </a:t>
            </a:r>
            <a:r>
              <a:rPr lang="en-US" sz="2400" dirty="0" err="1"/>
              <a:t>esetén</a:t>
            </a:r>
            <a:r>
              <a:rPr lang="en-US" sz="2400" dirty="0"/>
              <a:t> </a:t>
            </a:r>
            <a:r>
              <a:rPr lang="en-US" sz="2400" dirty="0" err="1"/>
              <a:t>könnyen</a:t>
            </a:r>
            <a:r>
              <a:rPr lang="en-US" sz="2400" dirty="0"/>
              <a:t> </a:t>
            </a:r>
            <a:r>
              <a:rPr lang="en-US" sz="2400" dirty="0" err="1"/>
              <a:t>eltávolítható</a:t>
            </a:r>
            <a:endParaRPr lang="hu-HU" sz="2400" dirty="0"/>
          </a:p>
          <a:p>
            <a:pPr marL="0" indent="0">
              <a:buNone/>
            </a:pPr>
            <a:endParaRPr lang="hu-HU" sz="1800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B16070FD-9EB8-4AC8-A8E2-267228385B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13124" y="0"/>
            <a:ext cx="6278877" cy="6858000"/>
          </a:xfrm>
          <a:custGeom>
            <a:avLst/>
            <a:gdLst>
              <a:gd name="connsiteX0" fmla="*/ 45571 w 6278877"/>
              <a:gd name="connsiteY0" fmla="*/ 0 h 6858000"/>
              <a:gd name="connsiteX1" fmla="*/ 6278877 w 6278877"/>
              <a:gd name="connsiteY1" fmla="*/ 0 h 6858000"/>
              <a:gd name="connsiteX2" fmla="*/ 6278877 w 6278877"/>
              <a:gd name="connsiteY2" fmla="*/ 6858000 h 6858000"/>
              <a:gd name="connsiteX3" fmla="*/ 3292307 w 6278877"/>
              <a:gd name="connsiteY3" fmla="*/ 6858000 h 6858000"/>
              <a:gd name="connsiteX4" fmla="*/ 3181525 w 6278877"/>
              <a:gd name="connsiteY4" fmla="*/ 6786980 h 6858000"/>
              <a:gd name="connsiteX5" fmla="*/ 0 w 6278877"/>
              <a:gd name="connsiteY5" fmla="*/ 803252 h 6858000"/>
              <a:gd name="connsiteX6" fmla="*/ 37255 w 6278877"/>
              <a:gd name="connsiteY6" fmla="*/ 6544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278877" h="6858000">
                <a:moveTo>
                  <a:pt x="45571" y="0"/>
                </a:moveTo>
                <a:lnTo>
                  <a:pt x="6278877" y="0"/>
                </a:lnTo>
                <a:lnTo>
                  <a:pt x="6278877" y="6858000"/>
                </a:lnTo>
                <a:lnTo>
                  <a:pt x="3292307" y="6858000"/>
                </a:lnTo>
                <a:lnTo>
                  <a:pt x="3181525" y="6786980"/>
                </a:lnTo>
                <a:cubicBezTo>
                  <a:pt x="1262020" y="5490189"/>
                  <a:pt x="0" y="3294101"/>
                  <a:pt x="0" y="803252"/>
                </a:cubicBezTo>
                <a:cubicBezTo>
                  <a:pt x="0" y="554167"/>
                  <a:pt x="12619" y="308030"/>
                  <a:pt x="37255" y="65445"/>
                </a:cubicBezTo>
                <a:close/>
              </a:path>
            </a:pathLst>
          </a:cu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34243969-9D39-4B42-90E4-BB5966D6E8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71151" y="1462376"/>
            <a:ext cx="4218484" cy="2383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54126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4006A752-298B-B14B-83B7-B0234FADFA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 dirty="0"/>
              <a:t>GYÖKÉRCSAPOS FOGPÓTLÁS ELLENJAVALLATAI</a:t>
            </a:r>
            <a:endParaRPr lang="hu-HU" dirty="0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66858EB2-9819-5147-B97F-9D3C7B9893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>
              <a:lnSpc>
                <a:spcPct val="100000"/>
              </a:lnSpc>
            </a:pPr>
            <a:r>
              <a:rPr lang="en-US" sz="2400" dirty="0"/>
              <a:t>Ha a </a:t>
            </a:r>
            <a:r>
              <a:rPr lang="en-US" sz="2400" b="1" dirty="0" err="1"/>
              <a:t>foggyökér</a:t>
            </a:r>
            <a:r>
              <a:rPr lang="en-US" sz="2400" dirty="0"/>
              <a:t> </a:t>
            </a:r>
            <a:r>
              <a:rPr lang="en-US" sz="2400" dirty="0" err="1"/>
              <a:t>görbe</a:t>
            </a:r>
            <a:r>
              <a:rPr lang="en-US" sz="2400" dirty="0"/>
              <a:t>, </a:t>
            </a:r>
            <a:r>
              <a:rPr lang="en-US" sz="2400" dirty="0" err="1"/>
              <a:t>vagy</a:t>
            </a:r>
            <a:r>
              <a:rPr lang="en-US" sz="2400" dirty="0"/>
              <a:t> </a:t>
            </a:r>
            <a:r>
              <a:rPr lang="en-US" sz="2400" dirty="0" err="1"/>
              <a:t>túl</a:t>
            </a:r>
            <a:r>
              <a:rPr lang="en-US" sz="2400" dirty="0"/>
              <a:t> </a:t>
            </a:r>
            <a:r>
              <a:rPr lang="en-US" sz="2400" dirty="0" err="1"/>
              <a:t>rövid</a:t>
            </a:r>
            <a:endParaRPr lang="hu-HU" sz="2400" dirty="0"/>
          </a:p>
          <a:p>
            <a:pPr lvl="1">
              <a:lnSpc>
                <a:spcPct val="100000"/>
              </a:lnSpc>
            </a:pPr>
            <a:r>
              <a:rPr lang="en-US" sz="2400" dirty="0"/>
              <a:t>Ha a fog </a:t>
            </a:r>
            <a:r>
              <a:rPr lang="en-US" sz="2400" dirty="0" err="1"/>
              <a:t>egy</a:t>
            </a:r>
            <a:r>
              <a:rPr lang="en-US" sz="2400" dirty="0"/>
              <a:t> </a:t>
            </a:r>
            <a:r>
              <a:rPr lang="en-US" sz="2400" dirty="0" err="1"/>
              <a:t>része</a:t>
            </a:r>
            <a:r>
              <a:rPr lang="en-US" sz="2400" dirty="0"/>
              <a:t> </a:t>
            </a:r>
            <a:r>
              <a:rPr lang="en-US" sz="2400" dirty="0" err="1"/>
              <a:t>az</a:t>
            </a:r>
            <a:r>
              <a:rPr lang="en-US" sz="2400" dirty="0"/>
              <a:t> </a:t>
            </a:r>
            <a:r>
              <a:rPr lang="en-US" sz="2400" dirty="0" err="1"/>
              <a:t>íny</a:t>
            </a:r>
            <a:r>
              <a:rPr lang="en-US" sz="2400" dirty="0"/>
              <a:t> </a:t>
            </a:r>
            <a:r>
              <a:rPr lang="en-US" sz="2400" dirty="0" err="1"/>
              <a:t>alá</a:t>
            </a:r>
            <a:r>
              <a:rPr lang="en-US" sz="2400" dirty="0"/>
              <a:t> </a:t>
            </a:r>
            <a:r>
              <a:rPr lang="en-US" sz="2400" dirty="0" err="1"/>
              <a:t>tört</a:t>
            </a:r>
            <a:endParaRPr lang="hu-HU" sz="2400" dirty="0"/>
          </a:p>
          <a:p>
            <a:pPr lvl="1">
              <a:lnSpc>
                <a:spcPct val="100000"/>
              </a:lnSpc>
            </a:pPr>
            <a:r>
              <a:rPr lang="en-US" sz="2400" dirty="0"/>
              <a:t>Ha </a:t>
            </a:r>
            <a:r>
              <a:rPr lang="en-US" sz="2400" dirty="0" err="1"/>
              <a:t>kórós</a:t>
            </a:r>
            <a:r>
              <a:rPr lang="en-US" sz="2400" dirty="0"/>
              <a:t> </a:t>
            </a:r>
            <a:r>
              <a:rPr lang="en-US" sz="2400" dirty="0" err="1"/>
              <a:t>folyamat</a:t>
            </a:r>
            <a:r>
              <a:rPr lang="en-US" sz="2400" dirty="0"/>
              <a:t> </a:t>
            </a:r>
            <a:r>
              <a:rPr lang="en-US" sz="2400" dirty="0" err="1"/>
              <a:t>tapasztalható</a:t>
            </a:r>
            <a:r>
              <a:rPr lang="en-US" sz="2400" dirty="0"/>
              <a:t> a </a:t>
            </a:r>
            <a:r>
              <a:rPr lang="en-US" sz="2400" b="1" dirty="0" err="1"/>
              <a:t>gyökércsúcs</a:t>
            </a:r>
            <a:r>
              <a:rPr lang="en-US" sz="2400" dirty="0"/>
              <a:t> </a:t>
            </a:r>
            <a:r>
              <a:rPr lang="en-US" sz="2400" dirty="0" err="1"/>
              <a:t>körül</a:t>
            </a:r>
            <a:endParaRPr lang="hu-HU" sz="2400" dirty="0"/>
          </a:p>
          <a:p>
            <a:pPr lvl="1">
              <a:lnSpc>
                <a:spcPct val="100000"/>
              </a:lnSpc>
            </a:pPr>
            <a:r>
              <a:rPr lang="en-US" sz="2400" dirty="0"/>
              <a:t>Ha a </a:t>
            </a:r>
            <a:r>
              <a:rPr lang="en-US" sz="2400" b="1" dirty="0" err="1"/>
              <a:t>gyökértömés</a:t>
            </a:r>
            <a:r>
              <a:rPr lang="en-US" sz="2400" dirty="0"/>
              <a:t> </a:t>
            </a:r>
            <a:r>
              <a:rPr lang="en-US" sz="2400" dirty="0" err="1"/>
              <a:t>nem</a:t>
            </a:r>
            <a:r>
              <a:rPr lang="en-US" sz="2400" dirty="0"/>
              <a:t> </a:t>
            </a:r>
            <a:r>
              <a:rPr lang="en-US" sz="2400" dirty="0" err="1"/>
              <a:t>tökéletes</a:t>
            </a:r>
            <a:r>
              <a:rPr lang="en-US" sz="2400" dirty="0"/>
              <a:t>, </a:t>
            </a:r>
            <a:r>
              <a:rPr lang="en-US" sz="2400" dirty="0" err="1"/>
              <a:t>falálló</a:t>
            </a:r>
            <a:r>
              <a:rPr lang="en-US" sz="2400" dirty="0"/>
              <a:t>, </a:t>
            </a:r>
            <a:r>
              <a:rPr lang="en-US" sz="2400" dirty="0" err="1"/>
              <a:t>vagy</a:t>
            </a:r>
            <a:r>
              <a:rPr lang="en-US" sz="2400" dirty="0"/>
              <a:t> </a:t>
            </a:r>
            <a:r>
              <a:rPr lang="en-US" sz="2400" dirty="0" err="1"/>
              <a:t>csúcsig</a:t>
            </a:r>
            <a:r>
              <a:rPr lang="en-US" sz="2400" dirty="0"/>
              <a:t> </a:t>
            </a:r>
            <a:r>
              <a:rPr lang="en-US" sz="2400" dirty="0" err="1"/>
              <a:t>érő</a:t>
            </a:r>
            <a:endParaRPr lang="hu-HU" sz="2400" dirty="0"/>
          </a:p>
          <a:p>
            <a:pPr lvl="1">
              <a:lnSpc>
                <a:spcPct val="100000"/>
              </a:lnSpc>
            </a:pPr>
            <a:r>
              <a:rPr lang="en-US" sz="2400" dirty="0"/>
              <a:t>Ha </a:t>
            </a:r>
            <a:r>
              <a:rPr lang="en-US" sz="2400" dirty="0" err="1"/>
              <a:t>mozog</a:t>
            </a:r>
            <a:r>
              <a:rPr lang="en-US" sz="2400" dirty="0"/>
              <a:t> a </a:t>
            </a:r>
            <a:r>
              <a:rPr lang="en-US" sz="2400" b="1" dirty="0"/>
              <a:t>fog</a:t>
            </a:r>
            <a:endParaRPr lang="hu-HU" sz="2400" dirty="0"/>
          </a:p>
          <a:p>
            <a:pPr lvl="1">
              <a:lnSpc>
                <a:spcPct val="100000"/>
              </a:lnSpc>
            </a:pPr>
            <a:r>
              <a:rPr lang="en-US" sz="2400" dirty="0"/>
              <a:t>Ha </a:t>
            </a:r>
            <a:r>
              <a:rPr lang="en-US" sz="2400" dirty="0" err="1"/>
              <a:t>még</a:t>
            </a:r>
            <a:r>
              <a:rPr lang="en-US" sz="2400" dirty="0"/>
              <a:t> </a:t>
            </a:r>
            <a:r>
              <a:rPr lang="en-US" sz="2400" dirty="0" err="1"/>
              <a:t>nem</a:t>
            </a:r>
            <a:r>
              <a:rPr lang="en-US" sz="2400" dirty="0"/>
              <a:t> </a:t>
            </a:r>
            <a:r>
              <a:rPr lang="en-US" sz="2400" dirty="0" err="1"/>
              <a:t>fejeződött</a:t>
            </a:r>
            <a:r>
              <a:rPr lang="en-US" sz="2400" dirty="0"/>
              <a:t> be a </a:t>
            </a:r>
            <a:r>
              <a:rPr lang="en-US" sz="2400" b="1" dirty="0" err="1"/>
              <a:t>gyökér</a:t>
            </a:r>
            <a:r>
              <a:rPr lang="en-US" sz="2400" dirty="0"/>
              <a:t> </a:t>
            </a:r>
            <a:r>
              <a:rPr lang="en-US" sz="2400" dirty="0" err="1"/>
              <a:t>fejlődése</a:t>
            </a:r>
            <a:r>
              <a:rPr lang="en-US" sz="2400" dirty="0"/>
              <a:t> (</a:t>
            </a:r>
            <a:r>
              <a:rPr lang="en-US" sz="2400" dirty="0" err="1"/>
              <a:t>nyitott</a:t>
            </a:r>
            <a:r>
              <a:rPr lang="en-US" sz="2400" dirty="0"/>
              <a:t> apex)</a:t>
            </a:r>
            <a:endParaRPr lang="hu-HU" sz="2400" dirty="0"/>
          </a:p>
          <a:p>
            <a:pPr lvl="1">
              <a:lnSpc>
                <a:spcPct val="100000"/>
              </a:lnSpc>
            </a:pPr>
            <a:r>
              <a:rPr lang="en-US" sz="2400" dirty="0"/>
              <a:t>Ha </a:t>
            </a:r>
            <a:r>
              <a:rPr lang="en-US" sz="2400" dirty="0" err="1"/>
              <a:t>túl</a:t>
            </a:r>
            <a:r>
              <a:rPr lang="en-US" sz="2400" dirty="0"/>
              <a:t> </a:t>
            </a:r>
            <a:r>
              <a:rPr lang="en-US" sz="2400" dirty="0" err="1"/>
              <a:t>szűk</a:t>
            </a:r>
            <a:r>
              <a:rPr lang="en-US" sz="2400" dirty="0"/>
              <a:t> a </a:t>
            </a:r>
            <a:r>
              <a:rPr lang="en-US" sz="2400" b="1" dirty="0" err="1"/>
              <a:t>gyökércsatorna</a:t>
            </a:r>
            <a:endParaRPr lang="hu-HU" sz="2400" dirty="0"/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5818063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267D772C-D4CF-974E-A36B-0084F83260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Fogpótlások anyagai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D7901234-1977-B24D-ACD7-6E593E4C73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9847" y="1914525"/>
            <a:ext cx="10275485" cy="475720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u-HU" sz="3200" b="1" dirty="0">
                <a:solidFill>
                  <a:srgbClr val="7030A0"/>
                </a:solidFill>
              </a:rPr>
              <a:t>1. FÉMEK (FÉMÖTVÖZETEK) </a:t>
            </a:r>
            <a:r>
              <a:rPr lang="hu-HU" dirty="0"/>
              <a:t>Általában koronák, hidak, fogsorok vázát adják.</a:t>
            </a:r>
          </a:p>
          <a:p>
            <a:pPr marL="0" indent="0">
              <a:buNone/>
            </a:pPr>
            <a:r>
              <a:rPr lang="hu-HU" b="1" dirty="0">
                <a:solidFill>
                  <a:srgbClr val="C00000"/>
                </a:solidFill>
              </a:rPr>
              <a:t>Leggyakrabban használt nemesfém-</a:t>
            </a:r>
            <a:r>
              <a:rPr lang="hu-HU" b="1" dirty="0" err="1">
                <a:solidFill>
                  <a:srgbClr val="C00000"/>
                </a:solidFill>
              </a:rPr>
              <a:t>ötvözetek</a:t>
            </a:r>
            <a:r>
              <a:rPr lang="hu-HU" dirty="0">
                <a:solidFill>
                  <a:srgbClr val="C00000"/>
                </a:solidFill>
              </a:rPr>
              <a:t>:</a:t>
            </a:r>
          </a:p>
          <a:p>
            <a:pPr lvl="1"/>
            <a:r>
              <a:rPr lang="hu-HU" dirty="0" err="1"/>
              <a:t>aranyötvözetek</a:t>
            </a:r>
            <a:r>
              <a:rPr lang="hu-HU" dirty="0"/>
              <a:t> (magas aranytartalommal)</a:t>
            </a:r>
          </a:p>
          <a:p>
            <a:pPr lvl="1"/>
            <a:r>
              <a:rPr lang="hu-HU" dirty="0"/>
              <a:t>arany (nagyon nagy tisztaságú: 99,7%)</a:t>
            </a:r>
          </a:p>
          <a:p>
            <a:pPr lvl="1"/>
            <a:r>
              <a:rPr lang="hu-HU" dirty="0"/>
              <a:t>arany-platina</a:t>
            </a:r>
          </a:p>
          <a:p>
            <a:pPr lvl="1"/>
            <a:r>
              <a:rPr lang="hu-HU" dirty="0"/>
              <a:t>ezüst-</a:t>
            </a:r>
            <a:r>
              <a:rPr lang="hu-HU" dirty="0" err="1"/>
              <a:t>palladium</a:t>
            </a:r>
            <a:endParaRPr lang="hu-HU" dirty="0"/>
          </a:p>
          <a:p>
            <a:pPr marL="0" indent="0">
              <a:buNone/>
            </a:pPr>
            <a:r>
              <a:rPr lang="hu-HU" b="1" dirty="0">
                <a:solidFill>
                  <a:srgbClr val="C00000"/>
                </a:solidFill>
              </a:rPr>
              <a:t>Leggyakrabban használt nem nemesfém-</a:t>
            </a:r>
            <a:r>
              <a:rPr lang="hu-HU" b="1" dirty="0" err="1">
                <a:solidFill>
                  <a:srgbClr val="C00000"/>
                </a:solidFill>
              </a:rPr>
              <a:t>ötvözetek</a:t>
            </a:r>
            <a:r>
              <a:rPr lang="hu-HU" dirty="0">
                <a:solidFill>
                  <a:srgbClr val="C00000"/>
                </a:solidFill>
              </a:rPr>
              <a:t>:</a:t>
            </a:r>
          </a:p>
          <a:p>
            <a:r>
              <a:rPr lang="hu-HU" dirty="0"/>
              <a:t>kobalt-króm</a:t>
            </a:r>
          </a:p>
          <a:p>
            <a:r>
              <a:rPr lang="hu-HU" dirty="0"/>
              <a:t>nikkel-króm</a:t>
            </a:r>
          </a:p>
          <a:p>
            <a:r>
              <a:rPr lang="hu-HU" dirty="0"/>
              <a:t>titán (fémallergiás esetekben is használható)</a:t>
            </a:r>
          </a:p>
          <a:p>
            <a:r>
              <a:rPr lang="hu-HU" dirty="0"/>
              <a:t>ötvözetlen titán speciális felületkezeléssel: implantátumok alapanyagául szolgál</a:t>
            </a: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94860175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838F1531-88B3-8D4E-8EC1-6DE3F3AFA0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043085"/>
          </a:xfrm>
        </p:spPr>
        <p:txBody>
          <a:bodyPr>
            <a:normAutofit/>
          </a:bodyPr>
          <a:lstStyle/>
          <a:p>
            <a:r>
              <a:rPr lang="en-US" sz="4000" b="1" dirty="0" err="1"/>
              <a:t>Csapos</a:t>
            </a:r>
            <a:r>
              <a:rPr lang="en-US" sz="4000" b="1" dirty="0"/>
              <a:t> </a:t>
            </a:r>
            <a:r>
              <a:rPr lang="en-US" sz="4000" b="1" dirty="0" err="1"/>
              <a:t>fogművek</a:t>
            </a:r>
            <a:r>
              <a:rPr lang="en-US" sz="4000" b="1" dirty="0"/>
              <a:t> </a:t>
            </a:r>
            <a:r>
              <a:rPr lang="en-US" sz="4000" b="1" dirty="0" err="1"/>
              <a:t>csoportjai</a:t>
            </a:r>
            <a:r>
              <a:rPr lang="en-US" sz="4000" b="1" dirty="0"/>
              <a:t>:</a:t>
            </a:r>
            <a:endParaRPr lang="hu-HU" sz="4000" dirty="0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A9040707-1924-984D-AF04-5F92A3D72D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1. </a:t>
            </a:r>
            <a:r>
              <a:rPr lang="en-US" dirty="0" err="1"/>
              <a:t>Előre</a:t>
            </a:r>
            <a:r>
              <a:rPr lang="en-US" dirty="0"/>
              <a:t> </a:t>
            </a:r>
            <a:r>
              <a:rPr lang="en-US" dirty="0" err="1"/>
              <a:t>gyártott</a:t>
            </a:r>
            <a:r>
              <a:rPr lang="en-US" dirty="0"/>
              <a:t> </a:t>
            </a:r>
            <a:r>
              <a:rPr lang="en-US" dirty="0" err="1"/>
              <a:t>gyári</a:t>
            </a:r>
            <a:r>
              <a:rPr lang="en-US" dirty="0"/>
              <a:t> </a:t>
            </a:r>
            <a:r>
              <a:rPr lang="en-US" dirty="0" err="1"/>
              <a:t>csapok</a:t>
            </a:r>
            <a:endParaRPr lang="hu-HU" dirty="0"/>
          </a:p>
          <a:p>
            <a:pPr marL="0" indent="0">
              <a:buNone/>
            </a:pPr>
            <a:r>
              <a:rPr lang="en-US" dirty="0"/>
              <a:t>2. </a:t>
            </a:r>
            <a:r>
              <a:rPr lang="en-US" dirty="0" err="1"/>
              <a:t>Egyszerű</a:t>
            </a:r>
            <a:r>
              <a:rPr lang="en-US" dirty="0"/>
              <a:t> </a:t>
            </a:r>
            <a:r>
              <a:rPr lang="en-US" dirty="0" err="1"/>
              <a:t>csapos</a:t>
            </a:r>
            <a:r>
              <a:rPr lang="en-US" dirty="0"/>
              <a:t> </a:t>
            </a:r>
            <a:r>
              <a:rPr lang="en-US" dirty="0" err="1"/>
              <a:t>fogművek</a:t>
            </a:r>
            <a:endParaRPr lang="hu-HU" dirty="0"/>
          </a:p>
          <a:p>
            <a:pPr marL="274320" lvl="1" indent="0">
              <a:lnSpc>
                <a:spcPct val="100000"/>
              </a:lnSpc>
              <a:buNone/>
            </a:pPr>
            <a:r>
              <a:rPr lang="en-US" dirty="0"/>
              <a:t>	- </a:t>
            </a:r>
            <a:r>
              <a:rPr lang="en-US" dirty="0" err="1"/>
              <a:t>Öntött</a:t>
            </a:r>
            <a:r>
              <a:rPr lang="en-US" dirty="0"/>
              <a:t> </a:t>
            </a:r>
            <a:r>
              <a:rPr lang="en-US" dirty="0" err="1"/>
              <a:t>csapos</a:t>
            </a:r>
            <a:r>
              <a:rPr lang="en-US" dirty="0"/>
              <a:t> </a:t>
            </a:r>
            <a:r>
              <a:rPr lang="en-US" dirty="0" err="1"/>
              <a:t>műcsonk</a:t>
            </a:r>
            <a:endParaRPr lang="hu-HU" dirty="0"/>
          </a:p>
          <a:p>
            <a:pPr marL="274320" lvl="1" indent="0">
              <a:lnSpc>
                <a:spcPct val="100000"/>
              </a:lnSpc>
              <a:buNone/>
            </a:pPr>
            <a:r>
              <a:rPr lang="en-US" dirty="0"/>
              <a:t>	- </a:t>
            </a:r>
            <a:r>
              <a:rPr lang="en-US" dirty="0" err="1"/>
              <a:t>Előre</a:t>
            </a:r>
            <a:r>
              <a:rPr lang="en-US" dirty="0"/>
              <a:t> </a:t>
            </a:r>
            <a:r>
              <a:rPr lang="en-US" dirty="0" err="1"/>
              <a:t>gyártott</a:t>
            </a:r>
            <a:r>
              <a:rPr lang="en-US" dirty="0"/>
              <a:t> </a:t>
            </a:r>
            <a:r>
              <a:rPr lang="en-US" dirty="0" err="1"/>
              <a:t>csapos</a:t>
            </a:r>
            <a:r>
              <a:rPr lang="en-US" dirty="0"/>
              <a:t> </a:t>
            </a:r>
            <a:r>
              <a:rPr lang="en-US" dirty="0" err="1"/>
              <a:t>műcsonk</a:t>
            </a:r>
            <a:endParaRPr lang="hu-HU" dirty="0"/>
          </a:p>
          <a:p>
            <a:pPr marL="0" indent="0">
              <a:buNone/>
            </a:pPr>
            <a:r>
              <a:rPr lang="en-US" dirty="0"/>
              <a:t>3. </a:t>
            </a:r>
            <a:r>
              <a:rPr lang="en-US" dirty="0" err="1"/>
              <a:t>Csapos</a:t>
            </a:r>
            <a:r>
              <a:rPr lang="en-US" dirty="0"/>
              <a:t>, </a:t>
            </a:r>
            <a:r>
              <a:rPr lang="en-US" dirty="0" err="1"/>
              <a:t>sapkás</a:t>
            </a:r>
            <a:r>
              <a:rPr lang="en-US" dirty="0"/>
              <a:t> </a:t>
            </a:r>
            <a:r>
              <a:rPr lang="en-US" dirty="0" err="1"/>
              <a:t>fogmű</a:t>
            </a:r>
            <a:endParaRPr lang="hu-HU" dirty="0"/>
          </a:p>
          <a:p>
            <a:pPr marL="0" indent="0">
              <a:buNone/>
            </a:pPr>
            <a:r>
              <a:rPr lang="en-US" dirty="0"/>
              <a:t>	- </a:t>
            </a:r>
            <a:r>
              <a:rPr lang="en-US" dirty="0" err="1"/>
              <a:t>Csapos</a:t>
            </a:r>
            <a:r>
              <a:rPr lang="en-US" dirty="0"/>
              <a:t> </a:t>
            </a:r>
            <a:r>
              <a:rPr lang="en-US" dirty="0" err="1"/>
              <a:t>sapkás</a:t>
            </a:r>
            <a:r>
              <a:rPr lang="en-US" dirty="0"/>
              <a:t> </a:t>
            </a:r>
            <a:r>
              <a:rPr lang="en-US" dirty="0" err="1"/>
              <a:t>műcsonk</a:t>
            </a:r>
            <a:endParaRPr lang="hu-HU" dirty="0"/>
          </a:p>
          <a:p>
            <a:pPr marL="0" indent="0">
              <a:buNone/>
            </a:pPr>
            <a:r>
              <a:rPr lang="en-US" dirty="0"/>
              <a:t>	- </a:t>
            </a:r>
            <a:r>
              <a:rPr lang="en-US" dirty="0" err="1"/>
              <a:t>Csapos</a:t>
            </a:r>
            <a:r>
              <a:rPr lang="en-US" dirty="0"/>
              <a:t>, </a:t>
            </a:r>
            <a:r>
              <a:rPr lang="en-US" dirty="0" err="1"/>
              <a:t>sapkás</a:t>
            </a:r>
            <a:r>
              <a:rPr lang="en-US" dirty="0"/>
              <a:t> </a:t>
            </a:r>
            <a:r>
              <a:rPr lang="en-US" dirty="0" err="1"/>
              <a:t>hátlemezes</a:t>
            </a:r>
            <a:r>
              <a:rPr lang="en-US" dirty="0"/>
              <a:t> </a:t>
            </a:r>
            <a:r>
              <a:rPr lang="en-US" dirty="0" err="1"/>
              <a:t>műcsonk</a:t>
            </a:r>
            <a:r>
              <a:rPr lang="en-US" dirty="0"/>
              <a:t> (Richmond-korona)</a:t>
            </a:r>
            <a:endParaRPr lang="hu-HU" dirty="0"/>
          </a:p>
          <a:p>
            <a:pPr marL="0" indent="0">
              <a:buNone/>
            </a:pPr>
            <a:r>
              <a:rPr lang="en-US" dirty="0"/>
              <a:t>4. </a:t>
            </a:r>
            <a:r>
              <a:rPr lang="en-US" dirty="0" err="1"/>
              <a:t>Csapos</a:t>
            </a:r>
            <a:r>
              <a:rPr lang="en-US" dirty="0"/>
              <a:t> </a:t>
            </a:r>
            <a:r>
              <a:rPr lang="en-US" dirty="0" err="1"/>
              <a:t>betét</a:t>
            </a:r>
            <a:endParaRPr lang="hu-HU" dirty="0"/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63339424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A0951059-345F-F443-8B40-F5C1C55D96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438" y="512064"/>
            <a:ext cx="10058400" cy="1316736"/>
          </a:xfrm>
        </p:spPr>
        <p:txBody>
          <a:bodyPr/>
          <a:lstStyle/>
          <a:p>
            <a:r>
              <a:rPr lang="en-US" sz="4000" b="1" i="1" dirty="0">
                <a:solidFill>
                  <a:srgbClr val="7030A0"/>
                </a:solidFill>
              </a:rPr>
              <a:t>1. </a:t>
            </a:r>
            <a:r>
              <a:rPr lang="en-US" sz="4000" b="1" i="1" dirty="0" err="1">
                <a:solidFill>
                  <a:srgbClr val="7030A0"/>
                </a:solidFill>
              </a:rPr>
              <a:t>Előre</a:t>
            </a:r>
            <a:r>
              <a:rPr lang="en-US" sz="4000" b="1" i="1" dirty="0">
                <a:solidFill>
                  <a:srgbClr val="7030A0"/>
                </a:solidFill>
              </a:rPr>
              <a:t> </a:t>
            </a:r>
            <a:r>
              <a:rPr lang="en-US" sz="4000" b="1" i="1" dirty="0" err="1">
                <a:solidFill>
                  <a:srgbClr val="7030A0"/>
                </a:solidFill>
              </a:rPr>
              <a:t>gyártott</a:t>
            </a:r>
            <a:r>
              <a:rPr lang="en-US" sz="4000" b="1" i="1" dirty="0">
                <a:solidFill>
                  <a:srgbClr val="7030A0"/>
                </a:solidFill>
              </a:rPr>
              <a:t> </a:t>
            </a:r>
            <a:r>
              <a:rPr lang="en-US" sz="4000" b="1" i="1" dirty="0" err="1">
                <a:solidFill>
                  <a:srgbClr val="7030A0"/>
                </a:solidFill>
              </a:rPr>
              <a:t>gyári</a:t>
            </a:r>
            <a:r>
              <a:rPr lang="en-US" sz="4000" b="1" i="1" dirty="0">
                <a:solidFill>
                  <a:srgbClr val="7030A0"/>
                </a:solidFill>
              </a:rPr>
              <a:t> </a:t>
            </a:r>
            <a:r>
              <a:rPr lang="en-US" sz="4000" b="1" i="1" dirty="0" err="1">
                <a:solidFill>
                  <a:srgbClr val="7030A0"/>
                </a:solidFill>
              </a:rPr>
              <a:t>csapok</a:t>
            </a:r>
            <a:r>
              <a:rPr lang="en-US" sz="4000" b="1" i="1" dirty="0"/>
              <a:t>: </a:t>
            </a:r>
            <a:endParaRPr lang="hu-HU" dirty="0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38E9A88C-FBF1-6E41-92B4-2D4EE6F4A3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lnSpc>
                <a:spcPct val="100000"/>
              </a:lnSpc>
              <a:buAutoNum type="alphaLcParenR"/>
            </a:pPr>
            <a:r>
              <a:rPr lang="en-US" b="1" dirty="0" err="1">
                <a:solidFill>
                  <a:schemeClr val="accent1">
                    <a:lumMod val="75000"/>
                  </a:schemeClr>
                </a:solidFill>
              </a:rPr>
              <a:t>Fém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1">
                    <a:lumMod val="75000"/>
                  </a:schemeClr>
                </a:solidFill>
              </a:rPr>
              <a:t>csapok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 (radix anker)</a:t>
            </a:r>
          </a:p>
          <a:p>
            <a:pPr lvl="1">
              <a:lnSpc>
                <a:spcPct val="100000"/>
              </a:lnSpc>
            </a:pPr>
            <a:r>
              <a:rPr lang="en-US" b="1" dirty="0" err="1"/>
              <a:t>Gyökérfraktúra</a:t>
            </a:r>
            <a:r>
              <a:rPr lang="en-US" b="1" dirty="0"/>
              <a:t> </a:t>
            </a:r>
            <a:r>
              <a:rPr lang="en-US" b="1" dirty="0" err="1"/>
              <a:t>veszélye</a:t>
            </a:r>
            <a:r>
              <a:rPr lang="en-US" b="1" dirty="0"/>
              <a:t> </a:t>
            </a:r>
            <a:r>
              <a:rPr lang="en-US" b="1" dirty="0" err="1"/>
              <a:t>nagy</a:t>
            </a:r>
            <a:r>
              <a:rPr lang="en-US" b="1" dirty="0"/>
              <a:t>, </a:t>
            </a:r>
            <a:r>
              <a:rPr lang="en-US" b="1" dirty="0" err="1"/>
              <a:t>nem</a:t>
            </a:r>
            <a:r>
              <a:rPr lang="en-US" b="1" dirty="0"/>
              <a:t> </a:t>
            </a:r>
            <a:r>
              <a:rPr lang="en-US" b="1" dirty="0" err="1"/>
              <a:t>kielégítő</a:t>
            </a:r>
            <a:r>
              <a:rPr lang="en-US" b="1" dirty="0"/>
              <a:t> a </a:t>
            </a:r>
            <a:r>
              <a:rPr lang="en-US" b="1" dirty="0" err="1"/>
              <a:t>retenció</a:t>
            </a:r>
            <a:r>
              <a:rPr lang="en-US" b="1" dirty="0"/>
              <a:t>, </a:t>
            </a:r>
            <a:r>
              <a:rPr lang="en-US" b="1" dirty="0" err="1"/>
              <a:t>nem</a:t>
            </a:r>
            <a:r>
              <a:rPr lang="en-US" b="1" dirty="0"/>
              <a:t> </a:t>
            </a:r>
            <a:r>
              <a:rPr lang="en-US" b="1" dirty="0" err="1"/>
              <a:t>esztétikus</a:t>
            </a:r>
            <a:endParaRPr lang="hu-HU" b="1" dirty="0"/>
          </a:p>
          <a:p>
            <a:pPr marL="0" indent="0">
              <a:lnSpc>
                <a:spcPct val="100000"/>
              </a:lnSpc>
              <a:buNone/>
            </a:pP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b) </a:t>
            </a:r>
            <a:r>
              <a:rPr lang="en-US" b="1" dirty="0" err="1">
                <a:solidFill>
                  <a:schemeClr val="accent1">
                    <a:lumMod val="75000"/>
                  </a:schemeClr>
                </a:solidFill>
              </a:rPr>
              <a:t>Kerámia</a:t>
            </a:r>
            <a:r>
              <a:rPr lang="en-US" b="1" dirty="0"/>
              <a:t> (</a:t>
            </a:r>
            <a:r>
              <a:rPr lang="en-US" b="1" dirty="0" err="1"/>
              <a:t>szilikátkerámia</a:t>
            </a:r>
            <a:r>
              <a:rPr lang="en-US" b="1" dirty="0"/>
              <a:t>, </a:t>
            </a:r>
            <a:r>
              <a:rPr lang="en-US" b="1" dirty="0" err="1"/>
              <a:t>oxidkerámia</a:t>
            </a:r>
            <a:r>
              <a:rPr lang="en-US" b="1" dirty="0"/>
              <a:t>, </a:t>
            </a:r>
            <a:r>
              <a:rPr lang="en-US" b="1" dirty="0" err="1"/>
              <a:t>cikkónium</a:t>
            </a:r>
            <a:r>
              <a:rPr lang="en-US" b="1" dirty="0"/>
              <a:t> </a:t>
            </a:r>
            <a:r>
              <a:rPr lang="en-US" b="1" dirty="0" err="1"/>
              <a:t>dioxid</a:t>
            </a:r>
            <a:r>
              <a:rPr lang="en-US" b="1" dirty="0"/>
              <a:t>)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c) </a:t>
            </a:r>
            <a:r>
              <a:rPr lang="en-US" b="1" dirty="0" err="1">
                <a:solidFill>
                  <a:schemeClr val="accent1">
                    <a:lumMod val="75000"/>
                  </a:schemeClr>
                </a:solidFill>
              </a:rPr>
              <a:t>Szálerősítésű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1">
                    <a:lumMod val="75000"/>
                  </a:schemeClr>
                </a:solidFill>
              </a:rPr>
              <a:t>kompozitok</a:t>
            </a:r>
            <a:endParaRPr lang="en-US" b="1" dirty="0">
              <a:solidFill>
                <a:schemeClr val="accent1">
                  <a:lumMod val="75000"/>
                </a:schemeClr>
              </a:solidFill>
            </a:endParaRPr>
          </a:p>
          <a:p>
            <a:pPr lvl="1">
              <a:lnSpc>
                <a:spcPct val="100000"/>
              </a:lnSpc>
            </a:pPr>
            <a:r>
              <a:rPr lang="hu-HU" b="1" dirty="0"/>
              <a:t>A szál lehet: üveg, szén, polietilén, </a:t>
            </a:r>
            <a:r>
              <a:rPr lang="hu-HU" b="1" dirty="0" err="1"/>
              <a:t>szilika</a:t>
            </a:r>
            <a:r>
              <a:rPr lang="hu-HU" b="1" dirty="0"/>
              <a:t>, </a:t>
            </a:r>
            <a:r>
              <a:rPr lang="hu-HU" b="1" dirty="0" err="1"/>
              <a:t>quartz</a:t>
            </a:r>
            <a:r>
              <a:rPr lang="hu-HU" b="1" dirty="0"/>
              <a:t>, cirkónium</a:t>
            </a:r>
          </a:p>
          <a:p>
            <a:pPr lvl="1">
              <a:lnSpc>
                <a:spcPct val="100000"/>
              </a:lnSpc>
            </a:pPr>
            <a:r>
              <a:rPr lang="hu-HU" b="1" dirty="0"/>
              <a:t>esztétikus (frontfogak), könnyebben el lehet távolítani</a:t>
            </a:r>
          </a:p>
          <a:p>
            <a:pPr lvl="1">
              <a:lnSpc>
                <a:spcPct val="100000"/>
              </a:lnSpc>
            </a:pPr>
            <a:r>
              <a:rPr lang="en-US" b="1" dirty="0" err="1"/>
              <a:t>Gyökérfraktúra</a:t>
            </a:r>
            <a:r>
              <a:rPr lang="en-US" b="1" dirty="0"/>
              <a:t> </a:t>
            </a:r>
            <a:r>
              <a:rPr lang="en-US" b="1" dirty="0" err="1"/>
              <a:t>veszélye</a:t>
            </a:r>
            <a:r>
              <a:rPr lang="en-US" b="1" dirty="0"/>
              <a:t> </a:t>
            </a:r>
            <a:r>
              <a:rPr lang="en-US" b="1" dirty="0" err="1"/>
              <a:t>kicsi</a:t>
            </a:r>
            <a:endParaRPr lang="hu-HU" b="1" dirty="0"/>
          </a:p>
          <a:p>
            <a:pPr marL="0" indent="0">
              <a:buNone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A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csapok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formája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lehet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: </a:t>
            </a:r>
          </a:p>
          <a:p>
            <a:pPr marL="0" indent="0">
              <a:buNone/>
            </a:pPr>
            <a:r>
              <a:rPr lang="en-US" dirty="0" err="1"/>
              <a:t>ék</a:t>
            </a:r>
            <a:r>
              <a:rPr lang="en-US" dirty="0"/>
              <a:t> </a:t>
            </a:r>
            <a:r>
              <a:rPr lang="en-US" dirty="0" err="1"/>
              <a:t>alakú</a:t>
            </a:r>
            <a:r>
              <a:rPr lang="en-US" dirty="0"/>
              <a:t> – sima </a:t>
            </a:r>
            <a:r>
              <a:rPr lang="en-US" dirty="0" err="1"/>
              <a:t>vagy</a:t>
            </a:r>
            <a:r>
              <a:rPr lang="en-US" dirty="0"/>
              <a:t> </a:t>
            </a:r>
            <a:r>
              <a:rPr lang="en-US" dirty="0" err="1"/>
              <a:t>recés</a:t>
            </a:r>
            <a:r>
              <a:rPr lang="en-US" dirty="0"/>
              <a:t>, </a:t>
            </a:r>
            <a:r>
              <a:rPr lang="en-US" dirty="0" err="1"/>
              <a:t>csavarmentes</a:t>
            </a:r>
            <a:r>
              <a:rPr lang="en-US" dirty="0"/>
              <a:t> </a:t>
            </a:r>
            <a:r>
              <a:rPr lang="en-US" dirty="0" err="1"/>
              <a:t>és</a:t>
            </a:r>
            <a:r>
              <a:rPr lang="en-US" dirty="0"/>
              <a:t> </a:t>
            </a:r>
            <a:r>
              <a:rPr lang="en-US" dirty="0" err="1"/>
              <a:t>csavarmenetes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hu-HU" dirty="0"/>
          </a:p>
        </p:txBody>
      </p:sp>
      <p:pic>
        <p:nvPicPr>
          <p:cNvPr id="5" name="Kép 4" descr="A képen szöveg látható&#10;&#10;Automatikusan generált leírás">
            <a:extLst>
              <a:ext uri="{FF2B5EF4-FFF2-40B4-BE49-F238E27FC236}">
                <a16:creationId xmlns:a16="http://schemas.microsoft.com/office/drawing/2014/main" id="{D4980333-325C-8B42-BE92-10FC360915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31217" y="7990"/>
            <a:ext cx="1993900" cy="1993900"/>
          </a:xfrm>
          <a:prstGeom prst="rect">
            <a:avLst/>
          </a:prstGeom>
        </p:spPr>
      </p:pic>
      <p:pic>
        <p:nvPicPr>
          <p:cNvPr id="7" name="Kép 6" descr="A képen szöveg látható&#10;&#10;Automatikusan generált leírás">
            <a:extLst>
              <a:ext uri="{FF2B5EF4-FFF2-40B4-BE49-F238E27FC236}">
                <a16:creationId xmlns:a16="http://schemas.microsoft.com/office/drawing/2014/main" id="{3294EF67-9D86-4E4B-B62A-1B70AA6BE2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53949" y="2917074"/>
            <a:ext cx="1768203" cy="1832501"/>
          </a:xfrm>
          <a:prstGeom prst="rect">
            <a:avLst/>
          </a:prstGeom>
        </p:spPr>
      </p:pic>
      <p:pic>
        <p:nvPicPr>
          <p:cNvPr id="9" name="Kép 8" descr="A képen beltéri, étel, műanyag látható&#10;&#10;Automatikusan generált leírás">
            <a:extLst>
              <a:ext uri="{FF2B5EF4-FFF2-40B4-BE49-F238E27FC236}">
                <a16:creationId xmlns:a16="http://schemas.microsoft.com/office/drawing/2014/main" id="{516FF087-C641-0D42-9256-D333BB6D55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13462" y="1748674"/>
            <a:ext cx="1739900" cy="1168400"/>
          </a:xfrm>
          <a:prstGeom prst="rect">
            <a:avLst/>
          </a:prstGeom>
        </p:spPr>
      </p:pic>
      <p:pic>
        <p:nvPicPr>
          <p:cNvPr id="11" name="Kép 10" descr="A képen szöveg látható&#10;&#10;Automatikusan generált leírás">
            <a:extLst>
              <a:ext uri="{FF2B5EF4-FFF2-40B4-BE49-F238E27FC236}">
                <a16:creationId xmlns:a16="http://schemas.microsoft.com/office/drawing/2014/main" id="{8E32BE31-287C-A948-8AE0-E4501B05C4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69718" y="5045637"/>
            <a:ext cx="1498600" cy="135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18305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>
            <a:extLst>
              <a:ext uri="{FF2B5EF4-FFF2-40B4-BE49-F238E27FC236}">
                <a16:creationId xmlns:a16="http://schemas.microsoft.com/office/drawing/2014/main" id="{BCE3BFAB-48BF-474D-9D93-3B6F7366D8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hu-HU"/>
              <a:t>Gyári csapok</a:t>
            </a:r>
          </a:p>
        </p:txBody>
      </p:sp>
      <p:pic>
        <p:nvPicPr>
          <p:cNvPr id="13315" name="Picture 2" descr="Képernyőfotó 2020-02-23 - 19.33.42.png">
            <a:extLst>
              <a:ext uri="{FF2B5EF4-FFF2-40B4-BE49-F238E27FC236}">
                <a16:creationId xmlns:a16="http://schemas.microsoft.com/office/drawing/2014/main" id="{307D714D-B913-624F-8C81-EA1353BBC3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8284" y="1124806"/>
            <a:ext cx="808037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3" descr="Képernyőfotó 2020-02-23 - 19.33.09.png">
            <a:extLst>
              <a:ext uri="{FF2B5EF4-FFF2-40B4-BE49-F238E27FC236}">
                <a16:creationId xmlns:a16="http://schemas.microsoft.com/office/drawing/2014/main" id="{1105DDC8-75EF-0643-B10A-23DAB49D0A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3717" y="1197038"/>
            <a:ext cx="3375025" cy="179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7" name="TextBox 5">
            <a:extLst>
              <a:ext uri="{FF2B5EF4-FFF2-40B4-BE49-F238E27FC236}">
                <a16:creationId xmlns:a16="http://schemas.microsoft.com/office/drawing/2014/main" id="{933A69CD-C27F-6C42-8A5B-1DF3D7B972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43701" y="3349625"/>
            <a:ext cx="3624263" cy="341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hu-HU" sz="2400"/>
              <a:t>- Előfúrók használatával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hu-HU" sz="2400"/>
              <a:t>   csap ágyának preparálása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hu-HU" sz="24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hu-HU" sz="2400"/>
              <a:t>- Csap rögzítése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hu-HU" sz="24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hu-HU" sz="2400"/>
              <a:t>- Felépítmény elkészítése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hu-HU" sz="2400"/>
              <a:t>    (kompozit, üvegionomer)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hu-HU" sz="24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hu-HU" sz="2400"/>
              <a:t>- Lenyomat koronához</a:t>
            </a:r>
          </a:p>
        </p:txBody>
      </p:sp>
      <p:pic>
        <p:nvPicPr>
          <p:cNvPr id="13318" name="Picture 6" descr="Képernyőfotó 2020-02-23 - 19.53.59.png">
            <a:extLst>
              <a:ext uri="{FF2B5EF4-FFF2-40B4-BE49-F238E27FC236}">
                <a16:creationId xmlns:a16="http://schemas.microsoft.com/office/drawing/2014/main" id="{C16FE853-DAF8-BC42-ADC9-380B4A95AF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2694" y="2749551"/>
            <a:ext cx="3511550" cy="3103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1176877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3514DAA3-1FA0-5349-8297-E29F0774AD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047285"/>
          </a:xfrm>
        </p:spPr>
        <p:txBody>
          <a:bodyPr>
            <a:normAutofit/>
          </a:bodyPr>
          <a:lstStyle/>
          <a:p>
            <a:r>
              <a:rPr lang="en-US" sz="4000" b="1" i="1" dirty="0">
                <a:solidFill>
                  <a:srgbClr val="7030A0"/>
                </a:solidFill>
              </a:rPr>
              <a:t>2. </a:t>
            </a:r>
            <a:r>
              <a:rPr lang="en-US" sz="4000" b="1" i="1" dirty="0" err="1">
                <a:solidFill>
                  <a:srgbClr val="7030A0"/>
                </a:solidFill>
              </a:rPr>
              <a:t>Egyszerű</a:t>
            </a:r>
            <a:r>
              <a:rPr lang="en-US" sz="4000" b="1" i="1" dirty="0">
                <a:solidFill>
                  <a:srgbClr val="7030A0"/>
                </a:solidFill>
              </a:rPr>
              <a:t> </a:t>
            </a:r>
            <a:r>
              <a:rPr lang="en-US" sz="4000" b="1" i="1" dirty="0" err="1">
                <a:solidFill>
                  <a:srgbClr val="7030A0"/>
                </a:solidFill>
              </a:rPr>
              <a:t>csapos</a:t>
            </a:r>
            <a:r>
              <a:rPr lang="en-US" sz="4000" b="1" i="1" dirty="0">
                <a:solidFill>
                  <a:srgbClr val="7030A0"/>
                </a:solidFill>
              </a:rPr>
              <a:t> </a:t>
            </a:r>
            <a:r>
              <a:rPr lang="en-US" sz="4000" b="1" i="1" dirty="0" err="1">
                <a:solidFill>
                  <a:srgbClr val="7030A0"/>
                </a:solidFill>
              </a:rPr>
              <a:t>fogművek</a:t>
            </a:r>
            <a:endParaRPr lang="hu-HU" sz="4000" dirty="0">
              <a:solidFill>
                <a:srgbClr val="7030A0"/>
              </a:solidFill>
            </a:endParaRP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B7E81803-9FE7-934A-B575-8F3852AFA1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0639" y="1531917"/>
            <a:ext cx="11067803" cy="4987636"/>
          </a:xfrm>
        </p:spPr>
        <p:txBody>
          <a:bodyPr/>
          <a:lstStyle/>
          <a:p>
            <a:pPr marL="0" indent="0">
              <a:buNone/>
            </a:pPr>
            <a:r>
              <a:rPr lang="en-US" b="1" i="1" dirty="0"/>
              <a:t>1. </a:t>
            </a:r>
            <a:r>
              <a:rPr lang="en-US" b="1" i="1" dirty="0" err="1"/>
              <a:t>Öntött</a:t>
            </a:r>
            <a:r>
              <a:rPr lang="en-US" b="1" i="1" dirty="0"/>
              <a:t> </a:t>
            </a:r>
            <a:r>
              <a:rPr lang="en-US" b="1" i="1" dirty="0" err="1"/>
              <a:t>csapos</a:t>
            </a:r>
            <a:r>
              <a:rPr lang="en-US" b="1" i="1" dirty="0"/>
              <a:t> </a:t>
            </a:r>
            <a:r>
              <a:rPr lang="en-US" b="1" i="1" dirty="0" err="1"/>
              <a:t>műcsonk</a:t>
            </a:r>
            <a:r>
              <a:rPr lang="en-US" b="1" i="1" dirty="0"/>
              <a:t> </a:t>
            </a:r>
            <a:endParaRPr lang="hu-HU" dirty="0"/>
          </a:p>
          <a:p>
            <a:pPr lvl="1"/>
            <a:r>
              <a:rPr lang="en-US" dirty="0"/>
              <a:t>A </a:t>
            </a:r>
            <a:r>
              <a:rPr lang="en-US" dirty="0" err="1"/>
              <a:t>csap</a:t>
            </a:r>
            <a:r>
              <a:rPr lang="en-US" dirty="0"/>
              <a:t> a </a:t>
            </a:r>
            <a:r>
              <a:rPr lang="en-US" dirty="0" err="1"/>
              <a:t>műcsonkkal</a:t>
            </a:r>
            <a:r>
              <a:rPr lang="en-US" dirty="0"/>
              <a:t> </a:t>
            </a:r>
            <a:r>
              <a:rPr lang="en-US" dirty="0" err="1"/>
              <a:t>egybeöntve</a:t>
            </a:r>
            <a:r>
              <a:rPr lang="en-US" dirty="0"/>
              <a:t> </a:t>
            </a:r>
            <a:r>
              <a:rPr lang="en-US" dirty="0" err="1"/>
              <a:t>készül</a:t>
            </a:r>
            <a:r>
              <a:rPr lang="en-US" dirty="0"/>
              <a:t>, </a:t>
            </a:r>
            <a:r>
              <a:rPr lang="en-US" dirty="0" err="1"/>
              <a:t>csak</a:t>
            </a:r>
            <a:r>
              <a:rPr lang="en-US" dirty="0"/>
              <a:t> a </a:t>
            </a:r>
            <a:r>
              <a:rPr lang="en-US" dirty="0" err="1"/>
              <a:t>gyökér</a:t>
            </a:r>
            <a:r>
              <a:rPr lang="en-US" dirty="0"/>
              <a:t> </a:t>
            </a:r>
            <a:r>
              <a:rPr lang="en-US" dirty="0" err="1"/>
              <a:t>occlusalis</a:t>
            </a:r>
            <a:r>
              <a:rPr lang="en-US" dirty="0"/>
              <a:t> </a:t>
            </a:r>
            <a:r>
              <a:rPr lang="en-US" dirty="0" err="1"/>
              <a:t>felszínét</a:t>
            </a:r>
            <a:r>
              <a:rPr lang="en-US" dirty="0"/>
              <a:t> </a:t>
            </a:r>
            <a:r>
              <a:rPr lang="en-US" dirty="0" err="1"/>
              <a:t>borítja</a:t>
            </a:r>
            <a:r>
              <a:rPr lang="en-US" dirty="0"/>
              <a:t> be. </a:t>
            </a:r>
            <a:r>
              <a:rPr lang="en-US" dirty="0" err="1"/>
              <a:t>Tengelyeltérés</a:t>
            </a:r>
            <a:r>
              <a:rPr lang="en-US" dirty="0"/>
              <a:t> </a:t>
            </a:r>
            <a:r>
              <a:rPr lang="en-US" dirty="0" err="1"/>
              <a:t>korrekciójára</a:t>
            </a:r>
            <a:r>
              <a:rPr lang="en-US" dirty="0"/>
              <a:t> is </a:t>
            </a:r>
            <a:r>
              <a:rPr lang="en-US" dirty="0" err="1"/>
              <a:t>alkalmas</a:t>
            </a:r>
            <a:r>
              <a:rPr lang="en-US" dirty="0"/>
              <a:t>.</a:t>
            </a:r>
            <a:endParaRPr lang="hu-HU" dirty="0"/>
          </a:p>
          <a:p>
            <a:pPr lvl="1"/>
            <a:r>
              <a:rPr lang="en-US" dirty="0"/>
              <a:t>Az </a:t>
            </a:r>
            <a:r>
              <a:rPr lang="en-US" dirty="0" err="1"/>
              <a:t>orvos</a:t>
            </a:r>
            <a:r>
              <a:rPr lang="en-US" dirty="0"/>
              <a:t> </a:t>
            </a:r>
            <a:r>
              <a:rPr lang="en-US" dirty="0" err="1"/>
              <a:t>lenyomatot</a:t>
            </a:r>
            <a:r>
              <a:rPr lang="en-US" dirty="0"/>
              <a:t> </a:t>
            </a:r>
            <a:r>
              <a:rPr lang="en-US" dirty="0" err="1"/>
              <a:t>vesz</a:t>
            </a:r>
            <a:r>
              <a:rPr lang="en-US" dirty="0"/>
              <a:t>, a </a:t>
            </a:r>
            <a:r>
              <a:rPr lang="en-US" dirty="0" err="1"/>
              <a:t>laborban</a:t>
            </a:r>
            <a:r>
              <a:rPr lang="en-US" dirty="0"/>
              <a:t> </a:t>
            </a:r>
            <a:r>
              <a:rPr lang="en-US" dirty="0" err="1"/>
              <a:t>kiöntik</a:t>
            </a:r>
            <a:r>
              <a:rPr lang="en-US" dirty="0"/>
              <a:t>, a </a:t>
            </a:r>
            <a:r>
              <a:rPr lang="en-US" dirty="0" err="1"/>
              <a:t>mintán</a:t>
            </a:r>
            <a:r>
              <a:rPr lang="en-US" dirty="0"/>
              <a:t> </a:t>
            </a:r>
            <a:r>
              <a:rPr lang="en-US" dirty="0" err="1"/>
              <a:t>kiegészítik</a:t>
            </a:r>
            <a:r>
              <a:rPr lang="en-US" dirty="0"/>
              <a:t> a fog </a:t>
            </a:r>
            <a:r>
              <a:rPr lang="en-US" dirty="0" err="1"/>
              <a:t>klinikai</a:t>
            </a:r>
            <a:r>
              <a:rPr lang="en-US" dirty="0"/>
              <a:t> </a:t>
            </a:r>
            <a:r>
              <a:rPr lang="en-US" dirty="0" err="1"/>
              <a:t>koronáját</a:t>
            </a:r>
            <a:r>
              <a:rPr lang="en-US" dirty="0"/>
              <a:t>. </a:t>
            </a:r>
            <a:endParaRPr lang="hu-HU" dirty="0"/>
          </a:p>
          <a:p>
            <a:pPr lvl="1"/>
            <a:r>
              <a:rPr lang="en-US" dirty="0" err="1"/>
              <a:t>Nagyon</a:t>
            </a:r>
            <a:r>
              <a:rPr lang="en-US" dirty="0"/>
              <a:t> </a:t>
            </a:r>
            <a:r>
              <a:rPr lang="en-US" dirty="0" err="1"/>
              <a:t>pontosan</a:t>
            </a:r>
            <a:r>
              <a:rPr lang="en-US" dirty="0"/>
              <a:t> </a:t>
            </a:r>
            <a:r>
              <a:rPr lang="en-US" dirty="0" err="1"/>
              <a:t>illeszkedik</a:t>
            </a:r>
            <a:r>
              <a:rPr lang="en-US" dirty="0"/>
              <a:t>, van </a:t>
            </a:r>
            <a:r>
              <a:rPr lang="en-US" dirty="0" err="1"/>
              <a:t>repesztő</a:t>
            </a:r>
            <a:r>
              <a:rPr lang="en-US" dirty="0"/>
              <a:t> </a:t>
            </a:r>
            <a:r>
              <a:rPr lang="en-US" dirty="0" err="1"/>
              <a:t>hatása</a:t>
            </a:r>
            <a:r>
              <a:rPr lang="en-US" dirty="0"/>
              <a:t>.</a:t>
            </a:r>
            <a:endParaRPr lang="hu-HU" dirty="0"/>
          </a:p>
          <a:p>
            <a:pPr lvl="1"/>
            <a:r>
              <a:rPr lang="en-US" dirty="0" err="1"/>
              <a:t>Csak</a:t>
            </a:r>
            <a:r>
              <a:rPr lang="en-US" dirty="0"/>
              <a:t> </a:t>
            </a:r>
            <a:r>
              <a:rPr lang="en-US" dirty="0" err="1"/>
              <a:t>jól</a:t>
            </a:r>
            <a:r>
              <a:rPr lang="en-US" dirty="0"/>
              <a:t> </a:t>
            </a:r>
            <a:r>
              <a:rPr lang="en-US" dirty="0" err="1"/>
              <a:t>önthető</a:t>
            </a:r>
            <a:r>
              <a:rPr lang="en-US" dirty="0"/>
              <a:t>, </a:t>
            </a:r>
            <a:r>
              <a:rPr lang="en-US" dirty="0" err="1"/>
              <a:t>kellően</a:t>
            </a:r>
            <a:r>
              <a:rPr lang="en-US" dirty="0"/>
              <a:t> </a:t>
            </a:r>
            <a:r>
              <a:rPr lang="en-US" dirty="0" err="1"/>
              <a:t>kemény</a:t>
            </a:r>
            <a:r>
              <a:rPr lang="en-US" dirty="0"/>
              <a:t> </a:t>
            </a:r>
            <a:r>
              <a:rPr lang="en-US" dirty="0" err="1"/>
              <a:t>és</a:t>
            </a:r>
            <a:r>
              <a:rPr lang="en-US" dirty="0"/>
              <a:t> </a:t>
            </a:r>
            <a:r>
              <a:rPr lang="en-US" dirty="0" err="1"/>
              <a:t>ellenálló</a:t>
            </a:r>
            <a:r>
              <a:rPr lang="en-US" dirty="0"/>
              <a:t> (</a:t>
            </a:r>
            <a:r>
              <a:rPr lang="en-US" dirty="0" err="1"/>
              <a:t>arany</a:t>
            </a:r>
            <a:r>
              <a:rPr lang="en-US" dirty="0"/>
              <a:t>, </a:t>
            </a:r>
            <a:r>
              <a:rPr lang="en-US" dirty="0" err="1"/>
              <a:t>ezüst-palládium</a:t>
            </a:r>
            <a:r>
              <a:rPr lang="en-US" dirty="0"/>
              <a:t>, </a:t>
            </a:r>
            <a:r>
              <a:rPr lang="en-US" dirty="0" err="1"/>
              <a:t>króm-nikkel</a:t>
            </a:r>
            <a:r>
              <a:rPr lang="en-US" dirty="0"/>
              <a:t> </a:t>
            </a:r>
            <a:r>
              <a:rPr lang="en-US" dirty="0" err="1"/>
              <a:t>ötvözet</a:t>
            </a:r>
            <a:r>
              <a:rPr lang="en-US" dirty="0"/>
              <a:t>) </a:t>
            </a:r>
            <a:r>
              <a:rPr lang="en-US" dirty="0" err="1"/>
              <a:t>fémből</a:t>
            </a:r>
            <a:r>
              <a:rPr lang="en-US" dirty="0"/>
              <a:t> </a:t>
            </a:r>
            <a:r>
              <a:rPr lang="en-US" dirty="0" err="1"/>
              <a:t>készíthető</a:t>
            </a:r>
            <a:r>
              <a:rPr lang="en-US" dirty="0"/>
              <a:t>.</a:t>
            </a:r>
            <a:endParaRPr lang="hu-HU" dirty="0"/>
          </a:p>
          <a:p>
            <a:pPr marL="0" indent="0">
              <a:buNone/>
            </a:pPr>
            <a:r>
              <a:rPr lang="en-US" b="1" i="1" dirty="0"/>
              <a:t>2. </a:t>
            </a:r>
            <a:r>
              <a:rPr lang="en-US" b="1" i="1" dirty="0" err="1"/>
              <a:t>Előre</a:t>
            </a:r>
            <a:r>
              <a:rPr lang="en-US" b="1" i="1" dirty="0"/>
              <a:t> </a:t>
            </a:r>
            <a:r>
              <a:rPr lang="en-US" b="1" i="1" dirty="0" err="1"/>
              <a:t>gyártott</a:t>
            </a:r>
            <a:r>
              <a:rPr lang="en-US" b="1" i="1" dirty="0"/>
              <a:t> </a:t>
            </a:r>
            <a:r>
              <a:rPr lang="en-US" b="1" i="1" dirty="0" err="1"/>
              <a:t>csapos</a:t>
            </a:r>
            <a:r>
              <a:rPr lang="en-US" b="1" i="1" dirty="0"/>
              <a:t> </a:t>
            </a:r>
            <a:r>
              <a:rPr lang="en-US" b="1" i="1" dirty="0" err="1"/>
              <a:t>műcsonk</a:t>
            </a:r>
            <a:endParaRPr lang="hu-HU" dirty="0"/>
          </a:p>
          <a:p>
            <a:pPr lvl="1"/>
            <a:r>
              <a:rPr lang="en-US" dirty="0" err="1"/>
              <a:t>Gyárilag</a:t>
            </a:r>
            <a:r>
              <a:rPr lang="en-US" dirty="0"/>
              <a:t> </a:t>
            </a:r>
            <a:r>
              <a:rPr lang="en-US" dirty="0" err="1"/>
              <a:t>több</a:t>
            </a:r>
            <a:r>
              <a:rPr lang="en-US" dirty="0"/>
              <a:t> </a:t>
            </a:r>
            <a:r>
              <a:rPr lang="en-US" dirty="0" err="1"/>
              <a:t>méretben</a:t>
            </a:r>
            <a:r>
              <a:rPr lang="en-US" dirty="0"/>
              <a:t> </a:t>
            </a:r>
            <a:r>
              <a:rPr lang="en-US" dirty="0" err="1"/>
              <a:t>készített</a:t>
            </a:r>
            <a:r>
              <a:rPr lang="en-US" dirty="0"/>
              <a:t> </a:t>
            </a:r>
            <a:r>
              <a:rPr lang="en-US" dirty="0" err="1"/>
              <a:t>csapos</a:t>
            </a:r>
            <a:r>
              <a:rPr lang="en-US" dirty="0"/>
              <a:t> </a:t>
            </a:r>
            <a:r>
              <a:rPr lang="en-US" dirty="0" err="1"/>
              <a:t>műcsonkok</a:t>
            </a:r>
            <a:r>
              <a:rPr lang="en-US" dirty="0"/>
              <a:t>.</a:t>
            </a:r>
            <a:endParaRPr lang="hu-HU" dirty="0"/>
          </a:p>
          <a:p>
            <a:pPr lvl="1"/>
            <a:r>
              <a:rPr lang="en-US" dirty="0" err="1"/>
              <a:t>Ezek</a:t>
            </a:r>
            <a:r>
              <a:rPr lang="en-US" dirty="0"/>
              <a:t> a </a:t>
            </a:r>
            <a:r>
              <a:rPr lang="en-US" dirty="0" err="1"/>
              <a:t>csapok</a:t>
            </a:r>
            <a:r>
              <a:rPr lang="en-US" dirty="0"/>
              <a:t> </a:t>
            </a:r>
            <a:r>
              <a:rPr lang="en-US" dirty="0" err="1"/>
              <a:t>nem</a:t>
            </a:r>
            <a:r>
              <a:rPr lang="en-US" dirty="0"/>
              <a:t> </a:t>
            </a:r>
            <a:r>
              <a:rPr lang="en-US" dirty="0" err="1"/>
              <a:t>illeszkednek</a:t>
            </a:r>
            <a:r>
              <a:rPr lang="en-US" dirty="0"/>
              <a:t> </a:t>
            </a:r>
            <a:r>
              <a:rPr lang="en-US" dirty="0" err="1"/>
              <a:t>pontosan</a:t>
            </a:r>
            <a:r>
              <a:rPr lang="en-US" dirty="0"/>
              <a:t> a </a:t>
            </a:r>
            <a:r>
              <a:rPr lang="en-US" dirty="0" err="1"/>
              <a:t>gyökércsatorna</a:t>
            </a:r>
            <a:r>
              <a:rPr lang="en-US" dirty="0"/>
              <a:t> </a:t>
            </a:r>
            <a:r>
              <a:rPr lang="en-US" dirty="0" err="1"/>
              <a:t>falához</a:t>
            </a:r>
            <a:r>
              <a:rPr lang="en-US" dirty="0"/>
              <a:t>, </a:t>
            </a:r>
            <a:r>
              <a:rPr lang="en-US" dirty="0" err="1"/>
              <a:t>ezért</a:t>
            </a:r>
            <a:r>
              <a:rPr lang="en-US" dirty="0"/>
              <a:t> </a:t>
            </a:r>
            <a:r>
              <a:rPr lang="en-US" dirty="0" err="1"/>
              <a:t>rögzítettségük</a:t>
            </a:r>
            <a:r>
              <a:rPr lang="en-US" dirty="0"/>
              <a:t> </a:t>
            </a:r>
            <a:r>
              <a:rPr lang="en-US" dirty="0" err="1"/>
              <a:t>nem</a:t>
            </a:r>
            <a:r>
              <a:rPr lang="en-US" dirty="0"/>
              <a:t> </a:t>
            </a:r>
            <a:r>
              <a:rPr lang="en-US" dirty="0" err="1"/>
              <a:t>kielégítő</a:t>
            </a:r>
            <a:r>
              <a:rPr lang="en-US" dirty="0"/>
              <a:t>, </a:t>
            </a:r>
            <a:r>
              <a:rPr lang="en-US" dirty="0" err="1"/>
              <a:t>és</a:t>
            </a:r>
            <a:r>
              <a:rPr lang="en-US" dirty="0"/>
              <a:t> </a:t>
            </a:r>
            <a:r>
              <a:rPr lang="en-US" dirty="0" err="1"/>
              <a:t>repesztőhatásuk</a:t>
            </a:r>
            <a:r>
              <a:rPr lang="en-US" dirty="0"/>
              <a:t> is </a:t>
            </a:r>
            <a:r>
              <a:rPr lang="en-US" dirty="0" err="1"/>
              <a:t>fokozottabb</a:t>
            </a:r>
            <a:r>
              <a:rPr lang="en-US" dirty="0"/>
              <a:t>.</a:t>
            </a:r>
            <a:endParaRPr lang="hu-HU" dirty="0"/>
          </a:p>
          <a:p>
            <a:pPr lvl="1"/>
            <a:r>
              <a:rPr lang="en-US" dirty="0"/>
              <a:t>A </a:t>
            </a:r>
            <a:r>
              <a:rPr lang="en-US" dirty="0" err="1"/>
              <a:t>műcsonk</a:t>
            </a:r>
            <a:r>
              <a:rPr lang="en-US" dirty="0"/>
              <a:t> </a:t>
            </a:r>
            <a:r>
              <a:rPr lang="en-US" dirty="0" err="1"/>
              <a:t>kiképzése</a:t>
            </a:r>
            <a:r>
              <a:rPr lang="en-US" dirty="0"/>
              <a:t> </a:t>
            </a:r>
            <a:r>
              <a:rPr lang="en-US" dirty="0" err="1"/>
              <a:t>sablonos</a:t>
            </a:r>
            <a:r>
              <a:rPr lang="en-US" dirty="0"/>
              <a:t>, </a:t>
            </a:r>
            <a:r>
              <a:rPr lang="en-US" dirty="0" err="1"/>
              <a:t>nem</a:t>
            </a:r>
            <a:r>
              <a:rPr lang="en-US" dirty="0"/>
              <a:t> </a:t>
            </a:r>
            <a:r>
              <a:rPr lang="en-US" dirty="0" err="1"/>
              <a:t>alakítható</a:t>
            </a:r>
            <a:r>
              <a:rPr lang="en-US" dirty="0"/>
              <a:t> a </a:t>
            </a:r>
            <a:r>
              <a:rPr lang="en-US" dirty="0" err="1"/>
              <a:t>készítendő</a:t>
            </a:r>
            <a:r>
              <a:rPr lang="en-US" dirty="0"/>
              <a:t> </a:t>
            </a:r>
            <a:r>
              <a:rPr lang="en-US" dirty="0" err="1"/>
              <a:t>felépítménynek</a:t>
            </a:r>
            <a:r>
              <a:rPr lang="en-US" dirty="0"/>
              <a:t> </a:t>
            </a:r>
            <a:r>
              <a:rPr lang="en-US" dirty="0" err="1"/>
              <a:t>megfelelően</a:t>
            </a:r>
            <a:r>
              <a:rPr lang="en-US" dirty="0"/>
              <a:t>. </a:t>
            </a:r>
            <a:r>
              <a:rPr lang="en-US" dirty="0" err="1"/>
              <a:t>Ezzel</a:t>
            </a:r>
            <a:r>
              <a:rPr lang="en-US" dirty="0"/>
              <a:t> </a:t>
            </a:r>
            <a:r>
              <a:rPr lang="en-US" dirty="0" err="1"/>
              <a:t>csak</a:t>
            </a:r>
            <a:r>
              <a:rPr lang="en-US" dirty="0"/>
              <a:t> </a:t>
            </a:r>
            <a:r>
              <a:rPr lang="en-US" dirty="0" err="1"/>
              <a:t>akrilát</a:t>
            </a:r>
            <a:r>
              <a:rPr lang="en-US" dirty="0"/>
              <a:t> </a:t>
            </a:r>
            <a:r>
              <a:rPr lang="en-US" dirty="0" err="1"/>
              <a:t>koronát</a:t>
            </a:r>
            <a:r>
              <a:rPr lang="en-US" dirty="0"/>
              <a:t> </a:t>
            </a:r>
            <a:r>
              <a:rPr lang="en-US" dirty="0" err="1"/>
              <a:t>rögzítünk</a:t>
            </a:r>
            <a:r>
              <a:rPr lang="en-US" dirty="0"/>
              <a:t> a </a:t>
            </a:r>
            <a:r>
              <a:rPr lang="en-US" dirty="0" err="1"/>
              <a:t>gyökérhez</a:t>
            </a:r>
            <a:r>
              <a:rPr lang="en-US" dirty="0"/>
              <a:t> – </a:t>
            </a:r>
            <a:r>
              <a:rPr lang="en-US" dirty="0" err="1"/>
              <a:t>ideiglenes</a:t>
            </a:r>
            <a:r>
              <a:rPr lang="en-US" dirty="0"/>
              <a:t> </a:t>
            </a:r>
            <a:r>
              <a:rPr lang="en-US" dirty="0" err="1"/>
              <a:t>célra</a:t>
            </a:r>
            <a:endParaRPr lang="hu-HU" dirty="0"/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89234848-E46A-AF4F-8F6F-92C48EEDE6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25712" y="484632"/>
            <a:ext cx="1577827" cy="1760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805459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CFDFC9AC-536F-E34F-B234-6EDE4D5B7B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225632"/>
            <a:ext cx="10058400" cy="617516"/>
          </a:xfrm>
        </p:spPr>
        <p:txBody>
          <a:bodyPr>
            <a:normAutofit fontScale="90000"/>
          </a:bodyPr>
          <a:lstStyle/>
          <a:p>
            <a:r>
              <a:rPr lang="en-US" sz="4000" b="1" i="1" dirty="0">
                <a:solidFill>
                  <a:srgbClr val="7030A0"/>
                </a:solidFill>
              </a:rPr>
              <a:t>3. </a:t>
            </a:r>
            <a:r>
              <a:rPr lang="en-US" sz="4000" b="1" i="1" dirty="0" err="1">
                <a:solidFill>
                  <a:srgbClr val="7030A0"/>
                </a:solidFill>
              </a:rPr>
              <a:t>Csapos</a:t>
            </a:r>
            <a:r>
              <a:rPr lang="en-US" sz="4000" b="1" i="1" dirty="0">
                <a:solidFill>
                  <a:srgbClr val="7030A0"/>
                </a:solidFill>
              </a:rPr>
              <a:t>, </a:t>
            </a:r>
            <a:r>
              <a:rPr lang="en-US" sz="4000" b="1" i="1" dirty="0" err="1">
                <a:solidFill>
                  <a:srgbClr val="7030A0"/>
                </a:solidFill>
              </a:rPr>
              <a:t>sapkás</a:t>
            </a:r>
            <a:r>
              <a:rPr lang="en-US" sz="4000" b="1" i="1" dirty="0">
                <a:solidFill>
                  <a:srgbClr val="7030A0"/>
                </a:solidFill>
              </a:rPr>
              <a:t> </a:t>
            </a:r>
            <a:r>
              <a:rPr lang="en-US" sz="4000" b="1" i="1" dirty="0" err="1">
                <a:solidFill>
                  <a:srgbClr val="7030A0"/>
                </a:solidFill>
              </a:rPr>
              <a:t>fogmű</a:t>
            </a:r>
            <a:endParaRPr lang="hu-HU" sz="4000" dirty="0">
              <a:solidFill>
                <a:srgbClr val="7030A0"/>
              </a:solidFill>
            </a:endParaRP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0FDE0A00-B909-364A-B742-03C82548BB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1882" y="843148"/>
            <a:ext cx="10109482" cy="5902035"/>
          </a:xfrm>
        </p:spPr>
        <p:txBody>
          <a:bodyPr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dirty="0" err="1"/>
              <a:t>Alapja</a:t>
            </a:r>
            <a:r>
              <a:rPr lang="en-US" dirty="0"/>
              <a:t> </a:t>
            </a:r>
            <a:r>
              <a:rPr lang="en-US" dirty="0" err="1"/>
              <a:t>az</a:t>
            </a:r>
            <a:r>
              <a:rPr lang="en-US" dirty="0"/>
              <a:t> </a:t>
            </a:r>
            <a:r>
              <a:rPr lang="en-US" dirty="0" err="1"/>
              <a:t>egybeötött</a:t>
            </a:r>
            <a:r>
              <a:rPr lang="en-US" dirty="0"/>
              <a:t> </a:t>
            </a:r>
            <a:r>
              <a:rPr lang="en-US" dirty="0" err="1"/>
              <a:t>csapos</a:t>
            </a:r>
            <a:r>
              <a:rPr lang="en-US" dirty="0"/>
              <a:t> </a:t>
            </a:r>
            <a:r>
              <a:rPr lang="en-US" dirty="0" err="1"/>
              <a:t>sapka</a:t>
            </a:r>
            <a:r>
              <a:rPr lang="en-US" dirty="0"/>
              <a:t>. A </a:t>
            </a:r>
            <a:r>
              <a:rPr lang="en-US" dirty="0" err="1"/>
              <a:t>felépítményt</a:t>
            </a:r>
            <a:r>
              <a:rPr lang="en-US" dirty="0"/>
              <a:t> </a:t>
            </a:r>
            <a:r>
              <a:rPr lang="en-US" dirty="0" err="1"/>
              <a:t>nemcsak</a:t>
            </a:r>
            <a:r>
              <a:rPr lang="en-US" dirty="0"/>
              <a:t> a </a:t>
            </a:r>
            <a:r>
              <a:rPr lang="en-US" dirty="0" err="1"/>
              <a:t>gyökércsatornába</a:t>
            </a:r>
            <a:r>
              <a:rPr lang="en-US" dirty="0"/>
              <a:t> </a:t>
            </a:r>
            <a:r>
              <a:rPr lang="en-US" dirty="0" err="1"/>
              <a:t>vezetett</a:t>
            </a:r>
            <a:r>
              <a:rPr lang="en-US" dirty="0"/>
              <a:t> </a:t>
            </a:r>
            <a:r>
              <a:rPr lang="en-US" dirty="0" err="1"/>
              <a:t>csap</a:t>
            </a:r>
            <a:r>
              <a:rPr lang="en-US" dirty="0"/>
              <a:t>, </a:t>
            </a:r>
            <a:r>
              <a:rPr lang="en-US" dirty="0" err="1"/>
              <a:t>hanem</a:t>
            </a:r>
            <a:r>
              <a:rPr lang="en-US" dirty="0"/>
              <a:t> a </a:t>
            </a:r>
            <a:r>
              <a:rPr lang="en-US" dirty="0" err="1"/>
              <a:t>sapka</a:t>
            </a:r>
            <a:r>
              <a:rPr lang="en-US" dirty="0"/>
              <a:t> is </a:t>
            </a:r>
            <a:r>
              <a:rPr lang="en-US" dirty="0" err="1"/>
              <a:t>rögzíti</a:t>
            </a:r>
            <a:r>
              <a:rPr lang="en-US" dirty="0"/>
              <a:t>. </a:t>
            </a:r>
            <a:r>
              <a:rPr lang="en-US" dirty="0" err="1"/>
              <a:t>Biomechanikai</a:t>
            </a:r>
            <a:r>
              <a:rPr lang="en-US" dirty="0"/>
              <a:t> </a:t>
            </a:r>
            <a:r>
              <a:rPr lang="en-US" dirty="0" err="1"/>
              <a:t>szempontból</a:t>
            </a:r>
            <a:r>
              <a:rPr lang="en-US" dirty="0"/>
              <a:t> </a:t>
            </a:r>
            <a:r>
              <a:rPr lang="en-US" dirty="0" err="1"/>
              <a:t>kedvező</a:t>
            </a:r>
            <a:r>
              <a:rPr lang="en-US" dirty="0"/>
              <a:t>, </a:t>
            </a:r>
            <a:r>
              <a:rPr lang="en-US" dirty="0" err="1"/>
              <a:t>nagy</a:t>
            </a:r>
            <a:r>
              <a:rPr lang="en-US" dirty="0"/>
              <a:t> </a:t>
            </a:r>
            <a:r>
              <a:rPr lang="en-US" dirty="0" err="1"/>
              <a:t>felülettel</a:t>
            </a:r>
            <a:r>
              <a:rPr lang="en-US" dirty="0"/>
              <a:t> </a:t>
            </a:r>
            <a:r>
              <a:rPr lang="en-US" dirty="0" err="1"/>
              <a:t>illeszkedik</a:t>
            </a:r>
            <a:r>
              <a:rPr lang="en-US" dirty="0"/>
              <a:t> a </a:t>
            </a:r>
            <a:r>
              <a:rPr lang="en-US" dirty="0" err="1"/>
              <a:t>gyökérfelszínre</a:t>
            </a:r>
            <a:r>
              <a:rPr lang="en-US" dirty="0"/>
              <a:t>, ill a </a:t>
            </a:r>
            <a:r>
              <a:rPr lang="en-US" dirty="0" err="1"/>
              <a:t>gyökércsatorna</a:t>
            </a:r>
            <a:r>
              <a:rPr lang="en-US" dirty="0"/>
              <a:t> </a:t>
            </a:r>
            <a:r>
              <a:rPr lang="en-US" dirty="0" err="1"/>
              <a:t>falához</a:t>
            </a:r>
            <a:r>
              <a:rPr lang="en-US" dirty="0"/>
              <a:t>, </a:t>
            </a:r>
            <a:r>
              <a:rPr lang="en-US" dirty="0" err="1"/>
              <a:t>ezért</a:t>
            </a:r>
            <a:r>
              <a:rPr lang="en-US" dirty="0"/>
              <a:t> </a:t>
            </a:r>
            <a:r>
              <a:rPr lang="en-US" dirty="0" err="1"/>
              <a:t>rögzítettsége</a:t>
            </a:r>
            <a:r>
              <a:rPr lang="en-US" dirty="0"/>
              <a:t> </a:t>
            </a:r>
            <a:r>
              <a:rPr lang="en-US" dirty="0" err="1"/>
              <a:t>nagyon</a:t>
            </a:r>
            <a:r>
              <a:rPr lang="en-US" dirty="0"/>
              <a:t> </a:t>
            </a:r>
            <a:r>
              <a:rPr lang="en-US" dirty="0" err="1"/>
              <a:t>jó</a:t>
            </a:r>
            <a:r>
              <a:rPr lang="en-US" dirty="0"/>
              <a:t>, </a:t>
            </a:r>
            <a:r>
              <a:rPr lang="en-US" dirty="0" err="1"/>
              <a:t>szilárdan</a:t>
            </a:r>
            <a:r>
              <a:rPr lang="en-US" dirty="0"/>
              <a:t> </a:t>
            </a:r>
            <a:r>
              <a:rPr lang="en-US" dirty="0" err="1"/>
              <a:t>ül</a:t>
            </a:r>
            <a:r>
              <a:rPr lang="en-US" dirty="0"/>
              <a:t> a </a:t>
            </a:r>
            <a:r>
              <a:rPr lang="en-US" dirty="0" err="1"/>
              <a:t>fogon</a:t>
            </a:r>
            <a:r>
              <a:rPr lang="en-US" dirty="0"/>
              <a:t>.</a:t>
            </a:r>
          </a:p>
          <a:p>
            <a:pPr marL="0" indent="0">
              <a:buNone/>
            </a:pPr>
            <a:endParaRPr lang="hu-HU" dirty="0"/>
          </a:p>
          <a:p>
            <a:pPr marL="274320" lvl="1" indent="0">
              <a:buNone/>
            </a:pPr>
            <a:r>
              <a:rPr lang="en-US" b="1" i="1" dirty="0">
                <a:solidFill>
                  <a:schemeClr val="accent1">
                    <a:lumMod val="75000"/>
                  </a:schemeClr>
                </a:solidFill>
              </a:rPr>
              <a:t>1. </a:t>
            </a:r>
            <a:r>
              <a:rPr lang="en-US" b="1" i="1" dirty="0" err="1">
                <a:solidFill>
                  <a:schemeClr val="accent1">
                    <a:lumMod val="75000"/>
                  </a:schemeClr>
                </a:solidFill>
              </a:rPr>
              <a:t>Csapos</a:t>
            </a:r>
            <a:r>
              <a:rPr lang="en-US" b="1" i="1" dirty="0">
                <a:solidFill>
                  <a:schemeClr val="accent1">
                    <a:lumMod val="75000"/>
                  </a:schemeClr>
                </a:solidFill>
              </a:rPr>
              <a:t>, </a:t>
            </a:r>
            <a:r>
              <a:rPr lang="en-US" b="1" i="1" dirty="0" err="1">
                <a:solidFill>
                  <a:schemeClr val="accent1">
                    <a:lumMod val="75000"/>
                  </a:schemeClr>
                </a:solidFill>
              </a:rPr>
              <a:t>sapkás</a:t>
            </a:r>
            <a:r>
              <a:rPr lang="en-US" b="1" i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b="1" i="1" dirty="0" err="1">
                <a:solidFill>
                  <a:schemeClr val="accent1">
                    <a:lumMod val="75000"/>
                  </a:schemeClr>
                </a:solidFill>
              </a:rPr>
              <a:t>műcsonk</a:t>
            </a:r>
            <a:r>
              <a:rPr lang="en-US" b="1" i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endParaRPr lang="hu-HU" dirty="0">
              <a:solidFill>
                <a:schemeClr val="accent1">
                  <a:lumMod val="75000"/>
                </a:schemeClr>
              </a:solidFill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US" dirty="0"/>
              <a:t>A </a:t>
            </a:r>
            <a:r>
              <a:rPr lang="en-US" dirty="0" err="1"/>
              <a:t>műcsonk</a:t>
            </a:r>
            <a:r>
              <a:rPr lang="en-US" dirty="0"/>
              <a:t> </a:t>
            </a:r>
            <a:r>
              <a:rPr lang="en-US" dirty="0" err="1"/>
              <a:t>koronai</a:t>
            </a:r>
            <a:r>
              <a:rPr lang="en-US" dirty="0"/>
              <a:t> </a:t>
            </a:r>
            <a:r>
              <a:rPr lang="en-US" dirty="0" err="1"/>
              <a:t>része</a:t>
            </a:r>
            <a:r>
              <a:rPr lang="en-US" dirty="0"/>
              <a:t> </a:t>
            </a:r>
            <a:r>
              <a:rPr lang="en-US" dirty="0" err="1"/>
              <a:t>sapka</a:t>
            </a:r>
            <a:r>
              <a:rPr lang="en-US" dirty="0"/>
              <a:t> </a:t>
            </a:r>
            <a:r>
              <a:rPr lang="en-US" dirty="0" err="1"/>
              <a:t>szerűen</a:t>
            </a:r>
            <a:r>
              <a:rPr lang="en-US" dirty="0"/>
              <a:t> </a:t>
            </a:r>
            <a:r>
              <a:rPr lang="en-US" dirty="0" err="1"/>
              <a:t>ráfekszik</a:t>
            </a:r>
            <a:r>
              <a:rPr lang="en-US" dirty="0"/>
              <a:t> a fog </a:t>
            </a:r>
            <a:r>
              <a:rPr lang="en-US" dirty="0" err="1"/>
              <a:t>maradék</a:t>
            </a:r>
            <a:r>
              <a:rPr lang="en-US" dirty="0"/>
              <a:t> </a:t>
            </a:r>
            <a:r>
              <a:rPr lang="en-US" dirty="0" err="1"/>
              <a:t>részére</a:t>
            </a:r>
            <a:r>
              <a:rPr lang="en-US" dirty="0"/>
              <a:t>, </a:t>
            </a:r>
            <a:r>
              <a:rPr lang="en-US" dirty="0" err="1"/>
              <a:t>íny</a:t>
            </a:r>
            <a:r>
              <a:rPr lang="en-US" dirty="0"/>
              <a:t> </a:t>
            </a:r>
            <a:r>
              <a:rPr lang="en-US" dirty="0" err="1"/>
              <a:t>alá</a:t>
            </a:r>
            <a:r>
              <a:rPr lang="en-US" dirty="0"/>
              <a:t> </a:t>
            </a:r>
            <a:r>
              <a:rPr lang="en-US" dirty="0" err="1"/>
              <a:t>ér</a:t>
            </a:r>
            <a:r>
              <a:rPr lang="en-US" dirty="0"/>
              <a:t>. A </a:t>
            </a:r>
            <a:r>
              <a:rPr lang="en-US" dirty="0" err="1"/>
              <a:t>csapi</a:t>
            </a:r>
            <a:r>
              <a:rPr lang="en-US" dirty="0"/>
              <a:t> </a:t>
            </a:r>
            <a:r>
              <a:rPr lang="en-US" dirty="0" err="1"/>
              <a:t>rész</a:t>
            </a:r>
            <a:r>
              <a:rPr lang="en-US" dirty="0"/>
              <a:t> </a:t>
            </a:r>
            <a:r>
              <a:rPr lang="en-US" dirty="0" err="1"/>
              <a:t>ugyanolyan</a:t>
            </a:r>
            <a:r>
              <a:rPr lang="en-US" dirty="0"/>
              <a:t>, mint a </a:t>
            </a:r>
            <a:r>
              <a:rPr lang="en-US" dirty="0" err="1"/>
              <a:t>csapos</a:t>
            </a:r>
            <a:r>
              <a:rPr lang="en-US" dirty="0"/>
              <a:t> </a:t>
            </a:r>
            <a:r>
              <a:rPr lang="en-US" dirty="0" err="1"/>
              <a:t>műcsonknál</a:t>
            </a:r>
            <a:r>
              <a:rPr lang="en-US" dirty="0"/>
              <a:t>, de a </a:t>
            </a:r>
            <a:r>
              <a:rPr lang="en-US" dirty="0" err="1"/>
              <a:t>fémváz</a:t>
            </a:r>
            <a:r>
              <a:rPr lang="en-US" dirty="0"/>
              <a:t> </a:t>
            </a:r>
            <a:r>
              <a:rPr lang="en-US" dirty="0" err="1"/>
              <a:t>körbeöleli</a:t>
            </a:r>
            <a:r>
              <a:rPr lang="en-US" dirty="0"/>
              <a:t> a </a:t>
            </a:r>
            <a:r>
              <a:rPr lang="en-US" dirty="0" err="1"/>
              <a:t>fogat</a:t>
            </a:r>
            <a:r>
              <a:rPr lang="en-US" dirty="0"/>
              <a:t> </a:t>
            </a:r>
            <a:r>
              <a:rPr lang="en-US" dirty="0" err="1"/>
              <a:t>subgingiválisan</a:t>
            </a:r>
            <a:r>
              <a:rPr lang="en-US" dirty="0"/>
              <a:t>. </a:t>
            </a:r>
            <a:r>
              <a:rPr lang="en-US" dirty="0" err="1"/>
              <a:t>Előnye</a:t>
            </a:r>
            <a:r>
              <a:rPr lang="en-US" dirty="0"/>
              <a:t>, </a:t>
            </a:r>
            <a:r>
              <a:rPr lang="en-US" dirty="0" err="1"/>
              <a:t>hogy</a:t>
            </a:r>
            <a:r>
              <a:rPr lang="en-US" dirty="0"/>
              <a:t> </a:t>
            </a:r>
            <a:r>
              <a:rPr lang="en-US" dirty="0" err="1"/>
              <a:t>minimálisra</a:t>
            </a:r>
            <a:r>
              <a:rPr lang="en-US" dirty="0"/>
              <a:t> </a:t>
            </a:r>
            <a:r>
              <a:rPr lang="en-US" dirty="0" err="1"/>
              <a:t>redukálja</a:t>
            </a:r>
            <a:r>
              <a:rPr lang="en-US" dirty="0"/>
              <a:t> a </a:t>
            </a:r>
            <a:r>
              <a:rPr lang="en-US" dirty="0" err="1"/>
              <a:t>repesztő</a:t>
            </a:r>
            <a:r>
              <a:rPr lang="en-US" dirty="0"/>
              <a:t> </a:t>
            </a:r>
            <a:r>
              <a:rPr lang="en-US" dirty="0" err="1"/>
              <a:t>hatást</a:t>
            </a:r>
            <a:r>
              <a:rPr lang="en-US" dirty="0"/>
              <a:t> </a:t>
            </a:r>
            <a:r>
              <a:rPr lang="en-US" dirty="0" err="1"/>
              <a:t>és</a:t>
            </a:r>
            <a:r>
              <a:rPr lang="en-US" dirty="0"/>
              <a:t> </a:t>
            </a:r>
            <a:r>
              <a:rPr lang="en-US" dirty="0" err="1"/>
              <a:t>rögzítése</a:t>
            </a:r>
            <a:r>
              <a:rPr lang="en-US" dirty="0"/>
              <a:t> is </a:t>
            </a:r>
            <a:r>
              <a:rPr lang="en-US" dirty="0" err="1"/>
              <a:t>biztonságosabb</a:t>
            </a:r>
            <a:r>
              <a:rPr lang="en-US" dirty="0"/>
              <a:t>.</a:t>
            </a:r>
            <a:r>
              <a:rPr lang="hu-HU" dirty="0"/>
              <a:t> </a:t>
            </a:r>
            <a:r>
              <a:rPr lang="en-US" dirty="0"/>
              <a:t>A </a:t>
            </a:r>
            <a:r>
              <a:rPr lang="en-US" dirty="0" err="1"/>
              <a:t>műcsonkra</a:t>
            </a:r>
            <a:r>
              <a:rPr lang="en-US" dirty="0"/>
              <a:t> </a:t>
            </a:r>
            <a:r>
              <a:rPr lang="en-US" dirty="0" err="1"/>
              <a:t>készíthetünk</a:t>
            </a:r>
            <a:r>
              <a:rPr lang="en-US" dirty="0"/>
              <a:t> </a:t>
            </a:r>
            <a:r>
              <a:rPr lang="en-US" dirty="0" err="1"/>
              <a:t>fém</a:t>
            </a:r>
            <a:r>
              <a:rPr lang="en-US" dirty="0"/>
              <a:t> </a:t>
            </a:r>
            <a:r>
              <a:rPr lang="en-US" dirty="0" err="1"/>
              <a:t>vagy</a:t>
            </a:r>
            <a:r>
              <a:rPr lang="en-US" dirty="0"/>
              <a:t> </a:t>
            </a:r>
            <a:r>
              <a:rPr lang="en-US" dirty="0" err="1"/>
              <a:t>esztétikus</a:t>
            </a:r>
            <a:r>
              <a:rPr lang="en-US" dirty="0"/>
              <a:t> </a:t>
            </a:r>
            <a:r>
              <a:rPr lang="en-US" dirty="0" err="1"/>
              <a:t>borítókoronát</a:t>
            </a:r>
            <a:r>
              <a:rPr lang="en-US" dirty="0"/>
              <a:t>.</a:t>
            </a:r>
          </a:p>
          <a:p>
            <a:pPr>
              <a:lnSpc>
                <a:spcPct val="100000"/>
              </a:lnSpc>
            </a:pPr>
            <a:endParaRPr lang="hu-HU" dirty="0"/>
          </a:p>
          <a:p>
            <a:pPr marL="274320" lvl="1" indent="0">
              <a:buNone/>
            </a:pPr>
            <a:r>
              <a:rPr lang="en-US" b="1" i="1" dirty="0">
                <a:solidFill>
                  <a:schemeClr val="accent1">
                    <a:lumMod val="75000"/>
                  </a:schemeClr>
                </a:solidFill>
              </a:rPr>
              <a:t>2. </a:t>
            </a:r>
            <a:r>
              <a:rPr lang="en-US" b="1" i="1" dirty="0" err="1">
                <a:solidFill>
                  <a:schemeClr val="accent1">
                    <a:lumMod val="75000"/>
                  </a:schemeClr>
                </a:solidFill>
              </a:rPr>
              <a:t>Csapos</a:t>
            </a:r>
            <a:r>
              <a:rPr lang="en-US" b="1" i="1" dirty="0">
                <a:solidFill>
                  <a:schemeClr val="accent1">
                    <a:lumMod val="75000"/>
                  </a:schemeClr>
                </a:solidFill>
              </a:rPr>
              <a:t>, </a:t>
            </a:r>
            <a:r>
              <a:rPr lang="en-US" b="1" i="1" dirty="0" err="1">
                <a:solidFill>
                  <a:schemeClr val="accent1">
                    <a:lumMod val="75000"/>
                  </a:schemeClr>
                </a:solidFill>
              </a:rPr>
              <a:t>sapkás</a:t>
            </a:r>
            <a:r>
              <a:rPr lang="en-US" b="1" i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b="1" i="1" dirty="0" err="1">
                <a:solidFill>
                  <a:schemeClr val="accent1">
                    <a:lumMod val="75000"/>
                  </a:schemeClr>
                </a:solidFill>
              </a:rPr>
              <a:t>hátlemezes</a:t>
            </a:r>
            <a:r>
              <a:rPr lang="en-US" b="1" i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b="1" i="1" dirty="0" err="1">
                <a:solidFill>
                  <a:schemeClr val="accent1">
                    <a:lumMod val="75000"/>
                  </a:schemeClr>
                </a:solidFill>
              </a:rPr>
              <a:t>műcsonk</a:t>
            </a:r>
            <a:r>
              <a:rPr lang="en-US" b="1" i="1" dirty="0">
                <a:solidFill>
                  <a:schemeClr val="accent1">
                    <a:lumMod val="75000"/>
                  </a:schemeClr>
                </a:solidFill>
              </a:rPr>
              <a:t> (</a:t>
            </a:r>
            <a:r>
              <a:rPr lang="en-US" b="1" i="1" dirty="0" err="1">
                <a:solidFill>
                  <a:schemeClr val="accent1">
                    <a:lumMod val="75000"/>
                  </a:schemeClr>
                </a:solidFill>
              </a:rPr>
              <a:t>hasonlít</a:t>
            </a:r>
            <a:r>
              <a:rPr lang="en-US" b="1" i="1" dirty="0">
                <a:solidFill>
                  <a:schemeClr val="accent1">
                    <a:lumMod val="75000"/>
                  </a:schemeClr>
                </a:solidFill>
              </a:rPr>
              <a:t> a Richmond-korona)</a:t>
            </a:r>
            <a:endParaRPr lang="hu-HU" dirty="0">
              <a:solidFill>
                <a:schemeClr val="accent1">
                  <a:lumMod val="75000"/>
                </a:schemeClr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 err="1"/>
              <a:t>Öntött</a:t>
            </a:r>
            <a:r>
              <a:rPr lang="en-US" dirty="0"/>
              <a:t> </a:t>
            </a:r>
            <a:r>
              <a:rPr lang="en-US" dirty="0" err="1"/>
              <a:t>csapot</a:t>
            </a:r>
            <a:r>
              <a:rPr lang="en-US" dirty="0"/>
              <a:t> </a:t>
            </a:r>
            <a:r>
              <a:rPr lang="en-US" dirty="0" err="1"/>
              <a:t>készítünk</a:t>
            </a:r>
            <a:r>
              <a:rPr lang="en-US" dirty="0"/>
              <a:t> </a:t>
            </a:r>
            <a:r>
              <a:rPr lang="en-US" dirty="0" err="1"/>
              <a:t>sapkával</a:t>
            </a:r>
            <a:r>
              <a:rPr lang="en-US" dirty="0"/>
              <a:t>, de a </a:t>
            </a:r>
            <a:r>
              <a:rPr lang="en-US" dirty="0" err="1"/>
              <a:t>koronai</a:t>
            </a:r>
            <a:r>
              <a:rPr lang="en-US" dirty="0"/>
              <a:t> </a:t>
            </a:r>
            <a:r>
              <a:rPr lang="en-US" dirty="0" err="1"/>
              <a:t>rész</a:t>
            </a:r>
            <a:r>
              <a:rPr lang="en-US" dirty="0"/>
              <a:t> </a:t>
            </a:r>
            <a:r>
              <a:rPr lang="en-US" dirty="0" err="1"/>
              <a:t>nem</a:t>
            </a:r>
            <a:r>
              <a:rPr lang="en-US" dirty="0"/>
              <a:t> </a:t>
            </a:r>
            <a:r>
              <a:rPr lang="en-US" dirty="0" err="1"/>
              <a:t>egy</a:t>
            </a:r>
            <a:r>
              <a:rPr lang="en-US" dirty="0"/>
              <a:t> </a:t>
            </a:r>
            <a:r>
              <a:rPr lang="en-US" dirty="0" err="1"/>
              <a:t>csonkot</a:t>
            </a:r>
            <a:r>
              <a:rPr lang="en-US" dirty="0"/>
              <a:t> </a:t>
            </a:r>
            <a:r>
              <a:rPr lang="en-US" dirty="0" err="1"/>
              <a:t>utánoz</a:t>
            </a:r>
            <a:r>
              <a:rPr lang="en-US" dirty="0"/>
              <a:t>, </a:t>
            </a:r>
            <a:r>
              <a:rPr lang="en-US" dirty="0" err="1"/>
              <a:t>hanem</a:t>
            </a:r>
            <a:r>
              <a:rPr lang="en-US" dirty="0"/>
              <a:t> </a:t>
            </a:r>
            <a:r>
              <a:rPr lang="en-US" dirty="0" err="1"/>
              <a:t>egy</a:t>
            </a:r>
            <a:r>
              <a:rPr lang="en-US" dirty="0"/>
              <a:t> </a:t>
            </a:r>
            <a:r>
              <a:rPr lang="en-US" dirty="0" err="1"/>
              <a:t>fogat</a:t>
            </a:r>
            <a:r>
              <a:rPr lang="en-US" dirty="0"/>
              <a:t>. </a:t>
            </a:r>
            <a:endParaRPr lang="hu-HU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Az </a:t>
            </a:r>
            <a:r>
              <a:rPr lang="en-US" dirty="0" err="1"/>
              <a:t>occlusiós</a:t>
            </a:r>
            <a:r>
              <a:rPr lang="en-US" dirty="0"/>
              <a:t> </a:t>
            </a:r>
            <a:r>
              <a:rPr lang="en-US" dirty="0" err="1"/>
              <a:t>felszínt</a:t>
            </a:r>
            <a:r>
              <a:rPr lang="en-US" dirty="0"/>
              <a:t> </a:t>
            </a:r>
            <a:r>
              <a:rPr lang="en-US" dirty="0" err="1"/>
              <a:t>fémből</a:t>
            </a:r>
            <a:r>
              <a:rPr lang="en-US" dirty="0"/>
              <a:t> </a:t>
            </a:r>
            <a:r>
              <a:rPr lang="en-US" dirty="0" err="1"/>
              <a:t>készítik</a:t>
            </a:r>
            <a:r>
              <a:rPr lang="en-US" dirty="0"/>
              <a:t> el, a </a:t>
            </a:r>
            <a:r>
              <a:rPr lang="en-US" dirty="0" err="1"/>
              <a:t>homlokzatot</a:t>
            </a:r>
            <a:r>
              <a:rPr lang="en-US" dirty="0"/>
              <a:t> </a:t>
            </a:r>
            <a:r>
              <a:rPr lang="en-US" dirty="0" err="1"/>
              <a:t>készíthetik</a:t>
            </a:r>
            <a:r>
              <a:rPr lang="en-US" dirty="0"/>
              <a:t> </a:t>
            </a:r>
            <a:r>
              <a:rPr lang="en-US" dirty="0" err="1"/>
              <a:t>akrilátból</a:t>
            </a:r>
            <a:r>
              <a:rPr lang="en-US" dirty="0"/>
              <a:t> </a:t>
            </a:r>
            <a:r>
              <a:rPr lang="en-US" dirty="0" err="1"/>
              <a:t>vagy</a:t>
            </a:r>
            <a:r>
              <a:rPr lang="en-US" dirty="0"/>
              <a:t> </a:t>
            </a:r>
            <a:r>
              <a:rPr lang="en-US" dirty="0" err="1"/>
              <a:t>porcelánból</a:t>
            </a:r>
            <a:r>
              <a:rPr lang="en-US" dirty="0"/>
              <a:t>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a </a:t>
            </a:r>
            <a:r>
              <a:rPr lang="en-US" dirty="0" err="1"/>
              <a:t>hiányzó</a:t>
            </a:r>
            <a:r>
              <a:rPr lang="en-US" dirty="0"/>
              <a:t> </a:t>
            </a:r>
            <a:r>
              <a:rPr lang="en-US" dirty="0" err="1"/>
              <a:t>klinikai</a:t>
            </a:r>
            <a:r>
              <a:rPr lang="en-US" dirty="0"/>
              <a:t> </a:t>
            </a:r>
            <a:r>
              <a:rPr lang="en-US" dirty="0" err="1"/>
              <a:t>koronát</a:t>
            </a:r>
            <a:r>
              <a:rPr lang="en-US" dirty="0"/>
              <a:t> </a:t>
            </a:r>
            <a:r>
              <a:rPr lang="en-US" dirty="0" err="1"/>
              <a:t>pótló</a:t>
            </a:r>
            <a:r>
              <a:rPr lang="en-US" dirty="0"/>
              <a:t> </a:t>
            </a:r>
            <a:r>
              <a:rPr lang="en-US" dirty="0" err="1"/>
              <a:t>rész</a:t>
            </a:r>
            <a:r>
              <a:rPr lang="en-US" dirty="0"/>
              <a:t> </a:t>
            </a:r>
            <a:r>
              <a:rPr lang="en-US" dirty="0" err="1"/>
              <a:t>és</a:t>
            </a:r>
            <a:r>
              <a:rPr lang="en-US" dirty="0"/>
              <a:t> a </a:t>
            </a:r>
            <a:r>
              <a:rPr lang="en-US" dirty="0" err="1"/>
              <a:t>gyökércsap</a:t>
            </a:r>
            <a:r>
              <a:rPr lang="en-US" dirty="0"/>
              <a:t> </a:t>
            </a:r>
            <a:r>
              <a:rPr lang="en-US" dirty="0" err="1"/>
              <a:t>egy</a:t>
            </a:r>
            <a:r>
              <a:rPr lang="en-US" dirty="0"/>
              <a:t> </a:t>
            </a:r>
            <a:r>
              <a:rPr lang="en-US" dirty="0" err="1"/>
              <a:t>darabból</a:t>
            </a:r>
            <a:r>
              <a:rPr lang="en-US" dirty="0"/>
              <a:t> </a:t>
            </a:r>
            <a:r>
              <a:rPr lang="en-US" dirty="0" err="1"/>
              <a:t>áll</a:t>
            </a:r>
            <a:r>
              <a:rPr lang="en-US" dirty="0"/>
              <a:t>.</a:t>
            </a:r>
            <a:r>
              <a:rPr lang="hu-HU" dirty="0"/>
              <a:t> </a:t>
            </a:r>
          </a:p>
          <a:p>
            <a:endParaRPr lang="hu-HU" dirty="0"/>
          </a:p>
          <a:p>
            <a:endParaRPr lang="hu-HU" dirty="0"/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1BF97185-3809-CB4E-ACE4-4BC54AAB38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11364" y="1460664"/>
            <a:ext cx="1199407" cy="1888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46296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1" descr="Képernyőfotó 2020-02-23 - 19.18.31.png">
            <a:extLst>
              <a:ext uri="{FF2B5EF4-FFF2-40B4-BE49-F238E27FC236}">
                <a16:creationId xmlns:a16="http://schemas.microsoft.com/office/drawing/2014/main" id="{456E64E4-43AD-F344-8F82-68316A86E7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525" y="76200"/>
            <a:ext cx="10229850" cy="668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7701688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3" descr="Képernyőfotó 2020-02-23 - 19.23.37.png">
            <a:extLst>
              <a:ext uri="{FF2B5EF4-FFF2-40B4-BE49-F238E27FC236}">
                <a16:creationId xmlns:a16="http://schemas.microsoft.com/office/drawing/2014/main" id="{DACC3F30-758B-9841-9032-0950614AB5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8138" y="65089"/>
            <a:ext cx="6335712" cy="3703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4" descr="Képernyőfotó 2020-02-23 - 19.24.40.png">
            <a:extLst>
              <a:ext uri="{FF2B5EF4-FFF2-40B4-BE49-F238E27FC236}">
                <a16:creationId xmlns:a16="http://schemas.microsoft.com/office/drawing/2014/main" id="{BAFF6B87-24B6-E444-8793-D3D32FF0D0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3100" y="3984625"/>
            <a:ext cx="8026400" cy="241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3634529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Kép 8" descr="A képen szöveg, rajztábla látható&#10;&#10;Automatikusan generált leírás">
            <a:extLst>
              <a:ext uri="{FF2B5EF4-FFF2-40B4-BE49-F238E27FC236}">
                <a16:creationId xmlns:a16="http://schemas.microsoft.com/office/drawing/2014/main" id="{F2F75E4D-1C52-0F4E-8A99-A431949375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33111" y="-529769"/>
            <a:ext cx="5058889" cy="5058889"/>
          </a:xfrm>
          <a:prstGeom prst="rect">
            <a:avLst/>
          </a:prstGeom>
        </p:spPr>
      </p:pic>
      <p:pic>
        <p:nvPicPr>
          <p:cNvPr id="5" name="Kép 4" descr="A képen szöveg, beltéri, varrógép, személy látható&#10;&#10;Automatikusan generált leírás">
            <a:extLst>
              <a:ext uri="{FF2B5EF4-FFF2-40B4-BE49-F238E27FC236}">
                <a16:creationId xmlns:a16="http://schemas.microsoft.com/office/drawing/2014/main" id="{8732D41C-80EA-824B-972C-A6871EC5B7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3752" y="9159"/>
            <a:ext cx="6108944" cy="3134551"/>
          </a:xfrm>
          <a:prstGeom prst="rect">
            <a:avLst/>
          </a:prstGeom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53523470-6CB9-954E-B73B-7CA2D4FD49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83565" y="3143710"/>
            <a:ext cx="4872902" cy="3329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25289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 descr="A képen különböző látható&#10;&#10;Automatikusan generált leírás">
            <a:extLst>
              <a:ext uri="{FF2B5EF4-FFF2-40B4-BE49-F238E27FC236}">
                <a16:creationId xmlns:a16="http://schemas.microsoft.com/office/drawing/2014/main" id="{7382476D-E5C0-6A42-B315-625A5E9840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9417" y="271927"/>
            <a:ext cx="8728531" cy="6586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69242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4033D3A1-E961-824E-9BA5-37AEAD4A05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Szálerősítéses csapok</a:t>
            </a:r>
          </a:p>
        </p:txBody>
      </p:sp>
      <p:pic>
        <p:nvPicPr>
          <p:cNvPr id="5" name="Tartalom helye 4">
            <a:extLst>
              <a:ext uri="{FF2B5EF4-FFF2-40B4-BE49-F238E27FC236}">
                <a16:creationId xmlns:a16="http://schemas.microsoft.com/office/drawing/2014/main" id="{A6225E8F-F9ED-DF4D-BD2C-6A5B896937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6575" y="1690625"/>
            <a:ext cx="4724400" cy="3073400"/>
          </a:xfrm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C4300546-314E-9843-9649-A72C31F78F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9216" y="2093976"/>
            <a:ext cx="6519244" cy="4279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84892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>
            <a:extLst>
              <a:ext uri="{FF2B5EF4-FFF2-40B4-BE49-F238E27FC236}">
                <a16:creationId xmlns:a16="http://schemas.microsoft.com/office/drawing/2014/main" id="{F73B2B29-1DB3-0D4D-B568-074619EE53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9848" y="571500"/>
            <a:ext cx="10058400" cy="5957887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hu-HU" sz="3500" b="1" dirty="0">
                <a:solidFill>
                  <a:srgbClr val="7030A0"/>
                </a:solidFill>
              </a:rPr>
              <a:t>2. PORCELÁN (KERÁMIA)</a:t>
            </a:r>
          </a:p>
          <a:p>
            <a:pPr marL="0" indent="0">
              <a:buNone/>
            </a:pPr>
            <a:endParaRPr lang="hu-HU" dirty="0">
              <a:solidFill>
                <a:srgbClr val="7030A0"/>
              </a:solidFill>
            </a:endParaRPr>
          </a:p>
          <a:p>
            <a:pPr>
              <a:lnSpc>
                <a:spcPct val="100000"/>
              </a:lnSpc>
            </a:pPr>
            <a:r>
              <a:rPr lang="hu-HU" sz="2200" dirty="0"/>
              <a:t>Kerámia anyagok legnemesebb formáját porcelánnak nevezzük.</a:t>
            </a:r>
          </a:p>
          <a:p>
            <a:pPr>
              <a:lnSpc>
                <a:spcPct val="100000"/>
              </a:lnSpc>
            </a:pPr>
            <a:r>
              <a:rPr lang="hu-HU" sz="2200" dirty="0"/>
              <a:t>Porcelán: 40-60% kaolin, 25-40% kvarcból, 20-30% földpát</a:t>
            </a:r>
          </a:p>
          <a:p>
            <a:pPr>
              <a:lnSpc>
                <a:spcPct val="100000"/>
              </a:lnSpc>
            </a:pPr>
            <a:r>
              <a:rPr lang="hu-HU" sz="2200" dirty="0"/>
              <a:t>A fogászati kerámiák kaolint kis mennyiségben tartalmaznak</a:t>
            </a:r>
          </a:p>
          <a:p>
            <a:pPr>
              <a:lnSpc>
                <a:spcPct val="100000"/>
              </a:lnSpc>
            </a:pPr>
            <a:r>
              <a:rPr lang="hu-HU" sz="2200" dirty="0"/>
              <a:t>Különböző fémek leplezésére (fémkerámia), nagyobb fesztávolságú hidaknál is alkalmazható</a:t>
            </a:r>
          </a:p>
          <a:p>
            <a:pPr>
              <a:lnSpc>
                <a:spcPct val="100000"/>
              </a:lnSpc>
            </a:pPr>
            <a:r>
              <a:rPr lang="hu-HU" sz="2200" dirty="0"/>
              <a:t>Teljes kerámiából készült fémmentes fogpótlások, például: szólókoronák (</a:t>
            </a:r>
            <a:r>
              <a:rPr lang="hu-HU" sz="2200" dirty="0" err="1"/>
              <a:t>jacket</a:t>
            </a:r>
            <a:r>
              <a:rPr lang="hu-HU" sz="2200" dirty="0"/>
              <a:t>), héj, </a:t>
            </a:r>
            <a:r>
              <a:rPr lang="hu-HU" sz="2200" dirty="0" err="1"/>
              <a:t>inlay</a:t>
            </a:r>
            <a:endParaRPr lang="hu-HU" sz="2200" dirty="0"/>
          </a:p>
          <a:p>
            <a:pPr marL="0" indent="0">
              <a:lnSpc>
                <a:spcPct val="100000"/>
              </a:lnSpc>
              <a:buNone/>
            </a:pPr>
            <a:endParaRPr lang="hu-HU" sz="2200" dirty="0"/>
          </a:p>
          <a:p>
            <a:pPr>
              <a:lnSpc>
                <a:spcPct val="100000"/>
              </a:lnSpc>
            </a:pPr>
            <a:r>
              <a:rPr lang="hu-HU" sz="2200" dirty="0"/>
              <a:t>CAD/CAM-technológia alkalmazása: cirkónium-oxid, alumínium-oxid vázra kerámialeplezés (fémmentes fogpótlás), szóló  koronából komplett hídrendszerekig</a:t>
            </a:r>
          </a:p>
          <a:p>
            <a:pPr>
              <a:lnSpc>
                <a:spcPct val="100000"/>
              </a:lnSpc>
            </a:pPr>
            <a:r>
              <a:rPr lang="hu-HU" sz="2200" dirty="0"/>
              <a:t>Porcelánból készült fogak beépítési lehetősége (pl. kivehető fogpótlásoknál is)</a:t>
            </a: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81743383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29BE6C33-5182-6B45-AA89-87CD636260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5" name="Tartalom helye 4" descr="A képen szöveg látható&#10;&#10;Automatikusan generált leírás">
            <a:extLst>
              <a:ext uri="{FF2B5EF4-FFF2-40B4-BE49-F238E27FC236}">
                <a16:creationId xmlns:a16="http://schemas.microsoft.com/office/drawing/2014/main" id="{788050A0-4DC6-5F41-A074-3565B8CDEF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7129" y="246380"/>
            <a:ext cx="5918871" cy="4193906"/>
          </a:xfrm>
        </p:spPr>
      </p:pic>
      <p:pic>
        <p:nvPicPr>
          <p:cNvPr id="7" name="Kép 6" descr="A képen szöveg látható&#10;&#10;Automatikusan generált leírás">
            <a:extLst>
              <a:ext uri="{FF2B5EF4-FFF2-40B4-BE49-F238E27FC236}">
                <a16:creationId xmlns:a16="http://schemas.microsoft.com/office/drawing/2014/main" id="{7AAE30C7-F6A7-6145-9640-FA3ABF0447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2552765"/>
            <a:ext cx="5918871" cy="4305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668825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70D2EB45-906A-794A-BA9F-9888504AEA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5" name="Tartalom helye 4" descr="A képen szöveg, több látható&#10;&#10;Automatikusan generált leírás">
            <a:extLst>
              <a:ext uri="{FF2B5EF4-FFF2-40B4-BE49-F238E27FC236}">
                <a16:creationId xmlns:a16="http://schemas.microsoft.com/office/drawing/2014/main" id="{041C0AC5-F57F-E246-8008-37D4DCD034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2909" y="68326"/>
            <a:ext cx="5833091" cy="4051300"/>
          </a:xfrm>
        </p:spPr>
      </p:pic>
      <p:pic>
        <p:nvPicPr>
          <p:cNvPr id="7" name="Kép 6" descr="A képen szöveg látható&#10;&#10;Automatikusan generált leírás">
            <a:extLst>
              <a:ext uri="{FF2B5EF4-FFF2-40B4-BE49-F238E27FC236}">
                <a16:creationId xmlns:a16="http://schemas.microsoft.com/office/drawing/2014/main" id="{E0240285-4F1B-6940-B5B0-E94152CB23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2418062"/>
            <a:ext cx="5833091" cy="4335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940061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Kép 8" descr="A képen szöveg látható&#10;&#10;Automatikusan generált leírás">
            <a:extLst>
              <a:ext uri="{FF2B5EF4-FFF2-40B4-BE49-F238E27FC236}">
                <a16:creationId xmlns:a16="http://schemas.microsoft.com/office/drawing/2014/main" id="{2305AA81-1B98-EC4E-B8FE-4E94DD5A96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6550" y="2305042"/>
            <a:ext cx="3958900" cy="2979071"/>
          </a:xfrm>
          <a:prstGeom prst="rect">
            <a:avLst/>
          </a:prstGeom>
        </p:spPr>
      </p:pic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DCD67800-37AC-4E14-89B0-F79DCB3FB8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165600" y="1573887"/>
            <a:ext cx="0" cy="3710227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Tartalom helye 4">
            <a:extLst>
              <a:ext uri="{FF2B5EF4-FFF2-40B4-BE49-F238E27FC236}">
                <a16:creationId xmlns:a16="http://schemas.microsoft.com/office/drawing/2014/main" id="{7F83215D-8FFD-0C48-B6A8-E649299A30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701" y="2327902"/>
            <a:ext cx="3982934" cy="2788052"/>
          </a:xfrm>
          <a:prstGeom prst="rect">
            <a:avLst/>
          </a:prstGeom>
        </p:spPr>
      </p:pic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20F1788F-A5AE-4188-8274-F7F2E3833E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995920" y="1573887"/>
            <a:ext cx="0" cy="3710227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Kép 6" descr="A képen szöveg látható&#10;&#10;Automatikusan generált leírás">
            <a:extLst>
              <a:ext uri="{FF2B5EF4-FFF2-40B4-BE49-F238E27FC236}">
                <a16:creationId xmlns:a16="http://schemas.microsoft.com/office/drawing/2014/main" id="{74064522-744B-BB40-B7CB-F35695E12E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95920" y="2303070"/>
            <a:ext cx="4028437" cy="2981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96325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E6AED01F-D5BC-BE47-9908-C098FE71BC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5" name="Tartalom helye 4" descr="A képen szöveg, különböző látható&#10;&#10;Automatikusan generált leírás">
            <a:extLst>
              <a:ext uri="{FF2B5EF4-FFF2-40B4-BE49-F238E27FC236}">
                <a16:creationId xmlns:a16="http://schemas.microsoft.com/office/drawing/2014/main" id="{A72A0705-0C2B-2E45-8830-32E3BD64D1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68580"/>
            <a:ext cx="5880658" cy="4266930"/>
          </a:xfrm>
        </p:spPr>
      </p:pic>
      <p:pic>
        <p:nvPicPr>
          <p:cNvPr id="7" name="Kép 6" descr="A képen szöveg látható&#10;&#10;Automatikusan generált leírás">
            <a:extLst>
              <a:ext uri="{FF2B5EF4-FFF2-40B4-BE49-F238E27FC236}">
                <a16:creationId xmlns:a16="http://schemas.microsoft.com/office/drawing/2014/main" id="{6BC77F6F-9F7A-864E-874F-A5DD0F400E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0658" y="2464308"/>
            <a:ext cx="6093850" cy="4347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43545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D5E377F4-6657-E943-9FDB-E692F2746C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5" name="Tartalom helye 4" descr="A képen szöveg látható&#10;&#10;Automatikusan generált leírás">
            <a:extLst>
              <a:ext uri="{FF2B5EF4-FFF2-40B4-BE49-F238E27FC236}">
                <a16:creationId xmlns:a16="http://schemas.microsoft.com/office/drawing/2014/main" id="{48242493-BFEE-C940-A3D3-511D32624C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69149" y="0"/>
            <a:ext cx="4665791" cy="3629592"/>
          </a:xfrm>
        </p:spPr>
      </p:pic>
      <p:pic>
        <p:nvPicPr>
          <p:cNvPr id="7" name="Kép 6" descr="A képen szöveg látható&#10;&#10;Automatikusan generált leírás">
            <a:extLst>
              <a:ext uri="{FF2B5EF4-FFF2-40B4-BE49-F238E27FC236}">
                <a16:creationId xmlns:a16="http://schemas.microsoft.com/office/drawing/2014/main" id="{C1599132-428F-2B44-9E1B-A5A06EB3B9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3065" y="0"/>
            <a:ext cx="4757057" cy="3629592"/>
          </a:xfrm>
          <a:prstGeom prst="rect">
            <a:avLst/>
          </a:prstGeom>
        </p:spPr>
      </p:pic>
      <p:pic>
        <p:nvPicPr>
          <p:cNvPr id="9" name="Kép 8">
            <a:extLst>
              <a:ext uri="{FF2B5EF4-FFF2-40B4-BE49-F238E27FC236}">
                <a16:creationId xmlns:a16="http://schemas.microsoft.com/office/drawing/2014/main" id="{B4716F68-D5C5-4C43-BC28-D3DD14F2F8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80216" y="3629592"/>
            <a:ext cx="4473108" cy="3116265"/>
          </a:xfrm>
          <a:prstGeom prst="rect">
            <a:avLst/>
          </a:prstGeom>
        </p:spPr>
      </p:pic>
      <p:pic>
        <p:nvPicPr>
          <p:cNvPr id="11" name="Kép 10">
            <a:extLst>
              <a:ext uri="{FF2B5EF4-FFF2-40B4-BE49-F238E27FC236}">
                <a16:creationId xmlns:a16="http://schemas.microsoft.com/office/drawing/2014/main" id="{1CCC22D9-4766-904E-AA8E-6C1C44045B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74072" y="3629592"/>
            <a:ext cx="4754175" cy="3228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15998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A6BCAAE7-0F5F-594B-9A60-A1FAB0F2B6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5" name="Tartalom helye 4" descr="A képen szöveg látható&#10;&#10;Automatikusan generált leírás">
            <a:extLst>
              <a:ext uri="{FF2B5EF4-FFF2-40B4-BE49-F238E27FC236}">
                <a16:creationId xmlns:a16="http://schemas.microsoft.com/office/drawing/2014/main" id="{AA072925-3D29-6A48-97EB-55509555E68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58015" y="68326"/>
            <a:ext cx="4793205" cy="3282421"/>
          </a:xfrm>
        </p:spPr>
      </p:pic>
      <p:pic>
        <p:nvPicPr>
          <p:cNvPr id="7" name="Kép 6" descr="A képen szöveg látható&#10;&#10;Automatikusan generált leírás">
            <a:extLst>
              <a:ext uri="{FF2B5EF4-FFF2-40B4-BE49-F238E27FC236}">
                <a16:creationId xmlns:a16="http://schemas.microsoft.com/office/drawing/2014/main" id="{E3A36BF1-BF56-E94B-94A4-8FA2528A86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9996" y="68327"/>
            <a:ext cx="4937986" cy="3399742"/>
          </a:xfrm>
          <a:prstGeom prst="rect">
            <a:avLst/>
          </a:prstGeom>
        </p:spPr>
      </p:pic>
      <p:pic>
        <p:nvPicPr>
          <p:cNvPr id="9" name="Kép 8" descr="A képen szöveg látható&#10;&#10;Automatikusan generált leírás">
            <a:extLst>
              <a:ext uri="{FF2B5EF4-FFF2-40B4-BE49-F238E27FC236}">
                <a16:creationId xmlns:a16="http://schemas.microsoft.com/office/drawing/2014/main" id="{84090C23-2E91-FE47-BC86-3870913EEA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8015" y="3470677"/>
            <a:ext cx="4937985" cy="3429000"/>
          </a:xfrm>
          <a:prstGeom prst="rect">
            <a:avLst/>
          </a:prstGeom>
        </p:spPr>
      </p:pic>
      <p:pic>
        <p:nvPicPr>
          <p:cNvPr id="11" name="Kép 10" descr="A képen szöveg, rajztábla látható&#10;&#10;Automatikusan generált leírás">
            <a:extLst>
              <a:ext uri="{FF2B5EF4-FFF2-40B4-BE49-F238E27FC236}">
                <a16:creationId xmlns:a16="http://schemas.microsoft.com/office/drawing/2014/main" id="{7D8606EB-1A87-CD4A-8351-A749192E1B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09996" y="3490211"/>
            <a:ext cx="4868163" cy="3389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837911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3306CADF-58AF-DB4F-8BD2-1A52269E6D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5" name="Tartalom helye 4">
            <a:extLst>
              <a:ext uri="{FF2B5EF4-FFF2-40B4-BE49-F238E27FC236}">
                <a16:creationId xmlns:a16="http://schemas.microsoft.com/office/drawing/2014/main" id="{967FF2D6-D5D7-CD42-AAC1-28DCA015A9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43712" y="8359"/>
            <a:ext cx="4887468" cy="3420641"/>
          </a:xfrm>
        </p:spPr>
      </p:pic>
      <p:pic>
        <p:nvPicPr>
          <p:cNvPr id="7" name="Kép 6" descr="A képen szöveg látható&#10;&#10;Automatikusan generált leírás">
            <a:extLst>
              <a:ext uri="{FF2B5EF4-FFF2-40B4-BE49-F238E27FC236}">
                <a16:creationId xmlns:a16="http://schemas.microsoft.com/office/drawing/2014/main" id="{870B2DB7-2D15-7A4A-93FB-A5F095E808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6367" y="3880"/>
            <a:ext cx="4887468" cy="3425120"/>
          </a:xfrm>
          <a:prstGeom prst="rect">
            <a:avLst/>
          </a:prstGeom>
        </p:spPr>
      </p:pic>
      <p:pic>
        <p:nvPicPr>
          <p:cNvPr id="9" name="Kép 8">
            <a:extLst>
              <a:ext uri="{FF2B5EF4-FFF2-40B4-BE49-F238E27FC236}">
                <a16:creationId xmlns:a16="http://schemas.microsoft.com/office/drawing/2014/main" id="{07D45586-9CC1-7142-A2C9-479078A572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7597" y="3429000"/>
            <a:ext cx="4876417" cy="3429000"/>
          </a:xfrm>
          <a:prstGeom prst="rect">
            <a:avLst/>
          </a:prstGeom>
        </p:spPr>
      </p:pic>
      <p:pic>
        <p:nvPicPr>
          <p:cNvPr id="11" name="Kép 10">
            <a:extLst>
              <a:ext uri="{FF2B5EF4-FFF2-40B4-BE49-F238E27FC236}">
                <a16:creationId xmlns:a16="http://schemas.microsoft.com/office/drawing/2014/main" id="{FA401EBA-9A73-F843-9D47-7A0C23E12E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56367" y="3429000"/>
            <a:ext cx="4833582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631411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artalom helye 4" descr="A képen különböző látható&#10;&#10;Automatikusan generált leírás">
            <a:extLst>
              <a:ext uri="{FF2B5EF4-FFF2-40B4-BE49-F238E27FC236}">
                <a16:creationId xmlns:a16="http://schemas.microsoft.com/office/drawing/2014/main" id="{0234B3BB-A361-044D-81AE-60A3DDBAD87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55634" y="112457"/>
            <a:ext cx="9128546" cy="6745543"/>
          </a:xfrm>
        </p:spPr>
      </p:pic>
    </p:spTree>
    <p:extLst>
      <p:ext uri="{BB962C8B-B14F-4D97-AF65-F5344CB8AC3E}">
        <p14:creationId xmlns:p14="http://schemas.microsoft.com/office/powerpoint/2010/main" val="252280166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artalom helye 4" descr="A képen különböző, több, zöldség látható&#10;&#10;Automatikusan generált leírás">
            <a:extLst>
              <a:ext uri="{FF2B5EF4-FFF2-40B4-BE49-F238E27FC236}">
                <a16:creationId xmlns:a16="http://schemas.microsoft.com/office/drawing/2014/main" id="{A2FDE167-0206-A844-BF30-A4B41867BD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09817" y="242061"/>
            <a:ext cx="8372365" cy="6373877"/>
          </a:xfrm>
        </p:spPr>
      </p:pic>
    </p:spTree>
    <p:extLst>
      <p:ext uri="{BB962C8B-B14F-4D97-AF65-F5344CB8AC3E}">
        <p14:creationId xmlns:p14="http://schemas.microsoft.com/office/powerpoint/2010/main" val="11447470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878B980B-FBE9-3043-90B4-A6E6A0AC11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686943"/>
          </a:xfrm>
        </p:spPr>
        <p:txBody>
          <a:bodyPr>
            <a:normAutofit/>
          </a:bodyPr>
          <a:lstStyle/>
          <a:p>
            <a:r>
              <a:rPr lang="hu-HU" sz="3600" b="1" dirty="0"/>
              <a:t>Cirkónium  - </a:t>
            </a:r>
            <a:r>
              <a:rPr lang="hu-HU" sz="3600" dirty="0">
                <a:hlinkClick r:id="rId2" tooltip="Cirkónium-dioxid"/>
              </a:rPr>
              <a:t>cirkónium-dioxid</a:t>
            </a:r>
            <a:r>
              <a:rPr lang="hu-HU" sz="3600" dirty="0"/>
              <a:t> </a:t>
            </a:r>
            <a:r>
              <a:rPr lang="hu-HU" sz="3600" b="1" dirty="0"/>
              <a:t> </a:t>
            </a:r>
            <a:endParaRPr lang="hu-HU" sz="3600" dirty="0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E4F4028D-2FC1-F549-A1A1-15548ADA34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8150" y="1515617"/>
            <a:ext cx="11315700" cy="4857751"/>
          </a:xfrm>
        </p:spPr>
        <p:txBody>
          <a:bodyPr>
            <a:normAutofit/>
          </a:bodyPr>
          <a:lstStyle/>
          <a:p>
            <a:r>
              <a:rPr lang="hu-HU" sz="2200" dirty="0"/>
              <a:t>Az </a:t>
            </a:r>
            <a:r>
              <a:rPr lang="hu-HU" sz="2200" dirty="0">
                <a:hlinkClick r:id="rId3" tooltip="Átmenetifémek"/>
              </a:rPr>
              <a:t>átmenetifémek</a:t>
            </a:r>
            <a:r>
              <a:rPr lang="hu-HU" sz="2200" dirty="0"/>
              <a:t> közé tartozó kémiai elem. </a:t>
            </a:r>
            <a:r>
              <a:rPr lang="hu-HU" sz="2200" dirty="0">
                <a:hlinkClick r:id="rId4" tooltip="Rendszám (kémia)"/>
              </a:rPr>
              <a:t>Rendszáma</a:t>
            </a:r>
            <a:r>
              <a:rPr lang="hu-HU" sz="2200" dirty="0"/>
              <a:t> 40, </a:t>
            </a:r>
            <a:r>
              <a:rPr lang="hu-HU" sz="2200" dirty="0">
                <a:hlinkClick r:id="rId5" tooltip="Vegyjel"/>
              </a:rPr>
              <a:t>vegyjele</a:t>
            </a:r>
            <a:r>
              <a:rPr lang="hu-HU" sz="2200" dirty="0"/>
              <a:t> </a:t>
            </a:r>
            <a:r>
              <a:rPr lang="hu-HU" sz="2200" b="1" dirty="0" err="1"/>
              <a:t>Zr</a:t>
            </a:r>
            <a:r>
              <a:rPr lang="hu-HU" sz="2200" dirty="0"/>
              <a:t>,</a:t>
            </a:r>
          </a:p>
          <a:p>
            <a:r>
              <a:rPr lang="hu-HU" sz="2200" dirty="0"/>
              <a:t>Ezüstfehér színű, jól alakítható, nagy szilárdságú fém, az olvadáspontja 1857 °C. Kémiailag ellenálló. Főként ötvözőelemként használják</a:t>
            </a:r>
          </a:p>
          <a:p>
            <a:r>
              <a:rPr lang="hu-HU" sz="2200" dirty="0"/>
              <a:t>A </a:t>
            </a:r>
            <a:r>
              <a:rPr lang="hu-HU" sz="2200" dirty="0">
                <a:hlinkClick r:id="rId2" tooltip="Cirkónium-dioxid"/>
              </a:rPr>
              <a:t>cirkónium-dioxid</a:t>
            </a:r>
            <a:r>
              <a:rPr lang="hu-HU" sz="2200" u="sng" dirty="0">
                <a:solidFill>
                  <a:srgbClr val="FFC000"/>
                </a:solidFill>
              </a:rPr>
              <a:t> kerámiát </a:t>
            </a:r>
            <a:r>
              <a:rPr lang="hu-HU" sz="2200" dirty="0"/>
              <a:t>a fogászatban és a különlegesen nagy hajlítószilárdságot igénylő esetekben használják.</a:t>
            </a:r>
          </a:p>
          <a:p>
            <a:r>
              <a:rPr lang="hu-HU" sz="2200" dirty="0"/>
              <a:t>A </a:t>
            </a:r>
            <a:r>
              <a:rPr lang="hu-HU" sz="2200" b="1" dirty="0"/>
              <a:t>cirkónium-dioxid</a:t>
            </a:r>
            <a:r>
              <a:rPr lang="hu-HU" sz="2200" dirty="0"/>
              <a:t> (ZrO</a:t>
            </a:r>
            <a:r>
              <a:rPr lang="hu-HU" sz="2200" baseline="-25000" dirty="0"/>
              <a:t>2</a:t>
            </a:r>
            <a:r>
              <a:rPr lang="hu-HU" sz="2200" dirty="0"/>
              <a:t>) egy </a:t>
            </a:r>
            <a:r>
              <a:rPr lang="hu-HU" sz="2200" dirty="0">
                <a:hlinkClick r:id="rId6" tooltip="Szervetlen vegyület"/>
              </a:rPr>
              <a:t>szervetlen vegyület</a:t>
            </a:r>
            <a:r>
              <a:rPr lang="hu-HU" sz="2200" dirty="0"/>
              <a:t>, a </a:t>
            </a:r>
            <a:r>
              <a:rPr lang="hu-HU" sz="2200" dirty="0">
                <a:hlinkClick r:id="rId7" tooltip="Cirkónium"/>
              </a:rPr>
              <a:t>cirkónium</a:t>
            </a:r>
            <a:r>
              <a:rPr lang="hu-HU" sz="2200" dirty="0"/>
              <a:t> </a:t>
            </a:r>
            <a:r>
              <a:rPr lang="hu-HU" sz="2200" dirty="0">
                <a:hlinkClick r:id="rId8" tooltip="Oxid"/>
              </a:rPr>
              <a:t>oxidja</a:t>
            </a:r>
            <a:r>
              <a:rPr lang="hu-HU" sz="2200" dirty="0"/>
              <a:t>. Fehér port vagy kis méretű kristályokat alkot. </a:t>
            </a:r>
          </a:p>
          <a:p>
            <a:r>
              <a:rPr lang="hu-HU" sz="2200" dirty="0"/>
              <a:t>Kémiailag igen ellenálló, csak a </a:t>
            </a:r>
            <a:r>
              <a:rPr lang="hu-HU" sz="2200" dirty="0">
                <a:hlinkClick r:id="rId9" tooltip="Hidrogén-fluorid"/>
              </a:rPr>
              <a:t>hidrogén-fluorid</a:t>
            </a:r>
            <a:r>
              <a:rPr lang="hu-HU" sz="2200" dirty="0"/>
              <a:t> és a forró, tömény </a:t>
            </a:r>
            <a:r>
              <a:rPr lang="hu-HU" sz="2200" dirty="0">
                <a:hlinkClick r:id="rId10" tooltip="Kénsav"/>
              </a:rPr>
              <a:t>kénsav</a:t>
            </a:r>
            <a:r>
              <a:rPr lang="hu-HU" sz="2200" dirty="0"/>
              <a:t> oldja fel.</a:t>
            </a:r>
          </a:p>
          <a:p>
            <a:r>
              <a:rPr lang="hu-HU" sz="2200" dirty="0"/>
              <a:t>Felhasználják: tűzálló edények készítésekor, fehér zománc és tejüveg készítésére. Röntgenvizsgálatok alkalmával a gyomor és a belek falának átlátszatlanná tételére használják, mivel a röntgensugarakat elnyeli és nem káros az emberi szervezetre</a:t>
            </a:r>
          </a:p>
        </p:txBody>
      </p:sp>
    </p:spTree>
    <p:extLst>
      <p:ext uri="{BB962C8B-B14F-4D97-AF65-F5344CB8AC3E}">
        <p14:creationId xmlns:p14="http://schemas.microsoft.com/office/powerpoint/2010/main" val="39230455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>
            <a:extLst>
              <a:ext uri="{FF2B5EF4-FFF2-40B4-BE49-F238E27FC236}">
                <a16:creationId xmlns:a16="http://schemas.microsoft.com/office/drawing/2014/main" id="{23043DDA-1268-ED46-8843-4AA2D85B24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9848" y="828675"/>
            <a:ext cx="10058400" cy="5343525"/>
          </a:xfrm>
        </p:spPr>
        <p:txBody>
          <a:bodyPr/>
          <a:lstStyle/>
          <a:p>
            <a:r>
              <a:rPr lang="hu-HU" sz="2200" dirty="0"/>
              <a:t>Ahhoz, hogy a cirkóniumból kerámiát kapjunk, egy kémiai átalakulásnak kell bekövetkeznie. </a:t>
            </a:r>
          </a:p>
          <a:p>
            <a:r>
              <a:rPr lang="hu-HU" sz="2200" dirty="0"/>
              <a:t>A kerámiák a definíció értelmében „égetett anyagok”. </a:t>
            </a:r>
          </a:p>
          <a:p>
            <a:r>
              <a:rPr lang="hu-HU" sz="2200" dirty="0"/>
              <a:t>Az égetési folyamat oxidációhoz vezet. A cirkóniumból (</a:t>
            </a:r>
            <a:r>
              <a:rPr lang="hu-HU" sz="2200" dirty="0" err="1"/>
              <a:t>Zr</a:t>
            </a:r>
            <a:r>
              <a:rPr lang="hu-HU" sz="2200" dirty="0"/>
              <a:t>) oxigén felvétele mellett (O</a:t>
            </a:r>
            <a:r>
              <a:rPr lang="hu-HU" sz="2200" baseline="-25000" dirty="0"/>
              <a:t>2</a:t>
            </a:r>
            <a:r>
              <a:rPr lang="hu-HU" sz="2200" dirty="0"/>
              <a:t>) cirkónium-dioxid (ZrO</a:t>
            </a:r>
            <a:r>
              <a:rPr lang="hu-HU" sz="2200" baseline="-25000" dirty="0"/>
              <a:t>2</a:t>
            </a:r>
            <a:r>
              <a:rPr lang="hu-HU" sz="2200" dirty="0"/>
              <a:t>) jön létre, mely majdnem minden </a:t>
            </a:r>
            <a:r>
              <a:rPr lang="hu-HU" sz="2200" dirty="0" err="1"/>
              <a:t>cirkóntermék</a:t>
            </a:r>
            <a:r>
              <a:rPr lang="hu-HU" sz="2200" dirty="0"/>
              <a:t> alapját képezi. </a:t>
            </a:r>
          </a:p>
          <a:p>
            <a:r>
              <a:rPr lang="hu-HU" sz="2200" dirty="0"/>
              <a:t>A mindennapi gyakorlatban a cirkónium-dioxid helyett a cirkon-oxid és cirkon szavak használatosak. </a:t>
            </a:r>
          </a:p>
          <a:p>
            <a:r>
              <a:rPr lang="hu-HU" sz="2200" dirty="0"/>
              <a:t>A cirkónium-dioxidból készített teljes kerámiák további gyártási technikákat, CAD/CAM rendszereket igényelnek. </a:t>
            </a:r>
          </a:p>
          <a:p>
            <a:r>
              <a:rPr lang="hu-HU" sz="2200" dirty="0">
                <a:solidFill>
                  <a:srgbClr val="0070C0"/>
                </a:solidFill>
              </a:rPr>
              <a:t>Amíg a fogzománc hajlítószilárdsága cca. 200 </a:t>
            </a:r>
            <a:r>
              <a:rPr lang="hu-HU" sz="2200" dirty="0" err="1">
                <a:solidFill>
                  <a:srgbClr val="0070C0"/>
                </a:solidFill>
              </a:rPr>
              <a:t>MPa</a:t>
            </a:r>
            <a:r>
              <a:rPr lang="hu-HU" sz="2200" dirty="0">
                <a:solidFill>
                  <a:srgbClr val="0070C0"/>
                </a:solidFill>
              </a:rPr>
              <a:t>, és a hagyományos, teljes porcelán borítókoronák hajlítószilárdsága 120–190 </a:t>
            </a:r>
            <a:r>
              <a:rPr lang="hu-HU" sz="2200" dirty="0" err="1">
                <a:solidFill>
                  <a:srgbClr val="0070C0"/>
                </a:solidFill>
              </a:rPr>
              <a:t>MPa</a:t>
            </a:r>
            <a:r>
              <a:rPr lang="hu-HU" sz="2200" dirty="0">
                <a:solidFill>
                  <a:srgbClr val="0070C0"/>
                </a:solidFill>
              </a:rPr>
              <a:t> között mozog, addig a cirkónium-oxid-alapú koronáké közel </a:t>
            </a:r>
            <a:r>
              <a:rPr lang="hu-HU" sz="2200" b="1" dirty="0">
                <a:solidFill>
                  <a:srgbClr val="0070C0"/>
                </a:solidFill>
              </a:rPr>
              <a:t>1200 Mpa</a:t>
            </a:r>
            <a:r>
              <a:rPr lang="hu-HU" sz="2200" dirty="0">
                <a:solidFill>
                  <a:srgbClr val="0070C0"/>
                </a:solidFill>
              </a:rPr>
              <a:t>.</a:t>
            </a:r>
          </a:p>
          <a:p>
            <a:r>
              <a:rPr lang="hu-HU" sz="2200" dirty="0"/>
              <a:t>Fémmentes fogpótlások készítése cirkóniumvázzal. </a:t>
            </a: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3748452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>
            <a:extLst>
              <a:ext uri="{FF2B5EF4-FFF2-40B4-BE49-F238E27FC236}">
                <a16:creationId xmlns:a16="http://schemas.microsoft.com/office/drawing/2014/main" id="{5B96A9D2-A376-9445-A645-DE69985A47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9848" y="914400"/>
            <a:ext cx="10058400" cy="5621867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hu-HU" sz="3200" b="1" dirty="0">
                <a:solidFill>
                  <a:srgbClr val="7030A0"/>
                </a:solidFill>
              </a:rPr>
              <a:t>3. MŰANYAGOK ÉS KOMPOZITOK (POLIMEREK)</a:t>
            </a:r>
          </a:p>
          <a:p>
            <a:pPr marL="0" indent="0">
              <a:buNone/>
            </a:pPr>
            <a:endParaRPr lang="hu-HU" dirty="0">
              <a:solidFill>
                <a:srgbClr val="7030A0"/>
              </a:solidFill>
            </a:endParaRPr>
          </a:p>
          <a:p>
            <a:pPr lvl="1">
              <a:lnSpc>
                <a:spcPct val="150000"/>
              </a:lnSpc>
            </a:pPr>
            <a:r>
              <a:rPr lang="hu-HU" sz="2200" dirty="0"/>
              <a:t>Kompozíciós anyagokról akkor beszélünk ha a műanyagokat természetes (anorganikus) anyagokkal összekevernek.</a:t>
            </a:r>
          </a:p>
          <a:p>
            <a:pPr lvl="1">
              <a:lnSpc>
                <a:spcPct val="150000"/>
              </a:lnSpc>
            </a:pPr>
            <a:r>
              <a:rPr lang="hu-HU" sz="2200" dirty="0"/>
              <a:t>A fogművek alapanyagaként legszélesebb körben használatos </a:t>
            </a:r>
            <a:r>
              <a:rPr lang="hu-HU" sz="2200" b="1" dirty="0">
                <a:solidFill>
                  <a:srgbClr val="002060"/>
                </a:solidFill>
              </a:rPr>
              <a:t>műanyag</a:t>
            </a:r>
            <a:r>
              <a:rPr lang="hu-HU" sz="2200" dirty="0"/>
              <a:t> a metakrilsav-metil-észterből polimerizációval előállított </a:t>
            </a:r>
            <a:r>
              <a:rPr lang="hu-HU" sz="2200" dirty="0" err="1"/>
              <a:t>poli</a:t>
            </a:r>
            <a:r>
              <a:rPr lang="hu-HU" sz="2200" dirty="0"/>
              <a:t>-metil-</a:t>
            </a:r>
            <a:r>
              <a:rPr lang="hu-HU" sz="2200" dirty="0" err="1"/>
              <a:t>metakrilát</a:t>
            </a:r>
            <a:r>
              <a:rPr lang="hu-HU" sz="2200" dirty="0"/>
              <a:t> (PMMA) röviden </a:t>
            </a:r>
            <a:r>
              <a:rPr lang="hu-HU" sz="2200" b="1" dirty="0" err="1">
                <a:solidFill>
                  <a:srgbClr val="002060"/>
                </a:solidFill>
              </a:rPr>
              <a:t>akrilát</a:t>
            </a:r>
            <a:r>
              <a:rPr lang="hu-HU" sz="2200" b="1" dirty="0">
                <a:solidFill>
                  <a:srgbClr val="002060"/>
                </a:solidFill>
              </a:rPr>
              <a:t>.</a:t>
            </a:r>
          </a:p>
          <a:p>
            <a:pPr lvl="1">
              <a:lnSpc>
                <a:spcPct val="150000"/>
              </a:lnSpc>
            </a:pPr>
            <a:r>
              <a:rPr lang="hu-HU" sz="2200" dirty="0"/>
              <a:t>fogsorok alapjául szolgáló műanyagok, lemezes fogművek alaplemeze, műfogak</a:t>
            </a:r>
          </a:p>
          <a:p>
            <a:pPr lvl="1">
              <a:lnSpc>
                <a:spcPct val="150000"/>
              </a:lnSpc>
            </a:pPr>
            <a:r>
              <a:rPr lang="hu-HU" sz="2200" dirty="0"/>
              <a:t>koronák, hidak, </a:t>
            </a:r>
            <a:r>
              <a:rPr lang="hu-HU" sz="2200" dirty="0" err="1"/>
              <a:t>inlayek</a:t>
            </a:r>
            <a:r>
              <a:rPr lang="hu-HU" sz="2200" dirty="0"/>
              <a:t> alapjául illetve leplezésére</a:t>
            </a:r>
          </a:p>
          <a:p>
            <a:pPr lvl="1">
              <a:lnSpc>
                <a:spcPct val="150000"/>
              </a:lnSpc>
            </a:pPr>
            <a:r>
              <a:rPr lang="hu-HU" sz="2200" dirty="0"/>
              <a:t>Keményszövetek pótlása pl. Műszem, mű fülkagyló</a:t>
            </a: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41542583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A15E2273-25EB-D14E-99C2-9BB60DDA80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hu-HU" dirty="0" err="1"/>
              <a:t>Alapfogalmak</a:t>
            </a:r>
            <a:endParaRPr lang="hu-HU" dirty="0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FC08A022-D02D-D14F-A249-176A58822F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hu-HU" sz="2400" b="1" dirty="0" err="1"/>
              <a:t>Megtámasztás</a:t>
            </a:r>
            <a:endParaRPr lang="en-US" altLang="hu-HU" sz="2400" b="1" dirty="0"/>
          </a:p>
          <a:p>
            <a:pPr lvl="1"/>
            <a:r>
              <a:rPr lang="en-US" altLang="hu-HU" sz="2400" dirty="0" err="1"/>
              <a:t>Hogyan</a:t>
            </a:r>
            <a:r>
              <a:rPr lang="en-US" altLang="hu-HU" sz="2400" dirty="0"/>
              <a:t> </a:t>
            </a:r>
            <a:r>
              <a:rPr lang="en-US" altLang="hu-HU" sz="2400" dirty="0" err="1"/>
              <a:t>viszi</a:t>
            </a:r>
            <a:r>
              <a:rPr lang="en-US" altLang="hu-HU" sz="2400" dirty="0"/>
              <a:t> </a:t>
            </a:r>
            <a:r>
              <a:rPr lang="en-US" altLang="hu-HU" sz="2400" dirty="0" err="1"/>
              <a:t>át</a:t>
            </a:r>
            <a:r>
              <a:rPr lang="en-US" altLang="hu-HU" sz="2400" dirty="0"/>
              <a:t> a </a:t>
            </a:r>
            <a:r>
              <a:rPr lang="en-US" altLang="hu-HU" sz="2400" dirty="0" err="1"/>
              <a:t>fogmű</a:t>
            </a:r>
            <a:r>
              <a:rPr lang="en-US" altLang="hu-HU" sz="2400" dirty="0"/>
              <a:t> a </a:t>
            </a:r>
            <a:r>
              <a:rPr lang="en-US" altLang="hu-HU" sz="2400" dirty="0" err="1"/>
              <a:t>rágóerő</a:t>
            </a:r>
            <a:r>
              <a:rPr lang="en-US" altLang="hu-HU" sz="2400" dirty="0"/>
              <a:t> </a:t>
            </a:r>
            <a:r>
              <a:rPr lang="en-US" altLang="hu-HU" sz="2400" dirty="0" err="1"/>
              <a:t>által</a:t>
            </a:r>
            <a:r>
              <a:rPr lang="en-US" altLang="hu-HU" sz="2400" dirty="0"/>
              <a:t> </a:t>
            </a:r>
            <a:r>
              <a:rPr lang="en-US" altLang="hu-HU" sz="2400" dirty="0" err="1"/>
              <a:t>keletkező</a:t>
            </a:r>
            <a:r>
              <a:rPr lang="en-US" altLang="hu-HU" sz="2400" dirty="0"/>
              <a:t> </a:t>
            </a:r>
            <a:r>
              <a:rPr lang="en-US" altLang="hu-HU" sz="2400" dirty="0" err="1"/>
              <a:t>terhelést</a:t>
            </a:r>
            <a:r>
              <a:rPr lang="en-US" altLang="hu-HU" sz="2400" dirty="0"/>
              <a:t> </a:t>
            </a:r>
            <a:r>
              <a:rPr lang="en-US" altLang="hu-HU" sz="2400" dirty="0" err="1"/>
              <a:t>az</a:t>
            </a:r>
            <a:r>
              <a:rPr lang="en-US" altLang="hu-HU" sz="2400" dirty="0"/>
              <a:t> </a:t>
            </a:r>
            <a:r>
              <a:rPr lang="en-US" altLang="hu-HU" sz="2400" dirty="0" err="1"/>
              <a:t>állcsontra</a:t>
            </a:r>
            <a:r>
              <a:rPr lang="en-US" altLang="hu-HU" sz="2400" dirty="0"/>
              <a:t>:</a:t>
            </a:r>
          </a:p>
          <a:p>
            <a:pPr lvl="2"/>
            <a:r>
              <a:rPr lang="en-US" altLang="hu-HU" sz="2400" dirty="0" err="1"/>
              <a:t>Dentális</a:t>
            </a:r>
            <a:endParaRPr lang="en-US" altLang="hu-HU" sz="2400" dirty="0"/>
          </a:p>
          <a:p>
            <a:pPr lvl="2"/>
            <a:r>
              <a:rPr lang="en-US" altLang="hu-HU" sz="2400" dirty="0" err="1"/>
              <a:t>Gingivális</a:t>
            </a:r>
            <a:endParaRPr lang="en-US" altLang="hu-HU" sz="2400" dirty="0"/>
          </a:p>
          <a:p>
            <a:pPr lvl="2"/>
            <a:r>
              <a:rPr lang="en-US" altLang="hu-HU" sz="2400" dirty="0" err="1"/>
              <a:t>Dento-gingivális</a:t>
            </a:r>
            <a:endParaRPr lang="en-US" altLang="hu-HU" sz="2400" dirty="0"/>
          </a:p>
          <a:p>
            <a:r>
              <a:rPr lang="en-US" altLang="hu-HU" sz="2400" b="1" dirty="0" err="1"/>
              <a:t>Elhorgonyzás</a:t>
            </a:r>
            <a:endParaRPr lang="en-US" altLang="hu-HU" sz="2400" b="1" dirty="0"/>
          </a:p>
          <a:p>
            <a:pPr lvl="1"/>
            <a:r>
              <a:rPr lang="en-US" altLang="hu-HU" sz="2400" dirty="0" err="1"/>
              <a:t>Hogyan</a:t>
            </a:r>
            <a:r>
              <a:rPr lang="en-US" altLang="hu-HU" sz="2400" dirty="0"/>
              <a:t> </a:t>
            </a:r>
            <a:r>
              <a:rPr lang="en-US" altLang="hu-HU" sz="2400" dirty="0" err="1"/>
              <a:t>rögzül</a:t>
            </a:r>
            <a:r>
              <a:rPr lang="en-US" altLang="hu-HU" sz="2400" dirty="0"/>
              <a:t> a </a:t>
            </a:r>
            <a:r>
              <a:rPr lang="en-US" altLang="hu-HU" sz="2400" dirty="0" err="1"/>
              <a:t>fogmű</a:t>
            </a:r>
            <a:endParaRPr lang="en-US" altLang="hu-HU" sz="2400" dirty="0"/>
          </a:p>
          <a:p>
            <a:pPr lvl="2"/>
            <a:r>
              <a:rPr lang="en-US" altLang="hu-HU" sz="2400" dirty="0" err="1"/>
              <a:t>Oldható</a:t>
            </a:r>
            <a:endParaRPr lang="en-US" altLang="hu-HU" sz="2400" dirty="0"/>
          </a:p>
          <a:p>
            <a:pPr lvl="2"/>
            <a:r>
              <a:rPr lang="en-US" altLang="hu-HU" sz="2400" dirty="0" err="1"/>
              <a:t>Oldhatatlan</a:t>
            </a:r>
            <a:endParaRPr lang="hu-HU" sz="2400" dirty="0"/>
          </a:p>
        </p:txBody>
      </p:sp>
    </p:spTree>
    <p:extLst>
      <p:ext uri="{BB962C8B-B14F-4D97-AF65-F5344CB8AC3E}">
        <p14:creationId xmlns:p14="http://schemas.microsoft.com/office/powerpoint/2010/main" val="32427246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5F66924C-C34F-8F4E-91A8-FC6304F326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hu-HU" dirty="0" err="1"/>
              <a:t>Fogművek</a:t>
            </a:r>
            <a:r>
              <a:rPr lang="en-US" altLang="hu-HU" dirty="0"/>
              <a:t> </a:t>
            </a:r>
            <a:r>
              <a:rPr lang="en-US" altLang="hu-HU" dirty="0" err="1"/>
              <a:t>típusai</a:t>
            </a:r>
            <a:endParaRPr lang="hu-HU" dirty="0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55A7098B-E8AC-9949-B94A-4A4C203AD4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3752" y="1925465"/>
            <a:ext cx="10058400" cy="4050792"/>
          </a:xfrm>
        </p:spPr>
        <p:txBody>
          <a:bodyPr>
            <a:normAutofit lnSpcReduction="10000"/>
          </a:bodyPr>
          <a:lstStyle/>
          <a:p>
            <a:r>
              <a:rPr lang="hu-HU" sz="2800" dirty="0"/>
              <a:t>Rögzített,. részleges fogművek:</a:t>
            </a:r>
          </a:p>
          <a:p>
            <a:pPr lvl="1"/>
            <a:r>
              <a:rPr lang="en-US" altLang="hu-HU" sz="2800" dirty="0"/>
              <a:t>Inlay/</a:t>
            </a:r>
            <a:r>
              <a:rPr lang="en-US" altLang="hu-HU" sz="2800" dirty="0" err="1"/>
              <a:t>onlay</a:t>
            </a:r>
            <a:r>
              <a:rPr lang="en-US" altLang="hu-HU" sz="2800" dirty="0"/>
              <a:t>/overlay</a:t>
            </a:r>
          </a:p>
          <a:p>
            <a:pPr lvl="1"/>
            <a:r>
              <a:rPr lang="en-US" altLang="hu-HU" sz="2800" dirty="0"/>
              <a:t>Korona </a:t>
            </a:r>
          </a:p>
          <a:p>
            <a:pPr lvl="1"/>
            <a:r>
              <a:rPr lang="en-US" altLang="hu-HU" sz="2800" dirty="0" err="1"/>
              <a:t>gyökércsapos</a:t>
            </a:r>
            <a:r>
              <a:rPr lang="en-US" altLang="hu-HU" sz="2800" dirty="0"/>
              <a:t> </a:t>
            </a:r>
            <a:r>
              <a:rPr lang="en-US" altLang="hu-HU" sz="2800" dirty="0" err="1"/>
              <a:t>fogmű</a:t>
            </a:r>
            <a:endParaRPr lang="en-US" altLang="hu-HU" sz="2800" dirty="0"/>
          </a:p>
          <a:p>
            <a:pPr lvl="1"/>
            <a:r>
              <a:rPr lang="en-US" altLang="hu-HU" sz="2800" dirty="0" err="1"/>
              <a:t>Hidak</a:t>
            </a:r>
            <a:r>
              <a:rPr lang="en-US" altLang="hu-HU" sz="2800" dirty="0"/>
              <a:t>, </a:t>
            </a:r>
            <a:r>
              <a:rPr lang="en-US" altLang="hu-HU" sz="2800" dirty="0" err="1"/>
              <a:t>sínek</a:t>
            </a:r>
            <a:endParaRPr lang="en-US" altLang="hu-HU" sz="2800" dirty="0"/>
          </a:p>
          <a:p>
            <a:pPr marL="274320" lvl="1" indent="0">
              <a:buNone/>
            </a:pPr>
            <a:endParaRPr lang="hu-HU" sz="2800" dirty="0"/>
          </a:p>
          <a:p>
            <a:r>
              <a:rPr lang="hu-HU" sz="2800" dirty="0"/>
              <a:t>Kivehető, részleges fogművek:</a:t>
            </a:r>
          </a:p>
          <a:p>
            <a:pPr lvl="1"/>
            <a:r>
              <a:rPr lang="hu-HU" sz="2800" dirty="0"/>
              <a:t>Lemezes fogpótlások</a:t>
            </a:r>
          </a:p>
          <a:p>
            <a:pPr lvl="1"/>
            <a:r>
              <a:rPr lang="hu-HU" sz="2800" dirty="0"/>
              <a:t>Hidak, sínek</a:t>
            </a:r>
          </a:p>
          <a:p>
            <a:endParaRPr lang="hu-HU" dirty="0"/>
          </a:p>
        </p:txBody>
      </p:sp>
      <p:pic>
        <p:nvPicPr>
          <p:cNvPr id="5" name="Kép 4" descr="A képen szöveg, étel, műanyag, tejszín látható&#10;&#10;Automatikusan generált leírás">
            <a:extLst>
              <a:ext uri="{FF2B5EF4-FFF2-40B4-BE49-F238E27FC236}">
                <a16:creationId xmlns:a16="http://schemas.microsoft.com/office/drawing/2014/main" id="{92585A18-C27B-5644-B732-7D8F0BEF03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20163" y="1183409"/>
            <a:ext cx="4246563" cy="2851707"/>
          </a:xfrm>
          <a:prstGeom prst="rect">
            <a:avLst/>
          </a:prstGeom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id="{D0E30502-2E18-FE4D-A984-D3D11BB28C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0163" y="4408091"/>
            <a:ext cx="3222627" cy="2135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28853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abetű">
  <a:themeElements>
    <a:clrScheme name="Fabetű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Fabetű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abetű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</TotalTime>
  <Words>1911</Words>
  <Application>Microsoft Macintosh PowerPoint</Application>
  <PresentationFormat>Szélesvásznú</PresentationFormat>
  <Paragraphs>212</Paragraphs>
  <Slides>48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5</vt:i4>
      </vt:variant>
      <vt:variant>
        <vt:lpstr>Téma</vt:lpstr>
      </vt:variant>
      <vt:variant>
        <vt:i4>1</vt:i4>
      </vt:variant>
      <vt:variant>
        <vt:lpstr>Diacímek</vt:lpstr>
      </vt:variant>
      <vt:variant>
        <vt:i4>48</vt:i4>
      </vt:variant>
    </vt:vector>
  </HeadingPairs>
  <TitlesOfParts>
    <vt:vector size="54" baseType="lpstr">
      <vt:lpstr>Calibri</vt:lpstr>
      <vt:lpstr>Rockwell</vt:lpstr>
      <vt:lpstr>Rockwell Condensed</vt:lpstr>
      <vt:lpstr>Rockwell Extra Bold</vt:lpstr>
      <vt:lpstr>Wingdings</vt:lpstr>
      <vt:lpstr>Fabetű</vt:lpstr>
      <vt:lpstr>Fogpótlástan 3.</vt:lpstr>
      <vt:lpstr>Fogművek anyagaival szembeni elvárások</vt:lpstr>
      <vt:lpstr>Fogpótlások anyagai</vt:lpstr>
      <vt:lpstr>PowerPoint-bemutató</vt:lpstr>
      <vt:lpstr>Cirkónium  - cirkónium-dioxid  </vt:lpstr>
      <vt:lpstr>PowerPoint-bemutató</vt:lpstr>
      <vt:lpstr>PowerPoint-bemutató</vt:lpstr>
      <vt:lpstr>Alapfogalmak</vt:lpstr>
      <vt:lpstr>Fogművek típusai</vt:lpstr>
      <vt:lpstr>Rögzített (fix) pótlások</vt:lpstr>
      <vt:lpstr>Inlay, onlay, overlay</vt:lpstr>
      <vt:lpstr>PowerPoint-bemutató</vt:lpstr>
      <vt:lpstr>PowerPoint-bemutató</vt:lpstr>
      <vt:lpstr>PowerPoint-bemutató</vt:lpstr>
      <vt:lpstr>Betét készítése</vt:lpstr>
      <vt:lpstr>Betét készítése</vt:lpstr>
      <vt:lpstr>Korona</vt:lpstr>
      <vt:lpstr>Koronák típusai kiterjedés szerint</vt:lpstr>
      <vt:lpstr>Koronák</vt:lpstr>
      <vt:lpstr>PowerPoint-bemutató</vt:lpstr>
      <vt:lpstr>Koronák típusai Felhasználási célok szerint</vt:lpstr>
      <vt:lpstr>Ideiglenes korona</vt:lpstr>
      <vt:lpstr>Héjkerámia </vt:lpstr>
      <vt:lpstr>PowerPoint-bemutató</vt:lpstr>
      <vt:lpstr>Héjak</vt:lpstr>
      <vt:lpstr>PowerPoint-bemutató</vt:lpstr>
      <vt:lpstr>GyökérCsapos fogmű</vt:lpstr>
      <vt:lpstr>GYÖKÉRCSAPOS FOGMŰVEK KÉSZÍTÉSÉNEK FELTÉTELEI</vt:lpstr>
      <vt:lpstr>GYÖKÉRCSAPOS FOGPÓTLÁS ELLENJAVALLATAI</vt:lpstr>
      <vt:lpstr>Csapos fogművek csoportjai:</vt:lpstr>
      <vt:lpstr>1. Előre gyártott gyári csapok: </vt:lpstr>
      <vt:lpstr>Gyári csapok</vt:lpstr>
      <vt:lpstr>2. Egyszerű csapos fogművek</vt:lpstr>
      <vt:lpstr>3. Csapos, sapkás fogmű</vt:lpstr>
      <vt:lpstr>PowerPoint-bemutató</vt:lpstr>
      <vt:lpstr>PowerPoint-bemutató</vt:lpstr>
      <vt:lpstr>PowerPoint-bemutató</vt:lpstr>
      <vt:lpstr>PowerPoint-bemutató</vt:lpstr>
      <vt:lpstr>Szálerősítéses csapok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Fogpótlástan 3.</dc:title>
  <dc:creator>Tímea Szabados</dc:creator>
  <cp:lastModifiedBy>Tímea Szabados</cp:lastModifiedBy>
  <cp:revision>3</cp:revision>
  <dcterms:created xsi:type="dcterms:W3CDTF">2021-01-06T12:37:03Z</dcterms:created>
  <dcterms:modified xsi:type="dcterms:W3CDTF">2021-01-06T12:47:28Z</dcterms:modified>
</cp:coreProperties>
</file>