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24" r:id="rId1"/>
  </p:sldMasterIdLst>
  <p:sldIdLst>
    <p:sldId id="256" r:id="rId2"/>
    <p:sldId id="257" r:id="rId3"/>
    <p:sldId id="258" r:id="rId4"/>
    <p:sldId id="386" r:id="rId5"/>
    <p:sldId id="387" r:id="rId6"/>
    <p:sldId id="393" r:id="rId7"/>
    <p:sldId id="394" r:id="rId8"/>
    <p:sldId id="392" r:id="rId9"/>
    <p:sldId id="395" r:id="rId10"/>
    <p:sldId id="298" r:id="rId11"/>
    <p:sldId id="299" r:id="rId12"/>
    <p:sldId id="297" r:id="rId13"/>
    <p:sldId id="287" r:id="rId14"/>
    <p:sldId id="388" r:id="rId15"/>
    <p:sldId id="396" r:id="rId16"/>
    <p:sldId id="389" r:id="rId17"/>
    <p:sldId id="390" r:id="rId18"/>
    <p:sldId id="391" r:id="rId19"/>
    <p:sldId id="259" r:id="rId20"/>
    <p:sldId id="260" r:id="rId2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418"/>
    <p:restoredTop sz="96208"/>
  </p:normalViewPr>
  <p:slideViewPr>
    <p:cSldViewPr snapToGrid="0" snapToObjects="1">
      <p:cViewPr varScale="1">
        <p:scale>
          <a:sx n="114" d="100"/>
          <a:sy n="114" d="100"/>
        </p:scale>
        <p:origin x="200" y="3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9E3965E-AC41-4711-9D10-E25ABB132D86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90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645152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F5DC8C3-BA5F-4EED-BB9A-A14272BD82A1}"/>
              </a:ext>
            </a:extLst>
          </p:cNvPr>
          <p:cNvCxnSpPr/>
          <p:nvPr/>
        </p:nvCxnSpPr>
        <p:spPr>
          <a:xfrm>
            <a:off x="1207658" y="4474741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25CCF1-92C0-4AF3-BFAF-492163191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4DA70-C731-4C70-880D-CCD4705E623C}" type="datetime1">
              <a:rPr lang="en-US" smtClean="0"/>
              <a:t>1/11/21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1A78A9-3DFF-4937-A9F2-5D8CF495F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AEB271-5CC0-4759-BC6E-8BE53AB22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09516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D5506EE-1026-4F35-9ACC-BD05BE0F9B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2A279-0833-481D-8C56-F67FD0AC6C50}" type="datetime1">
              <a:rPr lang="en-US" smtClean="0"/>
              <a:t>1/11/21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7696E5F-8D95-4450-AE52-5438E6EDE2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99B2253-74CC-409E-BEB0-F8EFCFCB56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8721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1B68A5B-D9FA-424B-A4EB-30E7223836B3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F33D6B0-F070-45C4-A472-19F432BE39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87DA83-5663-4C9C-B9AA-0B40A3DAFF81}" type="datetime1">
              <a:rPr lang="en-US" smtClean="0"/>
              <a:t>1/11/21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975399F-DAB2-410D-967F-ED17E6F79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762A46F-6BE5-4D12-9412-5CA7672EA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86197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54D8B55-9EA8-4B81-8E84-9B93B0A27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1D723-8F53-4F53-90B0-1982A396982E}" type="datetime1">
              <a:rPr lang="en-US" smtClean="0"/>
              <a:t>1/11/21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62CA021-2578-47CB-822C-BDDFF7223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4AAB51D-4141-4682-9375-DAFD5FB9D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17018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585C21A-8B93-4657-B5DF-7EAEAD3BE127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90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663440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59DE2C1-4C52-40A3-8959-27B2C1BEBFF6}"/>
              </a:ext>
            </a:extLst>
          </p:cNvPr>
          <p:cNvCxnSpPr/>
          <p:nvPr/>
        </p:nvCxnSpPr>
        <p:spPr>
          <a:xfrm>
            <a:off x="1207658" y="4485132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AF2E137-EC28-48F8-9198-1F0253902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69AF7-7BEB-44E4-9852-375E34362B5B}" type="datetime1">
              <a:rPr lang="en-US" smtClean="0"/>
              <a:t>1/11/21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89422CD-6F62-4DD6-89EF-07A60B42D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69C6AFF8-42B4-4D05-969B-9F5FB3355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33322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2120900"/>
            <a:ext cx="4639736" cy="374819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15944" y="2120900"/>
            <a:ext cx="4639736" cy="374819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782D47D-B0DC-4C40-BCC6-BBBA32584A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AC38D-0552-4C82-B593-E6124DFADBE2}" type="datetime1">
              <a:rPr lang="en-US" smtClean="0"/>
              <a:t>1/11/21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4690D34E-7EBD-44B2-83CA-4C126A18D7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2AC511A1-9BBD-42DE-92FB-2AF44F8E9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37831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2057400"/>
            <a:ext cx="4639736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958274"/>
            <a:ext cx="4639736" cy="291082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15944" y="2057400"/>
            <a:ext cx="4639736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15944" y="2958273"/>
            <a:ext cx="4639736" cy="291082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AF8A515-AA94-45D1-9223-5C2272618D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F0F1C-5577-4ACB-BB62-DF8F3C494C7E}" type="datetime1">
              <a:rPr lang="en-US" smtClean="0"/>
              <a:t>1/11/21</a:t>
            </a:fld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D052F5BC-98E0-4D60-AD67-9547738B7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A38552DC-952E-41EA-AAAF-C2187523C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50635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7392073F-158F-44A3-8913-917AFFC1BC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5B394-D9F9-4F0C-B15D-605F45CB9E9F}" type="datetime1">
              <a:rPr lang="en-US" smtClean="0"/>
              <a:t>1/11/21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EED72207-24CA-42B7-A975-2F8E41CBA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01080F2-251A-4B88-9A62-16F46D724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69165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8E9C91B-7EAD-4562-AB0E-DFB9663AECE3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4E9223F-721F-47BF-9FD5-0F8D12FF0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67345-2558-425A-8533-9BFDBCE15005}" type="datetime1">
              <a:rPr lang="en-US" smtClean="0"/>
              <a:t>1/11/21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5915714-6BBA-4593-8591-4E26F7D58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06F857-D2E1-44DD-ABDD-EBB739645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32138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/>
        </p:nvSpPr>
        <p:spPr>
          <a:xfrm>
            <a:off x="16" y="0"/>
            <a:ext cx="4654296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3466" y="786383"/>
            <a:ext cx="3517567" cy="2093975"/>
          </a:xfrm>
        </p:spPr>
        <p:txBody>
          <a:bodyPr anchor="b">
            <a:normAutofit/>
          </a:bodyPr>
          <a:lstStyle>
            <a:lvl1pPr>
              <a:lnSpc>
                <a:spcPct val="90000"/>
              </a:lnSpc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58984" y="812799"/>
            <a:ext cx="5928344" cy="52947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3465" y="3043050"/>
            <a:ext cx="3517567" cy="3064505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43464" y="6446520"/>
            <a:ext cx="3517568" cy="365125"/>
          </a:xfrm>
        </p:spPr>
        <p:txBody>
          <a:bodyPr/>
          <a:lstStyle>
            <a:lvl1pPr algn="l">
              <a:defRPr/>
            </a:lvl1pPr>
          </a:lstStyle>
          <a:p>
            <a:fld id="{92BEA474-078D-4E9B-9B14-09A87B19DC46}" type="datetime1">
              <a:rPr lang="en-US" smtClean="0"/>
              <a:t>1/11/21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458983" y="6446520"/>
            <a:ext cx="5334019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81575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A134939-39C0-4522-A125-A13DFDA66490}"/>
              </a:ext>
            </a:extLst>
          </p:cNvPr>
          <p:cNvSpPr/>
          <p:nvPr/>
        </p:nvSpPr>
        <p:spPr>
          <a:xfrm>
            <a:off x="0" y="4578350"/>
            <a:ext cx="12188825" cy="227965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578350"/>
          </a:xfrm>
          <a:solidFill>
            <a:schemeClr val="bg1">
              <a:lumMod val="85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79" y="4799362"/>
            <a:ext cx="10113645" cy="743682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79" y="5715000"/>
            <a:ext cx="10113264" cy="60960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907D986-8816-4272-A432-0437A28A9828}" type="datetime1">
              <a:rPr lang="en-US" smtClean="0"/>
              <a:t>1/11/21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6818262" cy="365125"/>
          </a:xfrm>
        </p:spPr>
        <p:txBody>
          <a:bodyPr/>
          <a:lstStyle/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1197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16A0E3C-60E6-4F39-BC55-5F7C224E1F7C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2108201"/>
            <a:ext cx="10058400" cy="3760891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18426" y="6446838"/>
            <a:ext cx="2584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rgbClr val="FFFFFF"/>
                </a:solidFill>
              </a:defRPr>
            </a:lvl1pPr>
          </a:lstStyle>
          <a:p>
            <a:fld id="{62D6E202-B606-4609-B914-27C9371A1F6D}" type="datetime1">
              <a:rPr lang="en-US" smtClean="0"/>
              <a:t>1/11/21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97279" y="6446838"/>
            <a:ext cx="68182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93582" y="6446838"/>
            <a:ext cx="7800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5025DAC-8B93-4160-B017-3A274A5828C0}"/>
              </a:ext>
            </a:extLst>
          </p:cNvPr>
          <p:cNvCxnSpPr/>
          <p:nvPr/>
        </p:nvCxnSpPr>
        <p:spPr>
          <a:xfrm>
            <a:off x="1193532" y="1897380"/>
            <a:ext cx="996696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641309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23" r:id="rId6"/>
    <p:sldLayoutId id="2147483718" r:id="rId7"/>
    <p:sldLayoutId id="2147483719" r:id="rId8"/>
    <p:sldLayoutId id="2147483720" r:id="rId9"/>
    <p:sldLayoutId id="2147483722" r:id="rId10"/>
    <p:sldLayoutId id="214748372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i="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10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tiff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FDF0794-1B86-42B2-B8C7-F60123E638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4" y="0"/>
            <a:ext cx="12188726" cy="68589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A94B891-4990-425D-8975-21CBA4A2006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045"/>
          <a:stretch/>
        </p:blipFill>
        <p:spPr>
          <a:xfrm>
            <a:off x="-10111" y="0"/>
            <a:ext cx="12191980" cy="6858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C5373426-E26E-431D-959C-5DB96C0B62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7" y="1238442"/>
            <a:ext cx="3635926" cy="43557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6DDF8E15-817A-E84E-B1ED-E881F236DF5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54277" y="1475234"/>
            <a:ext cx="3214307" cy="2901694"/>
          </a:xfrm>
        </p:spPr>
        <p:txBody>
          <a:bodyPr anchor="b">
            <a:normAutofit/>
          </a:bodyPr>
          <a:lstStyle/>
          <a:p>
            <a:r>
              <a:rPr lang="hu-HU" sz="4400" dirty="0">
                <a:solidFill>
                  <a:schemeClr val="tx1"/>
                </a:solidFill>
              </a:rPr>
              <a:t>Fogpótlástan 4.</a:t>
            </a: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D385BF98-B48A-9843-8915-0D45453079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00200" y="4857750"/>
            <a:ext cx="2464050" cy="525011"/>
          </a:xfrm>
        </p:spPr>
        <p:txBody>
          <a:bodyPr anchor="t">
            <a:normAutofit/>
          </a:bodyPr>
          <a:lstStyle/>
          <a:p>
            <a:r>
              <a:rPr lang="hu-HU" sz="2000" dirty="0"/>
              <a:t>Szabados Tímea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6D07482-83A3-4451-943C-B469610829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06950" y="4508519"/>
            <a:ext cx="310896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E239D8CC-16F4-4B2B-80F0-203C56D0D2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rgbClr val="262626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3034169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1">
            <a:extLst>
              <a:ext uri="{FF2B5EF4-FFF2-40B4-BE49-F238E27FC236}">
                <a16:creationId xmlns:a16="http://schemas.microsoft.com/office/drawing/2014/main" id="{224D71E9-9052-6041-90B7-51CC579B35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hu-HU" b="1" dirty="0">
                <a:solidFill>
                  <a:srgbClr val="C00000"/>
                </a:solidFill>
              </a:rPr>
              <a:t>Maryland </a:t>
            </a:r>
            <a:r>
              <a:rPr lang="en-US" altLang="hu-HU" b="1" dirty="0" err="1">
                <a:solidFill>
                  <a:srgbClr val="C00000"/>
                </a:solidFill>
              </a:rPr>
              <a:t>híd</a:t>
            </a:r>
            <a:endParaRPr lang="en-US" altLang="hu-HU" b="1" dirty="0">
              <a:solidFill>
                <a:srgbClr val="C00000"/>
              </a:solidFill>
            </a:endParaRPr>
          </a:p>
        </p:txBody>
      </p:sp>
      <p:sp>
        <p:nvSpPr>
          <p:cNvPr id="36867" name="Content Placeholder 2">
            <a:extLst>
              <a:ext uri="{FF2B5EF4-FFF2-40B4-BE49-F238E27FC236}">
                <a16:creationId xmlns:a16="http://schemas.microsoft.com/office/drawing/2014/main" id="{834468F9-3AF7-F840-96C1-248C16DF5F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hu-HU" altLang="hu-HU" sz="2800" dirty="0" err="1"/>
              <a:t>Csiszolás</a:t>
            </a:r>
            <a:r>
              <a:rPr lang="hu-HU" altLang="hu-HU" sz="2800" dirty="0"/>
              <a:t> </a:t>
            </a:r>
            <a:r>
              <a:rPr lang="hu-HU" altLang="hu-HU" sz="2800" dirty="0" err="1"/>
              <a:t>nélkül</a:t>
            </a:r>
            <a:r>
              <a:rPr lang="hu-HU" altLang="hu-HU" sz="2800" dirty="0"/>
              <a:t> </a:t>
            </a:r>
            <a:r>
              <a:rPr lang="hu-HU" altLang="hu-HU" sz="2800" dirty="0" err="1"/>
              <a:t>készülo</a:t>
            </a:r>
            <a:r>
              <a:rPr lang="hu-HU" altLang="hu-HU" sz="2800" dirty="0"/>
              <a:t>̋ </a:t>
            </a:r>
            <a:r>
              <a:rPr lang="hu-HU" altLang="hu-HU" sz="2800" dirty="0" err="1"/>
              <a:t>hídpótlás</a:t>
            </a:r>
            <a:r>
              <a:rPr lang="hu-HU" altLang="hu-HU" sz="2800" dirty="0"/>
              <a:t>. </a:t>
            </a:r>
          </a:p>
          <a:p>
            <a:pPr eaLnBrk="1" hangingPunct="1"/>
            <a:r>
              <a:rPr lang="hu-HU" altLang="hu-HU" sz="2800" dirty="0"/>
              <a:t> A </a:t>
            </a:r>
            <a:r>
              <a:rPr lang="hu-HU" altLang="hu-HU" sz="2800" dirty="0" err="1"/>
              <a:t>rögzítése</a:t>
            </a:r>
            <a:r>
              <a:rPr lang="hu-HU" altLang="hu-HU" sz="2800" dirty="0"/>
              <a:t> fogak </a:t>
            </a:r>
            <a:r>
              <a:rPr lang="hu-HU" altLang="hu-HU" sz="2800" dirty="0" err="1"/>
              <a:t>belso</a:t>
            </a:r>
            <a:r>
              <a:rPr lang="hu-HU" altLang="hu-HU" sz="2800" dirty="0"/>
              <a:t>̋ </a:t>
            </a:r>
            <a:r>
              <a:rPr lang="hu-HU" altLang="hu-HU" sz="2800" dirty="0" err="1"/>
              <a:t>oldalához</a:t>
            </a:r>
            <a:r>
              <a:rPr lang="hu-HU" altLang="hu-HU" sz="2800" dirty="0"/>
              <a:t> kis </a:t>
            </a:r>
            <a:r>
              <a:rPr lang="hu-HU" altLang="hu-HU" sz="2800" dirty="0" err="1"/>
              <a:t>hátlemezek</a:t>
            </a:r>
            <a:r>
              <a:rPr lang="hu-HU" altLang="hu-HU" sz="2800" dirty="0"/>
              <a:t> („</a:t>
            </a:r>
            <a:r>
              <a:rPr lang="hu-HU" altLang="hu-HU" sz="2800" dirty="0" err="1"/>
              <a:t>szárnyak</a:t>
            </a:r>
            <a:r>
              <a:rPr lang="hu-HU" altLang="en-US" sz="2800" dirty="0"/>
              <a:t>”</a:t>
            </a:r>
            <a:r>
              <a:rPr lang="hu-HU" altLang="hu-HU" sz="2800" dirty="0"/>
              <a:t>) </a:t>
            </a:r>
            <a:r>
              <a:rPr lang="hu-HU" altLang="hu-HU" sz="2800" dirty="0" err="1"/>
              <a:t>segítségével</a:t>
            </a:r>
            <a:r>
              <a:rPr lang="hu-HU" altLang="hu-HU" sz="2800" dirty="0"/>
              <a:t>. </a:t>
            </a:r>
          </a:p>
          <a:p>
            <a:pPr eaLnBrk="1" hangingPunct="1"/>
            <a:r>
              <a:rPr lang="hu-HU" altLang="hu-HU" sz="2800" dirty="0"/>
              <a:t>A gyenge </a:t>
            </a:r>
            <a:r>
              <a:rPr lang="hu-HU" altLang="hu-HU" sz="2800" dirty="0" err="1"/>
              <a:t>rögzítettség</a:t>
            </a:r>
            <a:r>
              <a:rPr lang="hu-HU" altLang="hu-HU" sz="2800" dirty="0"/>
              <a:t> miatt csak egy fog </a:t>
            </a:r>
            <a:r>
              <a:rPr lang="hu-HU" altLang="hu-HU" sz="2800" dirty="0" err="1"/>
              <a:t>pótlására</a:t>
            </a:r>
            <a:r>
              <a:rPr lang="hu-HU" altLang="hu-HU" sz="2800" dirty="0"/>
              <a:t> </a:t>
            </a:r>
            <a:r>
              <a:rPr lang="hu-HU" altLang="hu-HU" sz="2800" dirty="0" err="1"/>
              <a:t>inkább</a:t>
            </a:r>
            <a:r>
              <a:rPr lang="hu-HU" altLang="hu-HU" sz="2800" dirty="0"/>
              <a:t> az </a:t>
            </a:r>
            <a:r>
              <a:rPr lang="hu-HU" altLang="hu-HU" sz="2800" dirty="0" err="1"/>
              <a:t>also</a:t>
            </a:r>
            <a:r>
              <a:rPr lang="hu-HU" altLang="hu-HU" sz="2800" dirty="0"/>
              <a:t>́ frontfogak </a:t>
            </a:r>
            <a:r>
              <a:rPr lang="hu-HU" altLang="hu-HU" sz="2800" dirty="0" err="1"/>
              <a:t>területén</a:t>
            </a:r>
            <a:r>
              <a:rPr lang="hu-HU" altLang="hu-HU" sz="2800" dirty="0"/>
              <a:t>. </a:t>
            </a:r>
          </a:p>
          <a:p>
            <a:pPr eaLnBrk="1" hangingPunct="1"/>
            <a:r>
              <a:rPr lang="hu-HU" altLang="hu-HU" sz="2800" dirty="0"/>
              <a:t>IDEIGLENES CÉLBÓL, </a:t>
            </a:r>
            <a:r>
              <a:rPr lang="hu-HU" altLang="hu-HU" sz="2800" dirty="0" err="1"/>
              <a:t>átmeneti</a:t>
            </a:r>
            <a:r>
              <a:rPr lang="hu-HU" altLang="hu-HU" sz="2800" dirty="0"/>
              <a:t> </a:t>
            </a:r>
            <a:r>
              <a:rPr lang="hu-HU" altLang="hu-HU" sz="2800" dirty="0" err="1"/>
              <a:t>időre</a:t>
            </a:r>
            <a:r>
              <a:rPr lang="hu-HU" altLang="hu-HU" sz="2800" dirty="0"/>
              <a:t> javasolt </a:t>
            </a:r>
          </a:p>
          <a:p>
            <a:pPr eaLnBrk="1" hangingPunct="1"/>
            <a:endParaRPr lang="en-US" altLang="hu-HU" dirty="0"/>
          </a:p>
        </p:txBody>
      </p:sp>
    </p:spTree>
    <p:extLst>
      <p:ext uri="{BB962C8B-B14F-4D97-AF65-F5344CB8AC3E}">
        <p14:creationId xmlns:p14="http://schemas.microsoft.com/office/powerpoint/2010/main" val="32260821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 descr="A képen beltéri látható&#10;&#10;Automatikusan generált leírás">
            <a:extLst>
              <a:ext uri="{FF2B5EF4-FFF2-40B4-BE49-F238E27FC236}">
                <a16:creationId xmlns:a16="http://schemas.microsoft.com/office/drawing/2014/main" id="{7685F648-EA00-2A43-B94D-2E861AC6ED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1385" y="2542296"/>
            <a:ext cx="4984615" cy="2884931"/>
          </a:xfrm>
          <a:prstGeom prst="rect">
            <a:avLst/>
          </a:prstGeom>
        </p:spPr>
      </p:pic>
      <p:pic>
        <p:nvPicPr>
          <p:cNvPr id="5" name="Kép 4" descr="A képen maszk látható&#10;&#10;Automatikusan generált leírás">
            <a:extLst>
              <a:ext uri="{FF2B5EF4-FFF2-40B4-BE49-F238E27FC236}">
                <a16:creationId xmlns:a16="http://schemas.microsoft.com/office/drawing/2014/main" id="{8E11E2D2-8935-4448-9D9A-83C42643AA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56400" y="667526"/>
            <a:ext cx="4047067" cy="2956416"/>
          </a:xfrm>
          <a:prstGeom prst="rect">
            <a:avLst/>
          </a:prstGeom>
        </p:spPr>
      </p:pic>
      <p:sp>
        <p:nvSpPr>
          <p:cNvPr id="6" name="Cím 5">
            <a:extLst>
              <a:ext uri="{FF2B5EF4-FFF2-40B4-BE49-F238E27FC236}">
                <a16:creationId xmlns:a16="http://schemas.microsoft.com/office/drawing/2014/main" id="{90CAEDDE-FA31-4446-861A-68076E98BE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hu-HU" b="1" dirty="0">
                <a:solidFill>
                  <a:srgbClr val="C00000"/>
                </a:solidFill>
              </a:rPr>
              <a:t>Maryland </a:t>
            </a:r>
            <a:r>
              <a:rPr lang="en-US" altLang="hu-HU" b="1" dirty="0" err="1">
                <a:solidFill>
                  <a:srgbClr val="C00000"/>
                </a:solidFill>
              </a:rPr>
              <a:t>híd</a:t>
            </a:r>
            <a:endParaRPr lang="hu-HU" dirty="0"/>
          </a:p>
        </p:txBody>
      </p:sp>
      <p:pic>
        <p:nvPicPr>
          <p:cNvPr id="8" name="Kép 7" descr="A képen beltéri, díszített, szeletelt látható&#10;&#10;Automatikusan generált leírás">
            <a:extLst>
              <a:ext uri="{FF2B5EF4-FFF2-40B4-BE49-F238E27FC236}">
                <a16:creationId xmlns:a16="http://schemas.microsoft.com/office/drawing/2014/main" id="{A046E308-9D41-9E4A-A1C1-BF48C2EB83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7232567" y="4004865"/>
            <a:ext cx="4104298" cy="2401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3886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le 1">
            <a:extLst>
              <a:ext uri="{FF2B5EF4-FFF2-40B4-BE49-F238E27FC236}">
                <a16:creationId xmlns:a16="http://schemas.microsoft.com/office/drawing/2014/main" id="{2FBB7CFA-C48C-6844-BEB3-34F400BE42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2480" y="1005807"/>
            <a:ext cx="9770417" cy="732899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tr-TR" altLang="hu-HU" b="1" dirty="0" err="1">
                <a:solidFill>
                  <a:srgbClr val="C00000"/>
                </a:solidFill>
              </a:rPr>
              <a:t>Inlay</a:t>
            </a:r>
            <a:r>
              <a:rPr lang="tr-TR" altLang="hu-HU" b="1" dirty="0">
                <a:solidFill>
                  <a:srgbClr val="C00000"/>
                </a:solidFill>
              </a:rPr>
              <a:t> </a:t>
            </a:r>
            <a:r>
              <a:rPr lang="tr-TR" altLang="hu-HU" b="1" dirty="0" err="1">
                <a:solidFill>
                  <a:srgbClr val="C00000"/>
                </a:solidFill>
              </a:rPr>
              <a:t>elhorgonyzású</a:t>
            </a:r>
            <a:r>
              <a:rPr lang="tr-TR" altLang="hu-HU" b="1" dirty="0">
                <a:solidFill>
                  <a:srgbClr val="C00000"/>
                </a:solidFill>
              </a:rPr>
              <a:t> </a:t>
            </a:r>
            <a:r>
              <a:rPr lang="tr-TR" altLang="hu-HU" b="1" dirty="0" err="1">
                <a:solidFill>
                  <a:srgbClr val="C00000"/>
                </a:solidFill>
              </a:rPr>
              <a:t>hidak</a:t>
            </a:r>
            <a:r>
              <a:rPr lang="tr-TR" altLang="hu-HU" b="1" dirty="0">
                <a:solidFill>
                  <a:srgbClr val="C00000"/>
                </a:solidFill>
              </a:rPr>
              <a:t> </a:t>
            </a:r>
            <a:endParaRPr lang="en-US" altLang="hu-HU" b="1" dirty="0">
              <a:solidFill>
                <a:srgbClr val="C00000"/>
              </a:solidFill>
            </a:endParaRPr>
          </a:p>
        </p:txBody>
      </p:sp>
      <p:pic>
        <p:nvPicPr>
          <p:cNvPr id="38915" name="Picture 4" descr="Képernyőfotó 2020-02-23 - 21.06.42.png">
            <a:extLst>
              <a:ext uri="{FF2B5EF4-FFF2-40B4-BE49-F238E27FC236}">
                <a16:creationId xmlns:a16="http://schemas.microsoft.com/office/drawing/2014/main" id="{AF97859F-538B-1F43-835D-F9AC3531AF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5067" y="2042295"/>
            <a:ext cx="6045200" cy="4280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zövegdoboz 1">
            <a:extLst>
              <a:ext uri="{FF2B5EF4-FFF2-40B4-BE49-F238E27FC236}">
                <a16:creationId xmlns:a16="http://schemas.microsoft.com/office/drawing/2014/main" id="{03A3E0DA-C1D7-BA4B-B716-EBE1C842DFBA}"/>
              </a:ext>
            </a:extLst>
          </p:cNvPr>
          <p:cNvSpPr txBox="1"/>
          <p:nvPr/>
        </p:nvSpPr>
        <p:spPr>
          <a:xfrm>
            <a:off x="8449733" y="2042295"/>
            <a:ext cx="313266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b="1" dirty="0"/>
              <a:t>Indikáció</a:t>
            </a:r>
            <a:r>
              <a:rPr lang="hu-HU" sz="2000" dirty="0"/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000" dirty="0"/>
              <a:t>Tömött pillérfogak esetén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000" dirty="0"/>
              <a:t>Egy vagy két fog pótlása a </a:t>
            </a:r>
            <a:r>
              <a:rPr lang="hu-HU" sz="2000" dirty="0" err="1"/>
              <a:t>premolaris-molaris</a:t>
            </a:r>
            <a:r>
              <a:rPr lang="hu-HU" sz="2000" dirty="0"/>
              <a:t> régióban</a:t>
            </a:r>
          </a:p>
        </p:txBody>
      </p:sp>
      <p:sp>
        <p:nvSpPr>
          <p:cNvPr id="3" name="Szövegdoboz 2">
            <a:extLst>
              <a:ext uri="{FF2B5EF4-FFF2-40B4-BE49-F238E27FC236}">
                <a16:creationId xmlns:a16="http://schemas.microsoft.com/office/drawing/2014/main" id="{4CC6A1A6-A913-1B49-992E-6A0756B0A1DC}"/>
              </a:ext>
            </a:extLst>
          </p:cNvPr>
          <p:cNvSpPr txBox="1"/>
          <p:nvPr/>
        </p:nvSpPr>
        <p:spPr>
          <a:xfrm>
            <a:off x="8703733" y="4097867"/>
            <a:ext cx="2539478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/>
              <a:t>Anyaga: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/>
              <a:t>Fém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/>
              <a:t>Fémkerámia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/>
              <a:t>Teljes kerámia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/>
              <a:t>Szálerősített kompozit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 err="1"/>
              <a:t>Circonium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113936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le 1">
            <a:extLst>
              <a:ext uri="{FF2B5EF4-FFF2-40B4-BE49-F238E27FC236}">
                <a16:creationId xmlns:a16="http://schemas.microsoft.com/office/drawing/2014/main" id="{3893FDCD-65B1-3F40-B3DA-91650487E6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274638"/>
            <a:ext cx="9144000" cy="1143000"/>
          </a:xfrm>
        </p:spPr>
        <p:txBody>
          <a:bodyPr/>
          <a:lstStyle/>
          <a:p>
            <a:pPr eaLnBrk="1" hangingPunct="1"/>
            <a:r>
              <a:rPr lang="tr-TR" altLang="hu-HU" sz="4000" b="1" dirty="0" err="1">
                <a:solidFill>
                  <a:srgbClr val="C00000"/>
                </a:solidFill>
                <a:latin typeface="+mn-lt"/>
              </a:rPr>
              <a:t>Horgonykoronával</a:t>
            </a:r>
            <a:r>
              <a:rPr lang="tr-TR" altLang="hu-HU" sz="4000" b="1" dirty="0">
                <a:solidFill>
                  <a:srgbClr val="C00000"/>
                </a:solidFill>
                <a:latin typeface="+mn-lt"/>
              </a:rPr>
              <a:t> </a:t>
            </a:r>
            <a:r>
              <a:rPr lang="tr-TR" altLang="hu-HU" sz="4000" b="1" dirty="0" err="1">
                <a:solidFill>
                  <a:srgbClr val="C00000"/>
                </a:solidFill>
                <a:latin typeface="+mn-lt"/>
              </a:rPr>
              <a:t>elhorgonyzott</a:t>
            </a:r>
            <a:r>
              <a:rPr lang="tr-TR" altLang="hu-HU" sz="4000" b="1" dirty="0">
                <a:solidFill>
                  <a:srgbClr val="C00000"/>
                </a:solidFill>
                <a:latin typeface="+mn-lt"/>
              </a:rPr>
              <a:t> </a:t>
            </a:r>
            <a:r>
              <a:rPr lang="tr-TR" altLang="hu-HU" sz="4000" b="1" dirty="0" err="1">
                <a:solidFill>
                  <a:srgbClr val="C00000"/>
                </a:solidFill>
                <a:latin typeface="+mn-lt"/>
              </a:rPr>
              <a:t>hidak</a:t>
            </a:r>
            <a:endParaRPr lang="en-US" altLang="hu-HU" sz="4000" b="1" dirty="0">
              <a:solidFill>
                <a:srgbClr val="C00000"/>
              </a:solidFill>
              <a:latin typeface="+mn-lt"/>
            </a:endParaRPr>
          </a:p>
        </p:txBody>
      </p:sp>
      <p:pic>
        <p:nvPicPr>
          <p:cNvPr id="39939" name="Picture 3" descr="Képernyőfotó 2020-01-28 - 12.28.00.png">
            <a:extLst>
              <a:ext uri="{FF2B5EF4-FFF2-40B4-BE49-F238E27FC236}">
                <a16:creationId xmlns:a16="http://schemas.microsoft.com/office/drawing/2014/main" id="{CDF8D156-E20C-F241-8546-B4AF62A64B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986" y="2516718"/>
            <a:ext cx="4178300" cy="279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0" name="Picture 4" descr="Képernyőfotó 2020-02-23 - 20.58.38.png">
            <a:extLst>
              <a:ext uri="{FF2B5EF4-FFF2-40B4-BE49-F238E27FC236}">
                <a16:creationId xmlns:a16="http://schemas.microsoft.com/office/drawing/2014/main" id="{F16E5666-64CD-F643-8DD2-1FC4E55DC5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9506" y="2780243"/>
            <a:ext cx="3568700" cy="269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1" name="TextBox 5">
            <a:extLst>
              <a:ext uri="{FF2B5EF4-FFF2-40B4-BE49-F238E27FC236}">
                <a16:creationId xmlns:a16="http://schemas.microsoft.com/office/drawing/2014/main" id="{977187AB-E0E5-5046-951A-E7DF12D96C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33753" y="1994431"/>
            <a:ext cx="3038475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hu-HU" sz="2800" dirty="0" err="1"/>
              <a:t>Cementtel</a:t>
            </a:r>
            <a:r>
              <a:rPr lang="en-US" altLang="hu-HU" sz="2800" dirty="0"/>
              <a:t> </a:t>
            </a:r>
            <a:r>
              <a:rPr lang="en-US" altLang="hu-HU" sz="2800" dirty="0" err="1"/>
              <a:t>rögzített</a:t>
            </a:r>
            <a:endParaRPr lang="en-US" altLang="hu-HU" sz="2800" dirty="0"/>
          </a:p>
        </p:txBody>
      </p:sp>
      <p:sp>
        <p:nvSpPr>
          <p:cNvPr id="39942" name="TextBox 6">
            <a:extLst>
              <a:ext uri="{FF2B5EF4-FFF2-40B4-BE49-F238E27FC236}">
                <a16:creationId xmlns:a16="http://schemas.microsoft.com/office/drawing/2014/main" id="{CFB464E9-6816-E844-BE48-EF5BD53ADC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45365" y="4995599"/>
            <a:ext cx="2855912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hu-HU" sz="2800" dirty="0" err="1"/>
              <a:t>Csavarral</a:t>
            </a:r>
            <a:r>
              <a:rPr lang="en-US" altLang="hu-HU" sz="2800" dirty="0"/>
              <a:t> </a:t>
            </a:r>
            <a:r>
              <a:rPr lang="en-US" altLang="hu-HU" sz="2800" dirty="0" err="1"/>
              <a:t>rögzített</a:t>
            </a:r>
            <a:endParaRPr lang="en-US" altLang="hu-HU" sz="28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hu-HU" sz="2800" dirty="0"/>
              <a:t>(</a:t>
            </a:r>
            <a:r>
              <a:rPr lang="en-US" altLang="hu-HU" sz="2800" dirty="0" err="1"/>
              <a:t>implantátumra</a:t>
            </a:r>
            <a:r>
              <a:rPr lang="en-US" altLang="hu-HU" sz="28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667411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E89E4C36-FC10-D849-B87E-621D8169B6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hu-HU" b="1" dirty="0">
                <a:solidFill>
                  <a:srgbClr val="C00000"/>
                </a:solidFill>
              </a:rPr>
              <a:t>Teleszkóp korona</a:t>
            </a:r>
            <a:endParaRPr lang="hu-HU" b="1" dirty="0">
              <a:solidFill>
                <a:srgbClr val="C00000"/>
              </a:solidFill>
            </a:endParaRPr>
          </a:p>
        </p:txBody>
      </p:sp>
      <p:pic>
        <p:nvPicPr>
          <p:cNvPr id="5" name="Kép 4" descr="A képen beltéri, desszert látható&#10;&#10;Automatikusan generált leírás">
            <a:extLst>
              <a:ext uri="{FF2B5EF4-FFF2-40B4-BE49-F238E27FC236}">
                <a16:creationId xmlns:a16="http://schemas.microsoft.com/office/drawing/2014/main" id="{AAA733EF-2605-784E-B91B-333C4C0072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4930" y="2298468"/>
            <a:ext cx="6000750" cy="3384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172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0EBA83B2-E589-7240-B05C-40DF509C7D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hu-HU" b="1" dirty="0">
                <a:solidFill>
                  <a:srgbClr val="C00000"/>
                </a:solidFill>
              </a:rPr>
              <a:t>Csapos </a:t>
            </a:r>
            <a:r>
              <a:rPr lang="hu-HU" altLang="hu-HU" b="1" dirty="0" err="1">
                <a:solidFill>
                  <a:srgbClr val="C00000"/>
                </a:solidFill>
              </a:rPr>
              <a:t>fogmű</a:t>
            </a:r>
            <a:endParaRPr lang="hu-HU" b="1" dirty="0">
              <a:solidFill>
                <a:srgbClr val="C00000"/>
              </a:solidFill>
            </a:endParaRPr>
          </a:p>
        </p:txBody>
      </p:sp>
      <p:sp>
        <p:nvSpPr>
          <p:cNvPr id="3" name="Szövegdoboz 2">
            <a:extLst>
              <a:ext uri="{FF2B5EF4-FFF2-40B4-BE49-F238E27FC236}">
                <a16:creationId xmlns:a16="http://schemas.microsoft.com/office/drawing/2014/main" id="{5EFA1321-E0AB-FF48-A318-87DECD4C5BC9}"/>
              </a:ext>
            </a:extLst>
          </p:cNvPr>
          <p:cNvSpPr txBox="1"/>
          <p:nvPr/>
        </p:nvSpPr>
        <p:spPr>
          <a:xfrm>
            <a:off x="1608667" y="2286000"/>
            <a:ext cx="352167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400" dirty="0"/>
              <a:t>Csapos műcsonk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400" dirty="0"/>
              <a:t>Csapos-sapkás műcsonk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400" strike="sngStrike" dirty="0"/>
              <a:t>Csapos sapkás hátlemez</a:t>
            </a:r>
          </a:p>
        </p:txBody>
      </p:sp>
      <p:pic>
        <p:nvPicPr>
          <p:cNvPr id="5" name="Kép 4" descr="A képen beltéri látható&#10;&#10;Automatikusan generált leírás">
            <a:extLst>
              <a:ext uri="{FF2B5EF4-FFF2-40B4-BE49-F238E27FC236}">
                <a16:creationId xmlns:a16="http://schemas.microsoft.com/office/drawing/2014/main" id="{12D49C99-D500-D444-8D6E-897095CA9F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1409" y="586968"/>
            <a:ext cx="5994082" cy="3371671"/>
          </a:xfrm>
          <a:prstGeom prst="rect">
            <a:avLst/>
          </a:prstGeom>
        </p:spPr>
      </p:pic>
      <p:sp>
        <p:nvSpPr>
          <p:cNvPr id="6" name="Szövegdoboz 5">
            <a:extLst>
              <a:ext uri="{FF2B5EF4-FFF2-40B4-BE49-F238E27FC236}">
                <a16:creationId xmlns:a16="http://schemas.microsoft.com/office/drawing/2014/main" id="{A9568630-2FF3-1040-852C-A9B6AB35DD36}"/>
              </a:ext>
            </a:extLst>
          </p:cNvPr>
          <p:cNvSpPr txBox="1"/>
          <p:nvPr/>
        </p:nvSpPr>
        <p:spPr>
          <a:xfrm>
            <a:off x="9973734" y="4284132"/>
            <a:ext cx="20489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Csapos műcsonk: csonkkiegészítésnek</a:t>
            </a:r>
          </a:p>
        </p:txBody>
      </p:sp>
      <p:cxnSp>
        <p:nvCxnSpPr>
          <p:cNvPr id="8" name="Egyenes összekötő nyíllal 7">
            <a:extLst>
              <a:ext uri="{FF2B5EF4-FFF2-40B4-BE49-F238E27FC236}">
                <a16:creationId xmlns:a16="http://schemas.microsoft.com/office/drawing/2014/main" id="{24775FF6-DB23-E94B-8314-B21867DE8DE9}"/>
              </a:ext>
            </a:extLst>
          </p:cNvPr>
          <p:cNvCxnSpPr/>
          <p:nvPr/>
        </p:nvCxnSpPr>
        <p:spPr>
          <a:xfrm flipH="1" flipV="1">
            <a:off x="9194800" y="2669931"/>
            <a:ext cx="1168400" cy="146180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Szövegdoboz 9">
            <a:extLst>
              <a:ext uri="{FF2B5EF4-FFF2-40B4-BE49-F238E27FC236}">
                <a16:creationId xmlns:a16="http://schemas.microsoft.com/office/drawing/2014/main" id="{912FEA93-274B-E543-807C-E79B6EBF9F78}"/>
              </a:ext>
            </a:extLst>
          </p:cNvPr>
          <p:cNvSpPr txBox="1"/>
          <p:nvPr/>
        </p:nvSpPr>
        <p:spPr>
          <a:xfrm>
            <a:off x="5452533" y="4334933"/>
            <a:ext cx="16887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/>
              <a:t>Természetes fog</a:t>
            </a:r>
          </a:p>
        </p:txBody>
      </p:sp>
      <p:cxnSp>
        <p:nvCxnSpPr>
          <p:cNvPr id="11" name="Egyenes összekötő nyíllal 10">
            <a:extLst>
              <a:ext uri="{FF2B5EF4-FFF2-40B4-BE49-F238E27FC236}">
                <a16:creationId xmlns:a16="http://schemas.microsoft.com/office/drawing/2014/main" id="{25AB7D5A-0C17-DE42-B547-073913DB8300}"/>
              </a:ext>
            </a:extLst>
          </p:cNvPr>
          <p:cNvCxnSpPr>
            <a:cxnSpLocks/>
            <a:stCxn id="10" idx="0"/>
          </p:cNvCxnSpPr>
          <p:nvPr/>
        </p:nvCxnSpPr>
        <p:spPr>
          <a:xfrm flipV="1">
            <a:off x="6296931" y="2669931"/>
            <a:ext cx="594936" cy="166500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Szövegdoboz 14">
            <a:extLst>
              <a:ext uri="{FF2B5EF4-FFF2-40B4-BE49-F238E27FC236}">
                <a16:creationId xmlns:a16="http://schemas.microsoft.com/office/drawing/2014/main" id="{17EC6495-D1D1-B945-ABFA-E26BD17709B4}"/>
              </a:ext>
            </a:extLst>
          </p:cNvPr>
          <p:cNvSpPr txBox="1"/>
          <p:nvPr/>
        </p:nvSpPr>
        <p:spPr>
          <a:xfrm>
            <a:off x="7941733" y="4704265"/>
            <a:ext cx="13349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err="1"/>
              <a:t>Implntátum</a:t>
            </a:r>
            <a:endParaRPr lang="hu-HU" dirty="0"/>
          </a:p>
        </p:txBody>
      </p:sp>
      <p:cxnSp>
        <p:nvCxnSpPr>
          <p:cNvPr id="16" name="Egyenes összekötő nyíllal 15">
            <a:extLst>
              <a:ext uri="{FF2B5EF4-FFF2-40B4-BE49-F238E27FC236}">
                <a16:creationId xmlns:a16="http://schemas.microsoft.com/office/drawing/2014/main" id="{E1EE0DC6-CE28-1644-8E8E-E62DCB2F571F}"/>
              </a:ext>
            </a:extLst>
          </p:cNvPr>
          <p:cNvCxnSpPr>
            <a:cxnSpLocks/>
          </p:cNvCxnSpPr>
          <p:nvPr/>
        </p:nvCxnSpPr>
        <p:spPr>
          <a:xfrm flipH="1" flipV="1">
            <a:off x="8238399" y="2669931"/>
            <a:ext cx="150403" cy="203433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05840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4F5C0752-4197-5E4A-96AB-4466ECC409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hu-H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Hídtest</a:t>
            </a:r>
            <a:endParaRPr lang="hu-H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7A4C782E-D9E2-B748-BE46-8F349CFD8C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hu-HU" sz="2400" dirty="0">
                <a:solidFill>
                  <a:schemeClr val="tx1"/>
                </a:solidFill>
              </a:rPr>
              <a:t>Feladata:</a:t>
            </a:r>
          </a:p>
          <a:p>
            <a:pPr lvl="1"/>
            <a:r>
              <a:rPr lang="hu-HU" sz="2000" dirty="0">
                <a:solidFill>
                  <a:schemeClr val="tx1"/>
                </a:solidFill>
              </a:rPr>
              <a:t>A hiányzó fog pótlása, a foghiány következményeinek (rágás-, beszéd-, esztétikai zavar) megszűntetése.</a:t>
            </a:r>
          </a:p>
          <a:p>
            <a:pPr marL="201168" lvl="1" indent="0">
              <a:buNone/>
            </a:pPr>
            <a:endParaRPr lang="hu-HU" sz="2000" dirty="0">
              <a:solidFill>
                <a:schemeClr val="tx1"/>
              </a:solidFill>
            </a:endParaRPr>
          </a:p>
          <a:p>
            <a:pPr marL="201168" lvl="1" indent="0">
              <a:buNone/>
            </a:pPr>
            <a:r>
              <a:rPr lang="hu-HU" sz="2400" dirty="0">
                <a:solidFill>
                  <a:schemeClr val="tx1"/>
                </a:solidFill>
              </a:rPr>
              <a:t>Tervezésénél</a:t>
            </a:r>
            <a:r>
              <a:rPr lang="hu-HU" sz="2000" dirty="0">
                <a:solidFill>
                  <a:schemeClr val="tx1"/>
                </a:solidFill>
              </a:rPr>
              <a:t>:</a:t>
            </a:r>
          </a:p>
          <a:p>
            <a:pPr lvl="1"/>
            <a:r>
              <a:rPr lang="hu-HU" sz="2000" dirty="0" err="1">
                <a:solidFill>
                  <a:schemeClr val="tx1"/>
                </a:solidFill>
              </a:rPr>
              <a:t>Biomechanikai</a:t>
            </a:r>
            <a:endParaRPr lang="hu-HU" sz="2000" dirty="0">
              <a:solidFill>
                <a:schemeClr val="tx1"/>
              </a:solidFill>
            </a:endParaRPr>
          </a:p>
          <a:p>
            <a:pPr lvl="1"/>
            <a:r>
              <a:rPr lang="hu-HU" sz="2000" dirty="0">
                <a:solidFill>
                  <a:schemeClr val="tx1"/>
                </a:solidFill>
              </a:rPr>
              <a:t>Fonetikai</a:t>
            </a:r>
          </a:p>
          <a:p>
            <a:pPr lvl="1"/>
            <a:r>
              <a:rPr lang="hu-HU" sz="2000" dirty="0">
                <a:solidFill>
                  <a:schemeClr val="tx1"/>
                </a:solidFill>
              </a:rPr>
              <a:t>Higiénés</a:t>
            </a:r>
          </a:p>
          <a:p>
            <a:pPr lvl="1"/>
            <a:r>
              <a:rPr lang="hu-HU" sz="2000" dirty="0">
                <a:solidFill>
                  <a:schemeClr val="tx1"/>
                </a:solidFill>
              </a:rPr>
              <a:t>Esztétikai szempontok figyelembe vétele.</a:t>
            </a:r>
          </a:p>
        </p:txBody>
      </p:sp>
    </p:spTree>
    <p:extLst>
      <p:ext uri="{BB962C8B-B14F-4D97-AF65-F5344CB8AC3E}">
        <p14:creationId xmlns:p14="http://schemas.microsoft.com/office/powerpoint/2010/main" val="25705974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192AF7DD-F55C-5248-AAAF-9C5A35C0AD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Fonetika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12544F40-FE7F-174A-8754-C85E733537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hu-HU" sz="2800" dirty="0"/>
              <a:t>Főként a felső, kevésbé az alsó frontfogak jelentősek.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hu-HU" sz="2800" dirty="0"/>
              <a:t>A felső frontfogakat pótló hídtest és a nyálkahártya között nem szabad rést hagyni, a levegő útját el kell zárni, ezért a hídtestnek </a:t>
            </a:r>
            <a:r>
              <a:rPr lang="hu-HU" sz="2800" b="1" dirty="0" err="1"/>
              <a:t>vonalszerűen</a:t>
            </a:r>
            <a:r>
              <a:rPr lang="hu-HU" sz="2800" dirty="0"/>
              <a:t> kell érintenie a nyálkahártyát, amely még higiénés szempontból elfogadható.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hu-HU" sz="2800" dirty="0"/>
              <a:t>Alsó frontfogaknál elég ha a hídtest csak </a:t>
            </a:r>
            <a:r>
              <a:rPr lang="hu-HU" sz="2800" b="1" dirty="0" err="1"/>
              <a:t>pontszerűen</a:t>
            </a:r>
            <a:r>
              <a:rPr lang="hu-HU" sz="2800" dirty="0"/>
              <a:t>  érinti a nyálkahártyát</a:t>
            </a:r>
          </a:p>
        </p:txBody>
      </p:sp>
    </p:spTree>
    <p:extLst>
      <p:ext uri="{BB962C8B-B14F-4D97-AF65-F5344CB8AC3E}">
        <p14:creationId xmlns:p14="http://schemas.microsoft.com/office/powerpoint/2010/main" val="16853385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15BDF91C-1404-CE40-9340-B796AB8BF5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>
                <a:solidFill>
                  <a:schemeClr val="tx1"/>
                </a:solidFill>
              </a:rPr>
              <a:t>Higiénés követelmények</a:t>
            </a:r>
            <a:endParaRPr lang="hu-HU" dirty="0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E9A4F9F6-BBDC-2C4E-BD0A-95E3C7DFFA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itchFamily="2" charset="2"/>
              <a:buChar char="Ø"/>
            </a:pPr>
            <a:r>
              <a:rPr lang="hu-HU" sz="2800" dirty="0"/>
              <a:t>Akkor jó, ha a hídtest nem érintkezik a fogatlan gerinc nyálkahártyájával, vagy az érintkezés legfeljebb vonalszerű illetve pontszerű.</a:t>
            </a:r>
          </a:p>
          <a:p>
            <a:pPr>
              <a:buFont typeface="Wingdings" pitchFamily="2" charset="2"/>
              <a:buChar char="Ø"/>
            </a:pPr>
            <a:r>
              <a:rPr lang="hu-HU" sz="2800" dirty="0"/>
              <a:t>a hídtest legyen minél nagyobb felszínen öntisztuló, a művi tisztítás számára hozzáférhető</a:t>
            </a:r>
          </a:p>
          <a:p>
            <a:pPr>
              <a:buFont typeface="Wingdings" pitchFamily="2" charset="2"/>
              <a:buChar char="Ø"/>
            </a:pPr>
            <a:r>
              <a:rPr lang="hu-HU" sz="2800" dirty="0"/>
              <a:t>A hídtagok között rést biztosítunk a nem létező ínypapillának megfelelően</a:t>
            </a:r>
          </a:p>
        </p:txBody>
      </p:sp>
    </p:spTree>
    <p:extLst>
      <p:ext uri="{BB962C8B-B14F-4D97-AF65-F5344CB8AC3E}">
        <p14:creationId xmlns:p14="http://schemas.microsoft.com/office/powerpoint/2010/main" val="29749994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AA2A810E-0AE8-6646-AE81-7AB56E1855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Rögzített (fix) sínek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D3981A00-F3F2-9E4E-BD2E-7D2BAE98C1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hu-HU" sz="2400" dirty="0">
                <a:solidFill>
                  <a:srgbClr val="C00000"/>
                </a:solidFill>
              </a:rPr>
              <a:t>Sín: </a:t>
            </a:r>
            <a:r>
              <a:rPr lang="hu-HU" sz="2400" dirty="0"/>
              <a:t>azok a fogművek, amelyek az egész maradó fogazatot vagy annak egy részét merev rendszerbe, egységbe foglalják, s ezáltal a rágóerő a </a:t>
            </a:r>
            <a:r>
              <a:rPr lang="hu-HU" sz="2400" dirty="0" err="1"/>
              <a:t>fogív</a:t>
            </a:r>
            <a:r>
              <a:rPr lang="hu-HU" sz="2400" dirty="0"/>
              <a:t>, </a:t>
            </a:r>
            <a:r>
              <a:rPr lang="hu-HU" sz="2400" dirty="0" err="1"/>
              <a:t>ill</a:t>
            </a:r>
            <a:r>
              <a:rPr lang="hu-HU" sz="2400" dirty="0"/>
              <a:t> a maradék fogazat egészén, </a:t>
            </a:r>
            <a:r>
              <a:rPr lang="hu-HU" sz="2400" dirty="0" err="1"/>
              <a:t>ill</a:t>
            </a:r>
            <a:r>
              <a:rPr lang="hu-HU" sz="2400" dirty="0"/>
              <a:t> annak kisebb vagy nagyobb részén egyenletesen oszlik el.</a:t>
            </a:r>
          </a:p>
          <a:p>
            <a:r>
              <a:rPr lang="hu-HU" sz="2400" dirty="0"/>
              <a:t>A sín meggátolja az egyes fogak, fogcsoportok túlterhelését, az egyes fogak elmozdulását.</a:t>
            </a:r>
          </a:p>
          <a:p>
            <a:r>
              <a:rPr lang="hu-HU" sz="2400" b="1" dirty="0" err="1">
                <a:solidFill>
                  <a:srgbClr val="C00000"/>
                </a:solidFill>
              </a:rPr>
              <a:t>Sínezés</a:t>
            </a:r>
            <a:r>
              <a:rPr lang="hu-HU" sz="2400" b="1" dirty="0">
                <a:solidFill>
                  <a:srgbClr val="C00000"/>
                </a:solidFill>
              </a:rPr>
              <a:t> célja:</a:t>
            </a:r>
          </a:p>
          <a:p>
            <a:pPr lvl="1"/>
            <a:r>
              <a:rPr lang="hu-HU" sz="2400" dirty="0"/>
              <a:t>1. maradék fogazat túlterhelésének megakadályozása</a:t>
            </a:r>
          </a:p>
          <a:p>
            <a:pPr lvl="1"/>
            <a:r>
              <a:rPr lang="hu-HU" sz="2400" dirty="0"/>
              <a:t>2. a mozgathatóvá vált fogak immobilizálása, további foglazulás lassítása</a:t>
            </a:r>
          </a:p>
        </p:txBody>
      </p:sp>
    </p:spTree>
    <p:extLst>
      <p:ext uri="{BB962C8B-B14F-4D97-AF65-F5344CB8AC3E}">
        <p14:creationId xmlns:p14="http://schemas.microsoft.com/office/powerpoint/2010/main" val="16013046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C84B07AE-90C6-F647-8C57-AADE3029CA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hu-HU" b="1" dirty="0" err="1">
                <a:solidFill>
                  <a:srgbClr val="C00000"/>
                </a:solidFill>
                <a:latin typeface="+mn-lt"/>
              </a:rPr>
              <a:t>Rögzített</a:t>
            </a:r>
            <a:r>
              <a:rPr lang="en-US" altLang="hu-HU" b="1" dirty="0">
                <a:solidFill>
                  <a:srgbClr val="C00000"/>
                </a:solidFill>
                <a:latin typeface="+mn-lt"/>
              </a:rPr>
              <a:t> (fix) </a:t>
            </a:r>
            <a:r>
              <a:rPr lang="en-US" altLang="hu-HU" b="1" dirty="0" err="1">
                <a:solidFill>
                  <a:srgbClr val="C00000"/>
                </a:solidFill>
                <a:latin typeface="+mn-lt"/>
              </a:rPr>
              <a:t>fogpótlások</a:t>
            </a:r>
            <a:endParaRPr lang="hu-HU" b="1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6A498766-A509-E74A-B9D4-1A0847453A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altLang="hu-HU" sz="2800" dirty="0" err="1"/>
              <a:t>Legtöbbször</a:t>
            </a:r>
            <a:r>
              <a:rPr lang="hu-HU" altLang="hu-HU" sz="2800" dirty="0"/>
              <a:t> cementtel </a:t>
            </a:r>
            <a:r>
              <a:rPr lang="hu-HU" altLang="hu-HU" sz="2800" dirty="0" err="1"/>
              <a:t>rögzülnek</a:t>
            </a:r>
            <a:r>
              <a:rPr lang="hu-HU" altLang="hu-HU" sz="2800" dirty="0"/>
              <a:t> a </a:t>
            </a:r>
            <a:r>
              <a:rPr lang="hu-HU" altLang="hu-HU" sz="2800" dirty="0" err="1"/>
              <a:t>természetes</a:t>
            </a:r>
            <a:r>
              <a:rPr lang="hu-HU" altLang="hu-HU" sz="2800" dirty="0"/>
              <a:t> fogakhoz, </a:t>
            </a:r>
            <a:r>
              <a:rPr lang="hu-HU" altLang="hu-HU" sz="2800" dirty="0" err="1"/>
              <a:t>tehát</a:t>
            </a:r>
            <a:r>
              <a:rPr lang="hu-HU" altLang="hu-HU" sz="2800" dirty="0"/>
              <a:t> fix </a:t>
            </a:r>
            <a:r>
              <a:rPr lang="hu-HU" altLang="hu-HU" sz="2800" dirty="0" err="1"/>
              <a:t>pótlások</a:t>
            </a:r>
            <a:r>
              <a:rPr lang="hu-HU" altLang="hu-HU" sz="2800" dirty="0"/>
              <a:t> </a:t>
            </a:r>
          </a:p>
          <a:p>
            <a:r>
              <a:rPr lang="hu-HU" altLang="hu-HU" sz="2800" dirty="0"/>
              <a:t>A </a:t>
            </a:r>
            <a:r>
              <a:rPr lang="hu-HU" altLang="hu-HU" sz="2800" dirty="0" err="1"/>
              <a:t>rájuk</a:t>
            </a:r>
            <a:r>
              <a:rPr lang="hu-HU" altLang="hu-HU" sz="2800" dirty="0"/>
              <a:t> </a:t>
            </a:r>
            <a:r>
              <a:rPr lang="hu-HU" altLang="hu-HU" sz="2800" dirty="0" err="1"/>
              <a:t>hato</a:t>
            </a:r>
            <a:r>
              <a:rPr lang="hu-HU" altLang="hu-HU" sz="2800" dirty="0"/>
              <a:t>́ </a:t>
            </a:r>
            <a:r>
              <a:rPr lang="hu-HU" altLang="hu-HU" sz="2800" dirty="0" err="1"/>
              <a:t>terhelést</a:t>
            </a:r>
            <a:r>
              <a:rPr lang="hu-HU" altLang="hu-HU" sz="2800" dirty="0"/>
              <a:t> a tartó fogak közvetítésével viszik </a:t>
            </a:r>
            <a:r>
              <a:rPr lang="hu-HU" altLang="hu-HU" sz="2800" dirty="0" err="1"/>
              <a:t>át</a:t>
            </a:r>
            <a:r>
              <a:rPr lang="hu-HU" altLang="hu-HU" sz="2800" dirty="0"/>
              <a:t> az </a:t>
            </a:r>
            <a:r>
              <a:rPr lang="hu-HU" altLang="hu-HU" sz="2800" dirty="0" err="1"/>
              <a:t>állcsontokra</a:t>
            </a:r>
            <a:r>
              <a:rPr lang="hu-HU" altLang="hu-HU" sz="2800" dirty="0"/>
              <a:t> (</a:t>
            </a:r>
            <a:r>
              <a:rPr lang="hu-HU" altLang="hu-HU" sz="2800" dirty="0" err="1"/>
              <a:t>dentalis</a:t>
            </a:r>
            <a:r>
              <a:rPr lang="hu-HU" altLang="hu-HU" sz="2800" dirty="0"/>
              <a:t> </a:t>
            </a:r>
            <a:r>
              <a:rPr lang="hu-HU" altLang="hu-HU" sz="2800" dirty="0" err="1"/>
              <a:t>megtámasztásu</a:t>
            </a:r>
            <a:r>
              <a:rPr lang="hu-HU" altLang="hu-HU" sz="2800" dirty="0"/>
              <a:t>́ </a:t>
            </a:r>
            <a:r>
              <a:rPr lang="hu-HU" altLang="hu-HU" sz="2800" dirty="0" err="1"/>
              <a:t>fogművek</a:t>
            </a:r>
            <a:r>
              <a:rPr lang="hu-HU" altLang="hu-HU" sz="2800" dirty="0"/>
              <a:t>)</a:t>
            </a:r>
          </a:p>
          <a:p>
            <a:r>
              <a:rPr lang="hu-HU" altLang="hu-HU" sz="2800" dirty="0"/>
              <a:t>A </a:t>
            </a:r>
            <a:r>
              <a:rPr lang="hu-HU" altLang="hu-HU" sz="2800" dirty="0" err="1"/>
              <a:t>szájüregben</a:t>
            </a:r>
            <a:r>
              <a:rPr lang="hu-HU" altLang="hu-HU" sz="2800" dirty="0"/>
              <a:t> nem foglalnak el </a:t>
            </a:r>
            <a:r>
              <a:rPr lang="hu-HU" altLang="hu-HU" sz="2800" dirty="0" err="1"/>
              <a:t>több</a:t>
            </a:r>
            <a:r>
              <a:rPr lang="hu-HU" altLang="hu-HU" sz="2800" dirty="0"/>
              <a:t> helyet, mint a természetes fogak. </a:t>
            </a: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35036498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850EA0F7-B656-0042-A894-CD7ACAA87E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Sín részei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7BE7C179-F360-994B-85C0-3518EA94DD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/>
              <a:t>1.</a:t>
            </a:r>
            <a:r>
              <a:rPr lang="hu-HU" b="1" dirty="0">
                <a:solidFill>
                  <a:srgbClr val="C00000"/>
                </a:solidFill>
              </a:rPr>
              <a:t> sínpillér </a:t>
            </a:r>
            <a:r>
              <a:rPr lang="hu-HU" dirty="0"/>
              <a:t>– azok a fogak és gyökerek, amelyeket a sínbe foglalunk</a:t>
            </a:r>
          </a:p>
          <a:p>
            <a:r>
              <a:rPr lang="hu-HU" dirty="0"/>
              <a:t>2. </a:t>
            </a:r>
            <a:r>
              <a:rPr lang="hu-HU" b="1" dirty="0">
                <a:solidFill>
                  <a:srgbClr val="C00000"/>
                </a:solidFill>
              </a:rPr>
              <a:t>síntest </a:t>
            </a:r>
            <a:r>
              <a:rPr lang="hu-HU" dirty="0"/>
              <a:t>– sínnek a pilléreket összekötő, rögzítő része</a:t>
            </a:r>
          </a:p>
          <a:p>
            <a:r>
              <a:rPr lang="hu-HU" dirty="0"/>
              <a:t>3. </a:t>
            </a:r>
            <a:r>
              <a:rPr lang="hu-HU" b="1" dirty="0">
                <a:solidFill>
                  <a:srgbClr val="C00000"/>
                </a:solidFill>
              </a:rPr>
              <a:t>sínhorgony</a:t>
            </a:r>
            <a:r>
              <a:rPr lang="hu-HU" dirty="0"/>
              <a:t> – a síntest és a sínhorgony közötti összeköttetést biztosítja </a:t>
            </a:r>
          </a:p>
          <a:p>
            <a:pPr marL="201168" lvl="1" indent="0">
              <a:buNone/>
            </a:pPr>
            <a:endParaRPr lang="hu-HU" dirty="0"/>
          </a:p>
          <a:p>
            <a:pPr marL="201168" lvl="1" indent="0">
              <a:buNone/>
            </a:pPr>
            <a:r>
              <a:rPr lang="hu-HU" dirty="0"/>
              <a:t>A fix sínek hatásosan rögzítenek, mert a horizontális és a vertikális irányú rágóerőt is elosztják a sínpillérek között.</a:t>
            </a:r>
          </a:p>
        </p:txBody>
      </p:sp>
    </p:spTree>
    <p:extLst>
      <p:ext uri="{BB962C8B-B14F-4D97-AF65-F5344CB8AC3E}">
        <p14:creationId xmlns:p14="http://schemas.microsoft.com/office/powerpoint/2010/main" val="4190225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A00D0916-3ADD-4349-8174-72CC920B8D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hu-HU" b="1" dirty="0">
                <a:solidFill>
                  <a:srgbClr val="FF0000"/>
                </a:solidFill>
                <a:latin typeface="+mn-lt"/>
              </a:rPr>
              <a:t>HÍD</a:t>
            </a:r>
            <a:endParaRPr lang="hu-HU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14098826-7FF1-4045-9882-937C04DB86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3683" y="2669628"/>
            <a:ext cx="10461997" cy="3199464"/>
          </a:xfrm>
        </p:spPr>
        <p:txBody>
          <a:bodyPr/>
          <a:lstStyle/>
          <a:p>
            <a:r>
              <a:rPr lang="hu-HU" sz="2400" dirty="0"/>
              <a:t>Természetes fogakon v. implantátumokon elhorgonyzott </a:t>
            </a:r>
            <a:r>
              <a:rPr lang="hu-HU" sz="2400" dirty="0" err="1"/>
              <a:t>fogmű</a:t>
            </a:r>
            <a:r>
              <a:rPr lang="hu-HU" sz="2400" dirty="0"/>
              <a:t>, ahol a rágóerő 100%-</a:t>
            </a:r>
            <a:r>
              <a:rPr lang="hu-HU" sz="2400" dirty="0" err="1"/>
              <a:t>ig</a:t>
            </a:r>
            <a:r>
              <a:rPr lang="hu-HU" sz="2400" dirty="0"/>
              <a:t> a pillérekre (gyökerekre, implantátumokra) tevődik át (terhelődik) és kiterjedése nem haladja meg a természetes fogakét. </a:t>
            </a:r>
          </a:p>
          <a:p>
            <a:r>
              <a:rPr lang="hu-HU" sz="2400" dirty="0"/>
              <a:t>Dentális megtámasztás, dentális elhorgonyzás.</a:t>
            </a:r>
          </a:p>
          <a:p>
            <a:r>
              <a:rPr lang="hu-HU" sz="2400" dirty="0"/>
              <a:t>A szájból csak a horgonyok roncsolása után távolítható el.</a:t>
            </a:r>
          </a:p>
          <a:p>
            <a:endParaRPr lang="hu-HU" dirty="0"/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EAA924BF-69B1-F74D-BBD6-86DDBE8CAA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5310" y="0"/>
            <a:ext cx="3315904" cy="254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401168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artalom helye 2">
            <a:extLst>
              <a:ext uri="{FF2B5EF4-FFF2-40B4-BE49-F238E27FC236}">
                <a16:creationId xmlns:a16="http://schemas.microsoft.com/office/drawing/2014/main" id="{710DFC61-40E2-1746-9BFE-E1CA92E0F1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9090" y="126125"/>
            <a:ext cx="10526110" cy="600004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hu-HU" altLang="hu-HU" sz="4000" b="1" dirty="0"/>
          </a:p>
          <a:p>
            <a:pPr marL="0" indent="0">
              <a:buNone/>
            </a:pPr>
            <a:r>
              <a:rPr lang="hu-HU" altLang="hu-HU" sz="4000" b="1" dirty="0"/>
              <a:t>Híd részei:</a:t>
            </a:r>
          </a:p>
          <a:p>
            <a:pPr marL="0" indent="0">
              <a:buNone/>
            </a:pPr>
            <a:endParaRPr lang="hu-HU" altLang="hu-HU" b="1" dirty="0"/>
          </a:p>
          <a:p>
            <a:pPr marL="0" indent="0">
              <a:buNone/>
            </a:pPr>
            <a:r>
              <a:rPr lang="hu-HU" altLang="hu-HU" dirty="0"/>
              <a:t>1.       </a:t>
            </a:r>
            <a:r>
              <a:rPr lang="hu-HU" altLang="hu-HU" sz="2400" b="1" dirty="0"/>
              <a:t>Alapzat</a:t>
            </a:r>
            <a:r>
              <a:rPr lang="hu-HU" altLang="hu-HU" sz="2400" dirty="0"/>
              <a:t> - állcsont, nyálkahártya, fogágy jelentős része</a:t>
            </a:r>
          </a:p>
          <a:p>
            <a:pPr marL="0" indent="0">
              <a:buNone/>
            </a:pPr>
            <a:r>
              <a:rPr lang="hu-HU" altLang="hu-HU" sz="2400" dirty="0"/>
              <a:t>2.    </a:t>
            </a:r>
            <a:r>
              <a:rPr lang="hu-HU" altLang="hu-HU" sz="2800" dirty="0">
                <a:solidFill>
                  <a:srgbClr val="C00000"/>
                </a:solidFill>
              </a:rPr>
              <a:t>  </a:t>
            </a:r>
            <a:r>
              <a:rPr lang="hu-HU" altLang="hu-HU" sz="2800" b="1" dirty="0">
                <a:solidFill>
                  <a:srgbClr val="C00000"/>
                </a:solidFill>
              </a:rPr>
              <a:t> pillér </a:t>
            </a:r>
            <a:r>
              <a:rPr lang="hu-HU" altLang="hu-HU" sz="2400" dirty="0"/>
              <a:t>– amire a fogpótlást támasztjuk, lehet természetes fog vagy gyökér esetleg implantátum</a:t>
            </a:r>
          </a:p>
          <a:p>
            <a:pPr marL="0" indent="0">
              <a:buNone/>
            </a:pPr>
            <a:r>
              <a:rPr lang="hu-HU" altLang="hu-HU" sz="2400" dirty="0"/>
              <a:t>3.     </a:t>
            </a:r>
            <a:r>
              <a:rPr lang="hu-HU" altLang="hu-HU" sz="2800" dirty="0">
                <a:solidFill>
                  <a:srgbClr val="C00000"/>
                </a:solidFill>
              </a:rPr>
              <a:t> </a:t>
            </a:r>
            <a:r>
              <a:rPr lang="hu-HU" altLang="hu-HU" sz="2800" b="1" dirty="0">
                <a:solidFill>
                  <a:srgbClr val="C00000"/>
                </a:solidFill>
              </a:rPr>
              <a:t> horgony </a:t>
            </a:r>
            <a:r>
              <a:rPr lang="hu-HU" altLang="hu-HU" sz="2400" dirty="0"/>
              <a:t>– amivel a hídtestet(fogpótlást) a pillérekhez rögzítjük</a:t>
            </a:r>
          </a:p>
          <a:p>
            <a:pPr marL="0" indent="0">
              <a:buNone/>
            </a:pPr>
            <a:r>
              <a:rPr lang="hu-HU" altLang="hu-HU" sz="2400" dirty="0"/>
              <a:t>4.    </a:t>
            </a:r>
            <a:r>
              <a:rPr lang="hu-HU" altLang="hu-HU" sz="2800" b="1" dirty="0">
                <a:solidFill>
                  <a:srgbClr val="C00000"/>
                </a:solidFill>
              </a:rPr>
              <a:t>   hídtest </a:t>
            </a:r>
            <a:r>
              <a:rPr lang="hu-HU" altLang="hu-HU" sz="2400" dirty="0"/>
              <a:t>– pótolja a hiányzó fogakat</a:t>
            </a:r>
          </a:p>
          <a:p>
            <a:pPr marL="0" indent="0">
              <a:buNone/>
            </a:pPr>
            <a:endParaRPr lang="hu-HU" altLang="hu-HU" dirty="0"/>
          </a:p>
        </p:txBody>
      </p:sp>
      <p:pic>
        <p:nvPicPr>
          <p:cNvPr id="33795" name="Kép 3">
            <a:extLst>
              <a:ext uri="{FF2B5EF4-FFF2-40B4-BE49-F238E27FC236}">
                <a16:creationId xmlns:a16="http://schemas.microsoft.com/office/drawing/2014/main" id="{308DDD1B-FFDB-634A-A6E8-8A3FF183E2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7910" y="332064"/>
            <a:ext cx="1905000" cy="138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6" name="Kép 4">
            <a:extLst>
              <a:ext uri="{FF2B5EF4-FFF2-40B4-BE49-F238E27FC236}">
                <a16:creationId xmlns:a16="http://schemas.microsoft.com/office/drawing/2014/main" id="{0D73F041-744C-3A48-9E4E-4E6C3D1DCB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6883" y="455889"/>
            <a:ext cx="1905000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Kép 2" descr="A képen beltéri, étel, különböző, desszert látható&#10;&#10;Automatikusan generált leírás">
            <a:extLst>
              <a:ext uri="{FF2B5EF4-FFF2-40B4-BE49-F238E27FC236}">
                <a16:creationId xmlns:a16="http://schemas.microsoft.com/office/drawing/2014/main" id="{EA418987-27AB-3948-890F-9AD4E82F84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87000" y="3258279"/>
            <a:ext cx="1905000" cy="1905000"/>
          </a:xfrm>
          <a:prstGeom prst="rect">
            <a:avLst/>
          </a:prstGeom>
        </p:spPr>
      </p:pic>
      <p:pic>
        <p:nvPicPr>
          <p:cNvPr id="4" name="Kép 3">
            <a:extLst>
              <a:ext uri="{FF2B5EF4-FFF2-40B4-BE49-F238E27FC236}">
                <a16:creationId xmlns:a16="http://schemas.microsoft.com/office/drawing/2014/main" id="{706B8D4B-78B5-6040-87B6-A58D285097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60800" y="134339"/>
            <a:ext cx="1905000" cy="1710612"/>
          </a:xfrm>
          <a:prstGeom prst="rect">
            <a:avLst/>
          </a:prstGeom>
        </p:spPr>
      </p:pic>
      <p:pic>
        <p:nvPicPr>
          <p:cNvPr id="2" name="Kép 1">
            <a:extLst>
              <a:ext uri="{FF2B5EF4-FFF2-40B4-BE49-F238E27FC236}">
                <a16:creationId xmlns:a16="http://schemas.microsoft.com/office/drawing/2014/main" id="{6C42399E-3008-0A40-AFCD-2A5A9C92265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6644910" y="3661869"/>
            <a:ext cx="2191332" cy="3289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90753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>
            <a:extLst>
              <a:ext uri="{FF2B5EF4-FFF2-40B4-BE49-F238E27FC236}">
                <a16:creationId xmlns:a16="http://schemas.microsoft.com/office/drawing/2014/main" id="{1F3DC02B-558E-CE4A-AFDC-7F1DEDC36E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746235"/>
            <a:ext cx="10204704" cy="5122858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hu-HU" sz="3600" b="1" dirty="0"/>
              <a:t>Hídtest és pillérek elhelyezkedése szerint:</a:t>
            </a:r>
          </a:p>
          <a:p>
            <a:pPr marL="0" indent="0">
              <a:buNone/>
              <a:defRPr/>
            </a:pPr>
            <a:endParaRPr lang="hu-HU" b="1" dirty="0"/>
          </a:p>
          <a:p>
            <a:pPr marL="457200" indent="-457200">
              <a:buFont typeface="+mj-lt"/>
              <a:buAutoNum type="arabicPeriod"/>
              <a:defRPr/>
            </a:pPr>
            <a:r>
              <a:rPr lang="hu-HU" sz="2800" b="1" dirty="0">
                <a:solidFill>
                  <a:srgbClr val="C00000"/>
                </a:solidFill>
              </a:rPr>
              <a:t>Végpilléres</a:t>
            </a:r>
            <a:r>
              <a:rPr lang="hu-HU" sz="2800" dirty="0"/>
              <a:t> híd - a hídtestet mindkét oldalról pillér támasztja meg.  </a:t>
            </a:r>
          </a:p>
          <a:p>
            <a:pPr marL="749808" lvl="1" indent="-457200">
              <a:defRPr/>
            </a:pPr>
            <a:r>
              <a:rPr lang="hu-HU" sz="2800" dirty="0" err="1">
                <a:solidFill>
                  <a:srgbClr val="C00000"/>
                </a:solidFill>
              </a:rPr>
              <a:t>Főpilléres</a:t>
            </a:r>
            <a:r>
              <a:rPr lang="hu-HU" sz="2800" dirty="0"/>
              <a:t> híd – csak a hiányt közvetlenül határoló fogakon horgonyozzuk el</a:t>
            </a:r>
          </a:p>
          <a:p>
            <a:pPr marL="749808" lvl="1" indent="-457200">
              <a:defRPr/>
            </a:pPr>
            <a:r>
              <a:rPr lang="hu-HU" sz="2800" dirty="0" err="1">
                <a:solidFill>
                  <a:srgbClr val="C00000"/>
                </a:solidFill>
              </a:rPr>
              <a:t>Extenziós</a:t>
            </a:r>
            <a:r>
              <a:rPr lang="hu-HU" sz="2800" dirty="0"/>
              <a:t> vagy </a:t>
            </a:r>
            <a:r>
              <a:rPr lang="hu-HU" sz="2800" dirty="0">
                <a:solidFill>
                  <a:srgbClr val="C00000"/>
                </a:solidFill>
              </a:rPr>
              <a:t>kiterjesztett</a:t>
            </a:r>
            <a:r>
              <a:rPr lang="hu-HU" sz="2800" dirty="0"/>
              <a:t> híd – segédpilléreket is igénybe veszünk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hu-HU" sz="2800" b="1" dirty="0">
                <a:solidFill>
                  <a:srgbClr val="C00000"/>
                </a:solidFill>
              </a:rPr>
              <a:t>Szabadvégű</a:t>
            </a:r>
            <a:r>
              <a:rPr lang="hu-HU" sz="2800" dirty="0">
                <a:solidFill>
                  <a:srgbClr val="C00000"/>
                </a:solidFill>
              </a:rPr>
              <a:t> </a:t>
            </a:r>
            <a:r>
              <a:rPr lang="hu-HU" sz="2800" dirty="0"/>
              <a:t>híd - egyik oldalról támasztja meg pillér a hídtestet. Csak </a:t>
            </a:r>
            <a:r>
              <a:rPr lang="hu-HU" sz="2800" dirty="0" err="1"/>
              <a:t>mesialis</a:t>
            </a:r>
            <a:r>
              <a:rPr lang="hu-HU" sz="2800" dirty="0"/>
              <a:t> irányban lengetünk, hátrafelé nem!!!</a:t>
            </a:r>
          </a:p>
          <a:p>
            <a:pPr>
              <a:defRPr/>
            </a:pP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5629026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>
            <a:extLst>
              <a:ext uri="{FF2B5EF4-FFF2-40B4-BE49-F238E27FC236}">
                <a16:creationId xmlns:a16="http://schemas.microsoft.com/office/drawing/2014/main" id="{94C79EE6-616C-2440-9160-7178B0D8FA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b="1" dirty="0"/>
              <a:t>Szabadvégű</a:t>
            </a:r>
            <a:r>
              <a:rPr lang="hu-HU" dirty="0"/>
              <a:t> híd</a:t>
            </a:r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2F9CF481-2E99-F246-B807-8A5355AA72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6799" y="2222575"/>
            <a:ext cx="6316133" cy="3924225"/>
          </a:xfrm>
          <a:prstGeom prst="rect">
            <a:avLst/>
          </a:prstGeom>
        </p:spPr>
      </p:pic>
      <p:sp>
        <p:nvSpPr>
          <p:cNvPr id="7" name="Szövegdoboz 6">
            <a:extLst>
              <a:ext uri="{FF2B5EF4-FFF2-40B4-BE49-F238E27FC236}">
                <a16:creationId xmlns:a16="http://schemas.microsoft.com/office/drawing/2014/main" id="{9967FF41-2D49-9842-892A-97DFCC8516A7}"/>
              </a:ext>
            </a:extLst>
          </p:cNvPr>
          <p:cNvSpPr txBox="1"/>
          <p:nvPr/>
        </p:nvSpPr>
        <p:spPr>
          <a:xfrm>
            <a:off x="220133" y="2963333"/>
            <a:ext cx="12218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/>
              <a:t>Szabad vég</a:t>
            </a:r>
          </a:p>
        </p:txBody>
      </p:sp>
      <p:cxnSp>
        <p:nvCxnSpPr>
          <p:cNvPr id="9" name="Egyenes összekötő nyíllal 8">
            <a:extLst>
              <a:ext uri="{FF2B5EF4-FFF2-40B4-BE49-F238E27FC236}">
                <a16:creationId xmlns:a16="http://schemas.microsoft.com/office/drawing/2014/main" id="{AA42A0BB-BFCA-7C45-830B-FD027849D4EA}"/>
              </a:ext>
            </a:extLst>
          </p:cNvPr>
          <p:cNvCxnSpPr/>
          <p:nvPr/>
        </p:nvCxnSpPr>
        <p:spPr>
          <a:xfrm flipV="1">
            <a:off x="1642533" y="2675467"/>
            <a:ext cx="1236134" cy="49106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327243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196E56F8-3207-8043-AC1B-A3469F67A0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b="1" dirty="0"/>
              <a:t>Végpilléres</a:t>
            </a:r>
            <a:r>
              <a:rPr lang="hu-HU" dirty="0"/>
              <a:t> híd</a:t>
            </a:r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id="{FE47F547-308C-A64C-8EED-3C8959B769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0977" y="2768601"/>
            <a:ext cx="4943773" cy="2866688"/>
          </a:xfrm>
          <a:prstGeom prst="rect">
            <a:avLst/>
          </a:prstGeom>
        </p:spPr>
      </p:pic>
      <p:pic>
        <p:nvPicPr>
          <p:cNvPr id="4" name="Kép 3">
            <a:extLst>
              <a:ext uri="{FF2B5EF4-FFF2-40B4-BE49-F238E27FC236}">
                <a16:creationId xmlns:a16="http://schemas.microsoft.com/office/drawing/2014/main" id="{84B527E7-420B-6944-A1D2-326B6F4E1B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0534" y="2768600"/>
            <a:ext cx="4614002" cy="2866688"/>
          </a:xfrm>
          <a:prstGeom prst="rect">
            <a:avLst/>
          </a:prstGeom>
        </p:spPr>
      </p:pic>
      <p:sp>
        <p:nvSpPr>
          <p:cNvPr id="5" name="Szövegdoboz 4">
            <a:extLst>
              <a:ext uri="{FF2B5EF4-FFF2-40B4-BE49-F238E27FC236}">
                <a16:creationId xmlns:a16="http://schemas.microsoft.com/office/drawing/2014/main" id="{60C5ABF3-5473-E741-AB43-3E77C6AFA2F7}"/>
              </a:ext>
            </a:extLst>
          </p:cNvPr>
          <p:cNvSpPr txBox="1"/>
          <p:nvPr/>
        </p:nvSpPr>
        <p:spPr>
          <a:xfrm>
            <a:off x="7547588" y="5784025"/>
            <a:ext cx="8482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err="1"/>
              <a:t>főpillér</a:t>
            </a:r>
            <a:endParaRPr lang="hu-HU" dirty="0"/>
          </a:p>
        </p:txBody>
      </p:sp>
      <p:sp>
        <p:nvSpPr>
          <p:cNvPr id="6" name="Szövegdoboz 5">
            <a:extLst>
              <a:ext uri="{FF2B5EF4-FFF2-40B4-BE49-F238E27FC236}">
                <a16:creationId xmlns:a16="http://schemas.microsoft.com/office/drawing/2014/main" id="{A7E9D5E0-0A97-B848-BEC0-4CE372BDF64E}"/>
              </a:ext>
            </a:extLst>
          </p:cNvPr>
          <p:cNvSpPr txBox="1"/>
          <p:nvPr/>
        </p:nvSpPr>
        <p:spPr>
          <a:xfrm>
            <a:off x="9763614" y="5871816"/>
            <a:ext cx="12102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/>
              <a:t>segédpillér</a:t>
            </a:r>
          </a:p>
        </p:txBody>
      </p:sp>
      <p:cxnSp>
        <p:nvCxnSpPr>
          <p:cNvPr id="8" name="Egyenes összekötő nyíllal 7">
            <a:extLst>
              <a:ext uri="{FF2B5EF4-FFF2-40B4-BE49-F238E27FC236}">
                <a16:creationId xmlns:a16="http://schemas.microsoft.com/office/drawing/2014/main" id="{B69B7132-7567-CF40-B34C-EAE1243CEA58}"/>
              </a:ext>
            </a:extLst>
          </p:cNvPr>
          <p:cNvCxnSpPr>
            <a:cxnSpLocks/>
            <a:stCxn id="6" idx="0"/>
          </p:cNvCxnSpPr>
          <p:nvPr/>
        </p:nvCxnSpPr>
        <p:spPr>
          <a:xfrm flipV="1">
            <a:off x="10368748" y="4746412"/>
            <a:ext cx="0" cy="112540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" name="Egyenes összekötő nyíllal 9">
            <a:extLst>
              <a:ext uri="{FF2B5EF4-FFF2-40B4-BE49-F238E27FC236}">
                <a16:creationId xmlns:a16="http://schemas.microsoft.com/office/drawing/2014/main" id="{AF32F9D0-3F4B-5845-A3B7-651A26DA0D27}"/>
              </a:ext>
            </a:extLst>
          </p:cNvPr>
          <p:cNvCxnSpPr>
            <a:cxnSpLocks/>
          </p:cNvCxnSpPr>
          <p:nvPr/>
        </p:nvCxnSpPr>
        <p:spPr>
          <a:xfrm flipH="1" flipV="1">
            <a:off x="7022593" y="4653123"/>
            <a:ext cx="524995" cy="113090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Egyenes összekötő nyíllal 10">
            <a:extLst>
              <a:ext uri="{FF2B5EF4-FFF2-40B4-BE49-F238E27FC236}">
                <a16:creationId xmlns:a16="http://schemas.microsoft.com/office/drawing/2014/main" id="{417FC852-5C1C-6948-AB30-DB33A25AAB80}"/>
              </a:ext>
            </a:extLst>
          </p:cNvPr>
          <p:cNvCxnSpPr>
            <a:cxnSpLocks/>
          </p:cNvCxnSpPr>
          <p:nvPr/>
        </p:nvCxnSpPr>
        <p:spPr>
          <a:xfrm flipV="1">
            <a:off x="8395834" y="4846148"/>
            <a:ext cx="872914" cy="103039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8" name="Szövegdoboz 17">
            <a:extLst>
              <a:ext uri="{FF2B5EF4-FFF2-40B4-BE49-F238E27FC236}">
                <a16:creationId xmlns:a16="http://schemas.microsoft.com/office/drawing/2014/main" id="{F0CC9D43-DD4F-9F4E-ABF8-6CB8E64128DF}"/>
              </a:ext>
            </a:extLst>
          </p:cNvPr>
          <p:cNvSpPr txBox="1"/>
          <p:nvPr/>
        </p:nvSpPr>
        <p:spPr>
          <a:xfrm>
            <a:off x="7763217" y="4619314"/>
            <a:ext cx="8352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/>
              <a:t>hídtest</a:t>
            </a:r>
          </a:p>
        </p:txBody>
      </p:sp>
      <p:cxnSp>
        <p:nvCxnSpPr>
          <p:cNvPr id="20" name="Egyenes összekötő nyíllal 19">
            <a:extLst>
              <a:ext uri="{FF2B5EF4-FFF2-40B4-BE49-F238E27FC236}">
                <a16:creationId xmlns:a16="http://schemas.microsoft.com/office/drawing/2014/main" id="{812678FF-C6CD-0345-9ED8-9449F3763F59}"/>
              </a:ext>
            </a:extLst>
          </p:cNvPr>
          <p:cNvCxnSpPr>
            <a:cxnSpLocks/>
          </p:cNvCxnSpPr>
          <p:nvPr/>
        </p:nvCxnSpPr>
        <p:spPr>
          <a:xfrm flipV="1">
            <a:off x="7971711" y="3665753"/>
            <a:ext cx="209120" cy="97413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4" name="Szövegdoboz 23">
            <a:extLst>
              <a:ext uri="{FF2B5EF4-FFF2-40B4-BE49-F238E27FC236}">
                <a16:creationId xmlns:a16="http://schemas.microsoft.com/office/drawing/2014/main" id="{49B8EAD2-E6B2-8045-986C-D1AEDCF003A4}"/>
              </a:ext>
            </a:extLst>
          </p:cNvPr>
          <p:cNvSpPr txBox="1"/>
          <p:nvPr/>
        </p:nvSpPr>
        <p:spPr>
          <a:xfrm>
            <a:off x="7876032" y="2048256"/>
            <a:ext cx="9557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/>
              <a:t>horgony</a:t>
            </a:r>
          </a:p>
        </p:txBody>
      </p:sp>
      <p:cxnSp>
        <p:nvCxnSpPr>
          <p:cNvPr id="25" name="Egyenes összekötő nyíllal 24">
            <a:extLst>
              <a:ext uri="{FF2B5EF4-FFF2-40B4-BE49-F238E27FC236}">
                <a16:creationId xmlns:a16="http://schemas.microsoft.com/office/drawing/2014/main" id="{5F2DB1A7-927F-FE47-8E32-466AB9F5D749}"/>
              </a:ext>
            </a:extLst>
          </p:cNvPr>
          <p:cNvCxnSpPr>
            <a:cxnSpLocks/>
          </p:cNvCxnSpPr>
          <p:nvPr/>
        </p:nvCxnSpPr>
        <p:spPr>
          <a:xfrm flipH="1">
            <a:off x="7358497" y="2403981"/>
            <a:ext cx="590942" cy="59383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0" name="Egyenes összekötő nyíllal 29">
            <a:extLst>
              <a:ext uri="{FF2B5EF4-FFF2-40B4-BE49-F238E27FC236}">
                <a16:creationId xmlns:a16="http://schemas.microsoft.com/office/drawing/2014/main" id="{976699A2-8F11-4F48-B1E3-85AD63AB8581}"/>
              </a:ext>
            </a:extLst>
          </p:cNvPr>
          <p:cNvCxnSpPr>
            <a:cxnSpLocks/>
            <a:stCxn id="24" idx="2"/>
          </p:cNvCxnSpPr>
          <p:nvPr/>
        </p:nvCxnSpPr>
        <p:spPr>
          <a:xfrm>
            <a:off x="8353888" y="2417588"/>
            <a:ext cx="1120464" cy="72363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6" name="Egyenes összekötő nyíllal 35">
            <a:extLst>
              <a:ext uri="{FF2B5EF4-FFF2-40B4-BE49-F238E27FC236}">
                <a16:creationId xmlns:a16="http://schemas.microsoft.com/office/drawing/2014/main" id="{07BB69E4-083B-CF42-885C-7B682CC1519C}"/>
              </a:ext>
            </a:extLst>
          </p:cNvPr>
          <p:cNvCxnSpPr>
            <a:cxnSpLocks/>
          </p:cNvCxnSpPr>
          <p:nvPr/>
        </p:nvCxnSpPr>
        <p:spPr>
          <a:xfrm>
            <a:off x="8571845" y="2375470"/>
            <a:ext cx="1796903" cy="83997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879961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>
            <a:extLst>
              <a:ext uri="{FF2B5EF4-FFF2-40B4-BE49-F238E27FC236}">
                <a16:creationId xmlns:a16="http://schemas.microsoft.com/office/drawing/2014/main" id="{9A4923C9-AB96-1440-808C-74CE196099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0" y="125413"/>
            <a:ext cx="8229600" cy="6496050"/>
          </a:xfrm>
        </p:spPr>
        <p:txBody>
          <a:bodyPr>
            <a:normAutofit fontScale="92500" lnSpcReduction="20000"/>
          </a:bodyPr>
          <a:lstStyle/>
          <a:p>
            <a:pPr>
              <a:defRPr/>
            </a:pPr>
            <a:r>
              <a:rPr lang="hu-HU" sz="2400" b="1" u="sng" dirty="0">
                <a:solidFill>
                  <a:srgbClr val="C00000"/>
                </a:solidFill>
              </a:rPr>
              <a:t>Pillérfogak minősége, rendűsége:</a:t>
            </a:r>
          </a:p>
          <a:p>
            <a:pPr marL="0" indent="0">
              <a:buNone/>
              <a:defRPr/>
            </a:pPr>
            <a:r>
              <a:rPr lang="hu-HU" sz="2400" b="1" dirty="0"/>
              <a:t>1.   Elsőrendű pillérfogak:</a:t>
            </a:r>
          </a:p>
          <a:p>
            <a:pPr>
              <a:defRPr/>
            </a:pPr>
            <a:r>
              <a:rPr lang="hu-HU" sz="2400" dirty="0"/>
              <a:t>§         Szemfog</a:t>
            </a:r>
          </a:p>
          <a:p>
            <a:pPr>
              <a:defRPr/>
            </a:pPr>
            <a:r>
              <a:rPr lang="hu-HU" sz="2400" dirty="0"/>
              <a:t>§         Első nagyőrlők</a:t>
            </a:r>
          </a:p>
          <a:p>
            <a:pPr>
              <a:defRPr/>
            </a:pPr>
            <a:r>
              <a:rPr lang="hu-HU" sz="2400" dirty="0"/>
              <a:t>§         Jól kifejezett második nagyőrlők</a:t>
            </a:r>
          </a:p>
          <a:p>
            <a:pPr>
              <a:defRPr/>
            </a:pPr>
            <a:r>
              <a:rPr lang="hu-HU" sz="2400" dirty="0"/>
              <a:t>§         Felső nagymetszők</a:t>
            </a:r>
          </a:p>
          <a:p>
            <a:pPr marL="0" indent="0">
              <a:buNone/>
              <a:defRPr/>
            </a:pPr>
            <a:r>
              <a:rPr lang="hu-HU" sz="2400" b="1" dirty="0"/>
              <a:t>2.  Másodrendűek:</a:t>
            </a:r>
          </a:p>
          <a:p>
            <a:pPr>
              <a:defRPr/>
            </a:pPr>
            <a:r>
              <a:rPr lang="hu-HU" sz="2400" dirty="0"/>
              <a:t>§         Jól kifejlett felső kismetszők</a:t>
            </a:r>
          </a:p>
          <a:p>
            <a:pPr>
              <a:defRPr/>
            </a:pPr>
            <a:r>
              <a:rPr lang="hu-HU" sz="2400" dirty="0"/>
              <a:t>§         Kisőrlők</a:t>
            </a:r>
          </a:p>
          <a:p>
            <a:pPr>
              <a:defRPr/>
            </a:pPr>
            <a:r>
              <a:rPr lang="hu-HU" sz="2400" dirty="0"/>
              <a:t>§         </a:t>
            </a:r>
            <a:r>
              <a:rPr lang="hu-HU" sz="2400" dirty="0" err="1"/>
              <a:t>Többgyökerű</a:t>
            </a:r>
            <a:r>
              <a:rPr lang="hu-HU" sz="2400" dirty="0"/>
              <a:t> bölcsességfogak</a:t>
            </a:r>
          </a:p>
          <a:p>
            <a:pPr marL="0" indent="0">
              <a:buNone/>
              <a:defRPr/>
            </a:pPr>
            <a:r>
              <a:rPr lang="hu-HU" sz="2400" b="1" dirty="0"/>
              <a:t>3. Harmadrendűek:</a:t>
            </a:r>
          </a:p>
          <a:p>
            <a:pPr>
              <a:defRPr/>
            </a:pPr>
            <a:r>
              <a:rPr lang="hu-HU" sz="2400" dirty="0"/>
              <a:t>§         Alsó metszők</a:t>
            </a:r>
          </a:p>
          <a:p>
            <a:pPr>
              <a:defRPr/>
            </a:pPr>
            <a:r>
              <a:rPr lang="hu-HU" sz="2400" dirty="0"/>
              <a:t>§         Gyengébben fejlett felső kettesek</a:t>
            </a:r>
          </a:p>
          <a:p>
            <a:pPr>
              <a:defRPr/>
            </a:pPr>
            <a:r>
              <a:rPr lang="hu-HU" sz="2400" dirty="0"/>
              <a:t>§         Csökevényes bölcsességfogak</a:t>
            </a:r>
          </a:p>
          <a:p>
            <a:pPr>
              <a:defRPr/>
            </a:pP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5310672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AB500D55-FDC8-E74F-8373-230287045E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b="1" dirty="0">
                <a:solidFill>
                  <a:srgbClr val="C00000"/>
                </a:solidFill>
              </a:rPr>
              <a:t>Horgony</a:t>
            </a:r>
            <a:endParaRPr lang="hu-HU" sz="4000" b="1" dirty="0">
              <a:solidFill>
                <a:srgbClr val="C00000"/>
              </a:solidFill>
            </a:endParaRP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B148EF27-7C63-E045-84DF-86E707D70D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Courier New" panose="02070309020205020404" pitchFamily="49" charset="0"/>
              <a:buChar char="o"/>
            </a:pPr>
            <a:r>
              <a:rPr lang="hu-HU" altLang="hu-HU" sz="2800" dirty="0"/>
              <a:t>teljes vagy részleges borítókorona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hu-HU" altLang="hu-HU" sz="2800" dirty="0"/>
              <a:t>teleszkóp korona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hu-HU" altLang="hu-HU" sz="2800" dirty="0" err="1"/>
              <a:t>inlay</a:t>
            </a:r>
            <a:r>
              <a:rPr lang="hu-HU" altLang="hu-HU" sz="2800" dirty="0"/>
              <a:t> v. </a:t>
            </a:r>
            <a:r>
              <a:rPr lang="hu-HU" altLang="hu-HU" sz="2800" dirty="0" err="1"/>
              <a:t>onlay</a:t>
            </a:r>
            <a:r>
              <a:rPr lang="hu-HU" altLang="hu-HU" sz="2800" dirty="0"/>
              <a:t>, 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hu-HU" altLang="hu-HU" sz="2800" dirty="0"/>
              <a:t>csapos </a:t>
            </a:r>
            <a:r>
              <a:rPr lang="hu-HU" altLang="hu-HU" sz="2800" dirty="0" err="1"/>
              <a:t>fogmű</a:t>
            </a:r>
            <a:r>
              <a:rPr lang="hu-HU" altLang="hu-HU" sz="2800" dirty="0"/>
              <a:t>, 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hu-HU" altLang="hu-HU" sz="2800" dirty="0"/>
              <a:t>extrém esetben kapocs, csúsztatók, </a:t>
            </a:r>
            <a:r>
              <a:rPr lang="hu-HU" altLang="hu-HU" sz="2800" dirty="0" err="1"/>
              <a:t>pinledge</a:t>
            </a:r>
            <a:endParaRPr lang="hu-HU" altLang="hu-HU" sz="2800" dirty="0"/>
          </a:p>
          <a:p>
            <a:pPr>
              <a:buFont typeface="Courier New" panose="02070309020205020404" pitchFamily="49" charset="0"/>
              <a:buChar char="o"/>
            </a:pPr>
            <a:endParaRPr lang="hu-HU" sz="2800" dirty="0"/>
          </a:p>
        </p:txBody>
      </p:sp>
    </p:spTree>
    <p:extLst>
      <p:ext uri="{BB962C8B-B14F-4D97-AF65-F5344CB8AC3E}">
        <p14:creationId xmlns:p14="http://schemas.microsoft.com/office/powerpoint/2010/main" val="245667447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tVTI">
  <a:themeElements>
    <a:clrScheme name="AnalogousFromRegularSeedRightStep">
      <a:dk1>
        <a:srgbClr val="000000"/>
      </a:dk1>
      <a:lt1>
        <a:srgbClr val="FFFFFF"/>
      </a:lt1>
      <a:dk2>
        <a:srgbClr val="1B2830"/>
      </a:dk2>
      <a:lt2>
        <a:srgbClr val="F3F0F0"/>
      </a:lt2>
      <a:accent1>
        <a:srgbClr val="45B0A9"/>
      </a:accent1>
      <a:accent2>
        <a:srgbClr val="3B87B1"/>
      </a:accent2>
      <a:accent3>
        <a:srgbClr val="4D67C3"/>
      </a:accent3>
      <a:accent4>
        <a:srgbClr val="5842B4"/>
      </a:accent4>
      <a:accent5>
        <a:srgbClr val="954DC3"/>
      </a:accent5>
      <a:accent6>
        <a:srgbClr val="B13BAE"/>
      </a:accent6>
      <a:hlink>
        <a:srgbClr val="BF3F47"/>
      </a:hlink>
      <a:folHlink>
        <a:srgbClr val="7F7F7F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VTI" id="{ABE3C30C-0FC0-4450-828E-52DE70F1BCCB}" vid="{A6E2497D-935A-4CFD-B9FD-6DCB15FA68B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415</TotalTime>
  <Words>694</Words>
  <Application>Microsoft Macintosh PowerPoint</Application>
  <PresentationFormat>Szélesvásznú</PresentationFormat>
  <Paragraphs>107</Paragraphs>
  <Slides>20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6</vt:i4>
      </vt:variant>
      <vt:variant>
        <vt:lpstr>Téma</vt:lpstr>
      </vt:variant>
      <vt:variant>
        <vt:i4>1</vt:i4>
      </vt:variant>
      <vt:variant>
        <vt:lpstr>Diacímek</vt:lpstr>
      </vt:variant>
      <vt:variant>
        <vt:i4>20</vt:i4>
      </vt:variant>
    </vt:vector>
  </HeadingPairs>
  <TitlesOfParts>
    <vt:vector size="27" baseType="lpstr">
      <vt:lpstr>Arial</vt:lpstr>
      <vt:lpstr>Calibri</vt:lpstr>
      <vt:lpstr>Calibri Light</vt:lpstr>
      <vt:lpstr>Courier New</vt:lpstr>
      <vt:lpstr>Times New Roman</vt:lpstr>
      <vt:lpstr>Wingdings</vt:lpstr>
      <vt:lpstr>RetrospectVTI</vt:lpstr>
      <vt:lpstr>Fogpótlástan 4.</vt:lpstr>
      <vt:lpstr>Rögzített (fix) fogpótlások</vt:lpstr>
      <vt:lpstr>HÍD</vt:lpstr>
      <vt:lpstr>PowerPoint-bemutató</vt:lpstr>
      <vt:lpstr>PowerPoint-bemutató</vt:lpstr>
      <vt:lpstr>Szabadvégű híd</vt:lpstr>
      <vt:lpstr>Végpilléres híd</vt:lpstr>
      <vt:lpstr>PowerPoint-bemutató</vt:lpstr>
      <vt:lpstr>Horgony</vt:lpstr>
      <vt:lpstr>Maryland híd</vt:lpstr>
      <vt:lpstr>Maryland híd</vt:lpstr>
      <vt:lpstr>Inlay elhorgonyzású hidak </vt:lpstr>
      <vt:lpstr>Horgonykoronával elhorgonyzott hidak</vt:lpstr>
      <vt:lpstr>Teleszkóp korona</vt:lpstr>
      <vt:lpstr>Csapos fogmű</vt:lpstr>
      <vt:lpstr>Hídtest</vt:lpstr>
      <vt:lpstr>Fonetika</vt:lpstr>
      <vt:lpstr>Higiénés követelmények</vt:lpstr>
      <vt:lpstr>Rögzített (fix) sínek</vt:lpstr>
      <vt:lpstr>Sín részei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Fogpótlástan 4.</dc:title>
  <dc:creator>Tímea Szabados</dc:creator>
  <cp:lastModifiedBy>Tímea Szabados</cp:lastModifiedBy>
  <cp:revision>25</cp:revision>
  <dcterms:created xsi:type="dcterms:W3CDTF">2021-01-10T17:50:26Z</dcterms:created>
  <dcterms:modified xsi:type="dcterms:W3CDTF">2021-01-11T23:30:41Z</dcterms:modified>
</cp:coreProperties>
</file>