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306" r:id="rId4"/>
    <p:sldId id="258" r:id="rId5"/>
    <p:sldId id="391" r:id="rId6"/>
    <p:sldId id="392" r:id="rId7"/>
    <p:sldId id="393" r:id="rId8"/>
    <p:sldId id="304" r:id="rId9"/>
    <p:sldId id="394" r:id="rId10"/>
    <p:sldId id="396" r:id="rId11"/>
    <p:sldId id="395" r:id="rId12"/>
    <p:sldId id="397" r:id="rId13"/>
    <p:sldId id="308" r:id="rId14"/>
    <p:sldId id="307" r:id="rId15"/>
    <p:sldId id="398" r:id="rId16"/>
    <p:sldId id="399" r:id="rId17"/>
    <p:sldId id="400" r:id="rId18"/>
    <p:sldId id="401" r:id="rId19"/>
    <p:sldId id="402" r:id="rId20"/>
    <p:sldId id="389" r:id="rId21"/>
    <p:sldId id="403" r:id="rId22"/>
    <p:sldId id="311" r:id="rId23"/>
    <p:sldId id="405" r:id="rId24"/>
    <p:sldId id="318" r:id="rId25"/>
    <p:sldId id="317" r:id="rId26"/>
    <p:sldId id="390" r:id="rId27"/>
    <p:sldId id="319" r:id="rId28"/>
    <p:sldId id="320" r:id="rId29"/>
    <p:sldId id="323" r:id="rId30"/>
    <p:sldId id="316" r:id="rId31"/>
    <p:sldId id="350" r:id="rId32"/>
    <p:sldId id="352" r:id="rId33"/>
    <p:sldId id="407" r:id="rId34"/>
    <p:sldId id="408" r:id="rId35"/>
    <p:sldId id="409" r:id="rId36"/>
    <p:sldId id="406" r:id="rId37"/>
    <p:sldId id="288" r:id="rId38"/>
    <p:sldId id="353" r:id="rId39"/>
    <p:sldId id="261" r:id="rId4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ímea Szabados" initials="TS" lastIdx="1" clrIdx="0">
    <p:extLst>
      <p:ext uri="{19B8F6BF-5375-455C-9EA6-DF929625EA0E}">
        <p15:presenceInfo xmlns:p15="http://schemas.microsoft.com/office/powerpoint/2012/main" userId="e74d54bc9a7eba9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663"/>
    <p:restoredTop sz="96208"/>
  </p:normalViewPr>
  <p:slideViewPr>
    <p:cSldViewPr snapToGrid="0" snapToObjects="1">
      <p:cViewPr varScale="1">
        <p:scale>
          <a:sx n="86" d="100"/>
          <a:sy n="86" d="100"/>
        </p:scale>
        <p:origin x="2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BBA6003-406C-9A4E-A79A-A295B0CF48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D41D1E2-17FD-EA47-8665-D9ED7EC5BF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6EF0CE8-1086-A24B-BB5C-52F8EB451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B6A2-714A-B743-9A71-870BB02510E0}" type="datetimeFigureOut">
              <a:rPr lang="hu-HU" smtClean="0"/>
              <a:t>2021. 01. 20.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B9A45D0-9BD0-E645-9B8C-7BEFC413D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EBB6451-10B2-984D-BE63-A5C34B035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1C8C9-F77B-CC4D-992D-EBBBE829110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51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66D489E-09F2-2244-9C98-62CDFF7E6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A8B3D86-8273-504F-BC9A-D6A2BB8736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1D56345-38D7-C847-93A2-2303A47F1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B6A2-714A-B743-9A71-870BB02510E0}" type="datetimeFigureOut">
              <a:rPr lang="hu-HU" smtClean="0"/>
              <a:t>2021. 01. 20.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087A1AD-1793-2C46-A0A0-D6240675C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F2A13A7-CBCA-CA42-80DB-418EC375C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1C8C9-F77B-CC4D-992D-EBBBE829110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3834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DC9090C1-5247-EF46-9A80-B20C1E2FE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6E3EA3BC-9F37-EB43-B9D3-0F5CEFCA17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4E48C9E-5059-4641-890B-DD4CA8A2C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B6A2-714A-B743-9A71-870BB02510E0}" type="datetimeFigureOut">
              <a:rPr lang="hu-HU" smtClean="0"/>
              <a:t>2021. 01. 20.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D736D2B-87EC-674A-A47D-2936634E6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AFD7AE5-5B9A-1247-98D1-AC451386C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1C8C9-F77B-CC4D-992D-EBBBE829110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5545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B6ADA0D-DAF2-DD4D-9D71-871E5351A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0AB560D-5021-BD4E-8FF3-75DC00C88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D371B1F-34F7-6F44-9599-A749BF983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B6A2-714A-B743-9A71-870BB02510E0}" type="datetimeFigureOut">
              <a:rPr lang="hu-HU" smtClean="0"/>
              <a:t>2021. 01. 20.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13B0CF3-92F4-8643-9391-766713F50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B13B68B-A745-2447-80DA-9DD55C31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1C8C9-F77B-CC4D-992D-EBBBE829110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1713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06EC8DE-96B7-FC48-80BA-0A42FF7A0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8E95EA8-3769-FD40-A5F6-FABC528E9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B9E841A-2EBF-1047-871B-43C852ECC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B6A2-714A-B743-9A71-870BB02510E0}" type="datetimeFigureOut">
              <a:rPr lang="hu-HU" smtClean="0"/>
              <a:t>2021. 01. 20.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27B9FB8-6B56-CE41-A99D-70DEB16C8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459EF8B-F6B2-3647-B9A6-2984A637B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1C8C9-F77B-CC4D-992D-EBBBE829110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9282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BA8A3EF-32BD-C34C-96E5-AB0948BC1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D88CF15-F5D5-3D46-9557-864529C4C6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70027E5-B797-314D-9A4F-EC7E4D217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558975F-647B-2445-9814-C3EF31838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B6A2-714A-B743-9A71-870BB02510E0}" type="datetimeFigureOut">
              <a:rPr lang="hu-HU" smtClean="0"/>
              <a:t>2021. 01. 20.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CFE272D-A9C3-AA44-9C90-93F77933A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5AE1770-99E5-FA40-98B6-A234F10A5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1C8C9-F77B-CC4D-992D-EBBBE829110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2988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DBED19F-B906-E24F-A495-A96CF8EC5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E1201C8-2382-844B-937D-8FBBBBCA7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4F65305-A217-AE41-A292-117365475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7D3EF2E8-27E1-574E-858D-791A2031D8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6DA5E47B-4AA5-0442-8DCB-09CB3D2ADB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FFAB4C06-4711-DF40-8029-3537A66DB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B6A2-714A-B743-9A71-870BB02510E0}" type="datetimeFigureOut">
              <a:rPr lang="hu-HU" smtClean="0"/>
              <a:t>2021. 01. 20.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8AF0BA4B-66A7-B44E-BD69-AC29C59BA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64B4EECC-05CC-1040-BA1C-B0DE8E79B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1C8C9-F77B-CC4D-992D-EBBBE829110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048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D9FC64D-1574-0E4F-9022-17C346AB4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B71B0020-13BE-CB4A-B0E2-EE06E232A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B6A2-714A-B743-9A71-870BB02510E0}" type="datetimeFigureOut">
              <a:rPr lang="hu-HU" smtClean="0"/>
              <a:t>2021. 01. 20.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71C7B2B-ACCF-C940-9AD8-FB3767300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B4712E95-8A03-2F44-9343-9FC0BAC59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1C8C9-F77B-CC4D-992D-EBBBE829110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264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9DD0FA30-0BE7-FF4B-A6E0-405DC2EAD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B6A2-714A-B743-9A71-870BB02510E0}" type="datetimeFigureOut">
              <a:rPr lang="hu-HU" smtClean="0"/>
              <a:t>2021. 01. 20.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35F3F5CA-A0EF-5D4B-BB65-8CE3E64C2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214329D-8526-6541-9A80-071ECC964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1C8C9-F77B-CC4D-992D-EBBBE829110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0379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761B07E-8C8D-7D43-ACF5-058A5D1D6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6C55C3E-59DC-714C-BD24-A383FB23B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D2E7FC8-1BFE-1D4E-B4FC-08CF55B48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37FE2CA-805B-E946-8EE9-FDD347925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B6A2-714A-B743-9A71-870BB02510E0}" type="datetimeFigureOut">
              <a:rPr lang="hu-HU" smtClean="0"/>
              <a:t>2021. 01. 20.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91F54ADB-257E-8A43-B4A1-7C90946E5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246DC70-34ED-8C4B-AB93-6DFF6A275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1C8C9-F77B-CC4D-992D-EBBBE829110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2380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23F5424-F27F-C349-B24B-F1A6906B2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AF91FA65-AC80-104A-A4DC-9A880FF86D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15C1197E-1176-0C4B-A8E7-61A92CA088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7DD2DFA-076B-D44E-9E01-FC665B742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B6A2-714A-B743-9A71-870BB02510E0}" type="datetimeFigureOut">
              <a:rPr lang="hu-HU" smtClean="0"/>
              <a:t>2021. 01. 20.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188881F-9951-A541-836D-C9B67F2BE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4635D85-E2C5-5C42-9C51-55253657C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1C8C9-F77B-CC4D-992D-EBBBE829110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8144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3F42AF02-B147-F049-A57A-951D03BB3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4AE492B-DB39-174B-98B9-AA659519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D60FD4A-0B87-3745-A1D4-94EA03ACE1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4B6A2-714A-B743-9A71-870BB02510E0}" type="datetimeFigureOut">
              <a:rPr lang="hu-HU" smtClean="0"/>
              <a:t>2021. 01. 20.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A08908E-15D1-7B43-AA12-29A1660AC9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CA2ECE1-93B7-4D44-B265-17C79694E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1C8C9-F77B-CC4D-992D-EBBBE829110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2358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7">
            <a:extLst>
              <a:ext uri="{FF2B5EF4-FFF2-40B4-BE49-F238E27FC236}">
                <a16:creationId xmlns:a16="http://schemas.microsoft.com/office/drawing/2014/main" id="{6DDA8CE9-E0A6-4FF2-823D-D0860760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11195564-33B9-434B-9641-764F5905A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24" name="Group 11">
            <a:extLst>
              <a:ext uri="{FF2B5EF4-FFF2-40B4-BE49-F238E27FC236}">
                <a16:creationId xmlns:a16="http://schemas.microsoft.com/office/drawing/2014/main" id="{1D18C537-E336-47C4-836B-C342A230F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52475" y="1"/>
            <a:ext cx="4262009" cy="2602764"/>
            <a:chOff x="6867015" y="-1"/>
            <a:chExt cx="5324985" cy="3251912"/>
          </a:xfrm>
          <a:solidFill>
            <a:schemeClr val="accent5">
              <a:alpha val="5000"/>
            </a:schemeClr>
          </a:solidFill>
        </p:grpSpPr>
        <p:sp>
          <p:nvSpPr>
            <p:cNvPr id="25" name="Freeform: Shape 12">
              <a:extLst>
                <a:ext uri="{FF2B5EF4-FFF2-40B4-BE49-F238E27FC236}">
                  <a16:creationId xmlns:a16="http://schemas.microsoft.com/office/drawing/2014/main" id="{481F97D2-9A0D-4CA5-B9AF-27B558BCF1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13">
              <a:extLst>
                <a:ext uri="{FF2B5EF4-FFF2-40B4-BE49-F238E27FC236}">
                  <a16:creationId xmlns:a16="http://schemas.microsoft.com/office/drawing/2014/main" id="{6678A47C-892D-47C9-A5D8-F8860B1B05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14">
              <a:extLst>
                <a:ext uri="{FF2B5EF4-FFF2-40B4-BE49-F238E27FC236}">
                  <a16:creationId xmlns:a16="http://schemas.microsoft.com/office/drawing/2014/main" id="{D9E8FDFA-59ED-4D6F-BA20-10CDF8436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15">
              <a:extLst>
                <a:ext uri="{FF2B5EF4-FFF2-40B4-BE49-F238E27FC236}">
                  <a16:creationId xmlns:a16="http://schemas.microsoft.com/office/drawing/2014/main" id="{E958D9A5-8003-4D92-8C05-787C630F75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17">
            <a:extLst>
              <a:ext uri="{FF2B5EF4-FFF2-40B4-BE49-F238E27FC236}">
                <a16:creationId xmlns:a16="http://schemas.microsoft.com/office/drawing/2014/main" id="{5A1259D8-0C3A-4069-A22F-537BBBB61A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60995" y="62352"/>
            <a:ext cx="6028697" cy="6795648"/>
            <a:chOff x="6160995" y="62352"/>
            <a:chExt cx="6028697" cy="6795648"/>
          </a:xfrm>
        </p:grpSpPr>
        <p:sp>
          <p:nvSpPr>
            <p:cNvPr id="30" name="Freeform: Shape 18">
              <a:extLst>
                <a:ext uri="{FF2B5EF4-FFF2-40B4-BE49-F238E27FC236}">
                  <a16:creationId xmlns:a16="http://schemas.microsoft.com/office/drawing/2014/main" id="{D90700B4-CEB5-450F-9EA7-95E355B50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82080" y="81632"/>
              <a:ext cx="6007612" cy="6776368"/>
            </a:xfrm>
            <a:custGeom>
              <a:avLst/>
              <a:gdLst>
                <a:gd name="connsiteX0" fmla="*/ 4493599 w 6007612"/>
                <a:gd name="connsiteY0" fmla="*/ 0 h 6797829"/>
                <a:gd name="connsiteX1" fmla="*/ 5981837 w 6007612"/>
                <a:gd name="connsiteY1" fmla="*/ 314220 h 6797829"/>
                <a:gd name="connsiteX2" fmla="*/ 6007612 w 6007612"/>
                <a:gd name="connsiteY2" fmla="*/ 327088 h 6797829"/>
                <a:gd name="connsiteX3" fmla="*/ 6007612 w 6007612"/>
                <a:gd name="connsiteY3" fmla="*/ 1316637 h 6797829"/>
                <a:gd name="connsiteX4" fmla="*/ 5852405 w 6007612"/>
                <a:gd name="connsiteY4" fmla="*/ 1209899 h 6797829"/>
                <a:gd name="connsiteX5" fmla="*/ 5622498 w 6007612"/>
                <a:gd name="connsiteY5" fmla="*/ 1086619 h 6797829"/>
                <a:gd name="connsiteX6" fmla="*/ 4493032 w 6007612"/>
                <a:gd name="connsiteY6" fmla="*/ 851533 h 6797829"/>
                <a:gd name="connsiteX7" fmla="*/ 3155579 w 6007612"/>
                <a:gd name="connsiteY7" fmla="*/ 1108326 h 6797829"/>
                <a:gd name="connsiteX8" fmla="*/ 1963832 w 6007612"/>
                <a:gd name="connsiteY8" fmla="*/ 1817700 h 6797829"/>
                <a:gd name="connsiteX9" fmla="*/ 1144646 w 6007612"/>
                <a:gd name="connsiteY9" fmla="*/ 2832814 h 6797829"/>
                <a:gd name="connsiteX10" fmla="*/ 851249 w 6007612"/>
                <a:gd name="connsiteY10" fmla="*/ 3998599 h 6797829"/>
                <a:gd name="connsiteX11" fmla="*/ 1336319 w 6007612"/>
                <a:gd name="connsiteY11" fmla="*/ 5057837 h 6797829"/>
                <a:gd name="connsiteX12" fmla="*/ 1597084 w 6007612"/>
                <a:gd name="connsiteY12" fmla="*/ 5424583 h 6797829"/>
                <a:gd name="connsiteX13" fmla="*/ 2591910 w 6007612"/>
                <a:gd name="connsiteY13" fmla="*/ 6440122 h 6797829"/>
                <a:gd name="connsiteX14" fmla="*/ 3899854 w 6007612"/>
                <a:gd name="connsiteY14" fmla="*/ 6780621 h 6797829"/>
                <a:gd name="connsiteX15" fmla="*/ 4741172 w 6007612"/>
                <a:gd name="connsiteY15" fmla="*/ 6563979 h 6797829"/>
                <a:gd name="connsiteX16" fmla="*/ 5649171 w 6007612"/>
                <a:gd name="connsiteY16" fmla="*/ 5938452 h 6797829"/>
                <a:gd name="connsiteX17" fmla="*/ 5873475 w 6007612"/>
                <a:gd name="connsiteY17" fmla="*/ 5764656 h 6797829"/>
                <a:gd name="connsiteX18" fmla="*/ 6007612 w 6007612"/>
                <a:gd name="connsiteY18" fmla="*/ 5660343 h 6797829"/>
                <a:gd name="connsiteX19" fmla="*/ 6007612 w 6007612"/>
                <a:gd name="connsiteY19" fmla="*/ 6737454 h 6797829"/>
                <a:gd name="connsiteX20" fmla="*/ 5929386 w 6007612"/>
                <a:gd name="connsiteY20" fmla="*/ 6797829 h 6797829"/>
                <a:gd name="connsiteX21" fmla="*/ 1656512 w 6007612"/>
                <a:gd name="connsiteY21" fmla="*/ 6797829 h 6797829"/>
                <a:gd name="connsiteX22" fmla="*/ 1630254 w 6007612"/>
                <a:gd name="connsiteY22" fmla="*/ 6775222 h 6797829"/>
                <a:gd name="connsiteX23" fmla="*/ 892250 w 6007612"/>
                <a:gd name="connsiteY23" fmla="*/ 5902700 h 6797829"/>
                <a:gd name="connsiteX24" fmla="*/ 0 w 6007612"/>
                <a:gd name="connsiteY24" fmla="*/ 3998599 h 6797829"/>
                <a:gd name="connsiteX25" fmla="*/ 4493032 w 6007612"/>
                <a:gd name="connsiteY25" fmla="*/ 285 h 679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007612" h="6797829">
                  <a:moveTo>
                    <a:pt x="4493599" y="0"/>
                  </a:moveTo>
                  <a:cubicBezTo>
                    <a:pt x="5048011" y="0"/>
                    <a:pt x="5546284" y="111886"/>
                    <a:pt x="5981837" y="314220"/>
                  </a:cubicBezTo>
                  <a:lnTo>
                    <a:pt x="6007612" y="327088"/>
                  </a:lnTo>
                  <a:lnTo>
                    <a:pt x="6007612" y="1316637"/>
                  </a:lnTo>
                  <a:lnTo>
                    <a:pt x="5852405" y="1209899"/>
                  </a:lnTo>
                  <a:cubicBezTo>
                    <a:pt x="5778266" y="1164709"/>
                    <a:pt x="5701526" y="1123535"/>
                    <a:pt x="5622498" y="1086619"/>
                  </a:cubicBezTo>
                  <a:cubicBezTo>
                    <a:pt x="5286822" y="930699"/>
                    <a:pt x="4906882" y="851533"/>
                    <a:pt x="4493032" y="851533"/>
                  </a:cubicBezTo>
                  <a:cubicBezTo>
                    <a:pt x="4056201" y="851533"/>
                    <a:pt x="3593263" y="940631"/>
                    <a:pt x="3155579" y="1108326"/>
                  </a:cubicBezTo>
                  <a:cubicBezTo>
                    <a:pt x="2721215" y="1275979"/>
                    <a:pt x="2318305" y="1515819"/>
                    <a:pt x="1963832" y="1817700"/>
                  </a:cubicBezTo>
                  <a:cubicBezTo>
                    <a:pt x="1617657" y="2114360"/>
                    <a:pt x="1334332" y="2465358"/>
                    <a:pt x="1144646" y="2832814"/>
                  </a:cubicBezTo>
                  <a:cubicBezTo>
                    <a:pt x="950561" y="3210060"/>
                    <a:pt x="851249" y="3602202"/>
                    <a:pt x="851249" y="3998599"/>
                  </a:cubicBezTo>
                  <a:cubicBezTo>
                    <a:pt x="851249" y="4377547"/>
                    <a:pt x="999792" y="4597311"/>
                    <a:pt x="1336319" y="5057837"/>
                  </a:cubicBezTo>
                  <a:cubicBezTo>
                    <a:pt x="1420450" y="5173181"/>
                    <a:pt x="1507419" y="5292497"/>
                    <a:pt x="1597084" y="5424583"/>
                  </a:cubicBezTo>
                  <a:cubicBezTo>
                    <a:pt x="1914175" y="5891917"/>
                    <a:pt x="2239493" y="6224189"/>
                    <a:pt x="2591910" y="6440122"/>
                  </a:cubicBezTo>
                  <a:cubicBezTo>
                    <a:pt x="2965467" y="6669393"/>
                    <a:pt x="3393219" y="6780621"/>
                    <a:pt x="3899854" y="6780621"/>
                  </a:cubicBezTo>
                  <a:cubicBezTo>
                    <a:pt x="4187861" y="6780621"/>
                    <a:pt x="4454583" y="6711812"/>
                    <a:pt x="4741172" y="6563979"/>
                  </a:cubicBezTo>
                  <a:cubicBezTo>
                    <a:pt x="5034852" y="6412173"/>
                    <a:pt x="5326263" y="6190848"/>
                    <a:pt x="5649171" y="5938452"/>
                  </a:cubicBezTo>
                  <a:cubicBezTo>
                    <a:pt x="5724931" y="5879291"/>
                    <a:pt x="5800409" y="5821406"/>
                    <a:pt x="5873475" y="5764656"/>
                  </a:cubicBezTo>
                  <a:lnTo>
                    <a:pt x="6007612" y="5660343"/>
                  </a:lnTo>
                  <a:lnTo>
                    <a:pt x="6007612" y="6737454"/>
                  </a:lnTo>
                  <a:lnTo>
                    <a:pt x="5929386" y="6797829"/>
                  </a:lnTo>
                  <a:lnTo>
                    <a:pt x="1656512" y="6797829"/>
                  </a:lnTo>
                  <a:lnTo>
                    <a:pt x="1630254" y="6775222"/>
                  </a:lnTo>
                  <a:cubicBezTo>
                    <a:pt x="1360562" y="6528765"/>
                    <a:pt x="1117699" y="6235219"/>
                    <a:pt x="892250" y="5902700"/>
                  </a:cubicBezTo>
                  <a:cubicBezTo>
                    <a:pt x="459249" y="5264548"/>
                    <a:pt x="0" y="4826722"/>
                    <a:pt x="0" y="3998599"/>
                  </a:cubicBezTo>
                  <a:cubicBezTo>
                    <a:pt x="0" y="1790460"/>
                    <a:pt x="2262336" y="285"/>
                    <a:pt x="4493032" y="2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582300F-F646-4FC3-94FC-0582F4B5E0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60995" y="62352"/>
              <a:ext cx="6028697" cy="6795648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BB8E8B8-1900-4326-8858-F375F5D8A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63721" y="81632"/>
              <a:ext cx="6025971" cy="6776368"/>
            </a:xfrm>
            <a:custGeom>
              <a:avLst/>
              <a:gdLst>
                <a:gd name="connsiteX0" fmla="*/ 6025971 w 6025971"/>
                <a:gd name="connsiteY0" fmla="*/ 5825635 h 6797829"/>
                <a:gd name="connsiteX1" fmla="*/ 6025971 w 6025971"/>
                <a:gd name="connsiteY1" fmla="*/ 6723285 h 6797829"/>
                <a:gd name="connsiteX2" fmla="*/ 5929386 w 6025971"/>
                <a:gd name="connsiteY2" fmla="*/ 6797829 h 6797829"/>
                <a:gd name="connsiteX3" fmla="*/ 4560411 w 6025971"/>
                <a:gd name="connsiteY3" fmla="*/ 6797829 h 6797829"/>
                <a:gd name="connsiteX4" fmla="*/ 4597731 w 6025971"/>
                <a:gd name="connsiteY4" fmla="*/ 6785305 h 6797829"/>
                <a:gd name="connsiteX5" fmla="*/ 5736707 w 6025971"/>
                <a:gd name="connsiteY5" fmla="*/ 6050108 h 6797829"/>
                <a:gd name="connsiteX6" fmla="*/ 5960301 w 6025971"/>
                <a:gd name="connsiteY6" fmla="*/ 5876738 h 6797829"/>
                <a:gd name="connsiteX7" fmla="*/ 4493599 w 6025971"/>
                <a:gd name="connsiteY7" fmla="*/ 0 h 6797829"/>
                <a:gd name="connsiteX8" fmla="*/ 5981837 w 6025971"/>
                <a:gd name="connsiteY8" fmla="*/ 314220 h 6797829"/>
                <a:gd name="connsiteX9" fmla="*/ 6025971 w 6025971"/>
                <a:gd name="connsiteY9" fmla="*/ 336254 h 6797829"/>
                <a:gd name="connsiteX10" fmla="*/ 6025971 w 6025971"/>
                <a:gd name="connsiteY10" fmla="*/ 1157325 h 6797829"/>
                <a:gd name="connsiteX11" fmla="*/ 5925889 w 6025971"/>
                <a:gd name="connsiteY11" fmla="*/ 1088522 h 6797829"/>
                <a:gd name="connsiteX12" fmla="*/ 5682227 w 6025971"/>
                <a:gd name="connsiteY12" fmla="*/ 957939 h 6797829"/>
                <a:gd name="connsiteX13" fmla="*/ 4493032 w 6025971"/>
                <a:gd name="connsiteY13" fmla="*/ 709658 h 6797829"/>
                <a:gd name="connsiteX14" fmla="*/ 3104646 w 6025971"/>
                <a:gd name="connsiteY14" fmla="*/ 976666 h 6797829"/>
                <a:gd name="connsiteX15" fmla="*/ 1871612 w 6025971"/>
                <a:gd name="connsiteY15" fmla="*/ 1710017 h 6797829"/>
                <a:gd name="connsiteX16" fmla="*/ 1018661 w 6025971"/>
                <a:gd name="connsiteY16" fmla="*/ 2767694 h 6797829"/>
                <a:gd name="connsiteX17" fmla="*/ 709374 w 6025971"/>
                <a:gd name="connsiteY17" fmla="*/ 3998599 h 6797829"/>
                <a:gd name="connsiteX18" fmla="*/ 1221258 w 6025971"/>
                <a:gd name="connsiteY18" fmla="*/ 5141684 h 6797829"/>
                <a:gd name="connsiteX19" fmla="*/ 1479187 w 6025971"/>
                <a:gd name="connsiteY19" fmla="*/ 5504459 h 6797829"/>
                <a:gd name="connsiteX20" fmla="*/ 3021272 w 6025971"/>
                <a:gd name="connsiteY20" fmla="*/ 6793670 h 6797829"/>
                <a:gd name="connsiteX21" fmla="*/ 3035805 w 6025971"/>
                <a:gd name="connsiteY21" fmla="*/ 6797829 h 6797829"/>
                <a:gd name="connsiteX22" fmla="*/ 1656512 w 6025971"/>
                <a:gd name="connsiteY22" fmla="*/ 6797829 h 6797829"/>
                <a:gd name="connsiteX23" fmla="*/ 1630254 w 6025971"/>
                <a:gd name="connsiteY23" fmla="*/ 6775222 h 6797829"/>
                <a:gd name="connsiteX24" fmla="*/ 892250 w 6025971"/>
                <a:gd name="connsiteY24" fmla="*/ 5902700 h 6797829"/>
                <a:gd name="connsiteX25" fmla="*/ 0 w 6025971"/>
                <a:gd name="connsiteY25" fmla="*/ 3998599 h 6797829"/>
                <a:gd name="connsiteX26" fmla="*/ 4493032 w 6025971"/>
                <a:gd name="connsiteY26" fmla="*/ 285 h 679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25971" h="6797829">
                  <a:moveTo>
                    <a:pt x="6025971" y="5825635"/>
                  </a:moveTo>
                  <a:lnTo>
                    <a:pt x="6025971" y="6723285"/>
                  </a:lnTo>
                  <a:lnTo>
                    <a:pt x="5929386" y="6797829"/>
                  </a:lnTo>
                  <a:lnTo>
                    <a:pt x="4560411" y="6797829"/>
                  </a:lnTo>
                  <a:lnTo>
                    <a:pt x="4597731" y="6785305"/>
                  </a:lnTo>
                  <a:cubicBezTo>
                    <a:pt x="4964953" y="6637825"/>
                    <a:pt x="5315251" y="6379435"/>
                    <a:pt x="5736707" y="6050108"/>
                  </a:cubicBezTo>
                  <a:cubicBezTo>
                    <a:pt x="5812043" y="5991230"/>
                    <a:pt x="5887377" y="5933488"/>
                    <a:pt x="5960301" y="5876738"/>
                  </a:cubicBezTo>
                  <a:close/>
                  <a:moveTo>
                    <a:pt x="4493599" y="0"/>
                  </a:moveTo>
                  <a:cubicBezTo>
                    <a:pt x="5048011" y="0"/>
                    <a:pt x="5546284" y="111886"/>
                    <a:pt x="5981837" y="314220"/>
                  </a:cubicBezTo>
                  <a:lnTo>
                    <a:pt x="6025971" y="336254"/>
                  </a:lnTo>
                  <a:lnTo>
                    <a:pt x="6025971" y="1157325"/>
                  </a:lnTo>
                  <a:lnTo>
                    <a:pt x="5925889" y="1088522"/>
                  </a:lnTo>
                  <a:cubicBezTo>
                    <a:pt x="5847314" y="1040649"/>
                    <a:pt x="5765982" y="997036"/>
                    <a:pt x="5682227" y="957939"/>
                  </a:cubicBezTo>
                  <a:cubicBezTo>
                    <a:pt x="5327823" y="793222"/>
                    <a:pt x="4927595" y="709658"/>
                    <a:pt x="4493032" y="709658"/>
                  </a:cubicBezTo>
                  <a:cubicBezTo>
                    <a:pt x="4031940" y="709658"/>
                    <a:pt x="3564888" y="799465"/>
                    <a:pt x="3104646" y="976666"/>
                  </a:cubicBezTo>
                  <a:cubicBezTo>
                    <a:pt x="2655243" y="1149867"/>
                    <a:pt x="2238358" y="1397822"/>
                    <a:pt x="1871612" y="1710017"/>
                  </a:cubicBezTo>
                  <a:cubicBezTo>
                    <a:pt x="1506427" y="2022852"/>
                    <a:pt x="1219414" y="2378815"/>
                    <a:pt x="1018661" y="2767694"/>
                  </a:cubicBezTo>
                  <a:cubicBezTo>
                    <a:pt x="813368" y="3165227"/>
                    <a:pt x="709374" y="3579358"/>
                    <a:pt x="709374" y="3998599"/>
                  </a:cubicBezTo>
                  <a:cubicBezTo>
                    <a:pt x="709374" y="4421103"/>
                    <a:pt x="875510" y="4667680"/>
                    <a:pt x="1221258" y="5141684"/>
                  </a:cubicBezTo>
                  <a:cubicBezTo>
                    <a:pt x="1304681" y="5256035"/>
                    <a:pt x="1390941" y="5374217"/>
                    <a:pt x="1479187" y="5504459"/>
                  </a:cubicBezTo>
                  <a:cubicBezTo>
                    <a:pt x="1942790" y="6187719"/>
                    <a:pt x="2430063" y="6601673"/>
                    <a:pt x="3021272" y="6793670"/>
                  </a:cubicBezTo>
                  <a:lnTo>
                    <a:pt x="3035805" y="6797829"/>
                  </a:lnTo>
                  <a:lnTo>
                    <a:pt x="1656512" y="6797829"/>
                  </a:lnTo>
                  <a:lnTo>
                    <a:pt x="1630254" y="6775222"/>
                  </a:lnTo>
                  <a:cubicBezTo>
                    <a:pt x="1360562" y="6528765"/>
                    <a:pt x="1117699" y="6235219"/>
                    <a:pt x="892250" y="5902700"/>
                  </a:cubicBezTo>
                  <a:cubicBezTo>
                    <a:pt x="459249" y="5264548"/>
                    <a:pt x="0" y="4826722"/>
                    <a:pt x="0" y="3998599"/>
                  </a:cubicBezTo>
                  <a:cubicBezTo>
                    <a:pt x="0" y="1790460"/>
                    <a:pt x="2262336" y="285"/>
                    <a:pt x="4493032" y="2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94291712-31C2-6847-A28D-EFA669F05C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1055098"/>
            <a:ext cx="5760719" cy="4747805"/>
          </a:xfrm>
        </p:spPr>
        <p:txBody>
          <a:bodyPr anchor="ctr">
            <a:normAutofit/>
          </a:bodyPr>
          <a:lstStyle/>
          <a:p>
            <a:pPr algn="l"/>
            <a:r>
              <a:rPr lang="hu-HU" sz="4800" b="1" dirty="0">
                <a:solidFill>
                  <a:schemeClr val="tx2"/>
                </a:solidFill>
              </a:rPr>
              <a:t>Fogpótlástan 5. 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3622C8A-E444-6840-AA6D-2ECEE24B75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77993" y="4256116"/>
            <a:ext cx="2794895" cy="963584"/>
          </a:xfrm>
        </p:spPr>
        <p:txBody>
          <a:bodyPr anchor="ctr">
            <a:normAutofit/>
          </a:bodyPr>
          <a:lstStyle/>
          <a:p>
            <a:pPr algn="l"/>
            <a:r>
              <a:rPr lang="hu-HU" dirty="0">
                <a:solidFill>
                  <a:schemeClr val="tx2"/>
                </a:solidFill>
              </a:rPr>
              <a:t>Szabados Tímea</a:t>
            </a:r>
          </a:p>
        </p:txBody>
      </p:sp>
    </p:spTree>
    <p:extLst>
      <p:ext uri="{BB962C8B-B14F-4D97-AF65-F5344CB8AC3E}">
        <p14:creationId xmlns:p14="http://schemas.microsoft.com/office/powerpoint/2010/main" val="255286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2FA155D-7916-5D47-971A-E7F7DA4CC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Részleges lemezes fogpótlás</a:t>
            </a:r>
            <a:endParaRPr lang="hu-HU" dirty="0"/>
          </a:p>
        </p:txBody>
      </p:sp>
      <p:pic>
        <p:nvPicPr>
          <p:cNvPr id="5" name="Tartalom helye 4" descr="A képen szöveg látható&#10;&#10;Automatikusan generált leírás">
            <a:extLst>
              <a:ext uri="{FF2B5EF4-FFF2-40B4-BE49-F238E27FC236}">
                <a16:creationId xmlns:a16="http://schemas.microsoft.com/office/drawing/2014/main" id="{5DA78DAA-E271-B84A-8117-2D59A3A5A3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5149" y="1690688"/>
            <a:ext cx="7381702" cy="4964589"/>
          </a:xfrm>
        </p:spPr>
      </p:pic>
    </p:spTree>
    <p:extLst>
      <p:ext uri="{BB962C8B-B14F-4D97-AF65-F5344CB8AC3E}">
        <p14:creationId xmlns:p14="http://schemas.microsoft.com/office/powerpoint/2010/main" val="1359581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F25B09B-1EDA-2043-9907-AACDC9F13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Részleges lemezes fogpótlás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70EDCE6-77E6-024A-8366-AF0DACC07D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hu-HU" b="1" dirty="0">
                <a:solidFill>
                  <a:srgbClr val="FFC000"/>
                </a:solidFill>
              </a:rPr>
              <a:t>Műfog</a:t>
            </a:r>
          </a:p>
          <a:p>
            <a:pPr marL="514350" indent="-514350">
              <a:buAutoNum type="arabicPeriod"/>
            </a:pPr>
            <a:r>
              <a:rPr lang="hu-HU" b="1" dirty="0" err="1">
                <a:solidFill>
                  <a:srgbClr val="FFC000"/>
                </a:solidFill>
              </a:rPr>
              <a:t>Műíny</a:t>
            </a:r>
            <a:r>
              <a:rPr lang="hu-HU" b="1" dirty="0"/>
              <a:t> – a műfogakat egységbe foglalja és az alaplemezhez rögzíti, a </a:t>
            </a:r>
            <a:r>
              <a:rPr lang="hu-HU" b="1" dirty="0" err="1"/>
              <a:t>processus</a:t>
            </a:r>
            <a:r>
              <a:rPr lang="hu-HU" b="1" dirty="0"/>
              <a:t> </a:t>
            </a:r>
            <a:r>
              <a:rPr lang="hu-HU" b="1" dirty="0" err="1"/>
              <a:t>alveolaris</a:t>
            </a:r>
            <a:r>
              <a:rPr lang="hu-HU" b="1" dirty="0"/>
              <a:t> hiányzó részét pótólja, a fogpótlás esztétikai hatását jelentősen befolyásolja</a:t>
            </a:r>
          </a:p>
          <a:p>
            <a:pPr marL="514350" indent="-514350">
              <a:buAutoNum type="arabicPeriod"/>
            </a:pPr>
            <a:r>
              <a:rPr lang="hu-HU" b="1" dirty="0">
                <a:solidFill>
                  <a:srgbClr val="FFC000"/>
                </a:solidFill>
              </a:rPr>
              <a:t>Alaplemez </a:t>
            </a:r>
            <a:r>
              <a:rPr lang="hu-HU" b="1" dirty="0"/>
              <a:t>– a nyálkahártya-csont alapzattal érintkező része, amely a rágóerőt közvetíti a nyálkahártya-csont alapzatra.</a:t>
            </a:r>
          </a:p>
          <a:p>
            <a:pPr marL="457200" lvl="1" indent="0">
              <a:buNone/>
            </a:pPr>
            <a:r>
              <a:rPr lang="hu-HU" b="1" dirty="0"/>
              <a:t>Feladata: a protézis megtámasztása és a protézis részeinek egységbe foglalása</a:t>
            </a:r>
          </a:p>
          <a:p>
            <a:pPr marL="457200" lvl="1" indent="0">
              <a:buNone/>
            </a:pPr>
            <a:r>
              <a:rPr lang="hu-HU" b="1" dirty="0"/>
              <a:t>	Lehet: fém, </a:t>
            </a:r>
            <a:r>
              <a:rPr lang="hu-HU" b="1" dirty="0" err="1"/>
              <a:t>akrilát</a:t>
            </a:r>
            <a:endParaRPr lang="hu-HU" b="1" dirty="0"/>
          </a:p>
          <a:p>
            <a:pPr marL="514350" indent="-514350">
              <a:buAutoNum type="arabicPeriod"/>
            </a:pPr>
            <a:r>
              <a:rPr lang="hu-HU" b="1" dirty="0">
                <a:solidFill>
                  <a:srgbClr val="FFC000"/>
                </a:solidFill>
              </a:rPr>
              <a:t>Elhorgonyzás eszközei – </a:t>
            </a:r>
            <a:r>
              <a:rPr lang="hu-HU" b="1" dirty="0"/>
              <a:t>a protézist az alapjáról elmozdítható erőkkel szembeni rögzítés. Elhorgonyzás lehet: </a:t>
            </a:r>
            <a:r>
              <a:rPr lang="hu-HU" b="1" dirty="0" err="1"/>
              <a:t>dentalis</a:t>
            </a:r>
            <a:r>
              <a:rPr lang="hu-HU" b="1" dirty="0"/>
              <a:t>, </a:t>
            </a:r>
            <a:r>
              <a:rPr lang="hu-HU" b="1" dirty="0" err="1"/>
              <a:t>gingivalis</a:t>
            </a:r>
            <a:r>
              <a:rPr lang="hu-HU" b="1" dirty="0"/>
              <a:t>, vegyes</a:t>
            </a:r>
            <a:endParaRPr lang="hu-HU" b="1" dirty="0">
              <a:solidFill>
                <a:srgbClr val="FFC000"/>
              </a:solidFill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65650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72C58F1-519E-1A44-8672-539024226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Részleges lemezes fogpótlás</a:t>
            </a:r>
            <a:endParaRPr lang="hu-HU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E79E5346-7743-AB43-BD37-99A0AB9B8C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424" y="1524433"/>
            <a:ext cx="7126780" cy="4802187"/>
          </a:xfr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584A686D-5163-E542-A791-CB11E80E3D42}"/>
              </a:ext>
            </a:extLst>
          </p:cNvPr>
          <p:cNvSpPr txBox="1"/>
          <p:nvPr/>
        </p:nvSpPr>
        <p:spPr>
          <a:xfrm>
            <a:off x="7448204" y="1524433"/>
            <a:ext cx="46274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rgbClr val="FFC000"/>
                </a:solidFill>
              </a:rPr>
              <a:t>Nyereg feladata: </a:t>
            </a:r>
          </a:p>
          <a:p>
            <a:r>
              <a:rPr lang="hu-HU" sz="2800" dirty="0"/>
              <a:t>a </a:t>
            </a:r>
            <a:r>
              <a:rPr lang="hu-HU" sz="2800" dirty="0" err="1"/>
              <a:t>műíny</a:t>
            </a:r>
            <a:r>
              <a:rPr lang="hu-HU" sz="2800" dirty="0"/>
              <a:t> </a:t>
            </a:r>
          </a:p>
          <a:p>
            <a:r>
              <a:rPr lang="hu-HU" sz="2800" dirty="0"/>
              <a:t>és a műfogak (rágófelületek) hordozása</a:t>
            </a:r>
          </a:p>
          <a:p>
            <a:endParaRPr lang="hu-HU" sz="2800" dirty="0"/>
          </a:p>
          <a:p>
            <a:r>
              <a:rPr lang="hu-HU" sz="2800" b="1" dirty="0">
                <a:solidFill>
                  <a:srgbClr val="FFC000"/>
                </a:solidFill>
              </a:rPr>
              <a:t>Összekötő rész (konnektor):</a:t>
            </a:r>
          </a:p>
          <a:p>
            <a:r>
              <a:rPr lang="hu-HU" sz="2800" dirty="0"/>
              <a:t>Biztosítja a nyergek közötti összeköttetést, a fogpótlás egységes működését</a:t>
            </a:r>
          </a:p>
        </p:txBody>
      </p:sp>
    </p:spTree>
    <p:extLst>
      <p:ext uri="{BB962C8B-B14F-4D97-AF65-F5344CB8AC3E}">
        <p14:creationId xmlns:p14="http://schemas.microsoft.com/office/powerpoint/2010/main" val="2861650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 descr="Képernyőfotó 2020-01-28 - 15.39.38.png">
            <a:extLst>
              <a:ext uri="{FF2B5EF4-FFF2-40B4-BE49-F238E27FC236}">
                <a16:creationId xmlns:a16="http://schemas.microsoft.com/office/drawing/2014/main" id="{900B1790-4677-EF42-BB8F-618507FCB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701675"/>
            <a:ext cx="3759200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4" descr="femlemezes-fogsor.jpg">
            <a:extLst>
              <a:ext uri="{FF2B5EF4-FFF2-40B4-BE49-F238E27FC236}">
                <a16:creationId xmlns:a16="http://schemas.microsoft.com/office/drawing/2014/main" id="{2FD03488-20C5-EA40-BB27-C48F5ED6B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1" y="2951164"/>
            <a:ext cx="4983163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051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DA2C8370-A2EE-004D-9305-580EA751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91" y="365125"/>
            <a:ext cx="10771909" cy="1325563"/>
          </a:xfrm>
        </p:spPr>
        <p:txBody>
          <a:bodyPr/>
          <a:lstStyle/>
          <a:p>
            <a:pPr eaLnBrk="1" hangingPunct="1"/>
            <a:r>
              <a:rPr lang="hu-HU" altLang="hu-HU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Részleges</a:t>
            </a:r>
            <a:r>
              <a:rPr lang="hu-HU" altLang="hu-H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műanyag</a:t>
            </a:r>
            <a:r>
              <a:rPr lang="hu-HU" altLang="hu-H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(lemezes) fogpótlás </a:t>
            </a:r>
            <a:endParaRPr lang="en-US" altLang="hu-H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11" name="Content Placeholder 2">
            <a:extLst>
              <a:ext uri="{FF2B5EF4-FFF2-40B4-BE49-F238E27FC236}">
                <a16:creationId xmlns:a16="http://schemas.microsoft.com/office/drawing/2014/main" id="{B49514A0-4ADB-5946-B1EE-E39774CCB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891" y="2377440"/>
            <a:ext cx="6509473" cy="3748724"/>
          </a:xfrm>
        </p:spPr>
        <p:txBody>
          <a:bodyPr/>
          <a:lstStyle/>
          <a:p>
            <a:pPr eaLnBrk="1" hangingPunct="1"/>
            <a:r>
              <a:rPr lang="hu-HU" altLang="hu-HU" dirty="0"/>
              <a:t>A </a:t>
            </a:r>
            <a:r>
              <a:rPr lang="hu-HU" altLang="hu-HU" dirty="0" err="1"/>
              <a:t>rögzítést</a:t>
            </a:r>
            <a:r>
              <a:rPr lang="hu-HU" altLang="hu-HU" dirty="0"/>
              <a:t> a </a:t>
            </a:r>
            <a:r>
              <a:rPr lang="hu-HU" altLang="hu-HU" dirty="0" err="1"/>
              <a:t>marado</a:t>
            </a:r>
            <a:r>
              <a:rPr lang="hu-HU" altLang="hu-HU" dirty="0"/>
              <a:t>́ fogakhoz </a:t>
            </a:r>
            <a:r>
              <a:rPr lang="hu-HU" altLang="hu-HU" dirty="0" err="1"/>
              <a:t>előre</a:t>
            </a:r>
            <a:r>
              <a:rPr lang="hu-HU" altLang="hu-HU" dirty="0"/>
              <a:t> </a:t>
            </a:r>
            <a:r>
              <a:rPr lang="hu-HU" altLang="hu-HU" dirty="0" err="1"/>
              <a:t>gyártott</a:t>
            </a:r>
            <a:r>
              <a:rPr lang="hu-HU" altLang="hu-HU" dirty="0"/>
              <a:t> vagy </a:t>
            </a:r>
            <a:r>
              <a:rPr lang="hu-HU" altLang="hu-HU" dirty="0" err="1"/>
              <a:t>hajlított</a:t>
            </a:r>
            <a:r>
              <a:rPr lang="hu-HU" altLang="hu-HU" dirty="0"/>
              <a:t> rugalmas kapcsok </a:t>
            </a:r>
            <a:r>
              <a:rPr lang="hu-HU" altLang="hu-HU" dirty="0" err="1"/>
              <a:t>biztosítják</a:t>
            </a:r>
            <a:r>
              <a:rPr lang="hu-HU" altLang="hu-HU" dirty="0"/>
              <a:t> </a:t>
            </a:r>
          </a:p>
          <a:p>
            <a:pPr eaLnBrk="1" hangingPunct="1"/>
            <a:endParaRPr lang="en-US" altLang="hu-HU" dirty="0"/>
          </a:p>
        </p:txBody>
      </p:sp>
      <p:pic>
        <p:nvPicPr>
          <p:cNvPr id="43012" name="Picture 3" descr="Képernyőfotó 2020-01-28 - 15.38.56.png">
            <a:extLst>
              <a:ext uri="{FF2B5EF4-FFF2-40B4-BE49-F238E27FC236}">
                <a16:creationId xmlns:a16="http://schemas.microsoft.com/office/drawing/2014/main" id="{18CD67AD-00AF-D949-9411-62AD56CCB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364" y="1953420"/>
            <a:ext cx="370363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 descr="VALPLAST-HEADER-IMAGE.jpg">
            <a:extLst>
              <a:ext uri="{FF2B5EF4-FFF2-40B4-BE49-F238E27FC236}">
                <a16:creationId xmlns:a16="http://schemas.microsoft.com/office/drawing/2014/main" id="{DD37039F-B5A6-5142-8070-EF50303273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29100"/>
            <a:ext cx="5316538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8473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17586DE-C270-1C41-9EEC-6EE74C10C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Elhorgonyzások funkcionális szempontból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4E1EF81-AA46-944D-AEC9-292B82627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hu-HU" sz="3200" b="1" dirty="0">
                <a:solidFill>
                  <a:srgbClr val="FFFF00"/>
                </a:solidFill>
              </a:rPr>
              <a:t>direkt rögzítők </a:t>
            </a:r>
            <a:r>
              <a:rPr lang="hu-HU" sz="3200" dirty="0"/>
              <a:t>– fogakon vagy fix fogpótlásokon megkapaszkodva rugalmas feszülés vagy súrlódási erő segítségével közvetlenül rögzítik a fogpótlást a maradék fogakhoz</a:t>
            </a:r>
          </a:p>
          <a:p>
            <a:pPr marL="0" indent="0">
              <a:buNone/>
            </a:pPr>
            <a:endParaRPr lang="hu-HU" sz="3200" dirty="0"/>
          </a:p>
          <a:p>
            <a:pPr marL="0" indent="0">
              <a:buNone/>
            </a:pPr>
            <a:r>
              <a:rPr lang="hu-HU" sz="3200" b="1" dirty="0">
                <a:solidFill>
                  <a:srgbClr val="FFFF00"/>
                </a:solidFill>
              </a:rPr>
              <a:t>2. Indirekt rögzítők </a:t>
            </a:r>
            <a:r>
              <a:rPr lang="hu-HU" sz="3200" dirty="0"/>
              <a:t>– csak támaszkodnak a fogakon vagy a fix </a:t>
            </a:r>
            <a:r>
              <a:rPr lang="hu-HU" sz="3200" dirty="0" err="1"/>
              <a:t>fopgpótlásokon</a:t>
            </a:r>
            <a:r>
              <a:rPr lang="hu-HU" sz="3200" dirty="0"/>
              <a:t>, esetleg ritkán a nyálkahártyán. Hatásukat csak a direkt rögzítők segítségével tudják kifejteni, azok hatásosságát fokozzák.</a:t>
            </a:r>
          </a:p>
        </p:txBody>
      </p:sp>
    </p:spTree>
    <p:extLst>
      <p:ext uri="{BB962C8B-B14F-4D97-AF65-F5344CB8AC3E}">
        <p14:creationId xmlns:p14="http://schemas.microsoft.com/office/powerpoint/2010/main" val="898177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7FDA474-9869-664A-AB49-2515A2519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Elhorgonyzások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6FF3B36-AFB4-C646-8438-F6BEDE595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b="1" dirty="0">
                <a:solidFill>
                  <a:srgbClr val="FFFF00"/>
                </a:solidFill>
              </a:rPr>
              <a:t>Direkt rögzítők:</a:t>
            </a:r>
          </a:p>
          <a:p>
            <a:pPr marL="0" indent="0">
              <a:buNone/>
            </a:pPr>
            <a:r>
              <a:rPr lang="hu-HU" dirty="0"/>
              <a:t>	- kapcsok</a:t>
            </a:r>
          </a:p>
          <a:p>
            <a:pPr marL="0" indent="0">
              <a:buNone/>
            </a:pPr>
            <a:r>
              <a:rPr lang="hu-HU" dirty="0"/>
              <a:t>	- finommechanikai (előre gyártott) rögzítő eszközök</a:t>
            </a:r>
          </a:p>
          <a:p>
            <a:pPr marL="0" indent="0">
              <a:buNone/>
            </a:pPr>
            <a:r>
              <a:rPr lang="hu-HU" dirty="0"/>
              <a:t>	- teleszkóprendszerek</a:t>
            </a:r>
          </a:p>
          <a:p>
            <a:pPr marL="0" indent="0">
              <a:buNone/>
            </a:pPr>
            <a:r>
              <a:rPr lang="hu-HU" b="1" dirty="0">
                <a:solidFill>
                  <a:srgbClr val="FFFF00"/>
                </a:solidFill>
              </a:rPr>
              <a:t>Indirekt rögzítők:</a:t>
            </a:r>
          </a:p>
          <a:p>
            <a:pPr lvl="1"/>
            <a:r>
              <a:rPr lang="hu-HU" dirty="0"/>
              <a:t>Tovafutó kapocs</a:t>
            </a:r>
          </a:p>
          <a:p>
            <a:pPr lvl="1"/>
            <a:r>
              <a:rPr lang="hu-HU" dirty="0"/>
              <a:t>Tovafutó szalag</a:t>
            </a:r>
          </a:p>
          <a:p>
            <a:pPr lvl="1"/>
            <a:r>
              <a:rPr lang="hu-HU" dirty="0"/>
              <a:t>Billenésgátló nyúlványok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24BC07-8AE2-5946-B494-143AFB173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3519" y="0"/>
            <a:ext cx="3065673" cy="2854248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16F4E95A-6044-A045-953D-A14E0DDDE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3081" y="4001294"/>
            <a:ext cx="3146004" cy="2046181"/>
          </a:xfrm>
          <a:prstGeom prst="rect">
            <a:avLst/>
          </a:prstGeom>
        </p:spPr>
      </p:pic>
      <p:pic>
        <p:nvPicPr>
          <p:cNvPr id="9" name="Kép 8" descr="A képen desszert, szeletelt látható&#10;&#10;Automatikusan generált leírás">
            <a:extLst>
              <a:ext uri="{FF2B5EF4-FFF2-40B4-BE49-F238E27FC236}">
                <a16:creationId xmlns:a16="http://schemas.microsoft.com/office/drawing/2014/main" id="{29BA4B9C-81C5-BF47-8E8B-D9D33B93F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6361" y="4232503"/>
            <a:ext cx="3375639" cy="262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60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B089DFC-160D-174A-AE32-387261645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FFFF00"/>
                </a:solidFill>
              </a:rPr>
              <a:t>Hatásmechanizmus szerint az elhorgonyzás: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D85ED85-2FA9-1749-A449-3E3EF8912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hu-HU" sz="26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Merev </a:t>
            </a:r>
          </a:p>
          <a:p>
            <a:pPr marL="457200" lvl="1" indent="0">
              <a:buNone/>
            </a:pPr>
            <a:r>
              <a:rPr lang="hu-HU" sz="2600" dirty="0"/>
              <a:t>– A protézisre ható különböző irányú erők változatlan </a:t>
            </a:r>
            <a:r>
              <a:rPr lang="hu-HU" sz="2600" dirty="0" err="1"/>
              <a:t>intenzítással</a:t>
            </a:r>
            <a:r>
              <a:rPr lang="hu-HU" sz="2600" dirty="0"/>
              <a:t> terhelik a </a:t>
            </a:r>
            <a:r>
              <a:rPr lang="hu-HU" sz="2600" dirty="0" err="1"/>
              <a:t>támfogat</a:t>
            </a:r>
            <a:r>
              <a:rPr lang="hu-HU" sz="2600" dirty="0"/>
              <a:t> </a:t>
            </a:r>
          </a:p>
          <a:p>
            <a:pPr marL="457200" lvl="1" indent="0">
              <a:buNone/>
            </a:pPr>
            <a:r>
              <a:rPr lang="hu-HU" sz="2600" dirty="0"/>
              <a:t>– az elhorgonyzás eszköze és a nyeregrészek közötti összeköttetés merev, nem teszi lehetővé a protézis </a:t>
            </a:r>
            <a:r>
              <a:rPr lang="hu-HU" sz="2600" dirty="0" err="1"/>
              <a:t>támfogtól</a:t>
            </a:r>
            <a:r>
              <a:rPr lang="hu-HU" sz="2600" dirty="0"/>
              <a:t> független elmozdulását</a:t>
            </a:r>
          </a:p>
          <a:p>
            <a:r>
              <a:rPr lang="hu-HU" sz="26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Rugalmas</a:t>
            </a:r>
            <a:r>
              <a:rPr lang="hu-HU" sz="2600" dirty="0"/>
              <a:t> </a:t>
            </a:r>
          </a:p>
          <a:p>
            <a:pPr lvl="1">
              <a:buFontTx/>
              <a:buChar char="-"/>
            </a:pPr>
            <a:r>
              <a:rPr lang="hu-HU" sz="2600" dirty="0"/>
              <a:t>az elhorgonyzás eszköze és a protézis közötti összeköttetés rugalmas, </a:t>
            </a:r>
          </a:p>
          <a:p>
            <a:pPr lvl="1">
              <a:buFontTx/>
              <a:buChar char="-"/>
            </a:pPr>
            <a:r>
              <a:rPr lang="hu-HU" sz="2600" dirty="0"/>
              <a:t>a különböző irányú erőhatások csökkent mértékben érik a </a:t>
            </a:r>
            <a:r>
              <a:rPr lang="hu-HU" sz="2600" dirty="0" err="1"/>
              <a:t>támfogat</a:t>
            </a:r>
            <a:r>
              <a:rPr lang="hu-HU" sz="2600" dirty="0"/>
              <a:t>, mert a rögzítés az erő behatásának pillanatában nem </a:t>
            </a:r>
            <a:r>
              <a:rPr lang="hu-HU" sz="2600" dirty="0" err="1"/>
              <a:t>aktiválódik</a:t>
            </a:r>
            <a:r>
              <a:rPr lang="hu-HU" sz="2600" dirty="0"/>
              <a:t> azonnal</a:t>
            </a:r>
          </a:p>
        </p:txBody>
      </p:sp>
    </p:spTree>
    <p:extLst>
      <p:ext uri="{BB962C8B-B14F-4D97-AF65-F5344CB8AC3E}">
        <p14:creationId xmlns:p14="http://schemas.microsoft.com/office/powerpoint/2010/main" val="4023334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7AF085E-6CE4-1745-B84F-512292FAB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Kapcsok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11E9664-12A6-CB4C-8152-27DDCC095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/>
              <a:t>Anyaga lehet fém, vagy </a:t>
            </a:r>
            <a:r>
              <a:rPr lang="hu-HU" dirty="0" err="1"/>
              <a:t>akrilát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A fémkapcsok előállítása szerint lehet:</a:t>
            </a:r>
          </a:p>
          <a:p>
            <a:pPr marL="0" indent="0">
              <a:buNone/>
            </a:pPr>
            <a:r>
              <a:rPr lang="hu-HU" dirty="0"/>
              <a:t>	- drót</a:t>
            </a:r>
          </a:p>
          <a:p>
            <a:pPr marL="0" indent="0">
              <a:buNone/>
            </a:pPr>
            <a:r>
              <a:rPr lang="hu-HU" dirty="0"/>
              <a:t>	- öntött</a:t>
            </a:r>
          </a:p>
          <a:p>
            <a:pPr marL="0" indent="0">
              <a:buNone/>
            </a:pPr>
            <a:r>
              <a:rPr lang="hu-HU" dirty="0"/>
              <a:t>	- lemezkapocs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E372C3B-9FF5-1448-A566-F8296A35B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0" y="4625975"/>
            <a:ext cx="2533650" cy="2104218"/>
          </a:xfrm>
          <a:prstGeom prst="rect">
            <a:avLst/>
          </a:prstGeom>
        </p:spPr>
      </p:pic>
      <p:pic>
        <p:nvPicPr>
          <p:cNvPr id="6" name="Kép 5" descr="A képen étel, beltéri, zöldség, főtt látható&#10;&#10;Automatikusan generált leírás">
            <a:extLst>
              <a:ext uri="{FF2B5EF4-FFF2-40B4-BE49-F238E27FC236}">
                <a16:creationId xmlns:a16="http://schemas.microsoft.com/office/drawing/2014/main" id="{597BF99D-678C-8C42-ADB7-F19C43590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7683" y="1043796"/>
            <a:ext cx="3969167" cy="189374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F8AC9677-8A26-3B47-AA98-134C7320C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3891" y="3172668"/>
            <a:ext cx="2533650" cy="300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47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B95FDA3-6D12-774A-B882-A1421154D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Öntött kapocs részei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7F229CB6-FC95-E543-A80F-9B3AA2285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850" y="1520825"/>
            <a:ext cx="6210300" cy="5118894"/>
          </a:xfr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55577B88-D81A-3640-9361-2B9031295594}"/>
              </a:ext>
            </a:extLst>
          </p:cNvPr>
          <p:cNvSpPr txBox="1"/>
          <p:nvPr/>
        </p:nvSpPr>
        <p:spPr>
          <a:xfrm>
            <a:off x="6758735" y="1868557"/>
            <a:ext cx="459506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sz="2400" dirty="0"/>
              <a:t>Kapocskarok – a </a:t>
            </a:r>
            <a:r>
              <a:rPr lang="hu-HU" sz="2400" dirty="0" err="1"/>
              <a:t>támfogakat</a:t>
            </a:r>
            <a:r>
              <a:rPr lang="hu-HU" sz="2400" dirty="0"/>
              <a:t> </a:t>
            </a:r>
            <a:r>
              <a:rPr lang="hu-HU" sz="2400" dirty="0" err="1"/>
              <a:t>körülölelik</a:t>
            </a:r>
            <a:r>
              <a:rPr lang="hu-HU" sz="2400" dirty="0"/>
              <a:t>, végük elvékonyodik</a:t>
            </a:r>
          </a:p>
          <a:p>
            <a:pPr marL="285750" indent="-285750">
              <a:buFontTx/>
              <a:buChar char="-"/>
            </a:pPr>
            <a:r>
              <a:rPr lang="hu-HU" sz="2400" dirty="0"/>
              <a:t>Ujjak-</a:t>
            </a:r>
            <a:r>
              <a:rPr lang="hu-HU" sz="2400" dirty="0" err="1"/>
              <a:t>ban</a:t>
            </a:r>
            <a:r>
              <a:rPr lang="hu-HU" sz="2400" dirty="0"/>
              <a:t> végződik</a:t>
            </a:r>
          </a:p>
          <a:p>
            <a:pPr marL="285750" indent="-285750">
              <a:buFontTx/>
              <a:buChar char="-"/>
            </a:pPr>
            <a:r>
              <a:rPr lang="hu-HU" sz="2400" dirty="0"/>
              <a:t>Kapocstest – karokat összeköti</a:t>
            </a:r>
          </a:p>
          <a:p>
            <a:pPr marL="285750" indent="-285750">
              <a:buFontTx/>
              <a:buChar char="-"/>
            </a:pPr>
            <a:r>
              <a:rPr lang="hu-HU" sz="2400" dirty="0" err="1"/>
              <a:t>Kapocsszár</a:t>
            </a:r>
            <a:r>
              <a:rPr lang="hu-HU" sz="2400" dirty="0"/>
              <a:t> – a protézis nyergében rögzül</a:t>
            </a:r>
          </a:p>
          <a:p>
            <a:pPr marL="285750" indent="-285750">
              <a:buFontTx/>
              <a:buChar char="-"/>
            </a:pPr>
            <a:r>
              <a:rPr lang="hu-HU" sz="2400" dirty="0"/>
              <a:t>Nyél – </a:t>
            </a:r>
            <a:r>
              <a:rPr lang="hu-HU" sz="2400" dirty="0" err="1"/>
              <a:t>kapocsszárnak</a:t>
            </a:r>
            <a:r>
              <a:rPr lang="hu-HU" sz="2400" dirty="0"/>
              <a:t> a protézisnyergen kívül haladó része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18426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4E30654F-038C-A948-86A6-2C7A0EC14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hu-HU" sz="4000" b="1">
                <a:solidFill>
                  <a:srgbClr val="FFFFFF"/>
                </a:solidFill>
              </a:rPr>
              <a:t>Kivehető fogpótlások (fogművek)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D133D0C-B78D-4746-98E1-9F93DEBEE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280" y="2494450"/>
            <a:ext cx="6234669" cy="3922975"/>
          </a:xfrm>
        </p:spPr>
        <p:txBody>
          <a:bodyPr>
            <a:normAutofit/>
          </a:bodyPr>
          <a:lstStyle/>
          <a:p>
            <a:r>
              <a:rPr lang="hu-HU" dirty="0"/>
              <a:t>A kivehető fogpótlások minden horgonya és pillére (</a:t>
            </a:r>
            <a:r>
              <a:rPr lang="hu-HU" dirty="0" err="1"/>
              <a:t>támfog</a:t>
            </a:r>
            <a:r>
              <a:rPr lang="hu-HU" dirty="0"/>
              <a:t>) között oldható kapcsolat van, ezért a fogpótlást a páciens is el tudja távolítani a szájából</a:t>
            </a:r>
          </a:p>
          <a:p>
            <a:pPr marL="0" indent="0">
              <a:buNone/>
            </a:pPr>
            <a:endParaRPr lang="hu-HU" dirty="0"/>
          </a:p>
          <a:p>
            <a:r>
              <a:rPr lang="hu-HU" dirty="0"/>
              <a:t>Eltávolítás</a:t>
            </a:r>
            <a:r>
              <a:rPr lang="hu-HU" dirty="0">
                <a:solidFill>
                  <a:srgbClr val="FFC000"/>
                </a:solidFill>
              </a:rPr>
              <a:t> célja </a:t>
            </a:r>
            <a:r>
              <a:rPr lang="hu-HU" dirty="0"/>
              <a:t>a száj és a </a:t>
            </a:r>
            <a:r>
              <a:rPr lang="hu-HU" dirty="0" err="1"/>
              <a:t>fogmű</a:t>
            </a:r>
            <a:r>
              <a:rPr lang="hu-HU" dirty="0"/>
              <a:t> tisztítása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8597607-D406-B04E-BAC0-078EC7F9BD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9" r="2967" b="1"/>
          <a:stretch/>
        </p:blipFill>
        <p:spPr>
          <a:xfrm>
            <a:off x="7919519" y="3295355"/>
            <a:ext cx="3187203" cy="236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83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ím 1">
            <a:extLst>
              <a:ext uri="{FF2B5EF4-FFF2-40B4-BE49-F238E27FC236}">
                <a16:creationId xmlns:a16="http://schemas.microsoft.com/office/drawing/2014/main" id="{A9729AC8-9C6E-BF4B-B807-1DA5D30E7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b="1" dirty="0">
                <a:solidFill>
                  <a:srgbClr val="FFFF00"/>
                </a:solidFill>
              </a:rPr>
              <a:t>A finommechanikai (rejtett) elhorgonyzás </a:t>
            </a:r>
            <a:endParaRPr lang="hu-HU" altLang="hu-HU" dirty="0">
              <a:solidFill>
                <a:srgbClr val="FFFF00"/>
              </a:solidFill>
            </a:endParaRPr>
          </a:p>
        </p:txBody>
      </p:sp>
      <p:sp>
        <p:nvSpPr>
          <p:cNvPr id="47107" name="Tartalom helye 2">
            <a:extLst>
              <a:ext uri="{FF2B5EF4-FFF2-40B4-BE49-F238E27FC236}">
                <a16:creationId xmlns:a16="http://schemas.microsoft.com/office/drawing/2014/main" id="{9407BE9C-22BA-DA4E-9D5B-FC7CA4A79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altLang="hu-HU" sz="3200" dirty="0"/>
              <a:t>Az elhorgonyzás eszközeinek szerkezete, hatásmechanizmusa  eltérő.</a:t>
            </a:r>
          </a:p>
          <a:p>
            <a:r>
              <a:rPr lang="hu-HU" altLang="hu-HU" sz="3200" dirty="0"/>
              <a:t>Közös tulajdonságuk, hogy nagyon pontos, finom, néha bonyolult, jórészt </a:t>
            </a:r>
            <a:r>
              <a:rPr lang="hu-HU" altLang="hu-HU" sz="3200" dirty="0" err="1"/>
              <a:t>előregyártott</a:t>
            </a:r>
            <a:r>
              <a:rPr lang="hu-HU" altLang="hu-HU" sz="3200" dirty="0"/>
              <a:t> szerkezetek, amelyeket vagy a fogpótlásba beépítenek vagy a fogpótláshoz rögzítenek.</a:t>
            </a:r>
          </a:p>
          <a:p>
            <a:r>
              <a:rPr lang="hu-HU" altLang="hu-HU" sz="3200" dirty="0"/>
              <a:t>Csak kemény, kopásálló fémötvözetekből készíthető (pl. platina-arany, kobalt-króm)</a:t>
            </a:r>
          </a:p>
        </p:txBody>
      </p:sp>
    </p:spTree>
    <p:extLst>
      <p:ext uri="{BB962C8B-B14F-4D97-AF65-F5344CB8AC3E}">
        <p14:creationId xmlns:p14="http://schemas.microsoft.com/office/powerpoint/2010/main" val="1528440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D8CDB3D-B883-714D-B8B6-F84F09BC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b="1" dirty="0"/>
              <a:t>A finommechanikai (rejtett) elhorgonyzás 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E761E8E-2F60-1C49-9389-0D49E112A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Csúsztatók</a:t>
            </a:r>
          </a:p>
          <a:p>
            <a:pPr lvl="1">
              <a:lnSpc>
                <a:spcPct val="150000"/>
              </a:lnSpc>
            </a:pPr>
            <a:r>
              <a:rPr lang="hu-HU" dirty="0"/>
              <a:t>Két </a:t>
            </a:r>
            <a:r>
              <a:rPr lang="hu-HU" dirty="0" err="1"/>
              <a:t>párhuzamps</a:t>
            </a:r>
            <a:r>
              <a:rPr lang="hu-HU" dirty="0"/>
              <a:t> falú, pontosan egymásba illeszkedő részből (</a:t>
            </a:r>
            <a:r>
              <a:rPr lang="hu-HU" dirty="0" err="1"/>
              <a:t>patrix</a:t>
            </a:r>
            <a:r>
              <a:rPr lang="hu-HU" dirty="0"/>
              <a:t> és </a:t>
            </a:r>
            <a:r>
              <a:rPr lang="hu-HU" dirty="0" err="1"/>
              <a:t>matrix</a:t>
            </a:r>
            <a:r>
              <a:rPr lang="hu-HU" dirty="0"/>
              <a:t>) álló szerkezetek, hatásmechanizmusa a surlódáson alapul.</a:t>
            </a:r>
          </a:p>
          <a:p>
            <a:pPr lvl="1">
              <a:lnSpc>
                <a:spcPct val="150000"/>
              </a:lnSpc>
            </a:pPr>
            <a:r>
              <a:rPr lang="hu-HU" b="1" u="sng" dirty="0" err="1"/>
              <a:t>Patrix</a:t>
            </a:r>
            <a:r>
              <a:rPr lang="hu-HU" b="1" u="sng" dirty="0"/>
              <a:t> (apai rész) </a:t>
            </a:r>
            <a:r>
              <a:rPr lang="hu-HU" dirty="0"/>
              <a:t>nyúlvány a </a:t>
            </a:r>
            <a:r>
              <a:rPr lang="hu-HU" b="1" u="sng" dirty="0" err="1"/>
              <a:t>matrix</a:t>
            </a:r>
            <a:r>
              <a:rPr lang="hu-HU" b="1" u="sng" dirty="0"/>
              <a:t> (anyai rész</a:t>
            </a:r>
            <a:r>
              <a:rPr lang="hu-HU" u="sng" dirty="0"/>
              <a:t>) </a:t>
            </a:r>
            <a:r>
              <a:rPr lang="hu-HU" dirty="0"/>
              <a:t>megfelelően, pontosan kialakított üregébe csúszik (innen a csúsztató név)</a:t>
            </a:r>
          </a:p>
          <a:p>
            <a:pPr lvl="1">
              <a:lnSpc>
                <a:spcPct val="150000"/>
              </a:lnSpc>
            </a:pPr>
            <a:r>
              <a:rPr lang="hu-HU" dirty="0"/>
              <a:t>A </a:t>
            </a:r>
            <a:r>
              <a:rPr lang="hu-HU" dirty="0" err="1"/>
              <a:t>támfog</a:t>
            </a:r>
            <a:r>
              <a:rPr lang="hu-HU" dirty="0"/>
              <a:t> koronájával való kapcsolata alapján:</a:t>
            </a:r>
          </a:p>
          <a:p>
            <a:pPr lvl="2">
              <a:lnSpc>
                <a:spcPct val="150000"/>
              </a:lnSpc>
            </a:pPr>
            <a:r>
              <a:rPr lang="hu-HU" dirty="0"/>
              <a:t>Külső (</a:t>
            </a:r>
            <a:r>
              <a:rPr lang="hu-HU" dirty="0" err="1"/>
              <a:t>extrakoronális</a:t>
            </a:r>
            <a:r>
              <a:rPr lang="hu-HU" dirty="0"/>
              <a:t>) csúsztató – </a:t>
            </a:r>
            <a:r>
              <a:rPr lang="hu-HU" dirty="0" err="1"/>
              <a:t>támfogkoronához</a:t>
            </a:r>
            <a:r>
              <a:rPr lang="hu-HU" dirty="0"/>
              <a:t> rögzítik</a:t>
            </a:r>
          </a:p>
          <a:p>
            <a:pPr lvl="2">
              <a:lnSpc>
                <a:spcPct val="150000"/>
              </a:lnSpc>
            </a:pPr>
            <a:r>
              <a:rPr lang="hu-HU" dirty="0"/>
              <a:t>Belső (</a:t>
            </a:r>
            <a:r>
              <a:rPr lang="hu-HU" dirty="0" err="1"/>
              <a:t>intrakoronális</a:t>
            </a:r>
            <a:r>
              <a:rPr lang="hu-HU" dirty="0"/>
              <a:t>) csúsztató – </a:t>
            </a:r>
            <a:r>
              <a:rPr lang="hu-HU" dirty="0" err="1"/>
              <a:t>támfogkoronába</a:t>
            </a:r>
            <a:r>
              <a:rPr lang="hu-HU" dirty="0"/>
              <a:t> építik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hu-HU" dirty="0"/>
              <a:t>Csúsztatók hátránya: idővel </a:t>
            </a:r>
            <a:r>
              <a:rPr lang="hu-HU" dirty="0" err="1"/>
              <a:t>kikopnak,tartásuk</a:t>
            </a:r>
            <a:r>
              <a:rPr lang="hu-HU" dirty="0"/>
              <a:t> meggyengül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DD620A5-3C3F-5244-AB79-A21A5F4E3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3800" y="4187825"/>
            <a:ext cx="30734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428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Képernyőfotó 2020-01-28 - 15.39.56.png">
            <a:extLst>
              <a:ext uri="{FF2B5EF4-FFF2-40B4-BE49-F238E27FC236}">
                <a16:creationId xmlns:a16="http://schemas.microsoft.com/office/drawing/2014/main" id="{83F2ED89-579E-C54D-851D-893C56AB9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6" y="274638"/>
            <a:ext cx="3636963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4" descr="Képernyőfotó 2020-01-28 - 15.40.01.png">
            <a:extLst>
              <a:ext uri="{FF2B5EF4-FFF2-40B4-BE49-F238E27FC236}">
                <a16:creationId xmlns:a16="http://schemas.microsoft.com/office/drawing/2014/main" id="{D6CCFA3C-839B-F242-B5B4-93B9E8C20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768351"/>
            <a:ext cx="4637088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5" descr="Képernyőfotó 2020-01-28 - 15.40.09.png">
            <a:extLst>
              <a:ext uri="{FF2B5EF4-FFF2-40B4-BE49-F238E27FC236}">
                <a16:creationId xmlns:a16="http://schemas.microsoft.com/office/drawing/2014/main" id="{5AF08010-786F-574B-81D8-9408276543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25" y="3465514"/>
            <a:ext cx="4535488" cy="3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D7070CC8-97C1-C34E-9428-2B17F1225C76}"/>
              </a:ext>
            </a:extLst>
          </p:cNvPr>
          <p:cNvSpPr txBox="1"/>
          <p:nvPr/>
        </p:nvSpPr>
        <p:spPr>
          <a:xfrm>
            <a:off x="557561" y="768351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Csúsztatók</a:t>
            </a:r>
          </a:p>
          <a:p>
            <a:endParaRPr lang="hu-HU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4679E219-6069-3442-9121-FF23D43DDF0C}"/>
              </a:ext>
            </a:extLst>
          </p:cNvPr>
          <p:cNvSpPr txBox="1"/>
          <p:nvPr/>
        </p:nvSpPr>
        <p:spPr>
          <a:xfrm>
            <a:off x="342900" y="3586163"/>
            <a:ext cx="1375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Billenésgátló</a:t>
            </a:r>
          </a:p>
        </p:txBody>
      </p:sp>
      <p:cxnSp>
        <p:nvCxnSpPr>
          <p:cNvPr id="5" name="Egyenes összekötő nyíllal 4">
            <a:extLst>
              <a:ext uri="{FF2B5EF4-FFF2-40B4-BE49-F238E27FC236}">
                <a16:creationId xmlns:a16="http://schemas.microsoft.com/office/drawing/2014/main" id="{4C99709E-6C9B-FD42-A2BB-EBAC8F9D216C}"/>
              </a:ext>
            </a:extLst>
          </p:cNvPr>
          <p:cNvCxnSpPr>
            <a:stCxn id="3" idx="3"/>
          </p:cNvCxnSpPr>
          <p:nvPr/>
        </p:nvCxnSpPr>
        <p:spPr>
          <a:xfrm>
            <a:off x="1718598" y="3770829"/>
            <a:ext cx="2839115" cy="3153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33738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6664DF4-E5A2-F446-9147-6BE1AB740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</a:t>
            </a:r>
            <a:r>
              <a:rPr lang="hu-HU" altLang="hu-H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vertix</a:t>
            </a:r>
            <a:r>
              <a:rPr lang="hu-HU" altLang="hu-H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(vertikális csúsztató)</a:t>
            </a:r>
            <a:endParaRPr lang="hu-H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80A6942-B934-A044-A5B2-990B70AF1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Gyárilag előállított műanyag </a:t>
            </a:r>
            <a:r>
              <a:rPr lang="hu-HU" dirty="0" err="1"/>
              <a:t>patrix</a:t>
            </a:r>
            <a:r>
              <a:rPr lang="hu-HU" dirty="0"/>
              <a:t>, amelyre pontosan illeszkedik a speciális műanyagból (teflon) készült mátrix</a:t>
            </a:r>
          </a:p>
          <a:p>
            <a:r>
              <a:rPr lang="hu-HU" dirty="0"/>
              <a:t>A mátrixban egy cserélhető műanyag persely van</a:t>
            </a:r>
          </a:p>
          <a:p>
            <a:r>
              <a:rPr lang="hu-HU" dirty="0"/>
              <a:t>A persely 1,5-2 évig funkcióképes, ha kikopik egyszerűen cserélhető</a:t>
            </a:r>
          </a:p>
        </p:txBody>
      </p:sp>
      <p:pic>
        <p:nvPicPr>
          <p:cNvPr id="4" name="Picture 3" descr="Képernyőfotó 2020-01-28 - 15.40.15.png">
            <a:extLst>
              <a:ext uri="{FF2B5EF4-FFF2-40B4-BE49-F238E27FC236}">
                <a16:creationId xmlns:a16="http://schemas.microsoft.com/office/drawing/2014/main" id="{4BA63BAC-5A7E-2D49-AC8A-DCD55BD4A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48" y="3954346"/>
            <a:ext cx="3323062" cy="265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Képernyőfotó 2020-01-28 - 15.40.19.png">
            <a:extLst>
              <a:ext uri="{FF2B5EF4-FFF2-40B4-BE49-F238E27FC236}">
                <a16:creationId xmlns:a16="http://schemas.microsoft.com/office/drawing/2014/main" id="{5C1D8FEF-F460-2942-B4B7-BBBCAC729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143" y="4001294"/>
            <a:ext cx="3323062" cy="265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Képernyőfotó 2020-01-28 - 15.40.23.png">
            <a:extLst>
              <a:ext uri="{FF2B5EF4-FFF2-40B4-BE49-F238E27FC236}">
                <a16:creationId xmlns:a16="http://schemas.microsoft.com/office/drawing/2014/main" id="{BC7531E2-DDB3-814E-92E3-09CA659021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539" y="3946086"/>
            <a:ext cx="2946865" cy="261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3611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6" descr="Képernyőfotó 2020-02-23 - 21.41.54.png">
            <a:extLst>
              <a:ext uri="{FF2B5EF4-FFF2-40B4-BE49-F238E27FC236}">
                <a16:creationId xmlns:a16="http://schemas.microsoft.com/office/drawing/2014/main" id="{E4838B5A-87AF-5D4B-95A4-2D446785B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69" y="4556124"/>
            <a:ext cx="2373100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itle 1">
            <a:extLst>
              <a:ext uri="{FF2B5EF4-FFF2-40B4-BE49-F238E27FC236}">
                <a16:creationId xmlns:a16="http://schemas.microsoft.com/office/drawing/2014/main" id="{9BA84016-3556-9847-962B-EA401CC43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hu-HU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Ceka</a:t>
            </a:r>
            <a:r>
              <a:rPr lang="sk-SK" altLang="hu-H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altLang="hu-HU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horgony</a:t>
            </a:r>
            <a:r>
              <a:rPr lang="sk-SK" altLang="hu-H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hu-H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228" name="Picture 4" descr="Képernyőfotó 2020-02-23 - 21.42.28.png">
            <a:extLst>
              <a:ext uri="{FF2B5EF4-FFF2-40B4-BE49-F238E27FC236}">
                <a16:creationId xmlns:a16="http://schemas.microsoft.com/office/drawing/2014/main" id="{F0618A37-1846-704C-A8A3-87DC5427A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00" y="4556125"/>
            <a:ext cx="6997700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5" descr="Képernyőfotó 2020-02-23 - 21.42.05.png">
            <a:extLst>
              <a:ext uri="{FF2B5EF4-FFF2-40B4-BE49-F238E27FC236}">
                <a16:creationId xmlns:a16="http://schemas.microsoft.com/office/drawing/2014/main" id="{D56C0669-AB07-F644-ABD6-E22988CE0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3387"/>
            <a:ext cx="2725738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83343A42-FABB-814B-8E72-91049759EC54}"/>
              </a:ext>
            </a:extLst>
          </p:cNvPr>
          <p:cNvSpPr txBox="1"/>
          <p:nvPr/>
        </p:nvSpPr>
        <p:spPr>
          <a:xfrm>
            <a:off x="257176" y="1800225"/>
            <a:ext cx="115871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Nyomógombos rendszerű horgony, félkész gyártmány formájában kerül forgalomba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Az anyarész (mátrix), a </a:t>
            </a:r>
            <a:r>
              <a:rPr lang="hu-HU" sz="2400" dirty="0" err="1"/>
              <a:t>Ceka</a:t>
            </a:r>
            <a:r>
              <a:rPr lang="hu-HU" sz="2400" dirty="0"/>
              <a:t>-horgonyszem vagy gyűrű az íny felé tekintően </a:t>
            </a:r>
            <a:r>
              <a:rPr lang="hu-HU" sz="2400" dirty="0" err="1"/>
              <a:t>tölcsérszerűen</a:t>
            </a:r>
            <a:r>
              <a:rPr lang="hu-HU" sz="2400" dirty="0"/>
              <a:t> összeszűkül, majd rövid szakaszon ismét kiszélesedik. Ebbe kerül a </a:t>
            </a:r>
            <a:r>
              <a:rPr lang="hu-HU" sz="2400" dirty="0" err="1"/>
              <a:t>pátrixrész</a:t>
            </a:r>
            <a:r>
              <a:rPr lang="hu-HU" sz="2400" dirty="0"/>
              <a:t>, a nyomógomb, amely ugyancsak összeszűkül, majd </a:t>
            </a:r>
            <a:r>
              <a:rPr lang="hu-HU" sz="2400" dirty="0" err="1"/>
              <a:t>kiszélsesdik</a:t>
            </a:r>
            <a:r>
              <a:rPr lang="hu-HU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A retenciós gyűrű a fix pótláshoz kertül, a nyomógomb a kivehető részbe kerül.</a:t>
            </a:r>
          </a:p>
        </p:txBody>
      </p:sp>
    </p:spTree>
    <p:extLst>
      <p:ext uri="{BB962C8B-B14F-4D97-AF65-F5344CB8AC3E}">
        <p14:creationId xmlns:p14="http://schemas.microsoft.com/office/powerpoint/2010/main" val="21948835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CB157D3E-8EA2-B945-BF5F-6C3409610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38" y="614362"/>
            <a:ext cx="5453062" cy="1457325"/>
          </a:xfrm>
        </p:spPr>
        <p:txBody>
          <a:bodyPr/>
          <a:lstStyle/>
          <a:p>
            <a:r>
              <a:rPr lang="hu-HU" altLang="hu-HU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</a:t>
            </a:r>
            <a:r>
              <a:rPr lang="hu-HU" altLang="hu-H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horix</a:t>
            </a:r>
            <a:r>
              <a:rPr lang="hu-HU" altLang="hu-H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rendszer</a:t>
            </a:r>
            <a:br>
              <a:rPr lang="hu-HU" altLang="hu-H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altLang="hu-H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altLang="hu-HU" dirty="0">
                <a:solidFill>
                  <a:srgbClr val="FFFF00"/>
                </a:solidFill>
              </a:rPr>
              <a:t>horizontális csúsztató)</a:t>
            </a:r>
            <a:r>
              <a:rPr lang="hu-HU" altLang="hu-H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hu-H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03" name="TextBox 6">
            <a:extLst>
              <a:ext uri="{FF2B5EF4-FFF2-40B4-BE49-F238E27FC236}">
                <a16:creationId xmlns:a16="http://schemas.microsoft.com/office/drawing/2014/main" id="{B3733777-F91E-994B-B328-5C4AB9FCC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16251"/>
            <a:ext cx="9366422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hu-HU" sz="2800" b="1" dirty="0" err="1">
                <a:solidFill>
                  <a:srgbClr val="FFFF00"/>
                </a:solidFill>
              </a:rPr>
              <a:t>Merevítőrudas</a:t>
            </a:r>
            <a:r>
              <a:rPr lang="en-US" altLang="hu-HU" sz="2800" b="1" dirty="0">
                <a:solidFill>
                  <a:srgbClr val="FFFF00"/>
                </a:solidFill>
              </a:rPr>
              <a:t> </a:t>
            </a:r>
            <a:r>
              <a:rPr lang="en-US" altLang="hu-HU" sz="2800" dirty="0" err="1"/>
              <a:t>műanyaglovas</a:t>
            </a:r>
            <a:r>
              <a:rPr lang="en-US" altLang="hu-HU" sz="2800" dirty="0"/>
              <a:t> (</a:t>
            </a:r>
            <a:r>
              <a:rPr lang="en-US" altLang="hu-HU" sz="2800" dirty="0" err="1"/>
              <a:t>vagy</a:t>
            </a:r>
            <a:r>
              <a:rPr lang="en-US" altLang="hu-HU" sz="2800" dirty="0"/>
              <a:t> </a:t>
            </a:r>
            <a:r>
              <a:rPr lang="en-US" altLang="hu-HU" sz="2800" b="1" dirty="0" err="1">
                <a:solidFill>
                  <a:srgbClr val="FFFF00"/>
                </a:solidFill>
              </a:rPr>
              <a:t>stéges</a:t>
            </a:r>
            <a:r>
              <a:rPr lang="en-US" altLang="hu-HU" sz="2800" dirty="0"/>
              <a:t>) </a:t>
            </a:r>
            <a:r>
              <a:rPr lang="en-US" altLang="hu-HU" sz="2800" b="1" dirty="0" err="1">
                <a:solidFill>
                  <a:srgbClr val="FFFF00"/>
                </a:solidFill>
              </a:rPr>
              <a:t>elhorgonyzási</a:t>
            </a:r>
            <a:r>
              <a:rPr lang="en-US" altLang="hu-HU" sz="2800" b="1" dirty="0">
                <a:solidFill>
                  <a:srgbClr val="FFFF00"/>
                </a:solidFill>
              </a:rPr>
              <a:t> </a:t>
            </a:r>
            <a:r>
              <a:rPr lang="en-US" altLang="hu-HU" sz="2800" dirty="0" err="1"/>
              <a:t>rendszer</a:t>
            </a:r>
            <a:endParaRPr lang="en-US" altLang="hu-HU" sz="2800" dirty="0"/>
          </a:p>
          <a:p>
            <a:pPr eaLnBrk="1" hangingPunct="1">
              <a:spcBef>
                <a:spcPct val="0"/>
              </a:spcBef>
            </a:pPr>
            <a:r>
              <a:rPr lang="en-US" altLang="hu-HU" sz="2800" dirty="0"/>
              <a:t>A </a:t>
            </a:r>
            <a:r>
              <a:rPr lang="en-US" altLang="hu-HU" sz="2800" dirty="0" err="1"/>
              <a:t>pillérfogakat</a:t>
            </a:r>
            <a:r>
              <a:rPr lang="en-US" altLang="hu-HU" sz="2800" dirty="0"/>
              <a:t>/</a:t>
            </a:r>
            <a:r>
              <a:rPr lang="en-US" altLang="hu-HU" sz="2800" dirty="0" err="1"/>
              <a:t>implantátumokat</a:t>
            </a:r>
            <a:r>
              <a:rPr lang="en-US" altLang="hu-HU" sz="2800" b="1" dirty="0"/>
              <a:t> </a:t>
            </a:r>
            <a:r>
              <a:rPr lang="en-US" altLang="hu-HU" sz="2800" b="1" dirty="0" err="1"/>
              <a:t>horizontális</a:t>
            </a:r>
            <a:r>
              <a:rPr lang="en-US" altLang="hu-HU" sz="2800" b="1" dirty="0"/>
              <a:t> </a:t>
            </a:r>
            <a:r>
              <a:rPr lang="en-US" altLang="hu-HU" sz="2800" dirty="0" err="1"/>
              <a:t>fémrúd</a:t>
            </a:r>
            <a:r>
              <a:rPr lang="en-US" altLang="hu-HU" sz="2800" dirty="0"/>
              <a:t> </a:t>
            </a:r>
            <a:r>
              <a:rPr lang="en-US" altLang="hu-HU" sz="2800" dirty="0" err="1"/>
              <a:t>köti</a:t>
            </a:r>
            <a:r>
              <a:rPr lang="en-US" altLang="hu-HU" sz="2800" dirty="0"/>
              <a:t> </a:t>
            </a:r>
            <a:r>
              <a:rPr lang="en-US" altLang="hu-HU" sz="2800" dirty="0" err="1"/>
              <a:t>össze</a:t>
            </a:r>
            <a:endParaRPr lang="en-US" altLang="hu-HU" sz="2800" dirty="0"/>
          </a:p>
          <a:p>
            <a:pPr eaLnBrk="1" hangingPunct="1">
              <a:spcBef>
                <a:spcPct val="0"/>
              </a:spcBef>
            </a:pPr>
            <a:r>
              <a:rPr lang="en-US" altLang="hu-HU" sz="2800" dirty="0"/>
              <a:t>A </a:t>
            </a:r>
            <a:r>
              <a:rPr lang="en-US" altLang="hu-HU" sz="2800" dirty="0" err="1"/>
              <a:t>kivehető</a:t>
            </a:r>
            <a:r>
              <a:rPr lang="en-US" altLang="hu-HU" sz="2800" dirty="0"/>
              <a:t> </a:t>
            </a:r>
            <a:r>
              <a:rPr lang="en-US" altLang="hu-HU" sz="2800" dirty="0" err="1"/>
              <a:t>fogpótlás</a:t>
            </a:r>
            <a:r>
              <a:rPr lang="en-US" altLang="hu-HU" sz="2800" dirty="0"/>
              <a:t> (overdenture) </a:t>
            </a:r>
            <a:r>
              <a:rPr lang="ja-JP" altLang="en-US" sz="2800"/>
              <a:t>“</a:t>
            </a:r>
            <a:r>
              <a:rPr lang="en-US" altLang="ja-JP" sz="2800" b="1" dirty="0" err="1">
                <a:solidFill>
                  <a:srgbClr val="FFFF00"/>
                </a:solidFill>
              </a:rPr>
              <a:t>lovasokkal</a:t>
            </a:r>
            <a:r>
              <a:rPr lang="ja-JP" altLang="en-US" sz="2800" b="1">
                <a:solidFill>
                  <a:srgbClr val="FFFF00"/>
                </a:solidFill>
              </a:rPr>
              <a:t>”</a:t>
            </a:r>
            <a:r>
              <a:rPr lang="en-US" altLang="ja-JP" sz="2800" b="1" dirty="0">
                <a:solidFill>
                  <a:srgbClr val="FFFF00"/>
                </a:solidFill>
              </a:rPr>
              <a:t> </a:t>
            </a:r>
            <a:r>
              <a:rPr lang="en-US" altLang="ja-JP" sz="2800" dirty="0"/>
              <a:t>(</a:t>
            </a:r>
            <a:r>
              <a:rPr lang="en-US" altLang="ja-JP" sz="2800" dirty="0" err="1"/>
              <a:t>rugalmas</a:t>
            </a:r>
            <a:r>
              <a:rPr lang="en-US" altLang="ja-JP" sz="2800" dirty="0"/>
              <a:t> </a:t>
            </a:r>
            <a:r>
              <a:rPr lang="en-US" altLang="ja-JP" sz="2800" dirty="0" err="1"/>
              <a:t>fém</a:t>
            </a:r>
            <a:r>
              <a:rPr lang="en-US" altLang="ja-JP" sz="2800" dirty="0"/>
              <a:t> </a:t>
            </a:r>
            <a:r>
              <a:rPr lang="en-US" altLang="ja-JP" sz="2800" dirty="0" err="1"/>
              <a:t>rögzítő</a:t>
            </a:r>
            <a:r>
              <a:rPr lang="en-US" altLang="ja-JP" sz="2800" dirty="0"/>
              <a:t> </a:t>
            </a:r>
            <a:r>
              <a:rPr lang="en-US" altLang="ja-JP" sz="2800" dirty="0" err="1"/>
              <a:t>elemekkel</a:t>
            </a:r>
            <a:r>
              <a:rPr lang="en-US" altLang="ja-JP" sz="2800" dirty="0"/>
              <a:t>) </a:t>
            </a:r>
            <a:r>
              <a:rPr lang="en-US" altLang="ja-JP" sz="2800" dirty="0" err="1"/>
              <a:t>rögzül</a:t>
            </a:r>
            <a:endParaRPr lang="en-US" altLang="ja-JP" sz="2800" dirty="0"/>
          </a:p>
          <a:p>
            <a:pPr eaLnBrk="1" hangingPunct="1">
              <a:spcBef>
                <a:spcPct val="0"/>
              </a:spcBef>
            </a:pPr>
            <a:r>
              <a:rPr lang="en-US" altLang="hu-HU" sz="2800" dirty="0"/>
              <a:t>A </a:t>
            </a:r>
            <a:r>
              <a:rPr lang="en-US" altLang="hu-HU" sz="2800" dirty="0" err="1"/>
              <a:t>merevítőrúdja</a:t>
            </a:r>
            <a:r>
              <a:rPr lang="en-US" altLang="hu-HU" sz="2800" dirty="0"/>
              <a:t> </a:t>
            </a:r>
            <a:r>
              <a:rPr lang="en-US" altLang="hu-HU" sz="2800" dirty="0" err="1"/>
              <a:t>készül</a:t>
            </a:r>
            <a:r>
              <a:rPr lang="en-US" altLang="hu-HU" sz="2800" dirty="0"/>
              <a:t> </a:t>
            </a:r>
            <a:r>
              <a:rPr lang="en-US" altLang="hu-HU" sz="2800" dirty="0" err="1"/>
              <a:t>fémből</a:t>
            </a:r>
            <a:r>
              <a:rPr lang="en-US" altLang="hu-HU" sz="2800" dirty="0"/>
              <a:t>, a </a:t>
            </a:r>
            <a:r>
              <a:rPr lang="en-US" altLang="hu-HU" sz="2800" dirty="0" err="1"/>
              <a:t>kivehető</a:t>
            </a:r>
            <a:r>
              <a:rPr lang="en-US" altLang="hu-HU" sz="2800" dirty="0"/>
              <a:t> </a:t>
            </a:r>
            <a:r>
              <a:rPr lang="en-US" altLang="hu-HU" sz="2800" dirty="0" err="1"/>
              <a:t>pótlásba</a:t>
            </a:r>
            <a:r>
              <a:rPr lang="en-US" altLang="hu-HU" sz="2800" dirty="0"/>
              <a:t> </a:t>
            </a:r>
            <a:r>
              <a:rPr lang="en-US" altLang="hu-HU" sz="2800" dirty="0" err="1"/>
              <a:t>készülő</a:t>
            </a:r>
            <a:r>
              <a:rPr lang="en-US" altLang="hu-HU" sz="2800" dirty="0"/>
              <a:t> “</a:t>
            </a:r>
            <a:r>
              <a:rPr lang="en-US" altLang="hu-HU" sz="2800" dirty="0" err="1"/>
              <a:t>lovas</a:t>
            </a:r>
            <a:r>
              <a:rPr lang="en-US" altLang="hu-HU" sz="2800" dirty="0"/>
              <a:t>” </a:t>
            </a:r>
            <a:r>
              <a:rPr lang="en-US" altLang="hu-HU" sz="2800" dirty="0" err="1"/>
              <a:t>elasztikus</a:t>
            </a:r>
            <a:r>
              <a:rPr lang="en-US" altLang="hu-HU" sz="2800" dirty="0"/>
              <a:t> </a:t>
            </a:r>
            <a:r>
              <a:rPr lang="en-US" altLang="hu-HU" sz="2800" dirty="0" err="1"/>
              <a:t>műanyag</a:t>
            </a:r>
            <a:r>
              <a:rPr lang="en-US" altLang="hu-HU" sz="2800" dirty="0"/>
              <a:t> </a:t>
            </a:r>
            <a:r>
              <a:rPr lang="en-US" altLang="hu-HU" sz="2800" dirty="0" err="1"/>
              <a:t>és</a:t>
            </a:r>
            <a:r>
              <a:rPr lang="en-US" altLang="hu-HU" sz="2800" dirty="0"/>
              <a:t> </a:t>
            </a:r>
            <a:r>
              <a:rPr lang="en-US" altLang="hu-HU" sz="2800" dirty="0" err="1"/>
              <a:t>cserélhető</a:t>
            </a:r>
            <a:endParaRPr lang="en-US" altLang="hu-HU" sz="2800" dirty="0"/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hu-HU" sz="2800" dirty="0"/>
          </a:p>
        </p:txBody>
      </p:sp>
      <p:pic>
        <p:nvPicPr>
          <p:cNvPr id="51204" name="Picture 8" descr="Képernyőfotó 2020-02-23 - 21.29.25.png">
            <a:extLst>
              <a:ext uri="{FF2B5EF4-FFF2-40B4-BE49-F238E27FC236}">
                <a16:creationId xmlns:a16="http://schemas.microsoft.com/office/drawing/2014/main" id="{7BC4F838-4E92-5A49-8FF0-FE4677724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51571"/>
            <a:ext cx="5634037" cy="286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2" descr="A képen zöldség látható&#10;&#10;Automatikusan generált leírás">
            <a:extLst>
              <a:ext uri="{FF2B5EF4-FFF2-40B4-BE49-F238E27FC236}">
                <a16:creationId xmlns:a16="http://schemas.microsoft.com/office/drawing/2014/main" id="{922D3E87-359A-F14D-8553-8C107B045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1947" y="3960815"/>
            <a:ext cx="2924315" cy="149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695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Kép 1">
            <a:extLst>
              <a:ext uri="{FF2B5EF4-FFF2-40B4-BE49-F238E27FC236}">
                <a16:creationId xmlns:a16="http://schemas.microsoft.com/office/drawing/2014/main" id="{6B642F94-32E7-4641-90CC-7EA8076EE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325" y="757239"/>
            <a:ext cx="4865688" cy="324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Szövegdoboz 2">
            <a:extLst>
              <a:ext uri="{FF2B5EF4-FFF2-40B4-BE49-F238E27FC236}">
                <a16:creationId xmlns:a16="http://schemas.microsoft.com/office/drawing/2014/main" id="{CF7D8060-9B85-C34A-A80F-653A36F3E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0938" y="757239"/>
            <a:ext cx="34718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hu-HU" altLang="hu-HU" sz="4400" b="1" dirty="0" err="1">
                <a:solidFill>
                  <a:srgbClr val="FFFF00"/>
                </a:solidFill>
              </a:rPr>
              <a:t>Vario</a:t>
            </a:r>
            <a:r>
              <a:rPr lang="hu-HU" altLang="hu-HU" sz="4400" b="1" dirty="0">
                <a:solidFill>
                  <a:srgbClr val="FFFF00"/>
                </a:solidFill>
              </a:rPr>
              <a:t> </a:t>
            </a:r>
            <a:r>
              <a:rPr lang="hu-HU" altLang="hu-HU" sz="4400" b="1" dirty="0" err="1">
                <a:solidFill>
                  <a:srgbClr val="FFFF00"/>
                </a:solidFill>
              </a:rPr>
              <a:t>kugel</a:t>
            </a:r>
            <a:endParaRPr lang="hu-HU" altLang="hu-HU" sz="4400" b="1" dirty="0">
              <a:solidFill>
                <a:srgbClr val="FFFF00"/>
              </a:solidFill>
            </a:endParaRPr>
          </a:p>
        </p:txBody>
      </p:sp>
      <p:pic>
        <p:nvPicPr>
          <p:cNvPr id="49156" name="Kép 3">
            <a:extLst>
              <a:ext uri="{FF2B5EF4-FFF2-40B4-BE49-F238E27FC236}">
                <a16:creationId xmlns:a16="http://schemas.microsoft.com/office/drawing/2014/main" id="{C0FAC3CE-2175-A246-BE5D-56D37C488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313" y="1931987"/>
            <a:ext cx="267335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43229DC2-DB8C-EB40-A883-E9EF2D6D9465}"/>
              </a:ext>
            </a:extLst>
          </p:cNvPr>
          <p:cNvSpPr txBox="1"/>
          <p:nvPr/>
        </p:nvSpPr>
        <p:spPr>
          <a:xfrm>
            <a:off x="300038" y="4605337"/>
            <a:ext cx="78152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hu-HU" sz="2800" dirty="0" err="1"/>
              <a:t>Vario</a:t>
            </a:r>
            <a:r>
              <a:rPr lang="hu-HU" altLang="hu-HU" sz="2800" dirty="0"/>
              <a:t> </a:t>
            </a:r>
            <a:r>
              <a:rPr lang="hu-HU" altLang="hu-HU" sz="2800" dirty="0" err="1"/>
              <a:t>Kugel</a:t>
            </a:r>
            <a:r>
              <a:rPr lang="hu-HU" altLang="hu-HU" sz="2800" dirty="0"/>
              <a:t> ankerek: </a:t>
            </a:r>
          </a:p>
          <a:p>
            <a:r>
              <a:rPr lang="hu-HU" altLang="hu-HU" sz="2800" dirty="0"/>
              <a:t>a fix részhez(</a:t>
            </a:r>
            <a:r>
              <a:rPr lang="hu-HU" altLang="hu-HU" sz="2800" dirty="0" err="1"/>
              <a:t>patrix</a:t>
            </a:r>
            <a:r>
              <a:rPr lang="hu-HU" altLang="hu-HU" sz="2800" dirty="0"/>
              <a:t>) egy gömb csuklóelem tartozik, amelyre egy speciális műanyag betét (</a:t>
            </a:r>
            <a:r>
              <a:rPr lang="hu-HU" altLang="hu-HU" sz="2800" dirty="0" err="1"/>
              <a:t>matrix</a:t>
            </a:r>
            <a:r>
              <a:rPr lang="hu-HU" altLang="hu-HU" sz="2800" dirty="0"/>
              <a:t>) kerül.</a:t>
            </a:r>
            <a:br>
              <a:rPr lang="hu-HU" altLang="hu-HU" sz="2800" dirty="0"/>
            </a:b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7865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>
            <a:extLst>
              <a:ext uri="{FF2B5EF4-FFF2-40B4-BE49-F238E27FC236}">
                <a16:creationId xmlns:a16="http://schemas.microsoft.com/office/drawing/2014/main" id="{5C956B86-1C2C-9B4B-A59A-E0A064206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4" y="414337"/>
            <a:ext cx="2789237" cy="1228725"/>
          </a:xfrm>
        </p:spPr>
        <p:txBody>
          <a:bodyPr/>
          <a:lstStyle/>
          <a:p>
            <a:pPr eaLnBrk="1" hangingPunct="1"/>
            <a:r>
              <a:rPr lang="en-US" altLang="hu-HU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</a:t>
            </a:r>
            <a:r>
              <a:rPr lang="en-US" altLang="hu-H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cap </a:t>
            </a:r>
          </a:p>
        </p:txBody>
      </p:sp>
      <p:pic>
        <p:nvPicPr>
          <p:cNvPr id="53251" name="Picture 3" descr="Képernyőfotó 2020-01-28 - 15.45.17.png">
            <a:extLst>
              <a:ext uri="{FF2B5EF4-FFF2-40B4-BE49-F238E27FC236}">
                <a16:creationId xmlns:a16="http://schemas.microsoft.com/office/drawing/2014/main" id="{843E4B54-42CE-3244-A68E-2CC6BFD9F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437" y="561181"/>
            <a:ext cx="5805488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 descr="Képernyőfotó 2020-02-23 - 21.25.15.png">
            <a:extLst>
              <a:ext uri="{FF2B5EF4-FFF2-40B4-BE49-F238E27FC236}">
                <a16:creationId xmlns:a16="http://schemas.microsoft.com/office/drawing/2014/main" id="{93F76A17-C101-024A-9634-6BFB16BA0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941" y="2864081"/>
            <a:ext cx="2434573" cy="372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Képernyőfotó 2020-02-23 - 21.24.38.png">
            <a:extLst>
              <a:ext uri="{FF2B5EF4-FFF2-40B4-BE49-F238E27FC236}">
                <a16:creationId xmlns:a16="http://schemas.microsoft.com/office/drawing/2014/main" id="{A1734787-25A1-B04B-86C8-69A9835AA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838607"/>
            <a:ext cx="5350166" cy="375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Egyenes összekötő nyíllal 2">
            <a:extLst>
              <a:ext uri="{FF2B5EF4-FFF2-40B4-BE49-F238E27FC236}">
                <a16:creationId xmlns:a16="http://schemas.microsoft.com/office/drawing/2014/main" id="{D31CB124-878F-2C4E-B0BB-EBC2DA9A1F24}"/>
              </a:ext>
            </a:extLst>
          </p:cNvPr>
          <p:cNvCxnSpPr/>
          <p:nvPr/>
        </p:nvCxnSpPr>
        <p:spPr>
          <a:xfrm flipV="1">
            <a:off x="3899647" y="3899647"/>
            <a:ext cx="5163671" cy="41685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id="{09CF412D-AE97-2346-BCC4-4DEBF0D5F10B}"/>
              </a:ext>
            </a:extLst>
          </p:cNvPr>
          <p:cNvCxnSpPr>
            <a:cxnSpLocks/>
          </p:cNvCxnSpPr>
          <p:nvPr/>
        </p:nvCxnSpPr>
        <p:spPr>
          <a:xfrm>
            <a:off x="3133165" y="4455644"/>
            <a:ext cx="5930153" cy="121005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85613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0F200-A601-6042-98A0-96CC6E06A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565" y="365125"/>
            <a:ext cx="10735235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r-HR" altLang="hu-H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OVERDENTURE </a:t>
            </a:r>
            <a:r>
              <a:rPr lang="hr-HR" altLang="hu-H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TELJES KIVEHET</a:t>
            </a:r>
            <a:r>
              <a:rPr lang="hr-HR" altLang="hu-H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Ő </a:t>
            </a:r>
            <a:r>
              <a:rPr lang="hr-HR" altLang="hu-H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FOGPÓTLÁS  (ELKÉSZÍTÉS) </a:t>
            </a:r>
            <a:endParaRPr lang="en-US" altLang="hu-H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275" name="Content Placeholder 2">
            <a:extLst>
              <a:ext uri="{FF2B5EF4-FFF2-40B4-BE49-F238E27FC236}">
                <a16:creationId xmlns:a16="http://schemas.microsoft.com/office/drawing/2014/main" id="{75D6B2A1-EBCD-964D-9163-D6108E7F0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835" y="1600201"/>
            <a:ext cx="6539941" cy="478715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u-HU" altLang="hu-HU" sz="3000" dirty="0"/>
              <a:t>Valamilyen finommechanikai elhorgonyzással rögzül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sz="3000" dirty="0" err="1"/>
              <a:t>Beültetésre</a:t>
            </a:r>
            <a:r>
              <a:rPr lang="hu-HU" altLang="hu-HU" sz="3000" dirty="0"/>
              <a:t> </a:t>
            </a:r>
            <a:r>
              <a:rPr lang="hu-HU" altLang="hu-HU" sz="3000" dirty="0" err="1"/>
              <a:t>kerülnek</a:t>
            </a:r>
            <a:r>
              <a:rPr lang="hu-HU" altLang="hu-HU" sz="3000" dirty="0"/>
              <a:t> az </a:t>
            </a:r>
            <a:r>
              <a:rPr lang="hu-HU" altLang="hu-HU" sz="3000" b="1" dirty="0" err="1"/>
              <a:t>implantátumok</a:t>
            </a:r>
            <a:r>
              <a:rPr lang="hu-HU" altLang="hu-HU" sz="3000" b="1" dirty="0"/>
              <a:t> </a:t>
            </a:r>
            <a:endParaRPr lang="hu-HU" altLang="hu-HU" sz="3000" dirty="0"/>
          </a:p>
          <a:p>
            <a:pPr eaLnBrk="1" hangingPunct="1">
              <a:lnSpc>
                <a:spcPct val="90000"/>
              </a:lnSpc>
            </a:pPr>
            <a:r>
              <a:rPr lang="hu-HU" altLang="hu-HU" sz="3000" dirty="0"/>
              <a:t>4-6 </a:t>
            </a:r>
            <a:r>
              <a:rPr lang="hu-HU" altLang="hu-HU" sz="3000" dirty="0" err="1"/>
              <a:t>hónapos</a:t>
            </a:r>
            <a:r>
              <a:rPr lang="hu-HU" altLang="hu-HU" sz="3000" dirty="0"/>
              <a:t> </a:t>
            </a:r>
            <a:r>
              <a:rPr lang="hu-HU" altLang="hu-HU" sz="3000" dirty="0" err="1"/>
              <a:t>gyógyulási</a:t>
            </a:r>
            <a:r>
              <a:rPr lang="hu-HU" altLang="hu-HU" sz="3000" dirty="0"/>
              <a:t> </a:t>
            </a:r>
            <a:r>
              <a:rPr lang="hu-HU" altLang="hu-HU" sz="3000" dirty="0" err="1"/>
              <a:t>időszak</a:t>
            </a:r>
            <a:r>
              <a:rPr lang="hu-HU" altLang="hu-HU" sz="3000" dirty="0"/>
              <a:t> </a:t>
            </a:r>
            <a:r>
              <a:rPr lang="hu-HU" altLang="hu-HU" sz="3000" dirty="0" err="1"/>
              <a:t>következik</a:t>
            </a:r>
            <a:r>
              <a:rPr lang="hu-HU" altLang="hu-HU" sz="3000" dirty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sz="3000" dirty="0"/>
              <a:t>A </a:t>
            </a:r>
            <a:r>
              <a:rPr lang="hu-HU" altLang="hu-HU" sz="3000" dirty="0" err="1"/>
              <a:t>gyógyulási</a:t>
            </a:r>
            <a:r>
              <a:rPr lang="hu-HU" altLang="hu-HU" sz="3000" dirty="0"/>
              <a:t> </a:t>
            </a:r>
            <a:r>
              <a:rPr lang="hu-HU" altLang="hu-HU" sz="3000" dirty="0" err="1"/>
              <a:t>ido</a:t>
            </a:r>
            <a:r>
              <a:rPr lang="hu-HU" altLang="hu-HU" sz="3000" dirty="0"/>
              <a:t>̋ </a:t>
            </a:r>
            <a:r>
              <a:rPr lang="hu-HU" altLang="hu-HU" sz="3000" dirty="0" err="1"/>
              <a:t>elteltével</a:t>
            </a:r>
            <a:r>
              <a:rPr lang="hu-HU" altLang="hu-HU" sz="3000" dirty="0"/>
              <a:t>, </a:t>
            </a:r>
            <a:r>
              <a:rPr lang="hu-HU" altLang="hu-HU" sz="3000" dirty="0" err="1"/>
              <a:t>felhelyezzük</a:t>
            </a:r>
            <a:r>
              <a:rPr lang="hu-HU" altLang="hu-HU" sz="3000" dirty="0"/>
              <a:t> az </a:t>
            </a:r>
            <a:r>
              <a:rPr lang="hu-HU" altLang="hu-HU" sz="3000" b="1" dirty="0" err="1"/>
              <a:t>implantátum</a:t>
            </a:r>
            <a:r>
              <a:rPr lang="hu-HU" altLang="hu-HU" sz="3000" dirty="0" err="1"/>
              <a:t>okra</a:t>
            </a:r>
            <a:r>
              <a:rPr lang="hu-HU" altLang="hu-HU" sz="3000" dirty="0"/>
              <a:t> a </a:t>
            </a:r>
            <a:r>
              <a:rPr lang="hu-HU" altLang="hu-HU" sz="3000" dirty="0" err="1"/>
              <a:t>felépítményeket</a:t>
            </a:r>
            <a:r>
              <a:rPr lang="hu-HU" altLang="hu-HU" sz="3000" dirty="0"/>
              <a:t>, melyhez majd </a:t>
            </a:r>
            <a:r>
              <a:rPr lang="hu-HU" altLang="hu-HU" sz="3000" dirty="0" err="1"/>
              <a:t>patentszerűen</a:t>
            </a:r>
            <a:r>
              <a:rPr lang="hu-HU" altLang="hu-HU" sz="3000" dirty="0"/>
              <a:t> </a:t>
            </a:r>
            <a:r>
              <a:rPr lang="hu-HU" altLang="hu-HU" sz="3000" dirty="0" err="1"/>
              <a:t>rögzül</a:t>
            </a:r>
            <a:r>
              <a:rPr lang="hu-HU" altLang="hu-HU" sz="3000" dirty="0"/>
              <a:t> a fogsor </a:t>
            </a:r>
          </a:p>
          <a:p>
            <a:pPr eaLnBrk="1" hangingPunct="1">
              <a:lnSpc>
                <a:spcPct val="90000"/>
              </a:lnSpc>
            </a:pPr>
            <a:endParaRPr lang="en-US" altLang="hu-HU" sz="3000" dirty="0"/>
          </a:p>
        </p:txBody>
      </p:sp>
      <p:pic>
        <p:nvPicPr>
          <p:cNvPr id="54276" name="Picture 3" descr="Képernyőfotó 2020-01-28 - 15.45.25.png">
            <a:extLst>
              <a:ext uri="{FF2B5EF4-FFF2-40B4-BE49-F238E27FC236}">
                <a16:creationId xmlns:a16="http://schemas.microsoft.com/office/drawing/2014/main" id="{06B5ECF9-A05D-0D41-9699-CA145CF12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009" y="1776047"/>
            <a:ext cx="2062287" cy="1711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2DEC20B4-E2AF-1A4F-8468-AF624E31F494}"/>
              </a:ext>
            </a:extLst>
          </p:cNvPr>
          <p:cNvSpPr txBox="1"/>
          <p:nvPr/>
        </p:nvSpPr>
        <p:spPr>
          <a:xfrm>
            <a:off x="7749153" y="5284922"/>
            <a:ext cx="3471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Nyomógombos vagy gömbretenciós elhorgonyzás</a:t>
            </a:r>
          </a:p>
        </p:txBody>
      </p:sp>
      <p:pic>
        <p:nvPicPr>
          <p:cNvPr id="5" name="Kép 4" descr="A képen beltéri, bezárás látható&#10;&#10;Automatikusan generált leírás">
            <a:extLst>
              <a:ext uri="{FF2B5EF4-FFF2-40B4-BE49-F238E27FC236}">
                <a16:creationId xmlns:a16="http://schemas.microsoft.com/office/drawing/2014/main" id="{CBA5C61C-1737-F545-B0BB-33EDA6DBB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0296" y="2909399"/>
            <a:ext cx="2835055" cy="212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636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artalom helye 2">
            <a:extLst>
              <a:ext uri="{FF2B5EF4-FFF2-40B4-BE49-F238E27FC236}">
                <a16:creationId xmlns:a16="http://schemas.microsoft.com/office/drawing/2014/main" id="{3C5AE281-1311-F842-8C0E-7FF2001CE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1039" y="3930929"/>
            <a:ext cx="5694406" cy="2703448"/>
          </a:xfrm>
        </p:spPr>
      </p:pic>
      <p:pic>
        <p:nvPicPr>
          <p:cNvPr id="55300" name="Picture 3" descr="Képernyőfotó 2020-01-28 - 15.50.11.png">
            <a:extLst>
              <a:ext uri="{FF2B5EF4-FFF2-40B4-BE49-F238E27FC236}">
                <a16:creationId xmlns:a16="http://schemas.microsoft.com/office/drawing/2014/main" id="{659A1FF0-2431-314E-B7B2-5AF96DC08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125"/>
            <a:ext cx="4616168" cy="3255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5352BC13-1B8B-1E4D-9A7C-04489012E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937" y="430481"/>
            <a:ext cx="4242492" cy="319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64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5291CA59-A84C-3B4F-AF7C-3577B151E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hu-HU" altLang="hu-HU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Kiveheto</a:t>
            </a:r>
            <a:r>
              <a:rPr lang="hu-HU" altLang="hu-HU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̋ </a:t>
            </a:r>
            <a:r>
              <a:rPr lang="hu-HU" altLang="hu-HU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fogpótlások</a:t>
            </a:r>
            <a:r>
              <a:rPr lang="hu-HU" altLang="hu-HU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hu-HU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63" name="Content Placeholder 2">
            <a:extLst>
              <a:ext uri="{FF2B5EF4-FFF2-40B4-BE49-F238E27FC236}">
                <a16:creationId xmlns:a16="http://schemas.microsoft.com/office/drawing/2014/main" id="{F697F75F-8F89-5C4A-B6F2-AC516B78A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>
              <a:lnSpc>
                <a:spcPct val="90000"/>
              </a:lnSpc>
              <a:buAutoNum type="arabicPeriod"/>
            </a:pPr>
            <a:r>
              <a:rPr lang="hu-HU" altLang="hu-HU" sz="3200" b="1" dirty="0"/>
              <a:t>Teljes </a:t>
            </a:r>
          </a:p>
          <a:p>
            <a:pPr marL="514350" indent="-514350" eaLnBrk="1" hangingPunct="1">
              <a:lnSpc>
                <a:spcPct val="90000"/>
              </a:lnSpc>
              <a:buAutoNum type="arabicPeriod"/>
            </a:pPr>
            <a:r>
              <a:rPr lang="hu-HU" altLang="hu-HU" sz="3200" b="1" dirty="0" err="1"/>
              <a:t>Részleges</a:t>
            </a:r>
            <a:r>
              <a:rPr lang="hu-HU" altLang="hu-HU" sz="3200" b="1" dirty="0"/>
              <a:t> 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hu-HU" altLang="hu-HU" b="1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hu-HU" altLang="hu-HU" b="1" dirty="0"/>
          </a:p>
          <a:p>
            <a:pPr eaLnBrk="1" hangingPunct="1">
              <a:lnSpc>
                <a:spcPct val="90000"/>
              </a:lnSpc>
            </a:pPr>
            <a:r>
              <a:rPr lang="hu-HU" altLang="hu-HU" b="1" dirty="0" err="1"/>
              <a:t>Műanyag</a:t>
            </a:r>
            <a:endParaRPr lang="hu-HU" altLang="hu-HU" b="1" dirty="0"/>
          </a:p>
          <a:p>
            <a:pPr lvl="1" eaLnBrk="1" hangingPunct="1">
              <a:lnSpc>
                <a:spcPct val="90000"/>
              </a:lnSpc>
            </a:pPr>
            <a:r>
              <a:rPr lang="en-US" altLang="hu-HU" b="1" dirty="0"/>
              <a:t>H</a:t>
            </a:r>
            <a:r>
              <a:rPr lang="hu-HU" altLang="hu-HU" b="1" dirty="0" err="1"/>
              <a:t>agyományos</a:t>
            </a:r>
            <a:r>
              <a:rPr lang="hu-HU" altLang="hu-HU" b="1" dirty="0"/>
              <a:t> </a:t>
            </a:r>
            <a:r>
              <a:rPr lang="hu-HU" altLang="hu-HU" b="1" dirty="0" err="1"/>
              <a:t>akrilát</a:t>
            </a:r>
            <a:endParaRPr lang="hu-HU" altLang="hu-HU" b="1" dirty="0"/>
          </a:p>
          <a:p>
            <a:pPr lvl="1" eaLnBrk="1" hangingPunct="1">
              <a:lnSpc>
                <a:spcPct val="90000"/>
              </a:lnSpc>
            </a:pPr>
            <a:r>
              <a:rPr lang="hu-HU" altLang="hu-HU" b="1" dirty="0"/>
              <a:t>Rugalmas ( </a:t>
            </a:r>
            <a:r>
              <a:rPr lang="hu-HU" altLang="hu-HU" b="1" dirty="0" err="1"/>
              <a:t>biotech</a:t>
            </a:r>
            <a:r>
              <a:rPr lang="hu-HU" altLang="hu-HU" b="1" dirty="0"/>
              <a:t> vagy </a:t>
            </a:r>
            <a:r>
              <a:rPr lang="hu-HU" altLang="hu-HU" b="1" dirty="0" err="1"/>
              <a:t>valplast</a:t>
            </a:r>
            <a:r>
              <a:rPr lang="hu-HU" altLang="hu-HU" b="1" dirty="0"/>
              <a:t>) 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b="1" dirty="0" err="1"/>
              <a:t>Fém</a:t>
            </a:r>
            <a:r>
              <a:rPr lang="hu-HU" altLang="hu-HU" b="1" dirty="0"/>
              <a:t> </a:t>
            </a:r>
            <a:r>
              <a:rPr lang="hu-HU" altLang="hu-HU" b="1" dirty="0" err="1"/>
              <a:t>és</a:t>
            </a:r>
            <a:r>
              <a:rPr lang="hu-HU" altLang="hu-HU" b="1" dirty="0"/>
              <a:t> </a:t>
            </a:r>
            <a:r>
              <a:rPr lang="hu-HU" altLang="hu-HU" b="1" dirty="0" err="1"/>
              <a:t>műanyag</a:t>
            </a:r>
            <a:r>
              <a:rPr lang="hu-HU" altLang="hu-HU" b="1" dirty="0"/>
              <a:t> </a:t>
            </a:r>
            <a:r>
              <a:rPr lang="hu-HU" altLang="hu-HU" b="1" dirty="0" err="1"/>
              <a:t>kombinációja</a:t>
            </a:r>
            <a:endParaRPr lang="hu-HU" altLang="hu-HU" b="1" dirty="0"/>
          </a:p>
          <a:p>
            <a:pPr eaLnBrk="1" hangingPunct="1">
              <a:lnSpc>
                <a:spcPct val="90000"/>
              </a:lnSpc>
            </a:pPr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29032311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>
            <a:extLst>
              <a:ext uri="{FF2B5EF4-FFF2-40B4-BE49-F238E27FC236}">
                <a16:creationId xmlns:a16="http://schemas.microsoft.com/office/drawing/2014/main" id="{1C2226C8-902F-6B4B-951A-4448B0A8B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Kombinált</a:t>
            </a:r>
            <a:r>
              <a:rPr lang="hu-HU" altLang="hu-H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fogpótlás </a:t>
            </a:r>
            <a:endParaRPr lang="en-US" altLang="hu-H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83" name="Content Placeholder 2">
            <a:extLst>
              <a:ext uri="{FF2B5EF4-FFF2-40B4-BE49-F238E27FC236}">
                <a16:creationId xmlns:a16="http://schemas.microsoft.com/office/drawing/2014/main" id="{11BB63FB-F73B-E941-AC5A-BDE26BA4D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None/>
            </a:pPr>
            <a:r>
              <a:rPr lang="hu-HU" altLang="hu-HU" sz="3200" b="1" dirty="0" err="1">
                <a:solidFill>
                  <a:srgbClr val="FFC000"/>
                </a:solidFill>
              </a:rPr>
              <a:t>Kiveheto</a:t>
            </a:r>
            <a:r>
              <a:rPr lang="hu-HU" altLang="hu-HU" sz="3200" b="1" dirty="0">
                <a:solidFill>
                  <a:srgbClr val="FFC000"/>
                </a:solidFill>
              </a:rPr>
              <a:t>̋ </a:t>
            </a:r>
            <a:r>
              <a:rPr lang="hu-HU" altLang="hu-HU" sz="3200" b="1" dirty="0" err="1">
                <a:solidFill>
                  <a:srgbClr val="FFC000"/>
                </a:solidFill>
              </a:rPr>
              <a:t>és</a:t>
            </a:r>
            <a:r>
              <a:rPr lang="hu-HU" altLang="hu-HU" sz="3200" b="1" dirty="0">
                <a:solidFill>
                  <a:srgbClr val="FFC000"/>
                </a:solidFill>
              </a:rPr>
              <a:t> a </a:t>
            </a:r>
            <a:r>
              <a:rPr lang="hu-HU" altLang="hu-HU" sz="3200" b="1" dirty="0" err="1">
                <a:solidFill>
                  <a:srgbClr val="FFC000"/>
                </a:solidFill>
              </a:rPr>
              <a:t>rögzített</a:t>
            </a:r>
            <a:r>
              <a:rPr lang="hu-HU" altLang="hu-HU" sz="3200" b="1" dirty="0">
                <a:solidFill>
                  <a:srgbClr val="FFC000"/>
                </a:solidFill>
              </a:rPr>
              <a:t> </a:t>
            </a:r>
            <a:r>
              <a:rPr lang="hu-HU" altLang="hu-HU" sz="3200" b="1" dirty="0" err="1">
                <a:solidFill>
                  <a:srgbClr val="FFC000"/>
                </a:solidFill>
              </a:rPr>
              <a:t>részből</a:t>
            </a:r>
            <a:r>
              <a:rPr lang="hu-HU" altLang="hu-HU" sz="3200" b="1" dirty="0">
                <a:solidFill>
                  <a:srgbClr val="FFC000"/>
                </a:solidFill>
              </a:rPr>
              <a:t> áll 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endParaRPr lang="hu-HU" altLang="hu-HU" sz="3200" b="1" dirty="0">
              <a:solidFill>
                <a:srgbClr val="FFC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hu-HU" altLang="hu-HU" dirty="0"/>
              <a:t>A </a:t>
            </a:r>
            <a:r>
              <a:rPr lang="hu-HU" altLang="hu-HU" dirty="0" err="1"/>
              <a:t>kapcsolódást</a:t>
            </a:r>
            <a:r>
              <a:rPr lang="hu-HU" altLang="hu-HU" dirty="0"/>
              <a:t> a </a:t>
            </a:r>
            <a:r>
              <a:rPr lang="hu-HU" altLang="hu-HU" dirty="0" err="1"/>
              <a:t>kiveheto</a:t>
            </a:r>
            <a:r>
              <a:rPr lang="hu-HU" altLang="hu-HU" dirty="0"/>
              <a:t>̋ </a:t>
            </a:r>
            <a:r>
              <a:rPr lang="hu-HU" altLang="hu-HU" dirty="0" err="1"/>
              <a:t>és</a:t>
            </a:r>
            <a:r>
              <a:rPr lang="hu-HU" altLang="hu-HU" dirty="0"/>
              <a:t> a </a:t>
            </a:r>
            <a:r>
              <a:rPr lang="hu-HU" altLang="hu-HU" dirty="0" err="1"/>
              <a:t>rögzített</a:t>
            </a:r>
            <a:r>
              <a:rPr lang="hu-HU" altLang="hu-HU" dirty="0"/>
              <a:t> </a:t>
            </a:r>
            <a:r>
              <a:rPr lang="hu-HU" altLang="hu-HU" dirty="0" err="1"/>
              <a:t>rész</a:t>
            </a:r>
            <a:r>
              <a:rPr lang="hu-HU" altLang="hu-HU" dirty="0"/>
              <a:t> </a:t>
            </a:r>
            <a:r>
              <a:rPr lang="hu-HU" altLang="hu-HU" dirty="0" err="1"/>
              <a:t>között</a:t>
            </a:r>
            <a:r>
              <a:rPr lang="hu-HU" altLang="hu-HU" dirty="0"/>
              <a:t> egy rejtett </a:t>
            </a:r>
            <a:r>
              <a:rPr lang="hu-HU" altLang="hu-HU" dirty="0" err="1"/>
              <a:t>elhorgonyzási</a:t>
            </a:r>
            <a:r>
              <a:rPr lang="hu-HU" altLang="hu-HU" dirty="0"/>
              <a:t> rendszer </a:t>
            </a:r>
            <a:r>
              <a:rPr lang="hu-HU" altLang="hu-HU" dirty="0" err="1"/>
              <a:t>biztosítja</a:t>
            </a:r>
            <a:r>
              <a:rPr lang="hu-HU" altLang="hu-HU" dirty="0"/>
              <a:t> </a:t>
            </a:r>
          </a:p>
          <a:p>
            <a:pPr marL="457200" lvl="1" indent="0">
              <a:buNone/>
            </a:pPr>
            <a:r>
              <a:rPr lang="hu-HU" altLang="hu-HU" sz="2800" dirty="0"/>
              <a:t>				</a:t>
            </a:r>
            <a:r>
              <a:rPr lang="hu-HU" altLang="hu-HU" sz="3200" dirty="0">
                <a:solidFill>
                  <a:srgbClr val="FFC000"/>
                </a:solidFill>
              </a:rPr>
              <a:t>Kapocs nem </a:t>
            </a:r>
            <a:r>
              <a:rPr lang="hu-HU" altLang="hu-HU" sz="3200" dirty="0" err="1">
                <a:solidFill>
                  <a:srgbClr val="FFC000"/>
                </a:solidFill>
              </a:rPr>
              <a:t>láthato</a:t>
            </a:r>
            <a:r>
              <a:rPr lang="hu-HU" altLang="hu-HU" sz="3200" dirty="0">
                <a:solidFill>
                  <a:srgbClr val="FFC000"/>
                </a:solidFill>
              </a:rPr>
              <a:t>́! </a:t>
            </a:r>
          </a:p>
          <a:p>
            <a:pPr marL="457200" lvl="1" indent="0">
              <a:buNone/>
            </a:pPr>
            <a:endParaRPr lang="hu-HU" altLang="hu-HU" sz="2800" dirty="0">
              <a:solidFill>
                <a:srgbClr val="FFC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hu-HU" altLang="hu-HU" sz="2400" dirty="0"/>
              <a:t>Rejtett </a:t>
            </a:r>
            <a:r>
              <a:rPr lang="hu-HU" altLang="hu-HU" sz="2400" dirty="0" err="1"/>
              <a:t>elhorgonyzási</a:t>
            </a:r>
            <a:r>
              <a:rPr lang="hu-HU" altLang="hu-HU" sz="2400" dirty="0"/>
              <a:t> rendszer </a:t>
            </a:r>
          </a:p>
          <a:p>
            <a:pPr marL="457200" lvl="1" indent="0"/>
            <a:r>
              <a:rPr lang="hu-HU" altLang="hu-HU" dirty="0" err="1"/>
              <a:t>preci</a:t>
            </a:r>
            <a:r>
              <a:rPr lang="hu-HU" altLang="hu-HU" dirty="0"/>
              <a:t> (</a:t>
            </a:r>
            <a:r>
              <a:rPr lang="hu-HU" altLang="hu-HU" dirty="0" err="1"/>
              <a:t>vertix</a:t>
            </a:r>
            <a:r>
              <a:rPr lang="hu-HU" altLang="hu-HU" dirty="0"/>
              <a:t> vagy </a:t>
            </a:r>
            <a:r>
              <a:rPr lang="hu-HU" altLang="hu-HU" dirty="0" err="1"/>
              <a:t>horix</a:t>
            </a:r>
            <a:r>
              <a:rPr lang="hu-HU" altLang="hu-HU" dirty="0"/>
              <a:t>)</a:t>
            </a:r>
          </a:p>
          <a:p>
            <a:pPr marL="457200" lvl="1" indent="0"/>
            <a:r>
              <a:rPr lang="hu-HU" altLang="hu-HU" dirty="0" err="1"/>
              <a:t>ot-cap</a:t>
            </a:r>
            <a:endParaRPr lang="hu-HU" altLang="hu-HU" dirty="0"/>
          </a:p>
          <a:p>
            <a:pPr marL="457200" lvl="1" indent="0"/>
            <a:r>
              <a:rPr lang="hu-HU" altLang="hu-HU" dirty="0" err="1"/>
              <a:t>vario</a:t>
            </a:r>
            <a:r>
              <a:rPr lang="hu-HU" altLang="hu-HU" dirty="0"/>
              <a:t> </a:t>
            </a:r>
            <a:r>
              <a:rPr lang="hu-HU" altLang="hu-HU" dirty="0" err="1"/>
              <a:t>kugel</a:t>
            </a:r>
            <a:r>
              <a:rPr lang="hu-HU" altLang="hu-HU" dirty="0"/>
              <a:t>, </a:t>
            </a:r>
            <a:r>
              <a:rPr lang="hu-HU" altLang="hu-HU" dirty="0" err="1"/>
              <a:t>stb</a:t>
            </a:r>
            <a:endParaRPr lang="hu-HU" altLang="hu-HU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hu-HU"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DD8376C8-C13B-1741-8830-ABE9AB1CD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344" y="3752026"/>
            <a:ext cx="3467859" cy="287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841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:a16="http://schemas.microsoft.com/office/drawing/2014/main" id="{4AEB3CBC-11D8-FA41-961C-44474BAB2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Fogpótlás készítése</a:t>
            </a:r>
            <a:br>
              <a:rPr lang="hu-HU" altLang="hu-H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altLang="hu-H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Alapvető </a:t>
            </a:r>
            <a:r>
              <a:rPr lang="hu-HU" altLang="hu-HU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protetikai</a:t>
            </a:r>
            <a:r>
              <a:rPr lang="hu-HU" altLang="hu-H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műveletek</a:t>
            </a:r>
            <a:endParaRPr lang="en-US" altLang="hu-H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23" name="Content Placeholder 2">
            <a:extLst>
              <a:ext uri="{FF2B5EF4-FFF2-40B4-BE49-F238E27FC236}">
                <a16:creationId xmlns:a16="http://schemas.microsoft.com/office/drawing/2014/main" id="{100267A9-D501-FE49-93EA-0C83639C3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953" y="1976717"/>
            <a:ext cx="11468745" cy="4881283"/>
          </a:xfrm>
        </p:spPr>
        <p:txBody>
          <a:bodyPr>
            <a:normAutofit fontScale="85000" lnSpcReduction="20000"/>
          </a:bodyPr>
          <a:lstStyle/>
          <a:p>
            <a:pPr marL="514350" indent="-514350" eaLnBrk="1" hangingPunct="1">
              <a:buFont typeface="+mj-lt"/>
              <a:buAutoNum type="arabicPeriod"/>
            </a:pPr>
            <a:r>
              <a:rPr lang="en-US" altLang="hu-HU" dirty="0" err="1"/>
              <a:t>Általános</a:t>
            </a:r>
            <a:r>
              <a:rPr lang="en-US" altLang="hu-HU" dirty="0"/>
              <a:t>, </a:t>
            </a:r>
            <a:r>
              <a:rPr lang="en-US" altLang="hu-HU" dirty="0" err="1"/>
              <a:t>fogászati</a:t>
            </a:r>
            <a:r>
              <a:rPr lang="en-US" altLang="hu-HU" dirty="0"/>
              <a:t> </a:t>
            </a:r>
            <a:r>
              <a:rPr lang="en-US" altLang="hu-HU" dirty="0" err="1"/>
              <a:t>anamnézis</a:t>
            </a:r>
            <a:endParaRPr lang="en-US" altLang="hu-HU" dirty="0"/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hu-HU" dirty="0" err="1"/>
              <a:t>Szájvizsgálat</a:t>
            </a:r>
            <a:r>
              <a:rPr lang="en-US" altLang="hu-HU" dirty="0"/>
              <a:t>, </a:t>
            </a:r>
            <a:r>
              <a:rPr lang="en-US" altLang="hu-HU" dirty="0" err="1"/>
              <a:t>rtg</a:t>
            </a:r>
            <a:r>
              <a:rPr lang="en-US" altLang="hu-HU" dirty="0"/>
              <a:t> </a:t>
            </a:r>
            <a:r>
              <a:rPr lang="en-US" altLang="hu-HU" dirty="0" err="1"/>
              <a:t>felvételek</a:t>
            </a:r>
            <a:endParaRPr lang="en-US" altLang="hu-HU" dirty="0"/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hu-HU" dirty="0" err="1"/>
              <a:t>Kezelési</a:t>
            </a:r>
            <a:r>
              <a:rPr lang="en-US" altLang="hu-HU" dirty="0"/>
              <a:t> </a:t>
            </a:r>
            <a:r>
              <a:rPr lang="en-US" altLang="hu-HU" dirty="0" err="1"/>
              <a:t>terv</a:t>
            </a:r>
            <a:r>
              <a:rPr lang="en-US" altLang="hu-HU" dirty="0"/>
              <a:t> </a:t>
            </a:r>
            <a:r>
              <a:rPr lang="en-US" altLang="hu-HU" dirty="0" err="1"/>
              <a:t>készítése</a:t>
            </a:r>
            <a:endParaRPr lang="en-US" altLang="hu-HU" dirty="0"/>
          </a:p>
          <a:p>
            <a:pPr marL="514350" indent="-514350">
              <a:buFont typeface="+mj-lt"/>
              <a:buAutoNum type="arabicPeriod"/>
            </a:pPr>
            <a:r>
              <a:rPr lang="en-US" altLang="hu-HU" dirty="0" err="1"/>
              <a:t>Előkészítő</a:t>
            </a:r>
            <a:r>
              <a:rPr lang="en-US" altLang="hu-HU" dirty="0"/>
              <a:t> </a:t>
            </a:r>
            <a:r>
              <a:rPr lang="en-US" altLang="hu-HU" dirty="0" err="1"/>
              <a:t>műveletek</a:t>
            </a:r>
            <a:r>
              <a:rPr lang="en-US" altLang="hu-HU" dirty="0"/>
              <a:t> – </a:t>
            </a:r>
            <a:r>
              <a:rPr lang="en-US" altLang="hu-HU" dirty="0" err="1"/>
              <a:t>szájsebészeti</a:t>
            </a:r>
            <a:r>
              <a:rPr lang="en-US" altLang="hu-HU" dirty="0"/>
              <a:t>, </a:t>
            </a:r>
            <a:r>
              <a:rPr lang="en-US" altLang="hu-HU" dirty="0" err="1"/>
              <a:t>konzerváló</a:t>
            </a:r>
            <a:r>
              <a:rPr lang="en-US" altLang="hu-HU" dirty="0"/>
              <a:t>, </a:t>
            </a:r>
            <a:r>
              <a:rPr lang="en-US" altLang="hu-HU" dirty="0" err="1"/>
              <a:t>endodonciai</a:t>
            </a:r>
            <a:r>
              <a:rPr lang="en-US" altLang="hu-HU" dirty="0"/>
              <a:t>, </a:t>
            </a:r>
            <a:r>
              <a:rPr lang="en-US" altLang="hu-HU" dirty="0" err="1"/>
              <a:t>parodontológiai</a:t>
            </a:r>
            <a:r>
              <a:rPr lang="en-US" altLang="hu-HU" dirty="0"/>
              <a:t> </a:t>
            </a:r>
            <a:r>
              <a:rPr lang="en-US" altLang="hu-HU" dirty="0" err="1"/>
              <a:t>beavatkozások</a:t>
            </a:r>
            <a:r>
              <a:rPr lang="en-US" altLang="hu-HU" dirty="0"/>
              <a:t>, 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hu-HU" dirty="0" err="1">
                <a:solidFill>
                  <a:srgbClr val="FFC000"/>
                </a:solidFill>
              </a:rPr>
              <a:t>Fogak</a:t>
            </a:r>
            <a:r>
              <a:rPr lang="en-US" altLang="hu-HU" dirty="0">
                <a:solidFill>
                  <a:srgbClr val="FFC000"/>
                </a:solidFill>
              </a:rPr>
              <a:t> </a:t>
            </a:r>
            <a:r>
              <a:rPr lang="en-US" altLang="hu-HU" dirty="0" err="1">
                <a:solidFill>
                  <a:srgbClr val="FFC000"/>
                </a:solidFill>
              </a:rPr>
              <a:t>preparálása</a:t>
            </a:r>
            <a:r>
              <a:rPr lang="en-US" altLang="hu-HU" dirty="0">
                <a:solidFill>
                  <a:srgbClr val="FFC000"/>
                </a:solidFill>
              </a:rPr>
              <a:t> </a:t>
            </a:r>
            <a:r>
              <a:rPr lang="hu-HU" altLang="hu-HU" dirty="0">
                <a:solidFill>
                  <a:srgbClr val="FFC000"/>
                </a:solidFill>
                <a:latin typeface="Arial" panose="020B0604020202020204" pitchFamily="34" charset="0"/>
              </a:rPr>
              <a:t>/ előkészítése</a:t>
            </a:r>
            <a:endParaRPr lang="en-US" altLang="hu-HU" dirty="0">
              <a:solidFill>
                <a:srgbClr val="FFC000"/>
              </a:solidFill>
              <a:latin typeface="Arial" panose="020B0604020202020204" pitchFamily="34" charset="0"/>
            </a:endParaRP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hu-HU" dirty="0" err="1">
                <a:solidFill>
                  <a:srgbClr val="FFC000"/>
                </a:solidFill>
              </a:rPr>
              <a:t>Lenyomatvétel</a:t>
            </a:r>
            <a:r>
              <a:rPr lang="en-US" altLang="hu-HU" dirty="0">
                <a:solidFill>
                  <a:srgbClr val="FFC000"/>
                </a:solidFill>
              </a:rPr>
              <a:t>, </a:t>
            </a:r>
            <a:r>
              <a:rPr lang="en-US" altLang="hu-HU" dirty="0" err="1">
                <a:solidFill>
                  <a:srgbClr val="FFC000"/>
                </a:solidFill>
              </a:rPr>
              <a:t>lenyomatok</a:t>
            </a:r>
            <a:r>
              <a:rPr lang="en-US" altLang="hu-HU" dirty="0">
                <a:solidFill>
                  <a:srgbClr val="FFC000"/>
                </a:solidFill>
              </a:rPr>
              <a:t> </a:t>
            </a:r>
            <a:r>
              <a:rPr lang="en-US" altLang="hu-HU" dirty="0" err="1">
                <a:solidFill>
                  <a:srgbClr val="FFC000"/>
                </a:solidFill>
              </a:rPr>
              <a:t>készítése</a:t>
            </a:r>
            <a:endParaRPr lang="en-US" altLang="hu-HU" dirty="0">
              <a:solidFill>
                <a:srgbClr val="FFC000"/>
              </a:solidFill>
            </a:endParaRP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hu-HU" dirty="0" err="1">
                <a:solidFill>
                  <a:srgbClr val="FFC000"/>
                </a:solidFill>
              </a:rPr>
              <a:t>Fogtechnikai</a:t>
            </a:r>
            <a:r>
              <a:rPr lang="en-US" altLang="hu-HU" dirty="0">
                <a:solidFill>
                  <a:srgbClr val="FFC000"/>
                </a:solidFill>
              </a:rPr>
              <a:t> </a:t>
            </a:r>
            <a:r>
              <a:rPr lang="en-US" altLang="hu-HU" dirty="0" err="1">
                <a:solidFill>
                  <a:srgbClr val="FFC000"/>
                </a:solidFill>
              </a:rPr>
              <a:t>munkafázis</a:t>
            </a:r>
            <a:endParaRPr lang="en-US" altLang="hu-HU" dirty="0">
              <a:solidFill>
                <a:srgbClr val="FFC000"/>
              </a:solidFill>
            </a:endParaRPr>
          </a:p>
          <a:p>
            <a:pPr marL="914400" lvl="1" indent="-457200" eaLnBrk="1" hangingPunct="1">
              <a:buFont typeface="+mj-lt"/>
              <a:buAutoNum type="arabicPeriod"/>
            </a:pPr>
            <a:r>
              <a:rPr lang="en-US" altLang="hu-HU" dirty="0" err="1">
                <a:solidFill>
                  <a:srgbClr val="FFC000"/>
                </a:solidFill>
              </a:rPr>
              <a:t>Mintakészítés</a:t>
            </a:r>
            <a:r>
              <a:rPr lang="en-US" altLang="hu-HU" dirty="0">
                <a:solidFill>
                  <a:srgbClr val="FFC000"/>
                </a:solidFill>
              </a:rPr>
              <a:t> (</a:t>
            </a:r>
            <a:r>
              <a:rPr lang="en-US" altLang="hu-HU" dirty="0" err="1">
                <a:solidFill>
                  <a:srgbClr val="FFC000"/>
                </a:solidFill>
              </a:rPr>
              <a:t>szekciós</a:t>
            </a:r>
            <a:r>
              <a:rPr lang="en-US" altLang="hu-HU" dirty="0">
                <a:solidFill>
                  <a:srgbClr val="FFC000"/>
                </a:solidFill>
              </a:rPr>
              <a:t> </a:t>
            </a:r>
            <a:r>
              <a:rPr lang="en-US" altLang="hu-HU" dirty="0" err="1">
                <a:solidFill>
                  <a:srgbClr val="FFC000"/>
                </a:solidFill>
              </a:rPr>
              <a:t>minta</a:t>
            </a:r>
            <a:r>
              <a:rPr lang="en-US" altLang="hu-HU" dirty="0">
                <a:solidFill>
                  <a:srgbClr val="FFC000"/>
                </a:solidFill>
              </a:rPr>
              <a:t>, </a:t>
            </a:r>
            <a:r>
              <a:rPr lang="en-US" altLang="hu-HU" dirty="0" err="1">
                <a:solidFill>
                  <a:srgbClr val="FFC000"/>
                </a:solidFill>
              </a:rPr>
              <a:t>nyerspróba</a:t>
            </a:r>
            <a:r>
              <a:rPr lang="en-US" altLang="hu-HU" dirty="0">
                <a:solidFill>
                  <a:srgbClr val="FFC000"/>
                </a:solidFill>
              </a:rPr>
              <a:t>, </a:t>
            </a:r>
            <a:r>
              <a:rPr lang="en-US" altLang="hu-HU" dirty="0" err="1">
                <a:solidFill>
                  <a:srgbClr val="FFC000"/>
                </a:solidFill>
              </a:rPr>
              <a:t>fogpróba</a:t>
            </a:r>
            <a:r>
              <a:rPr lang="en-US" altLang="hu-HU" dirty="0">
                <a:solidFill>
                  <a:srgbClr val="FFC000"/>
                </a:solidFill>
              </a:rPr>
              <a:t>)</a:t>
            </a:r>
          </a:p>
          <a:p>
            <a:pPr marL="914400" lvl="1" indent="-457200" eaLnBrk="1" hangingPunct="1">
              <a:buFont typeface="+mj-lt"/>
              <a:buAutoNum type="arabicPeriod"/>
            </a:pPr>
            <a:r>
              <a:rPr lang="en-US" altLang="hu-HU" dirty="0" err="1">
                <a:solidFill>
                  <a:srgbClr val="FFC000"/>
                </a:solidFill>
              </a:rPr>
              <a:t>Fogmű</a:t>
            </a:r>
            <a:r>
              <a:rPr lang="en-US" altLang="hu-HU" dirty="0">
                <a:solidFill>
                  <a:srgbClr val="FFC000"/>
                </a:solidFill>
              </a:rPr>
              <a:t> </a:t>
            </a:r>
            <a:r>
              <a:rPr lang="en-US" altLang="hu-HU" dirty="0" err="1">
                <a:solidFill>
                  <a:srgbClr val="FFC000"/>
                </a:solidFill>
              </a:rPr>
              <a:t>elkészítése</a:t>
            </a:r>
            <a:endParaRPr lang="en-US" altLang="hu-HU" dirty="0">
              <a:solidFill>
                <a:srgbClr val="FFC000"/>
              </a:solidFill>
            </a:endParaRP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hu-HU" dirty="0">
                <a:solidFill>
                  <a:srgbClr val="FFC000"/>
                </a:solidFill>
              </a:rPr>
              <a:t>Centralis </a:t>
            </a:r>
            <a:r>
              <a:rPr lang="en-US" altLang="hu-HU" dirty="0" err="1">
                <a:solidFill>
                  <a:srgbClr val="FFC000"/>
                </a:solidFill>
              </a:rPr>
              <a:t>oclusio</a:t>
            </a:r>
            <a:r>
              <a:rPr lang="en-US" altLang="hu-HU" dirty="0">
                <a:solidFill>
                  <a:srgbClr val="FFC000"/>
                </a:solidFill>
              </a:rPr>
              <a:t> </a:t>
            </a:r>
            <a:r>
              <a:rPr lang="en-US" altLang="hu-HU" dirty="0" err="1">
                <a:solidFill>
                  <a:srgbClr val="FFC000"/>
                </a:solidFill>
              </a:rPr>
              <a:t>meghatározása</a:t>
            </a:r>
            <a:r>
              <a:rPr lang="en-US" altLang="hu-HU" dirty="0">
                <a:solidFill>
                  <a:srgbClr val="FFC000"/>
                </a:solidFill>
              </a:rPr>
              <a:t>, </a:t>
            </a:r>
            <a:r>
              <a:rPr lang="en-US" altLang="hu-HU" dirty="0" err="1">
                <a:solidFill>
                  <a:srgbClr val="FFC000"/>
                </a:solidFill>
              </a:rPr>
              <a:t>rögzítése</a:t>
            </a:r>
            <a:endParaRPr lang="en-US" altLang="hu-HU" dirty="0">
              <a:solidFill>
                <a:srgbClr val="FFC000"/>
              </a:solidFill>
            </a:endParaRP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hu-HU" dirty="0" err="1">
                <a:solidFill>
                  <a:srgbClr val="FFC000"/>
                </a:solidFill>
              </a:rPr>
              <a:t>Fogművek</a:t>
            </a:r>
            <a:r>
              <a:rPr lang="en-US" altLang="hu-HU" dirty="0">
                <a:solidFill>
                  <a:srgbClr val="FFC000"/>
                </a:solidFill>
              </a:rPr>
              <a:t>/</a:t>
            </a:r>
            <a:r>
              <a:rPr lang="en-US" altLang="hu-HU" dirty="0" err="1">
                <a:solidFill>
                  <a:srgbClr val="FFC000"/>
                </a:solidFill>
              </a:rPr>
              <a:t>fogpótlások</a:t>
            </a:r>
            <a:r>
              <a:rPr lang="en-US" altLang="hu-HU" dirty="0">
                <a:solidFill>
                  <a:srgbClr val="FFC000"/>
                </a:solidFill>
              </a:rPr>
              <a:t> </a:t>
            </a:r>
            <a:r>
              <a:rPr lang="en-US" altLang="hu-HU" dirty="0" err="1">
                <a:solidFill>
                  <a:srgbClr val="FFC000"/>
                </a:solidFill>
              </a:rPr>
              <a:t>próbája</a:t>
            </a:r>
            <a:endParaRPr lang="en-US" altLang="hu-HU" dirty="0">
              <a:solidFill>
                <a:srgbClr val="FFC000"/>
              </a:solidFill>
            </a:endParaRP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hu-HU" dirty="0" err="1">
                <a:solidFill>
                  <a:srgbClr val="FFC000"/>
                </a:solidFill>
              </a:rPr>
              <a:t>Fogműveg</a:t>
            </a:r>
            <a:r>
              <a:rPr lang="en-US" altLang="hu-HU" dirty="0">
                <a:solidFill>
                  <a:srgbClr val="FFC000"/>
                </a:solidFill>
              </a:rPr>
              <a:t>/</a:t>
            </a:r>
            <a:r>
              <a:rPr lang="en-US" altLang="hu-HU" dirty="0" err="1">
                <a:solidFill>
                  <a:srgbClr val="FFC000"/>
                </a:solidFill>
              </a:rPr>
              <a:t>fogpótlások</a:t>
            </a:r>
            <a:r>
              <a:rPr lang="en-US" altLang="hu-HU" dirty="0">
                <a:solidFill>
                  <a:srgbClr val="FFC000"/>
                </a:solidFill>
              </a:rPr>
              <a:t> </a:t>
            </a:r>
            <a:r>
              <a:rPr lang="en-US" altLang="hu-HU" dirty="0" err="1">
                <a:solidFill>
                  <a:srgbClr val="FFC000"/>
                </a:solidFill>
              </a:rPr>
              <a:t>rögzítése</a:t>
            </a:r>
            <a:endParaRPr lang="en-US" altLang="hu-H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7531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FB81C360-AEA7-F34E-9BA1-D134E64A7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hu-H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hu-HU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Fogak</a:t>
            </a:r>
            <a:r>
              <a:rPr lang="en-US" altLang="hu-H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hu-HU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preparálása</a:t>
            </a:r>
            <a:r>
              <a:rPr lang="hu-HU" altLang="hu-H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/előkészítése</a:t>
            </a:r>
            <a:br>
              <a:rPr lang="en-US" altLang="hu-H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altLang="hu-H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Csonkelőkészítés (csonkpreparálás)</a:t>
            </a:r>
            <a:endParaRPr lang="en-US" altLang="hu-HU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47" name="Content Placeholder 2">
            <a:extLst>
              <a:ext uri="{FF2B5EF4-FFF2-40B4-BE49-F238E27FC236}">
                <a16:creationId xmlns:a16="http://schemas.microsoft.com/office/drawing/2014/main" id="{A4B23FB6-DCEB-C444-8EF4-AA562B115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3782"/>
            <a:ext cx="10515600" cy="4711485"/>
          </a:xfrm>
        </p:spPr>
        <p:txBody>
          <a:bodyPr>
            <a:normAutofit fontScale="92500" lnSpcReduction="20000"/>
          </a:bodyPr>
          <a:lstStyle/>
          <a:p>
            <a:pPr lvl="1">
              <a:spcAft>
                <a:spcPts val="1200"/>
              </a:spcAft>
            </a:pPr>
            <a:r>
              <a:rPr lang="hu-HU" altLang="hu-HU" sz="3200" dirty="0"/>
              <a:t>Rögzített és kombinált pótlások készítésekor alkalmazzák </a:t>
            </a:r>
          </a:p>
          <a:p>
            <a:pPr lvl="1">
              <a:lnSpc>
                <a:spcPct val="110000"/>
              </a:lnSpc>
              <a:spcAft>
                <a:spcPts val="1200"/>
              </a:spcAft>
            </a:pPr>
            <a:r>
              <a:rPr lang="hu-HU" sz="3200" dirty="0"/>
              <a:t>CÉLJA A KLINIKAI KORONÁT A TERVEZETT FOGPÓTLÁSNAK MEGFELELŐ FORMÁRA ALAKÍTANI. </a:t>
            </a:r>
            <a:endParaRPr lang="cs-CZ" altLang="hu-HU" sz="3200" dirty="0"/>
          </a:p>
          <a:p>
            <a:pPr lvl="1">
              <a:spcAft>
                <a:spcPts val="1200"/>
              </a:spcAft>
            </a:pPr>
            <a:r>
              <a:rPr lang="hu-HU" altLang="hu-HU" sz="3200" dirty="0"/>
              <a:t>Alkalmassá teszik a fogat a korona felhelyezésére</a:t>
            </a:r>
            <a:endParaRPr lang="cs-CZ" altLang="hu-HU" sz="3200" dirty="0"/>
          </a:p>
          <a:p>
            <a:pPr lvl="1">
              <a:spcAft>
                <a:spcPts val="1200"/>
              </a:spcAft>
            </a:pPr>
            <a:r>
              <a:rPr lang="hu-HU" altLang="hu-HU" sz="3200" dirty="0"/>
              <a:t>Történhet egyszerű csiszolással, gyári csapos felépítménnyel vagy csapos műcsonkkal</a:t>
            </a:r>
          </a:p>
          <a:p>
            <a:pPr marL="457200" lvl="1" indent="0" algn="ctr">
              <a:lnSpc>
                <a:spcPct val="110000"/>
              </a:lnSpc>
              <a:spcAft>
                <a:spcPts val="1200"/>
              </a:spcAft>
              <a:buNone/>
            </a:pPr>
            <a:r>
              <a:rPr lang="hu-HU" sz="3200" dirty="0"/>
              <a:t>A MEGFELELŐ FORMA KIVÁLASZTÁSÁT A KLINIKAI KÖRÜLMÉNYEK ÉS A KÉSZÍTENDŐ FOGPÓTLÁS ANYAGA HATÁROZZÁK MEG. </a:t>
            </a:r>
            <a:endParaRPr lang="hu-HU" altLang="hu-HU" sz="3200" dirty="0"/>
          </a:p>
          <a:p>
            <a:pPr lvl="1">
              <a:spcAft>
                <a:spcPts val="1200"/>
              </a:spcAft>
            </a:pPr>
            <a:endParaRPr lang="cs-CZ" altLang="hu-HU" sz="3200" dirty="0"/>
          </a:p>
        </p:txBody>
      </p:sp>
    </p:spTree>
    <p:extLst>
      <p:ext uri="{BB962C8B-B14F-4D97-AF65-F5344CB8AC3E}">
        <p14:creationId xmlns:p14="http://schemas.microsoft.com/office/powerpoint/2010/main" val="39716776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D3B76C8-19F7-7F4B-8997-0E74B7912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Csonkelőkészítés alapelvei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17B4F76-31E3-864E-95B4-8B0CD01CE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60000"/>
              </a:lnSpc>
            </a:pPr>
            <a:r>
              <a:rPr lang="hu-HU" sz="3200" dirty="0" err="1"/>
              <a:t>Anatómikus</a:t>
            </a:r>
            <a:r>
              <a:rPr lang="hu-HU" sz="3200" dirty="0"/>
              <a:t> forma</a:t>
            </a:r>
          </a:p>
          <a:p>
            <a:pPr>
              <a:lnSpc>
                <a:spcPct val="160000"/>
              </a:lnSpc>
            </a:pPr>
            <a:r>
              <a:rPr lang="hu-HU" sz="3200" dirty="0" err="1"/>
              <a:t>Puplavédelem</a:t>
            </a:r>
            <a:r>
              <a:rPr lang="hu-HU" sz="3200" dirty="0"/>
              <a:t> (a </a:t>
            </a:r>
            <a:r>
              <a:rPr lang="hu-HU" sz="3200" dirty="0" err="1"/>
              <a:t>pulpa</a:t>
            </a:r>
            <a:r>
              <a:rPr lang="hu-HU" sz="3200" dirty="0"/>
              <a:t> sérülésének elkerülése)</a:t>
            </a:r>
          </a:p>
          <a:p>
            <a:pPr>
              <a:lnSpc>
                <a:spcPct val="160000"/>
              </a:lnSpc>
            </a:pPr>
            <a:r>
              <a:rPr lang="hu-HU" sz="3200" dirty="0"/>
              <a:t>Fájdalom nélkül (érzéstelenítésben)</a:t>
            </a:r>
          </a:p>
          <a:p>
            <a:pPr>
              <a:lnSpc>
                <a:spcPct val="160000"/>
              </a:lnSpc>
            </a:pPr>
            <a:r>
              <a:rPr lang="hu-HU" sz="3200" dirty="0"/>
              <a:t>Hőártalomól védve (vízhűtés)</a:t>
            </a:r>
          </a:p>
          <a:p>
            <a:pPr>
              <a:lnSpc>
                <a:spcPct val="160000"/>
              </a:lnSpc>
            </a:pPr>
            <a:r>
              <a:rPr lang="hu-HU" sz="3200" dirty="0"/>
              <a:t>Lágyrészvédelem</a:t>
            </a:r>
          </a:p>
        </p:txBody>
      </p:sp>
    </p:spTree>
    <p:extLst>
      <p:ext uri="{BB962C8B-B14F-4D97-AF65-F5344CB8AC3E}">
        <p14:creationId xmlns:p14="http://schemas.microsoft.com/office/powerpoint/2010/main" val="9640292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7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28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A0CC320-C773-0C4D-93BD-5A7C4B474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hu-HU" sz="3400">
                <a:solidFill>
                  <a:srgbClr val="FFFFFF"/>
                </a:solidFill>
              </a:rPr>
              <a:t>Csonkelőkészítés alapelvei- Shillingburg szerint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1B43311-0795-B24F-BF1A-D5D157FDF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695" y="649480"/>
            <a:ext cx="7357583" cy="5546047"/>
          </a:xfrm>
        </p:spPr>
        <p:txBody>
          <a:bodyPr anchor="ctr">
            <a:noAutofit/>
          </a:bodyPr>
          <a:lstStyle/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hu-HU" dirty="0">
                <a:solidFill>
                  <a:srgbClr val="FFC000"/>
                </a:solidFill>
              </a:rPr>
              <a:t>A fog keményszövetek védelme </a:t>
            </a:r>
            <a:r>
              <a:rPr lang="hu-HU" dirty="0"/>
              <a:t>– lehető legkevesebb foganyag eltávolítása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hu-HU" dirty="0">
                <a:solidFill>
                  <a:srgbClr val="FFC000"/>
                </a:solidFill>
              </a:rPr>
              <a:t>Retenció és stabilitás biztosítás </a:t>
            </a:r>
            <a:r>
              <a:rPr lang="hu-HU" dirty="0"/>
              <a:t>–  a csonk biztosítsa a készítendő korona retencióját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hu-HU" dirty="0"/>
              <a:t>Korona szerkezeti </a:t>
            </a:r>
            <a:r>
              <a:rPr lang="hu-HU" dirty="0">
                <a:solidFill>
                  <a:srgbClr val="FFC000"/>
                </a:solidFill>
              </a:rPr>
              <a:t>tartósságának </a:t>
            </a:r>
            <a:r>
              <a:rPr lang="hu-HU" dirty="0"/>
              <a:t>biztosítás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hu-HU" dirty="0">
                <a:solidFill>
                  <a:srgbClr val="FFC000"/>
                </a:solidFill>
              </a:rPr>
              <a:t>Széli záródás biztosítása </a:t>
            </a:r>
            <a:r>
              <a:rPr lang="hu-HU" dirty="0"/>
              <a:t>– pontos illeszkedés, preparációs határ kialakítása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hu-HU" dirty="0" err="1">
                <a:solidFill>
                  <a:srgbClr val="FFC000"/>
                </a:solidFill>
              </a:rPr>
              <a:t>Parodontium</a:t>
            </a:r>
            <a:r>
              <a:rPr lang="hu-HU" dirty="0">
                <a:solidFill>
                  <a:srgbClr val="FFC000"/>
                </a:solidFill>
              </a:rPr>
              <a:t> védelme </a:t>
            </a:r>
            <a:r>
              <a:rPr lang="hu-HU" dirty="0"/>
              <a:t>– a korona </a:t>
            </a:r>
            <a:r>
              <a:rPr lang="hu-HU" dirty="0" err="1"/>
              <a:t>gingivális</a:t>
            </a:r>
            <a:r>
              <a:rPr lang="hu-HU" dirty="0"/>
              <a:t> szélét úgy kell kialakítani, hogy ne károsítsa a </a:t>
            </a:r>
            <a:r>
              <a:rPr lang="hu-HU" dirty="0" err="1"/>
              <a:t>parodontiumot</a:t>
            </a:r>
            <a:r>
              <a:rPr lang="hu-HU" dirty="0"/>
              <a:t> (preparáció határ: </a:t>
            </a:r>
            <a:r>
              <a:rPr lang="hu-HU" dirty="0" err="1"/>
              <a:t>supra</a:t>
            </a:r>
            <a:r>
              <a:rPr lang="hu-HU" dirty="0"/>
              <a:t>-, para-, </a:t>
            </a:r>
            <a:r>
              <a:rPr lang="hu-HU" dirty="0" err="1"/>
              <a:t>subgingivalis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497795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9BF4F4D-0EBD-2149-BC34-BCC71C4B1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Alkalmazott preparációs formák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EAC9B35A-9E29-0748-B9A2-95CEFACA74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779" y="1503039"/>
            <a:ext cx="10515600" cy="2772294"/>
          </a:xfr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48D388D5-C23A-1247-94BE-9E40F1D576C8}"/>
              </a:ext>
            </a:extLst>
          </p:cNvPr>
          <p:cNvSpPr txBox="1"/>
          <p:nvPr/>
        </p:nvSpPr>
        <p:spPr>
          <a:xfrm>
            <a:off x="838200" y="5090984"/>
            <a:ext cx="51001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/>
              <a:t>1-6 – </a:t>
            </a:r>
            <a:r>
              <a:rPr lang="hu-HU" sz="2800" dirty="0" err="1"/>
              <a:t>ig</a:t>
            </a:r>
            <a:r>
              <a:rPr lang="hu-HU" sz="2800" dirty="0"/>
              <a:t> vállas preparációs formák</a:t>
            </a:r>
          </a:p>
          <a:p>
            <a:r>
              <a:rPr lang="hu-HU" sz="2800" dirty="0"/>
              <a:t>7. </a:t>
            </a:r>
            <a:r>
              <a:rPr lang="hu-HU" sz="2800" dirty="0" err="1"/>
              <a:t>Tangencionális</a:t>
            </a:r>
            <a:r>
              <a:rPr lang="hu-HU" sz="2800" dirty="0"/>
              <a:t> preparálás</a:t>
            </a:r>
          </a:p>
        </p:txBody>
      </p:sp>
    </p:spTree>
    <p:extLst>
      <p:ext uri="{BB962C8B-B14F-4D97-AF65-F5344CB8AC3E}">
        <p14:creationId xmlns:p14="http://schemas.microsoft.com/office/powerpoint/2010/main" val="19236453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0B08578-4EB4-E840-AFC2-6680F9D6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Alkalmazott preparációs formák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E2B89CA-9801-7D42-A13E-ED7BF3FA0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434" y="1825624"/>
            <a:ext cx="11205274" cy="5032375"/>
          </a:xfrm>
        </p:spPr>
        <p:txBody>
          <a:bodyPr>
            <a:normAutofit fontScale="92500" lnSpcReduction="10000"/>
          </a:bodyPr>
          <a:lstStyle/>
          <a:p>
            <a:r>
              <a:rPr lang="hu-HU" dirty="0"/>
              <a:t> </a:t>
            </a:r>
            <a:r>
              <a:rPr lang="hu-HU" sz="3200" dirty="0" err="1">
                <a:solidFill>
                  <a:srgbClr val="FFC000"/>
                </a:solidFill>
              </a:rPr>
              <a:t>Tangencionális</a:t>
            </a:r>
            <a:r>
              <a:rPr lang="hu-HU" sz="3200" dirty="0">
                <a:solidFill>
                  <a:srgbClr val="FFC000"/>
                </a:solidFill>
              </a:rPr>
              <a:t> </a:t>
            </a:r>
          </a:p>
          <a:p>
            <a:pPr marL="0" indent="0">
              <a:buNone/>
            </a:pPr>
            <a:r>
              <a:rPr lang="hu-HU" dirty="0"/>
              <a:t>Kevés foganyag feláldozás, </a:t>
            </a:r>
          </a:p>
          <a:p>
            <a:pPr marL="0" indent="0">
              <a:buNone/>
            </a:pPr>
            <a:r>
              <a:rPr lang="hu-HU" dirty="0"/>
              <a:t>nincs határozott széli záródási vonal, </a:t>
            </a:r>
          </a:p>
          <a:p>
            <a:pPr marL="0" indent="0">
              <a:buNone/>
            </a:pPr>
            <a:r>
              <a:rPr lang="hu-HU" dirty="0"/>
              <a:t>a preparált felszín határát fogon és mintán is nehéz követni, </a:t>
            </a:r>
          </a:p>
          <a:p>
            <a:pPr marL="0" indent="0">
              <a:buNone/>
            </a:pPr>
            <a:r>
              <a:rPr lang="hu-HU" dirty="0"/>
              <a:t>vékony koronaszélt önteni, mintázni nehéz</a:t>
            </a:r>
          </a:p>
          <a:p>
            <a:r>
              <a:rPr lang="hu-HU" sz="3200" dirty="0">
                <a:solidFill>
                  <a:srgbClr val="FFC000"/>
                </a:solidFill>
              </a:rPr>
              <a:t>Vállas preparálás </a:t>
            </a:r>
          </a:p>
          <a:p>
            <a:pPr marL="0" indent="0">
              <a:buNone/>
            </a:pPr>
            <a:r>
              <a:rPr lang="hu-HU" dirty="0"/>
              <a:t>Pontos széli záródási vonal,</a:t>
            </a:r>
          </a:p>
          <a:p>
            <a:pPr marL="0" indent="0">
              <a:buNone/>
            </a:pPr>
            <a:r>
              <a:rPr lang="hu-HU" dirty="0"/>
              <a:t> lehetővé válik a korona </a:t>
            </a:r>
            <a:r>
              <a:rPr lang="hu-HU" dirty="0" err="1"/>
              <a:t>széleinél</a:t>
            </a:r>
            <a:r>
              <a:rPr lang="hu-HU" dirty="0"/>
              <a:t> a megfelelő zárása, </a:t>
            </a:r>
          </a:p>
          <a:p>
            <a:pPr marL="0" indent="0">
              <a:buNone/>
            </a:pPr>
            <a:r>
              <a:rPr lang="hu-HU" dirty="0" err="1"/>
              <a:t>mechanikailag</a:t>
            </a:r>
            <a:r>
              <a:rPr lang="hu-HU" dirty="0"/>
              <a:t> kedvező megtámaszkodási felület, </a:t>
            </a:r>
          </a:p>
          <a:p>
            <a:pPr marL="0" indent="0">
              <a:buNone/>
            </a:pPr>
            <a:r>
              <a:rPr lang="hu-HU" dirty="0"/>
              <a:t>jól látható preparálási határ, </a:t>
            </a:r>
          </a:p>
          <a:p>
            <a:pPr marL="0" indent="0">
              <a:buNone/>
            </a:pPr>
            <a:r>
              <a:rPr lang="hu-HU" dirty="0"/>
              <a:t>biztosított a fognyak szélénél a korona felhelyezéséhez szükséges hely, </a:t>
            </a:r>
          </a:p>
        </p:txBody>
      </p:sp>
      <p:pic>
        <p:nvPicPr>
          <p:cNvPr id="5" name="Kép 4" descr="A képen szöveg látható&#10;&#10;Automatikusan generált leírás">
            <a:extLst>
              <a:ext uri="{FF2B5EF4-FFF2-40B4-BE49-F238E27FC236}">
                <a16:creationId xmlns:a16="http://schemas.microsoft.com/office/drawing/2014/main" id="{136338C6-8887-F048-B749-2190A7508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900" y="1216111"/>
            <a:ext cx="3848100" cy="1905000"/>
          </a:xfrm>
          <a:prstGeom prst="rect">
            <a:avLst/>
          </a:prstGeom>
        </p:spPr>
      </p:pic>
      <p:pic>
        <p:nvPicPr>
          <p:cNvPr id="7" name="Kép 6" descr="A képen beltéri, étel látható&#10;&#10;Automatikusan generált leírás">
            <a:extLst>
              <a:ext uri="{FF2B5EF4-FFF2-40B4-BE49-F238E27FC236}">
                <a16:creationId xmlns:a16="http://schemas.microsoft.com/office/drawing/2014/main" id="{4BA37CA5-6CF0-2443-AE9A-DE755A96C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900" y="4362041"/>
            <a:ext cx="3418531" cy="146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118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D48D9584-D2FD-48CE-9E17-4E250B743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373" name="Picture 4" descr="Képernyőfotó 2020-01-28 - 15.20.10.png">
            <a:extLst>
              <a:ext uri="{FF2B5EF4-FFF2-40B4-BE49-F238E27FC236}">
                <a16:creationId xmlns:a16="http://schemas.microsoft.com/office/drawing/2014/main" id="{E347668F-A4C7-E047-A936-3AF6995AF1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7" r="26660"/>
          <a:stretch/>
        </p:blipFill>
        <p:spPr bwMode="auto">
          <a:xfrm>
            <a:off x="35772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3" descr="Képernyőfotó 2020-01-28 - 15.20.05.png">
            <a:extLst>
              <a:ext uri="{FF2B5EF4-FFF2-40B4-BE49-F238E27FC236}">
                <a16:creationId xmlns:a16="http://schemas.microsoft.com/office/drawing/2014/main" id="{98D30626-E33E-9B4E-9F07-D0B6365F1F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54" b="-2"/>
          <a:stretch/>
        </p:blipFill>
        <p:spPr bwMode="auto">
          <a:xfrm>
            <a:off x="7822523" y="3456433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B32F6E0C-9DA5-1D4F-A321-8574F7464F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67" r="4228" b="3"/>
          <a:stretch/>
        </p:blipFill>
        <p:spPr>
          <a:xfrm>
            <a:off x="3630260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77" name="Freeform: Shape 76">
            <a:extLst>
              <a:ext uri="{FF2B5EF4-FFF2-40B4-BE49-F238E27FC236}">
                <a16:creationId xmlns:a16="http://schemas.microsoft.com/office/drawing/2014/main" id="{CA17DEF4-6C5D-41C6-8D93-5C7CFD7AD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9" name="Freeform: Shape 78">
            <a:extLst>
              <a:ext uri="{FF2B5EF4-FFF2-40B4-BE49-F238E27FC236}">
                <a16:creationId xmlns:a16="http://schemas.microsoft.com/office/drawing/2014/main" id="{22BBC5A3-5C8C-4FB9-AEFF-8778D2C98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370" name="Title 1">
            <a:extLst>
              <a:ext uri="{FF2B5EF4-FFF2-40B4-BE49-F238E27FC236}">
                <a16:creationId xmlns:a16="http://schemas.microsoft.com/office/drawing/2014/main" id="{3FC4CFA4-DCBC-5D40-8A92-C85391006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08760"/>
            <a:ext cx="3429000" cy="2898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Vállas preparálás 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BB917E8-D696-4787-96D6-521A9C42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374" name="Picture 5" descr="Képernyőfotó 2020-01-28 - 15.20.14.png">
            <a:extLst>
              <a:ext uri="{FF2B5EF4-FFF2-40B4-BE49-F238E27FC236}">
                <a16:creationId xmlns:a16="http://schemas.microsoft.com/office/drawing/2014/main" id="{74712CAC-BA0F-CC4F-833F-2F2A2045A4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"/>
          <a:stretch/>
        </p:blipFill>
        <p:spPr bwMode="auto">
          <a:xfrm>
            <a:off x="7845207" y="10"/>
            <a:ext cx="4346795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39F4C545-E278-42ED-9B78-2EBA46444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7195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3D9A365A-C0D4-CC49-BC37-8683141B4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hu-HU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altLang="hu-HU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Lenyomatvétel</a:t>
            </a:r>
            <a:r>
              <a:rPr lang="en-US" altLang="hu-HU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hu-HU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lenyomatok</a:t>
            </a:r>
            <a:r>
              <a:rPr lang="en-US" altLang="hu-HU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hu-HU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készítése</a:t>
            </a:r>
            <a:endParaRPr lang="en-US" altLang="hu-HU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395" name="Content Placeholder 2">
            <a:extLst>
              <a:ext uri="{FF2B5EF4-FFF2-40B4-BE49-F238E27FC236}">
                <a16:creationId xmlns:a16="http://schemas.microsoft.com/office/drawing/2014/main" id="{E34B8957-C111-3840-A2D2-4A39AD3E7B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hu-HU" altLang="hu-HU" sz="3200" b="1" dirty="0"/>
              <a:t>Lenyomatkészítés</a:t>
            </a:r>
            <a:endParaRPr lang="cs-CZ" altLang="hu-HU" sz="3200" dirty="0"/>
          </a:p>
          <a:p>
            <a:pPr lvl="1" eaLnBrk="1" hangingPunct="1"/>
            <a:r>
              <a:rPr lang="hu-HU" altLang="hu-HU" sz="3200" dirty="0"/>
              <a:t>Kivehető pótlásokhoz    (anatómiai, funkciós)</a:t>
            </a:r>
            <a:endParaRPr lang="cs-CZ" altLang="hu-HU" sz="3200" dirty="0"/>
          </a:p>
          <a:p>
            <a:pPr lvl="1" eaLnBrk="1" hangingPunct="1"/>
            <a:r>
              <a:rPr lang="hu-HU" altLang="hu-HU" sz="3200" dirty="0"/>
              <a:t>Rögzített pótlásokhoz  (precíziós, szituációs, </a:t>
            </a:r>
            <a:r>
              <a:rPr lang="hu-HU" altLang="hu-HU" sz="3200" dirty="0" err="1"/>
              <a:t>anatagonista</a:t>
            </a:r>
            <a:r>
              <a:rPr lang="hu-HU" altLang="hu-HU" sz="3200" dirty="0"/>
              <a:t>)  </a:t>
            </a:r>
          </a:p>
          <a:p>
            <a:pPr lvl="1" eaLnBrk="1" hangingPunct="1"/>
            <a:r>
              <a:rPr lang="hu-HU" altLang="hu-HU" sz="3200" dirty="0"/>
              <a:t>Kombinált pótlásokhoz (anatómiai, funkciós, precíziós, szituációs)</a:t>
            </a:r>
            <a:endParaRPr lang="hu-HU" altLang="hu-HU" sz="32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3200" b="1" dirty="0"/>
              <a:t>Centrális </a:t>
            </a:r>
            <a:r>
              <a:rPr lang="hu-HU" altLang="hu-HU" sz="3200" b="1" dirty="0" err="1"/>
              <a:t>relació</a:t>
            </a:r>
            <a:r>
              <a:rPr lang="hu-HU" altLang="hu-HU" sz="3200" b="1" dirty="0"/>
              <a:t>/ </a:t>
            </a:r>
            <a:r>
              <a:rPr lang="hu-HU" altLang="hu-HU" sz="3200" b="1" dirty="0" err="1"/>
              <a:t>occlusio</a:t>
            </a:r>
            <a:r>
              <a:rPr lang="hu-HU" altLang="hu-HU" sz="3200" b="1" dirty="0"/>
              <a:t> rögzítése</a:t>
            </a:r>
          </a:p>
          <a:p>
            <a:pPr lvl="1" eaLnBrk="1" hangingPunct="1"/>
            <a:r>
              <a:rPr lang="hu-HU" altLang="hu-HU" sz="3200" dirty="0"/>
              <a:t>viaszharapás/szilikon harapás (</a:t>
            </a:r>
            <a:r>
              <a:rPr lang="hu-HU" altLang="hu-HU" sz="3200" dirty="0" err="1"/>
              <a:t>pl</a:t>
            </a:r>
            <a:r>
              <a:rPr lang="hu-HU" altLang="hu-HU" sz="3200" dirty="0"/>
              <a:t> </a:t>
            </a:r>
            <a:r>
              <a:rPr lang="hu-HU" altLang="hu-HU" sz="3200" dirty="0" err="1"/>
              <a:t>Futar</a:t>
            </a:r>
            <a:r>
              <a:rPr lang="hu-HU" altLang="hu-HU" sz="3200" dirty="0"/>
              <a:t>)</a:t>
            </a:r>
          </a:p>
          <a:p>
            <a:pPr lvl="1" eaLnBrk="1" hangingPunct="1"/>
            <a:r>
              <a:rPr lang="hu-HU" altLang="hu-HU" sz="3200" dirty="0"/>
              <a:t>harapási sablon</a:t>
            </a:r>
          </a:p>
        </p:txBody>
      </p:sp>
    </p:spTree>
    <p:extLst>
      <p:ext uri="{BB962C8B-B14F-4D97-AF65-F5344CB8AC3E}">
        <p14:creationId xmlns:p14="http://schemas.microsoft.com/office/powerpoint/2010/main" val="14884610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ED64FE43-C608-6649-9E26-F5E42A08E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89" r="2618" b="1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23406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E29C588-548E-D440-A660-AC202504B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Teljes fogpótlás </a:t>
            </a:r>
            <a:endParaRPr lang="hu-HU" dirty="0">
              <a:solidFill>
                <a:srgbClr val="FFFF00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8F9E948-7F02-0544-8C7D-69458DE8EE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hu-HU" sz="3600" b="1" i="1" dirty="0">
                <a:solidFill>
                  <a:srgbClr val="FFFF00"/>
                </a:solidFill>
              </a:rPr>
              <a:t>Teljes lemezes fogpótlás</a:t>
            </a:r>
          </a:p>
          <a:p>
            <a:pPr marL="514350" indent="-514350">
              <a:buAutoNum type="arabicPeriod"/>
            </a:pPr>
            <a:r>
              <a:rPr lang="hu-HU" sz="3600" b="1" i="1" dirty="0">
                <a:solidFill>
                  <a:srgbClr val="FFFF00"/>
                </a:solidFill>
              </a:rPr>
              <a:t>Implantációs fogpótlás:</a:t>
            </a:r>
          </a:p>
          <a:p>
            <a:pPr marL="457200" lvl="1" indent="0">
              <a:buNone/>
            </a:pPr>
            <a:r>
              <a:rPr lang="hu-HU" sz="3600" dirty="0"/>
              <a:t>A fogpótlás megtámasztására és elhorgonyzására, a csonthártya alá, a csont felszínére (</a:t>
            </a:r>
            <a:r>
              <a:rPr lang="hu-HU" sz="3600" dirty="0" err="1"/>
              <a:t>subperiostealisan</a:t>
            </a:r>
            <a:r>
              <a:rPr lang="hu-HU" sz="3600" dirty="0"/>
              <a:t>) vagy a csontba (</a:t>
            </a:r>
            <a:r>
              <a:rPr lang="hu-HU" sz="3600" dirty="0" err="1"/>
              <a:t>intraossealisan</a:t>
            </a:r>
            <a:r>
              <a:rPr lang="hu-HU" sz="3600" dirty="0"/>
              <a:t>, </a:t>
            </a:r>
            <a:r>
              <a:rPr lang="hu-HU" sz="3600" dirty="0" err="1"/>
              <a:t>endoossealisan</a:t>
            </a:r>
            <a:r>
              <a:rPr lang="hu-HU" sz="3600" dirty="0"/>
              <a:t>) </a:t>
            </a:r>
            <a:r>
              <a:rPr lang="hu-HU" sz="3600" dirty="0" err="1"/>
              <a:t>biokompatibilis</a:t>
            </a:r>
            <a:r>
              <a:rPr lang="hu-HU" sz="3600" dirty="0"/>
              <a:t> anyagot ültetnek (</a:t>
            </a:r>
            <a:r>
              <a:rPr lang="hu-HU" sz="3600" dirty="0" err="1"/>
              <a:t>implantálnak</a:t>
            </a:r>
            <a:r>
              <a:rPr lang="hu-HU" sz="3600" dirty="0"/>
              <a:t>)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AE0A548-3B64-BF41-B6FB-804BF94D3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0342" y="753607"/>
            <a:ext cx="3024216" cy="187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25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0F3DE92-7F8E-DE47-A2AF-E3C4089BD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Teljes lemezes fogpótlás</a:t>
            </a:r>
            <a:endParaRPr lang="hu-HU" dirty="0">
              <a:solidFill>
                <a:srgbClr val="FFFF00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3023B70-587F-2146-8FBD-0284BD4C1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3200" b="1" dirty="0"/>
              <a:t>A fogatlan állcsontok szájüregi felszíne, a rágóizmok, a mimikai izmok, valamint a fizikai tényezők segítségével elhorgonyzott, a nyálkahártya – csont alapzaton támaszkodó, a </a:t>
            </a:r>
            <a:r>
              <a:rPr lang="hu-HU" sz="3200" b="1" dirty="0" err="1"/>
              <a:t>processus</a:t>
            </a:r>
            <a:r>
              <a:rPr lang="hu-HU" sz="3200" b="1" dirty="0"/>
              <a:t> </a:t>
            </a:r>
            <a:r>
              <a:rPr lang="hu-HU" sz="3200" b="1" dirty="0" err="1"/>
              <a:t>alveolarist</a:t>
            </a:r>
            <a:r>
              <a:rPr lang="hu-HU" sz="3200" b="1" dirty="0"/>
              <a:t> és a fogakat pótló kivehető </a:t>
            </a:r>
            <a:r>
              <a:rPr lang="hu-HU" sz="3200" b="1" dirty="0" err="1"/>
              <a:t>fogmű</a:t>
            </a:r>
            <a:r>
              <a:rPr lang="hu-HU" sz="3200" b="1" dirty="0"/>
              <a:t>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0901213-D091-A345-8640-773A7CE67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360" y="4076585"/>
            <a:ext cx="3423804" cy="257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21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175A943-28A7-A747-9318-C322E038B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Teljes lemezes fogpótlás részei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79B0FFB-5444-C140-8AFF-5E18FD6F1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1062" y="2593571"/>
            <a:ext cx="5336771" cy="3583392"/>
          </a:xfrm>
        </p:spPr>
        <p:txBody>
          <a:bodyPr>
            <a:normAutofit/>
          </a:bodyPr>
          <a:lstStyle/>
          <a:p>
            <a:pPr marL="571500" indent="-571500">
              <a:buAutoNum type="romanUcPeriod"/>
            </a:pPr>
            <a:r>
              <a:rPr lang="hu-HU" sz="3600" b="1" dirty="0"/>
              <a:t>Alaplemez</a:t>
            </a:r>
          </a:p>
          <a:p>
            <a:pPr marL="0" indent="0">
              <a:buNone/>
            </a:pPr>
            <a:r>
              <a:rPr lang="hu-HU" sz="3600" b="1" dirty="0"/>
              <a:t>m.   </a:t>
            </a:r>
            <a:r>
              <a:rPr lang="hu-HU" sz="3600" b="1" dirty="0" err="1"/>
              <a:t>Műíny</a:t>
            </a:r>
            <a:endParaRPr lang="hu-HU" sz="3600" b="1" dirty="0"/>
          </a:p>
          <a:p>
            <a:pPr marL="0" indent="0">
              <a:buNone/>
            </a:pPr>
            <a:r>
              <a:rPr lang="hu-HU" sz="3600" b="1" dirty="0"/>
              <a:t>f.      Műfogak</a:t>
            </a:r>
          </a:p>
        </p:txBody>
      </p:sp>
      <p:pic>
        <p:nvPicPr>
          <p:cNvPr id="5" name="Kép 4" descr="A képen beltéri, maszk látható&#10;&#10;Automatikusan generált leírás">
            <a:extLst>
              <a:ext uri="{FF2B5EF4-FFF2-40B4-BE49-F238E27FC236}">
                <a16:creationId xmlns:a16="http://schemas.microsoft.com/office/drawing/2014/main" id="{A879E137-C877-8448-B323-014DE4BA3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476" y="1030778"/>
            <a:ext cx="3678825" cy="533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46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A733265-6565-7046-9048-4C0693237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1908"/>
          </a:xfrm>
        </p:spPr>
        <p:txBody>
          <a:bodyPr/>
          <a:lstStyle/>
          <a:p>
            <a:r>
              <a:rPr lang="hu-H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Teljes lemezes fogpótlás részei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DE75552-6E6C-AD47-B98C-EA5CE90F1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495" y="1197034"/>
            <a:ext cx="10832305" cy="5469773"/>
          </a:xfrm>
        </p:spPr>
        <p:txBody>
          <a:bodyPr>
            <a:normAutofit lnSpcReduction="10000"/>
          </a:bodyPr>
          <a:lstStyle/>
          <a:p>
            <a:pPr marL="571500" indent="-571500">
              <a:buFont typeface="+mj-lt"/>
              <a:buAutoNum type="arabicPeriod"/>
            </a:pPr>
            <a:r>
              <a:rPr lang="hu-HU" sz="3200" b="1" dirty="0">
                <a:solidFill>
                  <a:srgbClr val="FFC000"/>
                </a:solidFill>
              </a:rPr>
              <a:t>Alaplemez </a:t>
            </a:r>
          </a:p>
          <a:p>
            <a:pPr marL="0" indent="0">
              <a:buNone/>
            </a:pPr>
            <a:r>
              <a:rPr lang="hu-HU" b="1" dirty="0"/>
              <a:t>Két felszíne van:</a:t>
            </a:r>
          </a:p>
          <a:p>
            <a:pPr lvl="1"/>
            <a:r>
              <a:rPr lang="hu-HU" b="1" dirty="0" err="1"/>
              <a:t>polírozatlan</a:t>
            </a:r>
            <a:r>
              <a:rPr lang="hu-HU" b="1" dirty="0"/>
              <a:t> felszín, amely a nyálkahártya-csont alapzattal, a </a:t>
            </a:r>
            <a:r>
              <a:rPr lang="hu-HU" b="1" dirty="0" err="1"/>
              <a:t>vestibularis</a:t>
            </a:r>
            <a:r>
              <a:rPr lang="hu-HU" b="1" dirty="0"/>
              <a:t> és az </a:t>
            </a:r>
            <a:r>
              <a:rPr lang="hu-HU" b="1" dirty="0" err="1"/>
              <a:t>oralis</a:t>
            </a:r>
            <a:r>
              <a:rPr lang="hu-HU" b="1" dirty="0"/>
              <a:t> áthajlással érintkezik</a:t>
            </a:r>
          </a:p>
          <a:p>
            <a:pPr lvl="1"/>
            <a:r>
              <a:rPr lang="hu-HU" b="1" dirty="0"/>
              <a:t>Polírozott felszín – a szájüreg felé tekint (ennek jelentős részét </a:t>
            </a:r>
            <a:r>
              <a:rPr lang="hu-HU" b="1" dirty="0" err="1"/>
              <a:t>műíny</a:t>
            </a:r>
            <a:r>
              <a:rPr lang="hu-HU" b="1" dirty="0"/>
              <a:t> takarja)</a:t>
            </a:r>
          </a:p>
          <a:p>
            <a:pPr marL="0" indent="0">
              <a:buNone/>
            </a:pPr>
            <a:r>
              <a:rPr lang="hu-HU" b="1" dirty="0">
                <a:solidFill>
                  <a:srgbClr val="FFC000"/>
                </a:solidFill>
              </a:rPr>
              <a:t>Az alsó teljes protézis alaplemeze lehet:</a:t>
            </a:r>
          </a:p>
          <a:p>
            <a:pPr marL="514350" indent="-514350">
              <a:buAutoNum type="arabicPeriod"/>
            </a:pPr>
            <a:r>
              <a:rPr lang="hu-HU" b="1" dirty="0">
                <a:solidFill>
                  <a:schemeClr val="bg1"/>
                </a:solidFill>
              </a:rPr>
              <a:t>Konvencionális </a:t>
            </a:r>
            <a:r>
              <a:rPr lang="hu-HU" b="1" dirty="0"/>
              <a:t> - csak a gerincfelszínt takarja, határa </a:t>
            </a:r>
            <a:r>
              <a:rPr lang="hu-HU" b="1" dirty="0" err="1"/>
              <a:t>vestibularis</a:t>
            </a:r>
            <a:r>
              <a:rPr lang="hu-HU" b="1" dirty="0"/>
              <a:t> és </a:t>
            </a:r>
            <a:r>
              <a:rPr lang="hu-HU" b="1" dirty="0" err="1"/>
              <a:t>oralis</a:t>
            </a:r>
            <a:r>
              <a:rPr lang="hu-HU" b="1" dirty="0"/>
              <a:t> áthajlás</a:t>
            </a:r>
          </a:p>
          <a:p>
            <a:pPr marL="0" indent="0">
              <a:buNone/>
            </a:pPr>
            <a:r>
              <a:rPr lang="hu-HU" b="1" dirty="0">
                <a:solidFill>
                  <a:schemeClr val="bg1"/>
                </a:solidFill>
              </a:rPr>
              <a:t>2. Redukált </a:t>
            </a:r>
            <a:r>
              <a:rPr lang="hu-HU" b="1" dirty="0"/>
              <a:t>– az alaplemez a gerincfelszín egészére sem terjed ki</a:t>
            </a:r>
          </a:p>
          <a:p>
            <a:pPr marL="0" indent="0">
              <a:buNone/>
            </a:pPr>
            <a:r>
              <a:rPr lang="hu-HU" b="1" dirty="0">
                <a:solidFill>
                  <a:schemeClr val="bg1"/>
                </a:solidFill>
              </a:rPr>
              <a:t>3. </a:t>
            </a:r>
            <a:r>
              <a:rPr lang="hu-HU" b="1" dirty="0" err="1">
                <a:solidFill>
                  <a:schemeClr val="bg1"/>
                </a:solidFill>
              </a:rPr>
              <a:t>Extenziós</a:t>
            </a:r>
            <a:r>
              <a:rPr lang="hu-HU" b="1" dirty="0">
                <a:solidFill>
                  <a:schemeClr val="bg1"/>
                </a:solidFill>
              </a:rPr>
              <a:t> </a:t>
            </a:r>
            <a:r>
              <a:rPr lang="hu-HU" b="1" dirty="0"/>
              <a:t>– a fogatlan gerinc határain kívüli területekre is kiterjed</a:t>
            </a:r>
          </a:p>
          <a:p>
            <a:pPr marL="0" indent="0">
              <a:buNone/>
            </a:pPr>
            <a:r>
              <a:rPr lang="hu-HU" b="1" dirty="0">
                <a:solidFill>
                  <a:srgbClr val="FFC000"/>
                </a:solidFill>
              </a:rPr>
              <a:t>A felső teljes protézisnél </a:t>
            </a:r>
            <a:r>
              <a:rPr lang="hu-HU" b="1" dirty="0" err="1"/>
              <a:t>extenziós</a:t>
            </a:r>
            <a:r>
              <a:rPr lang="hu-HU" b="1" dirty="0"/>
              <a:t> lehetőség nincs, a funkciós szél gondosabb kidolgozása lehetséges</a:t>
            </a:r>
            <a:endParaRPr lang="hu-HU" dirty="0"/>
          </a:p>
        </p:txBody>
      </p:sp>
      <p:pic>
        <p:nvPicPr>
          <p:cNvPr id="5" name="Kép 4" descr="A képen szöveg, beltéri, kerék, fogaskerék látható&#10;&#10;Automatikusan generált leírás">
            <a:extLst>
              <a:ext uri="{FF2B5EF4-FFF2-40B4-BE49-F238E27FC236}">
                <a16:creationId xmlns:a16="http://schemas.microsoft.com/office/drawing/2014/main" id="{039DF6C4-9FCC-7145-B5A9-524DF47D0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378267" y="4643582"/>
            <a:ext cx="1951065" cy="1463299"/>
          </a:xfrm>
          <a:prstGeom prst="rect">
            <a:avLst/>
          </a:prstGeom>
        </p:spPr>
      </p:pic>
      <p:pic>
        <p:nvPicPr>
          <p:cNvPr id="7" name="Kép 6" descr="A képen szöveg látható&#10;&#10;Automatikusan generált leírás">
            <a:extLst>
              <a:ext uri="{FF2B5EF4-FFF2-40B4-BE49-F238E27FC236}">
                <a16:creationId xmlns:a16="http://schemas.microsoft.com/office/drawing/2014/main" id="{EA5005C3-0DF5-A34E-8471-C4963693F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658631" y="365126"/>
            <a:ext cx="2060993" cy="154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56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8F84AD50-4B2F-6642-800F-4B707F411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Teljes lemezes fogpótlás</a:t>
            </a:r>
          </a:p>
        </p:txBody>
      </p:sp>
      <p:sp>
        <p:nvSpPr>
          <p:cNvPr id="41987" name="Content Placeholder 2">
            <a:extLst>
              <a:ext uri="{FF2B5EF4-FFF2-40B4-BE49-F238E27FC236}">
                <a16:creationId xmlns:a16="http://schemas.microsoft.com/office/drawing/2014/main" id="{90BCAA6C-A5F3-414D-956E-49BE80B74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2452"/>
            <a:ext cx="10515600" cy="5032375"/>
          </a:xfrm>
        </p:spPr>
        <p:txBody>
          <a:bodyPr/>
          <a:lstStyle/>
          <a:p>
            <a:pPr marL="0" indent="0">
              <a:buNone/>
            </a:pPr>
            <a:endParaRPr lang="hu-HU" altLang="hu-HU" dirty="0"/>
          </a:p>
          <a:p>
            <a:pPr marL="0" indent="0">
              <a:lnSpc>
                <a:spcPct val="150000"/>
              </a:lnSpc>
              <a:buNone/>
            </a:pPr>
            <a:r>
              <a:rPr lang="hu-HU" altLang="hu-HU" dirty="0"/>
              <a:t>• </a:t>
            </a:r>
            <a:r>
              <a:rPr lang="hu-HU" altLang="hu-HU" dirty="0" err="1"/>
              <a:t>Clear</a:t>
            </a:r>
            <a:r>
              <a:rPr lang="hu-HU" altLang="hu-HU" dirty="0"/>
              <a:t> </a:t>
            </a:r>
            <a:r>
              <a:rPr lang="hu-HU" altLang="hu-HU" dirty="0" err="1"/>
              <a:t>szájpaddal</a:t>
            </a:r>
            <a:br>
              <a:rPr lang="hu-HU" altLang="hu-HU" dirty="0"/>
            </a:br>
            <a:r>
              <a:rPr lang="hu-HU" altLang="hu-HU" dirty="0"/>
              <a:t>• </a:t>
            </a:r>
            <a:r>
              <a:rPr lang="hu-HU" altLang="hu-HU" dirty="0" err="1"/>
              <a:t>Rózsaszín</a:t>
            </a:r>
            <a:r>
              <a:rPr lang="hu-HU" altLang="hu-HU" dirty="0"/>
              <a:t> </a:t>
            </a:r>
            <a:r>
              <a:rPr lang="hu-HU" altLang="hu-HU" dirty="0" err="1"/>
              <a:t>szájpaddal</a:t>
            </a:r>
            <a:endParaRPr lang="hu-HU" altLang="hu-HU" dirty="0"/>
          </a:p>
          <a:p>
            <a:pPr marL="0" indent="0">
              <a:lnSpc>
                <a:spcPct val="150000"/>
              </a:lnSpc>
              <a:buNone/>
            </a:pPr>
            <a:r>
              <a:rPr lang="hu-HU" altLang="hu-HU" dirty="0"/>
              <a:t>		</a:t>
            </a:r>
            <a:r>
              <a:rPr lang="hu-HU" altLang="hu-HU" dirty="0" err="1"/>
              <a:t>Fémhálós</a:t>
            </a:r>
            <a:r>
              <a:rPr lang="hu-HU" altLang="hu-HU" dirty="0"/>
              <a:t> </a:t>
            </a:r>
            <a:r>
              <a:rPr lang="hu-HU" altLang="hu-HU" dirty="0" err="1"/>
              <a:t>erősítéssel</a:t>
            </a:r>
            <a:r>
              <a:rPr lang="hu-HU" altLang="hu-HU" dirty="0"/>
              <a:t> </a:t>
            </a:r>
          </a:p>
          <a:p>
            <a:pPr marL="0" indent="0"/>
            <a:endParaRPr lang="en-US" altLang="hu-HU" dirty="0"/>
          </a:p>
        </p:txBody>
      </p:sp>
      <p:pic>
        <p:nvPicPr>
          <p:cNvPr id="41988" name="Picture 3" descr="Képernyőfotó 2020-01-28 - 15.34.45.png">
            <a:extLst>
              <a:ext uri="{FF2B5EF4-FFF2-40B4-BE49-F238E27FC236}">
                <a16:creationId xmlns:a16="http://schemas.microsoft.com/office/drawing/2014/main" id="{86D8550C-CC32-3644-BC48-B634E8622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89" y="1539875"/>
            <a:ext cx="2852737" cy="24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4" descr="Képernyőfotó 2020-01-28 - 15.34.40.png">
            <a:extLst>
              <a:ext uri="{FF2B5EF4-FFF2-40B4-BE49-F238E27FC236}">
                <a16:creationId xmlns:a16="http://schemas.microsoft.com/office/drawing/2014/main" id="{17296246-5D3F-2F4C-9C8B-CDFBD0303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113" y="4352926"/>
            <a:ext cx="2830512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5" descr="Képernyőfotó 2020-01-28 - 15.34.50.png">
            <a:extLst>
              <a:ext uri="{FF2B5EF4-FFF2-40B4-BE49-F238E27FC236}">
                <a16:creationId xmlns:a16="http://schemas.microsoft.com/office/drawing/2014/main" id="{D0C6E041-1365-4643-9200-6F99C7D6A2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64" y="4321176"/>
            <a:ext cx="4213225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579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C3174E4-6973-F343-8EE0-757609CF3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95" y="346869"/>
            <a:ext cx="10515600" cy="1325563"/>
          </a:xfrm>
        </p:spPr>
        <p:txBody>
          <a:bodyPr/>
          <a:lstStyle/>
          <a:p>
            <a:r>
              <a:rPr lang="hu-H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Részleges lemezes fogpótlás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5A25574-D08F-D142-ABA2-9746044BB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u-HU" b="1" dirty="0"/>
              <a:t>Olyan </a:t>
            </a:r>
            <a:r>
              <a:rPr lang="hu-HU" b="1" dirty="0" err="1"/>
              <a:t>fogmű</a:t>
            </a:r>
            <a:r>
              <a:rPr lang="hu-HU" b="1" dirty="0"/>
              <a:t>, amely a szájban nagyobb helyet foglal el, mint a természetes fogak, mert beborítja a szájnyálkahártya (fogatlan gerinc, </a:t>
            </a:r>
            <a:r>
              <a:rPr lang="hu-HU" b="1" dirty="0" err="1"/>
              <a:t>palatum</a:t>
            </a:r>
            <a:r>
              <a:rPr lang="hu-HU" b="1" dirty="0"/>
              <a:t>)jelentős területeit. A hiányzó fogak mellett a </a:t>
            </a:r>
            <a:r>
              <a:rPr lang="hu-HU" b="1" dirty="0" err="1"/>
              <a:t>processus</a:t>
            </a:r>
            <a:r>
              <a:rPr lang="hu-HU" b="1" dirty="0"/>
              <a:t> </a:t>
            </a:r>
            <a:r>
              <a:rPr lang="hu-HU" b="1" dirty="0" err="1"/>
              <a:t>alveolaris</a:t>
            </a:r>
            <a:r>
              <a:rPr lang="hu-HU" b="1" dirty="0"/>
              <a:t> </a:t>
            </a:r>
            <a:r>
              <a:rPr lang="hu-HU" b="1" dirty="0" err="1"/>
              <a:t>eslorvadt</a:t>
            </a:r>
            <a:r>
              <a:rPr lang="hu-HU" b="1" dirty="0"/>
              <a:t> részeit is pótólja.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b="1" dirty="0">
                <a:solidFill>
                  <a:srgbClr val="FFC000"/>
                </a:solidFill>
              </a:rPr>
              <a:t>Részei:</a:t>
            </a:r>
          </a:p>
          <a:p>
            <a:pPr marL="514350" indent="-514350">
              <a:buAutoNum type="arabicPeriod"/>
            </a:pPr>
            <a:r>
              <a:rPr lang="hu-HU" b="1" dirty="0"/>
              <a:t>Műfog</a:t>
            </a:r>
          </a:p>
          <a:p>
            <a:pPr marL="514350" indent="-514350">
              <a:buAutoNum type="arabicPeriod"/>
            </a:pPr>
            <a:r>
              <a:rPr lang="hu-HU" b="1" dirty="0" err="1"/>
              <a:t>Műíny</a:t>
            </a:r>
            <a:endParaRPr lang="hu-HU" b="1" dirty="0"/>
          </a:p>
          <a:p>
            <a:pPr marL="514350" indent="-514350">
              <a:buAutoNum type="arabicPeriod"/>
            </a:pPr>
            <a:r>
              <a:rPr lang="hu-HU" b="1" dirty="0"/>
              <a:t>Alaplemez</a:t>
            </a:r>
          </a:p>
          <a:p>
            <a:pPr marL="514350" indent="-514350">
              <a:buAutoNum type="arabicPeriod"/>
            </a:pPr>
            <a:r>
              <a:rPr lang="hu-HU" b="1" dirty="0"/>
              <a:t>Elhorgonyzás eszközei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DE36166-689D-B445-AAA7-6426928FE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939" y="3429000"/>
            <a:ext cx="2446829" cy="1907371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AF511DA-6355-DD45-A19C-BC17FC489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3193" y="3312404"/>
            <a:ext cx="2297257" cy="1790775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882C37B3-3071-7A42-A565-012BB3F7F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7846" y="4828922"/>
            <a:ext cx="2446829" cy="202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8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954</TotalTime>
  <Words>1451</Words>
  <Application>Microsoft Macintosh PowerPoint</Application>
  <PresentationFormat>Szélesvásznú</PresentationFormat>
  <Paragraphs>198</Paragraphs>
  <Slides>39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Times New Roman</vt:lpstr>
      <vt:lpstr>Office-téma</vt:lpstr>
      <vt:lpstr>Fogpótlástan 5. </vt:lpstr>
      <vt:lpstr>Kivehető fogpótlások (fogművek)</vt:lpstr>
      <vt:lpstr>Kivehető fogpótlások </vt:lpstr>
      <vt:lpstr>Teljes fogpótlás </vt:lpstr>
      <vt:lpstr>Teljes lemezes fogpótlás</vt:lpstr>
      <vt:lpstr>Teljes lemezes fogpótlás részei</vt:lpstr>
      <vt:lpstr>Teljes lemezes fogpótlás részei</vt:lpstr>
      <vt:lpstr>Teljes lemezes fogpótlás</vt:lpstr>
      <vt:lpstr>Részleges lemezes fogpótlás</vt:lpstr>
      <vt:lpstr>Részleges lemezes fogpótlás</vt:lpstr>
      <vt:lpstr>Részleges lemezes fogpótlás</vt:lpstr>
      <vt:lpstr>Részleges lemezes fogpótlás</vt:lpstr>
      <vt:lpstr>PowerPoint-bemutató</vt:lpstr>
      <vt:lpstr>Részleges műanyag (lemezes) fogpótlás </vt:lpstr>
      <vt:lpstr>Elhorgonyzások funkcionális szempontból</vt:lpstr>
      <vt:lpstr>Elhorgonyzások</vt:lpstr>
      <vt:lpstr>Hatásmechanizmus szerint az elhorgonyzás:</vt:lpstr>
      <vt:lpstr>Kapcsok</vt:lpstr>
      <vt:lpstr>Öntött kapocs részei</vt:lpstr>
      <vt:lpstr>A finommechanikai (rejtett) elhorgonyzás </vt:lpstr>
      <vt:lpstr>A finommechanikai (rejtett) elhorgonyzás </vt:lpstr>
      <vt:lpstr>PowerPoint-bemutató</vt:lpstr>
      <vt:lpstr>Preci vertix (vertikális csúsztató)</vt:lpstr>
      <vt:lpstr>Ceka horgony </vt:lpstr>
      <vt:lpstr>Preci horix rendszer (horizontális csúsztató) </vt:lpstr>
      <vt:lpstr>PowerPoint-bemutató</vt:lpstr>
      <vt:lpstr>Ot cap </vt:lpstr>
      <vt:lpstr>OVERDENTURE – TELJES KIVEHETŐ FOGPÓTLÁS  (ELKÉSZÍTÉS) </vt:lpstr>
      <vt:lpstr>PowerPoint-bemutató</vt:lpstr>
      <vt:lpstr>Kombinált fogpótlás </vt:lpstr>
      <vt:lpstr>Fogpótlás készítése Alapvető protetikai műveletek</vt:lpstr>
      <vt:lpstr>5. Fogak preparálása/előkészítése Csonkelőkészítés (csonkpreparálás)</vt:lpstr>
      <vt:lpstr>Csonkelőkészítés alapelvei</vt:lpstr>
      <vt:lpstr>Csonkelőkészítés alapelvei- Shillingburg szerint</vt:lpstr>
      <vt:lpstr>Alkalmazott preparációs formák</vt:lpstr>
      <vt:lpstr>Alkalmazott preparációs formák</vt:lpstr>
      <vt:lpstr>Vállas preparálás </vt:lpstr>
      <vt:lpstr>6. Lenyomatvétel, lenyomatok készítése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Fogpótlástan 5. </dc:title>
  <dc:creator>Tímea Szabados</dc:creator>
  <cp:lastModifiedBy>Tímea Szabados</cp:lastModifiedBy>
  <cp:revision>10</cp:revision>
  <dcterms:created xsi:type="dcterms:W3CDTF">2021-01-13T19:33:31Z</dcterms:created>
  <dcterms:modified xsi:type="dcterms:W3CDTF">2021-01-20T10:40:19Z</dcterms:modified>
</cp:coreProperties>
</file>