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81" r:id="rId16"/>
    <p:sldId id="272" r:id="rId17"/>
    <p:sldId id="273" r:id="rId18"/>
    <p:sldId id="274" r:id="rId19"/>
    <p:sldId id="275" r:id="rId20"/>
    <p:sldId id="296" r:id="rId21"/>
    <p:sldId id="278" r:id="rId22"/>
    <p:sldId id="276" r:id="rId23"/>
    <p:sldId id="297" r:id="rId24"/>
    <p:sldId id="277" r:id="rId25"/>
    <p:sldId id="271" r:id="rId26"/>
    <p:sldId id="285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86" r:id="rId37"/>
    <p:sldId id="279" r:id="rId38"/>
    <p:sldId id="280" r:id="rId39"/>
    <p:sldId id="298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856"/>
    <p:restoredTop sz="93362"/>
  </p:normalViewPr>
  <p:slideViewPr>
    <p:cSldViewPr snapToGrid="0" snapToObjects="1">
      <p:cViewPr varScale="1">
        <p:scale>
          <a:sx n="105" d="100"/>
          <a:sy n="105" d="100"/>
        </p:scale>
        <p:origin x="208" y="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ABDC6-6B7B-4C6D-AECB-A509BCCA7C7A}" type="datetimeFigureOut">
              <a:rPr lang="hu-HU" smtClean="0"/>
              <a:t>2020. 12. 10.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900119-D7D9-45E9-A296-B703C0191C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59934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00119-D7D9-45E9-A296-B703C0191C02}" type="slidenum">
              <a:rPr lang="hu-HU" smtClean="0"/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5675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295400"/>
            <a:ext cx="8228013" cy="1927225"/>
          </a:xfr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hu-HU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307976"/>
            <a:ext cx="8228013" cy="1066800"/>
          </a:xfr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12/10/20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12/10/20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001"/>
            <a:ext cx="3509683" cy="2209800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hu-HU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73050"/>
            <a:ext cx="3657600" cy="585311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649071"/>
            <a:ext cx="3509683" cy="338819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BC7E7-EA8E-4DA7-915E-CC098D9BADCB}" type="datetimeFigureOut">
              <a:rPr lang="en-US" smtClean="0"/>
              <a:t>12/10/20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hu-HU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BC7E7-EA8E-4DA7-915E-CC098D9BADCB}" type="datetimeFigureOut">
              <a:rPr lang="en-US" smtClean="0"/>
              <a:t>12/10/20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1143000"/>
            <a:ext cx="4267200" cy="4267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hu-HU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hu-HU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BC7E7-EA8E-4DA7-915E-CC098D9BADCB}" type="datetimeFigureOut">
              <a:rPr lang="en-US" smtClean="0"/>
              <a:t>12/10/20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2590800"/>
            <a:ext cx="3505200" cy="3505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hu-HU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5" y="1260475"/>
            <a:ext cx="1254125" cy="12541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hu-HU"/>
              <a:t>Drag picture to placeholder or click icon to add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5" y="762000"/>
            <a:ext cx="2092325" cy="20923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hu-HU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568388"/>
            <a:ext cx="8228013" cy="3468875"/>
          </a:xfr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12/10/20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1524000" cy="5851525"/>
          </a:xfrm>
        </p:spPr>
        <p:txBody>
          <a:bodyPr vert="eaVert" anchor="t" anchorCtr="0"/>
          <a:lstStyle/>
          <a:p>
            <a:r>
              <a:rPr lang="hu-HU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6859"/>
            <a:ext cx="6019800" cy="561564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12/10/20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12/10/20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12/10/20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6694"/>
            <a:ext cx="6400800" cy="1362075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hu-HU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399" y="3609695"/>
            <a:ext cx="5181601" cy="1500187"/>
          </a:xfr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BC7E7-EA8E-4DA7-915E-CC098D9BADCB}" type="datetimeFigureOut">
              <a:rPr lang="en-US" smtClean="0"/>
              <a:t>12/10/20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8999" y="6356350"/>
            <a:ext cx="14462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12/10/20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12/10/20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784475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12/10/20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4497070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12/10/20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12/10/20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12/10/20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u-HU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2770094"/>
            <a:ext cx="7662864" cy="326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79BC7E7-EA8E-4DA7-915E-CC098D9BADCB}" type="datetimeFigureOut">
              <a:rPr lang="en-US" smtClean="0"/>
              <a:t>12/10/20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hu.wikipedia.org/w/index.php?title=Makrof%C3%A1g&amp;action=edit&amp;redlink=1" TargetMode="External"/><Relationship Id="rId2" Type="http://schemas.openxmlformats.org/officeDocument/2006/relationships/hyperlink" Target="http://hu.wikipedia.org/wiki/Gy%C3%B6k%C3%A9rh%C3%A1rty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hu.wikipedia.org/wiki/Fog%C3%ADny" TargetMode="External"/><Relationship Id="rId5" Type="http://schemas.openxmlformats.org/officeDocument/2006/relationships/hyperlink" Target="http://hu.wikipedia.org/wiki/K%C3%B6t%C5%91sz%C3%B6vet" TargetMode="External"/><Relationship Id="rId4" Type="http://schemas.openxmlformats.org/officeDocument/2006/relationships/hyperlink" Target="http://hu.wikipedia.org/w/index.php?title=Fibroblaszt&amp;action=edit&amp;redlink=1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hu.wikipedia.org/w/index.php?title=Osteiod&amp;action=edit&amp;redlink=1" TargetMode="External"/><Relationship Id="rId2" Type="http://schemas.openxmlformats.org/officeDocument/2006/relationships/hyperlink" Target="http://hu.wikipedia.org/w/index.php?title=Csontk%C3%A9pz%C5%91_sejtek&amp;action=edit&amp;redlink=1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hu.wikipedia.org/w/index.php?title=R%C3%B6ntgenfelv%C3%A9tel&amp;action=edit&amp;redlink=1" TargetMode="External"/><Relationship Id="rId4" Type="http://schemas.openxmlformats.org/officeDocument/2006/relationships/hyperlink" Target="http://hu.wikipedia.org/w/index.php?title=Csontsz%C3%B6vet&amp;action=edit&amp;redlink=1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hu.wikipedia.org/wiki/Sz%C3%A1jpad" TargetMode="External"/><Relationship Id="rId2" Type="http://schemas.openxmlformats.org/officeDocument/2006/relationships/hyperlink" Target="http://hu.wikipedia.org/wiki/Fog%C3%ADny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hu.wikipedia.org/wiki/Nyelv_(testr%C3%A9sz)" TargetMode="External"/><Relationship Id="rId4" Type="http://schemas.openxmlformats.org/officeDocument/2006/relationships/hyperlink" Target="http://hu.wikipedia.org/w/index.php?title=Sz%C3%A1jfen%C3%A9k&amp;action=edit&amp;redlink=1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hu.wikipedia.org/w/index.php?title=Nervus_alveolaris_inferior&amp;action=edit&amp;redlink=1" TargetMode="External"/><Relationship Id="rId7" Type="http://schemas.openxmlformats.org/officeDocument/2006/relationships/hyperlink" Target="http://hu.wikipedia.org/w/index.php?title=Trigeminus_neuralgia&amp;action=edit&amp;redlink=1" TargetMode="External"/><Relationship Id="rId2" Type="http://schemas.openxmlformats.org/officeDocument/2006/relationships/hyperlink" Target="http://hu.wikipedia.org/wiki/Idegsz%C3%B6ve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hu.wikipedia.org/wiki/Fog%C3%A1szatban_haszn%C3%A1latos_s%C3%ADkok_%C3%A9s_ir%C3%A1nyok" TargetMode="External"/><Relationship Id="rId5" Type="http://schemas.openxmlformats.org/officeDocument/2006/relationships/hyperlink" Target="http://hu.wikipedia.org/w/index.php?title=Nervus_lingualis&amp;action=edit&amp;redlink=1" TargetMode="External"/><Relationship Id="rId4" Type="http://schemas.openxmlformats.org/officeDocument/2006/relationships/hyperlink" Target="http://hu.wikipedia.org/wiki/%C3%81llkapocscsont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hu.wikipedia.org/w/index.php?title=Osteomyelitis&amp;action=edit&amp;redlink=1" TargetMode="External"/><Relationship Id="rId2" Type="http://schemas.openxmlformats.org/officeDocument/2006/relationships/hyperlink" Target="http://hu.wikipedia.org/wiki/Patol%C3%B3gi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hu.wikipedia.org/wiki/Fels%C5%91_%C3%A1llcsont" TargetMode="External"/><Relationship Id="rId4" Type="http://schemas.openxmlformats.org/officeDocument/2006/relationships/hyperlink" Target="http://hu.wikipedia.org/wiki/Fogmeder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hu.wikipedia.org/w/index.php?title=Gelfoam&amp;action=edit&amp;redlink=1" TargetMode="External"/><Relationship Id="rId2" Type="http://schemas.openxmlformats.org/officeDocument/2006/relationships/hyperlink" Target="http://hu.wikipedia.org/wiki/Arc%C3%BCre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hu.wikipedia.org/wiki/Antibiotikum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hu.wikipedia.org/w/index.php?title=Caldwell-Luc_f%C3%A9le_m%C5%B1t%C3%A9t&amp;action=edit&amp;redlink=1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hu.wikipedia.org/wiki/Fels%C5%91_%C3%A1llcsont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hu.wikipedia.org/w/index.php?title=Postextractios_alveolitis&amp;action=edit&amp;redlink=1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hu.wikipedia.org/w/index.php?title=Postextractios_alveolitis&amp;action=edit&amp;redlink=1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326932"/>
            <a:ext cx="8228013" cy="1927225"/>
          </a:xfrm>
        </p:spPr>
        <p:txBody>
          <a:bodyPr/>
          <a:lstStyle/>
          <a:p>
            <a:r>
              <a:rPr lang="en-US" dirty="0" err="1"/>
              <a:t>Szájsebészet</a:t>
            </a:r>
            <a:r>
              <a:rPr lang="en-US"/>
              <a:t> 1.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82343" y="4288970"/>
            <a:ext cx="3002869" cy="23948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Szabados </a:t>
            </a:r>
            <a:r>
              <a:rPr lang="en-US" dirty="0" err="1"/>
              <a:t>Tímea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194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Extractio utáni tájékoztatás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45441"/>
            <a:ext cx="8466189" cy="458574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Amíg az érzéstelenítő hatása tart, ne egyen és ne igyon semmit a félrenyelés veszélye miatt!</a:t>
            </a:r>
          </a:p>
          <a:p>
            <a:r>
              <a:rPr lang="en-US" dirty="0"/>
              <a:t>A foghúzást követően 1 napig ne öblögessen, ne szívogassa a sebet, és fogmosáskor kerülje ki a sebzés területét. Így a sebüregben képződött véralvadék a helyén marad és megvédi a sebet a </a:t>
            </a:r>
            <a:r>
              <a:rPr lang="en-US" dirty="0" err="1"/>
              <a:t>fertőződéstől</a:t>
            </a:r>
            <a:r>
              <a:rPr lang="en-US" dirty="0"/>
              <a:t>. A </a:t>
            </a:r>
            <a:r>
              <a:rPr lang="en-US" dirty="0" err="1"/>
              <a:t>felső</a:t>
            </a:r>
            <a:r>
              <a:rPr lang="en-US" dirty="0"/>
              <a:t> </a:t>
            </a:r>
            <a:r>
              <a:rPr lang="en-US" dirty="0" err="1"/>
              <a:t>molaris</a:t>
            </a:r>
            <a:r>
              <a:rPr lang="en-US" dirty="0"/>
              <a:t> </a:t>
            </a:r>
            <a:r>
              <a:rPr lang="en-US" dirty="0" err="1"/>
              <a:t>fogak</a:t>
            </a:r>
            <a:r>
              <a:rPr lang="en-US" dirty="0"/>
              <a:t> </a:t>
            </a:r>
            <a:r>
              <a:rPr lang="en-US" dirty="0" err="1"/>
              <a:t>esetében</a:t>
            </a:r>
            <a:r>
              <a:rPr lang="en-US" dirty="0"/>
              <a:t> ne </a:t>
            </a:r>
            <a:r>
              <a:rPr lang="en-US" dirty="0" err="1"/>
              <a:t>fújja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orrát</a:t>
            </a:r>
            <a:r>
              <a:rPr lang="en-US" dirty="0"/>
              <a:t> </a:t>
            </a:r>
            <a:r>
              <a:rPr lang="en-US" dirty="0" err="1"/>
              <a:t>egy-két</a:t>
            </a:r>
            <a:r>
              <a:rPr lang="en-US" dirty="0"/>
              <a:t> </a:t>
            </a:r>
            <a:r>
              <a:rPr lang="en-US" dirty="0" err="1"/>
              <a:t>napig</a:t>
            </a:r>
            <a:r>
              <a:rPr lang="en-US" dirty="0"/>
              <a:t>.</a:t>
            </a:r>
          </a:p>
          <a:p>
            <a:r>
              <a:rPr lang="en-US" dirty="0"/>
              <a:t>A foghúzás utáni napon a seb környékét kíméletesen, puha fogkefével már tisztíthatja, ügyelve arra, hogy a sebet lezáró véralvadékot ne piszkálja ki! Fontos a lepedék eltávolítása – kórokzók!</a:t>
            </a:r>
          </a:p>
          <a:p>
            <a:r>
              <a:rPr lang="en-US" dirty="0"/>
              <a:t>Ne dohányozzon a foghúzást követő napokban, mert a nikotin érösszehúzódást vált ki, a dohányfüst szénmonoxid tartalma pedig, szöveti oxigénhiányt okozva lassítja a sebgyógyulást.</a:t>
            </a:r>
          </a:p>
          <a:p>
            <a:r>
              <a:rPr lang="en-US" dirty="0"/>
              <a:t>A foghúzást követően, 3 napig kerülje a tej-és tejtermékek fogyasztását. A fehérje kitűnő táptalajt a baktériumok számára, amelyek elszaporodva a seb gyulladását okozhatják.</a:t>
            </a:r>
          </a:p>
        </p:txBody>
      </p:sp>
    </p:spTree>
    <p:extLst>
      <p:ext uri="{BB962C8B-B14F-4D97-AF65-F5344CB8AC3E}">
        <p14:creationId xmlns:p14="http://schemas.microsoft.com/office/powerpoint/2010/main" val="598057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Extractio utáni tájékoztatás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402" y="2259882"/>
            <a:ext cx="8659482" cy="415686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Forró, fűszeres ételeket, tömény alkoholos italokat néhány napig ne fogyasszon!</a:t>
            </a:r>
          </a:p>
          <a:p>
            <a:r>
              <a:rPr lang="en-US" dirty="0"/>
              <a:t>A seb teljes gyógyulásáig ne fogyasszon apró magvakat (pl. mákot, kókuszreszeléket, stb.) tartalmazó ételeket, mivel azok a sebbe kerülve gyulladást okozhatnak.</a:t>
            </a:r>
          </a:p>
          <a:p>
            <a:r>
              <a:rPr lang="en-US" dirty="0"/>
              <a:t>Foghúzás után egy ideig kerülje a hajolgatást, illetve a nehéz tárgyak emelését, mert ezek a seb szétnyílásához, vérzéshez vezethetnek.</a:t>
            </a:r>
          </a:p>
          <a:p>
            <a:r>
              <a:rPr lang="en-US" dirty="0"/>
              <a:t>A seb környékének duzzanata esetén jegelje a területet. A fagyás elkerülése érdekében a jégkockát vagy jégakkut ne tegye közvetlenül a bőrre, hanem csavarja be azt textíliába. </a:t>
            </a:r>
          </a:p>
        </p:txBody>
      </p:sp>
    </p:spTree>
    <p:extLst>
      <p:ext uri="{BB962C8B-B14F-4D97-AF65-F5344CB8AC3E}">
        <p14:creationId xmlns:p14="http://schemas.microsoft.com/office/powerpoint/2010/main" val="3071190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Extractio utáni tájékoztatás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402" y="2127918"/>
            <a:ext cx="8642987" cy="438780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Foghúzás után - a fertőzés megelőzése érdekében – cserélje le fogkeféjét!</a:t>
            </a:r>
          </a:p>
          <a:p>
            <a:r>
              <a:rPr lang="en-US" dirty="0"/>
              <a:t>A hiányzó fogat mielőbb pótolni kell, mert a foghiány a szomszédos fogak bedőlését, a szemben lévő fognak a fogsorból való kinövését okozhatja.</a:t>
            </a:r>
          </a:p>
          <a:p>
            <a:r>
              <a:rPr lang="en-US" dirty="0"/>
              <a:t>Foghúzás után fellépő fájdalom esetén a szalicilsav származékok (Aspirin, Kalmopyrin) kivételével bármilyen megszokott fájdalomcsillapítót alkalmazhat. Amennyiben a foghúzást követő 2. napon még erős fájdalmat érez, keresse fel a fogorvost.</a:t>
            </a:r>
          </a:p>
          <a:p>
            <a:r>
              <a:rPr lang="en-US" dirty="0"/>
              <a:t>Ha a fogeltávolítás után láz, hidegrázás, szájnyitási nehézség lép fel, azonnal forduljon orvoshoz!</a:t>
            </a:r>
          </a:p>
        </p:txBody>
      </p:sp>
    </p:spTree>
    <p:extLst>
      <p:ext uri="{BB962C8B-B14F-4D97-AF65-F5344CB8AC3E}">
        <p14:creationId xmlns:p14="http://schemas.microsoft.com/office/powerpoint/2010/main" val="3918715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Extractiós seb gyógyulása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390" y="2119087"/>
            <a:ext cx="8494539" cy="4462614"/>
          </a:xfrm>
        </p:spPr>
        <p:txBody>
          <a:bodyPr>
            <a:normAutofit fontScale="92500"/>
          </a:bodyPr>
          <a:lstStyle/>
          <a:p>
            <a:r>
              <a:rPr lang="hu-HU" sz="2400" dirty="0"/>
              <a:t>Normális körülmények között a fog eltávolítása után keletkezett üreg telítődik vérrel, és egy vérrög képződik. </a:t>
            </a:r>
          </a:p>
          <a:p>
            <a:r>
              <a:rPr lang="hu-HU" sz="2400" dirty="0"/>
              <a:t>A vérrög a legfontosabb tényező a seb gyógyulásában, mivel ez elzárja a sebet a szájüregtől, ahonnan az könnyen fertőződhet. </a:t>
            </a:r>
          </a:p>
          <a:p>
            <a:r>
              <a:rPr lang="hu-HU" sz="2400" dirty="0"/>
              <a:t>Egy-két napon belül a maradék </a:t>
            </a:r>
            <a:r>
              <a:rPr lang="hu-HU" sz="2400" u="sng" dirty="0">
                <a:hlinkClick r:id="rId2" tooltip="Gyökérhártya"/>
              </a:rPr>
              <a:t>gyökérhártya</a:t>
            </a:r>
            <a:r>
              <a:rPr lang="hu-HU" sz="2400" dirty="0"/>
              <a:t> felől </a:t>
            </a:r>
            <a:r>
              <a:rPr lang="hu-HU" sz="2400" u="sng" dirty="0">
                <a:hlinkClick r:id="rId3" tooltip="Makrofág (a lap nem létezik)"/>
              </a:rPr>
              <a:t>makrofágok</a:t>
            </a:r>
            <a:r>
              <a:rPr lang="hu-HU" sz="2400" dirty="0"/>
              <a:t> és </a:t>
            </a:r>
            <a:r>
              <a:rPr lang="hu-HU" sz="2400" u="sng" dirty="0">
                <a:hlinkClick r:id="rId4" tooltip="Fibroblaszt (a lap nem létezik)"/>
              </a:rPr>
              <a:t>fibroblasztok</a:t>
            </a:r>
            <a:r>
              <a:rPr lang="hu-HU" sz="2400" dirty="0"/>
              <a:t> vándorolnak a vérrögbe, és elkezdik annak tisztítását, illetve a </a:t>
            </a:r>
            <a:r>
              <a:rPr lang="hu-HU" sz="2400" u="sng" dirty="0">
                <a:hlinkClick r:id="rId5" tooltip="Kötőszövet"/>
              </a:rPr>
              <a:t>kötőszövet</a:t>
            </a:r>
            <a:r>
              <a:rPr lang="hu-HU" sz="2400" dirty="0"/>
              <a:t> lerakását. </a:t>
            </a:r>
          </a:p>
          <a:p>
            <a:r>
              <a:rPr lang="hu-HU" sz="2400" dirty="0"/>
              <a:t>Ezzel párhuzamosan a csont felől új érhálózat fejlődik ki. </a:t>
            </a:r>
          </a:p>
          <a:p>
            <a:r>
              <a:rPr lang="hu-HU" sz="2400" dirty="0"/>
              <a:t>Az </a:t>
            </a:r>
            <a:r>
              <a:rPr lang="hu-HU" sz="2400" u="sng" dirty="0">
                <a:hlinkClick r:id="rId6" tooltip="Fogíny"/>
              </a:rPr>
              <a:t>íny</a:t>
            </a:r>
            <a:r>
              <a:rPr lang="hu-HU" sz="2400" dirty="0"/>
              <a:t> hámsejtjei szaporodni kezdenek és a seb széleitől megindul a seb hámosodása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02924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Extractiós seb gyógyulása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437" y="2078432"/>
            <a:ext cx="8840918" cy="4779568"/>
          </a:xfrm>
        </p:spPr>
        <p:txBody>
          <a:bodyPr>
            <a:noAutofit/>
          </a:bodyPr>
          <a:lstStyle/>
          <a:p>
            <a:r>
              <a:rPr lang="hu-HU" sz="2600" dirty="0"/>
              <a:t>2-3 héten belül az alveolust egy kemény kötőszövet fogja kitölteni, felületét pedig normális fogíny fogja fedni. </a:t>
            </a:r>
          </a:p>
          <a:p>
            <a:r>
              <a:rPr lang="hu-HU" sz="2600" dirty="0"/>
              <a:t>A következő 6 hétben megjelennek a </a:t>
            </a:r>
            <a:r>
              <a:rPr lang="hu-HU" sz="2600" u="sng" dirty="0">
                <a:hlinkClick r:id="rId2" tooltip="Csontképző sejtek (a lap nem létezik)"/>
              </a:rPr>
              <a:t>csontképző sejtek</a:t>
            </a:r>
            <a:r>
              <a:rPr lang="hu-HU" sz="2600" dirty="0"/>
              <a:t> (osteoblastok), melyek egy homogén, </a:t>
            </a:r>
            <a:r>
              <a:rPr lang="hu-HU" sz="2600" u="sng" dirty="0">
                <a:hlinkClick r:id="rId3" tooltip="Osteiod (a lap nem létezik)"/>
              </a:rPr>
              <a:t>osteiod</a:t>
            </a:r>
            <a:r>
              <a:rPr lang="hu-HU" sz="2600" dirty="0"/>
              <a:t> csontszövetet fognak képezni. Ez fokozatosan mineralizálódik és a funkcionális igénybevételek szerint rendeződik. </a:t>
            </a:r>
          </a:p>
          <a:p>
            <a:r>
              <a:rPr lang="hu-HU" sz="2600" dirty="0"/>
              <a:t>A foghúzástól számított 6 hónapon belül a fogmedret egy normális </a:t>
            </a:r>
            <a:r>
              <a:rPr lang="hu-HU" sz="2600" u="sng" dirty="0">
                <a:hlinkClick r:id="rId4" tooltip="Csontszövet (a lap nem létezik)"/>
              </a:rPr>
              <a:t>csontszövet</a:t>
            </a:r>
            <a:r>
              <a:rPr lang="hu-HU" sz="2600" dirty="0"/>
              <a:t> fogja kitölteni. </a:t>
            </a:r>
            <a:r>
              <a:rPr lang="hu-HU" sz="2600" u="sng" dirty="0">
                <a:hlinkClick r:id="rId5" tooltip="Röntgenfelvétel (a lap nem létezik)"/>
              </a:rPr>
              <a:t>Röntgenfelvételen</a:t>
            </a:r>
            <a:r>
              <a:rPr lang="hu-HU" sz="2600" dirty="0"/>
              <a:t> pedig nem lehet elkülöníteni az üreg helyét. 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945045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983868"/>
            <a:ext cx="7662864" cy="5874132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Picture 4" descr="Képernyőfotó 2016-01-25 - 9.11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77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0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Extractio szövődményei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436" y="2127918"/>
            <a:ext cx="8791435" cy="4486774"/>
          </a:xfrm>
        </p:spPr>
        <p:txBody>
          <a:bodyPr>
            <a:norm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hu-HU" b="1" dirty="0">
                <a:solidFill>
                  <a:srgbClr val="C00000"/>
                </a:solidFill>
              </a:rPr>
              <a:t>A húzott fogak törése</a:t>
            </a:r>
            <a:r>
              <a:rPr lang="hu-HU" dirty="0">
                <a:solidFill>
                  <a:srgbClr val="C00000"/>
                </a:solidFill>
              </a:rPr>
              <a:t>, </a:t>
            </a:r>
            <a:r>
              <a:rPr lang="hu-HU" dirty="0"/>
              <a:t>ha már nagyon meggyengült a fogállomány.</a:t>
            </a:r>
          </a:p>
          <a:p>
            <a:pPr marL="457200" lvl="0" indent="-457200">
              <a:buFont typeface="+mj-lt"/>
              <a:buAutoNum type="arabicPeriod"/>
            </a:pPr>
            <a:r>
              <a:rPr lang="hu-HU" b="1" dirty="0">
                <a:solidFill>
                  <a:srgbClr val="C00000"/>
                </a:solidFill>
              </a:rPr>
              <a:t>A szomszédos, esetleg az antagonista fogak sérülése</a:t>
            </a:r>
            <a:r>
              <a:rPr lang="hu-HU" dirty="0">
                <a:solidFill>
                  <a:srgbClr val="C00000"/>
                </a:solidFill>
              </a:rPr>
              <a:t>. </a:t>
            </a:r>
            <a:r>
              <a:rPr lang="hu-HU" dirty="0"/>
              <a:t>Ilyenkor a sérülés kiterjedésétől függően restaurálják a fogat.</a:t>
            </a:r>
          </a:p>
          <a:p>
            <a:pPr marL="457200" lvl="0" indent="-457200">
              <a:buFont typeface="+mj-lt"/>
              <a:buAutoNum type="arabicPeriod"/>
            </a:pPr>
            <a:r>
              <a:rPr lang="hu-HU" b="1" dirty="0">
                <a:solidFill>
                  <a:srgbClr val="C00000"/>
                </a:solidFill>
              </a:rPr>
              <a:t>A lágyrészek sérülései:</a:t>
            </a:r>
            <a:r>
              <a:rPr lang="hu-HU" dirty="0">
                <a:solidFill>
                  <a:srgbClr val="C00000"/>
                </a:solidFill>
              </a:rPr>
              <a:t> </a:t>
            </a:r>
            <a:r>
              <a:rPr lang="hu-HU" dirty="0"/>
              <a:t>nehéz, hosszantartó húzások esetén gyakran előfordul az </a:t>
            </a:r>
            <a:r>
              <a:rPr lang="hu-HU" b="1" u="sng" dirty="0">
                <a:hlinkClick r:id="rId2" tooltip="Fogíny"/>
              </a:rPr>
              <a:t>íny</a:t>
            </a:r>
            <a:r>
              <a:rPr lang="hu-HU" b="1" dirty="0"/>
              <a:t> beszakadása, roncsolása. </a:t>
            </a:r>
            <a:r>
              <a:rPr lang="hu-HU" dirty="0"/>
              <a:t>Ebben az esetben, ha a sérült rész nem megtartható eltávolítják és a sebet varrják. Az emelő megcsúszhat és sértheti a </a:t>
            </a:r>
            <a:r>
              <a:rPr lang="hu-HU" u="sng" dirty="0">
                <a:hlinkClick r:id="rId3" tooltip="Szájpad"/>
              </a:rPr>
              <a:t>szájpadot</a:t>
            </a:r>
            <a:r>
              <a:rPr lang="hu-HU" dirty="0"/>
              <a:t>, </a:t>
            </a:r>
            <a:r>
              <a:rPr lang="hu-HU" u="sng" dirty="0">
                <a:hlinkClick r:id="rId4" tooltip="Szájfenék (a lap nem létezik)"/>
              </a:rPr>
              <a:t>szájfeneket</a:t>
            </a:r>
            <a:r>
              <a:rPr lang="hu-HU" dirty="0"/>
              <a:t>, </a:t>
            </a:r>
            <a:r>
              <a:rPr lang="hu-HU" u="sng" dirty="0">
                <a:hlinkClick r:id="rId5" tooltip="Nyelv (testrész)"/>
              </a:rPr>
              <a:t>nyelvet</a:t>
            </a:r>
            <a:r>
              <a:rPr lang="hu-HU" dirty="0"/>
              <a:t> erős vérzéseket okozva. A vérzés megállítására hemosztatikus varrást alkalmaznak, mely egy mély öltésből áll a seb alatt.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600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Extractio szövődményei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908" y="2342360"/>
            <a:ext cx="8626493" cy="4156863"/>
          </a:xfrm>
        </p:spPr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hu-HU" b="1" dirty="0"/>
              <a:t>4. </a:t>
            </a:r>
            <a:r>
              <a:rPr lang="hu-HU" b="1" dirty="0">
                <a:solidFill>
                  <a:srgbClr val="C00000"/>
                </a:solidFill>
              </a:rPr>
              <a:t>Az </a:t>
            </a:r>
            <a:r>
              <a:rPr lang="hu-HU" b="1" u="sng" dirty="0">
                <a:solidFill>
                  <a:srgbClr val="C00000"/>
                </a:solidFill>
                <a:hlinkClick r:id="rId2" tooltip="Idegszöve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idegek</a:t>
            </a:r>
            <a:r>
              <a:rPr lang="hu-HU" b="1" dirty="0">
                <a:solidFill>
                  <a:srgbClr val="C00000"/>
                </a:solidFill>
              </a:rPr>
              <a:t> sérülései: </a:t>
            </a:r>
          </a:p>
          <a:p>
            <a:pPr marL="0" lvl="0" indent="0">
              <a:buNone/>
            </a:pPr>
            <a:r>
              <a:rPr lang="hu-HU" dirty="0"/>
              <a:t>a </a:t>
            </a:r>
            <a:r>
              <a:rPr lang="hu-HU" u="sng" dirty="0">
                <a:solidFill>
                  <a:srgbClr val="C00000"/>
                </a:solidFill>
                <a:hlinkClick r:id="rId3" tooltip="Nervus alveolaris inferior (a lap nem létezik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nervus alveolaris inferior</a:t>
            </a:r>
            <a:r>
              <a:rPr lang="hu-HU" dirty="0">
                <a:solidFill>
                  <a:srgbClr val="C00000"/>
                </a:solidFill>
              </a:rPr>
              <a:t> </a:t>
            </a:r>
            <a:r>
              <a:rPr lang="hu-HU" dirty="0"/>
              <a:t>(mely az </a:t>
            </a:r>
            <a:r>
              <a:rPr lang="hu-HU" u="sng" dirty="0">
                <a:hlinkClick r:id="rId4" tooltip="Állkapocscsont"/>
              </a:rPr>
              <a:t>állkapocsban</a:t>
            </a:r>
            <a:r>
              <a:rPr lang="hu-HU" dirty="0"/>
              <a:t> halad és az alsó fogakat látja el érző beidegzéssel, meg a szájtornác alsó részét, a frontfogaknak megfelelően) </a:t>
            </a:r>
          </a:p>
          <a:p>
            <a:pPr marL="0" lvl="0" indent="0">
              <a:buNone/>
            </a:pPr>
            <a:r>
              <a:rPr lang="hu-HU" dirty="0"/>
              <a:t>és a </a:t>
            </a:r>
            <a:r>
              <a:rPr lang="hu-HU" u="sng" dirty="0">
                <a:solidFill>
                  <a:srgbClr val="C00000"/>
                </a:solidFill>
                <a:hlinkClick r:id="rId5" tooltip="Nervus lingualis (a lap nem létezik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nervus lingualis</a:t>
            </a:r>
            <a:r>
              <a:rPr lang="hu-HU" dirty="0">
                <a:solidFill>
                  <a:srgbClr val="C00000"/>
                </a:solidFill>
              </a:rPr>
              <a:t> </a:t>
            </a:r>
            <a:r>
              <a:rPr lang="hu-HU" dirty="0"/>
              <a:t>(az állkapocs belső felén halad, a </a:t>
            </a:r>
            <a:r>
              <a:rPr lang="hu-HU" u="sng" dirty="0">
                <a:hlinkClick r:id="rId6" tooltip="Fogászatban használatos síkok és irányok"/>
              </a:rPr>
              <a:t>lingvális</a:t>
            </a:r>
            <a:r>
              <a:rPr lang="hu-HU" dirty="0"/>
              <a:t> fogínyt és nyelvet látja el). </a:t>
            </a:r>
          </a:p>
          <a:p>
            <a:pPr marL="0" lvl="0" indent="0">
              <a:buNone/>
            </a:pPr>
            <a:r>
              <a:rPr lang="hu-HU" dirty="0"/>
              <a:t>Az idegek sérülhetnek az alveolus kikaparása során, mikor behatolnak a canalis mandibularisba, vagy az állkapocs törése esetén. </a:t>
            </a:r>
          </a:p>
          <a:p>
            <a:pPr marL="0" lvl="0" indent="0">
              <a:buNone/>
            </a:pPr>
            <a:r>
              <a:rPr lang="hu-HU" dirty="0"/>
              <a:t>Ilyenkor az ideg beidegzésének a területén egy átmeneti érzéskiesés lép fel. Ez általában pár nap, vagy hét alatt megoldódik, de ritkán végleges is lehet. </a:t>
            </a:r>
          </a:p>
          <a:p>
            <a:pPr marL="0" lvl="0" indent="0">
              <a:buNone/>
            </a:pPr>
            <a:r>
              <a:rPr lang="hu-HU" u="sng" dirty="0">
                <a:solidFill>
                  <a:srgbClr val="C00000"/>
                </a:solidFill>
                <a:hlinkClick r:id="rId7" tooltip="Trigeminus neuralgia (a lap nem létezik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Trigeminus neuralgia: </a:t>
            </a:r>
            <a:r>
              <a:rPr lang="hu-HU" u="sng" dirty="0">
                <a:solidFill>
                  <a:srgbClr val="C00000"/>
                </a:solidFill>
              </a:rPr>
              <a:t>h</a:t>
            </a:r>
            <a:r>
              <a:rPr lang="hu-HU" dirty="0"/>
              <a:t>a valami idegen anyag kerül az ideggel kapcsolatba és izgatja azt. Erős, kibírhatatlan fájdalommal jár. Az ok eltávolítása után általában megoldódik.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853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Extractio szövődményei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92874"/>
            <a:ext cx="8416707" cy="3744390"/>
          </a:xfrm>
        </p:spPr>
        <p:txBody>
          <a:bodyPr/>
          <a:lstStyle/>
          <a:p>
            <a:pPr marL="0" lvl="0" indent="0">
              <a:buNone/>
            </a:pPr>
            <a:r>
              <a:rPr lang="hu-HU" sz="2400" b="1" dirty="0">
                <a:solidFill>
                  <a:srgbClr val="C00000"/>
                </a:solidFill>
              </a:rPr>
              <a:t>5. Csonttörések</a:t>
            </a:r>
            <a:endParaRPr lang="hu-HU" sz="2400" dirty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hu-HU" sz="2400" dirty="0"/>
              <a:t>Nehezen eltávolítható és/vagy valamilyen csontot gyengítő </a:t>
            </a:r>
            <a:r>
              <a:rPr lang="hu-HU" sz="2400" u="sng" dirty="0">
                <a:hlinkClick r:id="rId2" tooltip="Patológia"/>
              </a:rPr>
              <a:t>patológiás</a:t>
            </a:r>
            <a:r>
              <a:rPr lang="hu-HU" sz="2400" dirty="0"/>
              <a:t> folyamat (pl. </a:t>
            </a:r>
            <a:r>
              <a:rPr lang="hu-HU" sz="2400" u="sng" dirty="0">
                <a:hlinkClick r:id="rId3" tooltip="Osteomyelitis (a lap nem létezik)"/>
              </a:rPr>
              <a:t>osteomyelitis</a:t>
            </a:r>
            <a:r>
              <a:rPr lang="hu-HU" sz="2400" dirty="0"/>
              <a:t>) esetén előfordulhat a </a:t>
            </a:r>
            <a:r>
              <a:rPr lang="hu-HU" sz="2400" u="sng" dirty="0">
                <a:hlinkClick r:id="rId4" tooltip="Fogmeder"/>
              </a:rPr>
              <a:t>fogmeder</a:t>
            </a:r>
            <a:r>
              <a:rPr lang="hu-HU" sz="2400" dirty="0"/>
              <a:t> a </a:t>
            </a:r>
            <a:r>
              <a:rPr lang="hu-HU" sz="2400" u="sng" dirty="0">
                <a:solidFill>
                  <a:srgbClr val="C00000"/>
                </a:solidFill>
                <a:hlinkClick r:id="rId5" tooltip="Felső állcson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tuber maxillae</a:t>
            </a:r>
            <a:r>
              <a:rPr lang="hu-HU" sz="2400" dirty="0">
                <a:solidFill>
                  <a:srgbClr val="C00000"/>
                </a:solidFill>
              </a:rPr>
              <a:t>, a fogmedernyúlvány (</a:t>
            </a:r>
            <a:r>
              <a:rPr lang="hu-HU" sz="2400" dirty="0" err="1">
                <a:solidFill>
                  <a:srgbClr val="C00000"/>
                </a:solidFill>
              </a:rPr>
              <a:t>processus</a:t>
            </a:r>
            <a:r>
              <a:rPr lang="hu-HU" sz="2400" dirty="0">
                <a:solidFill>
                  <a:srgbClr val="C00000"/>
                </a:solidFill>
              </a:rPr>
              <a:t> </a:t>
            </a:r>
            <a:r>
              <a:rPr lang="hu-HU" sz="2400" dirty="0" err="1">
                <a:solidFill>
                  <a:srgbClr val="C00000"/>
                </a:solidFill>
              </a:rPr>
              <a:t>alveolaris</a:t>
            </a:r>
            <a:r>
              <a:rPr lang="hu-HU" sz="2400" dirty="0">
                <a:solidFill>
                  <a:srgbClr val="C00000"/>
                </a:solidFill>
              </a:rPr>
              <a:t>) </a:t>
            </a:r>
            <a:r>
              <a:rPr lang="hu-HU" sz="2400" dirty="0"/>
              <a:t>vagy az állkapocs (főleg a szögletnél) törése. </a:t>
            </a:r>
          </a:p>
          <a:p>
            <a:pPr marL="0" lvl="0" indent="0">
              <a:buNone/>
            </a:pPr>
            <a:r>
              <a:rPr lang="hu-HU" sz="2400" dirty="0"/>
              <a:t>Ha kisebb darab törik le és az megtartja a kapcsolatát a csonthártyával, akkor megtartható.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089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Extractio szövődményei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46468"/>
            <a:ext cx="8532166" cy="4750701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hu-HU" b="1" dirty="0">
                <a:solidFill>
                  <a:srgbClr val="C00000"/>
                </a:solidFill>
              </a:rPr>
              <a:t>6. Az </a:t>
            </a:r>
            <a:r>
              <a:rPr lang="hu-HU" b="1" u="sng" dirty="0">
                <a:solidFill>
                  <a:srgbClr val="C00000"/>
                </a:solidFill>
                <a:hlinkClick r:id="rId2" tooltip="Arcüre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arcüreg</a:t>
            </a:r>
            <a:r>
              <a:rPr lang="hu-HU" b="1" dirty="0">
                <a:solidFill>
                  <a:srgbClr val="C00000"/>
                </a:solidFill>
              </a:rPr>
              <a:t> </a:t>
            </a:r>
            <a:r>
              <a:rPr lang="hu-HU" b="1" dirty="0" err="1">
                <a:solidFill>
                  <a:srgbClr val="C00000"/>
                </a:solidFill>
              </a:rPr>
              <a:t>megnyítása</a:t>
            </a:r>
            <a:r>
              <a:rPr lang="hu-HU" b="1" dirty="0">
                <a:solidFill>
                  <a:srgbClr val="C00000"/>
                </a:solidFill>
              </a:rPr>
              <a:t> (</a:t>
            </a:r>
            <a:r>
              <a:rPr lang="hu-HU" b="1" dirty="0" err="1">
                <a:solidFill>
                  <a:srgbClr val="C00000"/>
                </a:solidFill>
              </a:rPr>
              <a:t>perforatio</a:t>
            </a:r>
            <a:r>
              <a:rPr lang="hu-HU" b="1" dirty="0">
                <a:solidFill>
                  <a:srgbClr val="C00000"/>
                </a:solidFill>
              </a:rPr>
              <a:t> sinus </a:t>
            </a:r>
            <a:r>
              <a:rPr lang="hu-HU" b="1" dirty="0" err="1">
                <a:solidFill>
                  <a:srgbClr val="C00000"/>
                </a:solidFill>
              </a:rPr>
              <a:t>maxillaris</a:t>
            </a:r>
            <a:r>
              <a:rPr lang="hu-HU" b="1" dirty="0">
                <a:solidFill>
                  <a:srgbClr val="C00000"/>
                </a:solidFill>
              </a:rPr>
              <a:t>)</a:t>
            </a:r>
            <a:r>
              <a:rPr lang="hu-HU" dirty="0">
                <a:solidFill>
                  <a:srgbClr val="C00000"/>
                </a:solidFill>
              </a:rPr>
              <a:t> </a:t>
            </a:r>
          </a:p>
          <a:p>
            <a:pPr marL="0" lvl="0" indent="0">
              <a:buNone/>
            </a:pPr>
            <a:r>
              <a:rPr lang="hu-HU" dirty="0"/>
              <a:t>a felső kis- és nagyőrlők nagyon közel találhatóak az arcüreg aljához, gyakran az arcüreg betüremkedik a fogak gyökerei közé is. Egy krónikus gyulladás esetén a gyökércsúcs körül ez a vékony csontlemez könnyen felszívódik. Ebben az esetben a foghúzás során könnyen megnyílhat az arcüreg, ha a csont teljesen felszívódott vagy ha a fogorvos a gyulladt szöveteket próbálja eltávolítani. </a:t>
            </a:r>
          </a:p>
          <a:p>
            <a:pPr marL="0" lvl="0" indent="0">
              <a:buNone/>
            </a:pPr>
            <a:r>
              <a:rPr lang="hu-HU" dirty="0"/>
              <a:t>Ha a kommunikálás kialakul az arcüreg és a szájüreg között biztosítani kell annak elzárását. Ez általában megoldódik azzal hogy az alveolus feltelik vérrel és a sebet bevarrják. Ugyanakkor a jobb gyógyulás érdekében ún. </a:t>
            </a:r>
            <a:r>
              <a:rPr lang="hu-HU" u="sng" dirty="0">
                <a:hlinkClick r:id="rId3" tooltip="Gelfoam (a lap nem létezik)"/>
              </a:rPr>
              <a:t>gelfoam</a:t>
            </a:r>
            <a:r>
              <a:rPr lang="hu-HU" dirty="0"/>
              <a:t> anyagot is behelyezhetnek a fogmederbe, a beteget felkérik hogy ne fújja az orrát, vigyázzon a sebre. Emellett a fertőzés megelőzésére </a:t>
            </a:r>
            <a:r>
              <a:rPr lang="hu-HU" u="sng" dirty="0">
                <a:hlinkClick r:id="rId4" tooltip="Antibiotikum"/>
              </a:rPr>
              <a:t>antibiotikum</a:t>
            </a:r>
            <a:r>
              <a:rPr lang="hu-HU" dirty="0"/>
              <a:t> adnak.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955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Fogeltávolítás (extractio)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713" y="1488141"/>
            <a:ext cx="8766629" cy="481143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Feltétlen (abszolút) javallatai:</a:t>
            </a:r>
          </a:p>
          <a:p>
            <a:pPr lvl="1"/>
            <a:r>
              <a:rPr lang="hu-HU" dirty="0">
                <a:latin typeface="News Gothic MT" charset="0"/>
              </a:rPr>
              <a:t>Fogból, foggyökérből kiinduló csonthártyagyulladás (periostitis)</a:t>
            </a:r>
          </a:p>
          <a:p>
            <a:pPr lvl="1"/>
            <a:r>
              <a:rPr lang="hu-HU" dirty="0">
                <a:latin typeface="News Gothic MT" charset="0"/>
              </a:rPr>
              <a:t>Phlegmone</a:t>
            </a:r>
          </a:p>
          <a:p>
            <a:pPr lvl="1"/>
            <a:r>
              <a:rPr lang="en-US" dirty="0">
                <a:latin typeface="News Gothic MT" charset="0"/>
              </a:rPr>
              <a:t>F</a:t>
            </a:r>
            <a:r>
              <a:rPr lang="hu-HU" dirty="0">
                <a:latin typeface="News Gothic MT" charset="0"/>
              </a:rPr>
              <a:t>og eredetű gyulladáshoz társuló thrombophlebitis vagy sepsis</a:t>
            </a:r>
          </a:p>
          <a:p>
            <a:pPr lvl="1"/>
            <a:r>
              <a:rPr lang="en-US" dirty="0">
                <a:latin typeface="News Gothic MT" charset="0"/>
              </a:rPr>
              <a:t>M</a:t>
            </a:r>
            <a:r>
              <a:rPr lang="hu-HU" dirty="0">
                <a:latin typeface="News Gothic MT" charset="0"/>
              </a:rPr>
              <a:t>olaris fog sinusitist tart fenn</a:t>
            </a:r>
          </a:p>
          <a:p>
            <a:pPr marL="349250" lvl="1" indent="0">
              <a:buNone/>
            </a:pPr>
            <a:r>
              <a:rPr lang="en-US" b="1" dirty="0"/>
              <a:t>Realítv javallatai:</a:t>
            </a:r>
            <a:endParaRPr lang="hu-HU" b="1" dirty="0">
              <a:latin typeface="News Gothic MT" charset="0"/>
            </a:endParaRPr>
          </a:p>
          <a:p>
            <a:pPr lvl="1"/>
            <a:r>
              <a:rPr lang="hu-HU" dirty="0">
                <a:latin typeface="News Gothic MT" charset="0"/>
              </a:rPr>
              <a:t>Nem menthető akut/krónikus gyulladásos fog</a:t>
            </a:r>
          </a:p>
          <a:p>
            <a:pPr lvl="1"/>
            <a:r>
              <a:rPr lang="hu-HU" dirty="0">
                <a:latin typeface="News Gothic MT" charset="0"/>
              </a:rPr>
              <a:t>Nagymértékben mozgatható parodontitises fog</a:t>
            </a:r>
          </a:p>
          <a:p>
            <a:pPr lvl="1"/>
            <a:r>
              <a:rPr lang="hu-HU" dirty="0">
                <a:latin typeface="News Gothic MT" charset="0"/>
              </a:rPr>
              <a:t>Trauma után, ha a gyökér nem tartható meg</a:t>
            </a:r>
          </a:p>
          <a:p>
            <a:pPr lvl="1"/>
            <a:r>
              <a:rPr lang="hu-HU" dirty="0">
                <a:latin typeface="News Gothic MT" charset="0"/>
              </a:rPr>
              <a:t>Mély caries/pulpitis, ha gyt nem lehet/beteg elutasítja, sikertelen gyt</a:t>
            </a:r>
          </a:p>
          <a:p>
            <a:pPr lvl="1"/>
            <a:r>
              <a:rPr lang="hu-HU" dirty="0">
                <a:latin typeface="News Gothic MT" charset="0"/>
              </a:rPr>
              <a:t>Nem megtartható gyökér</a:t>
            </a:r>
          </a:p>
          <a:p>
            <a:pPr lvl="1"/>
            <a:r>
              <a:rPr lang="hu-HU" dirty="0">
                <a:latin typeface="News Gothic MT" charset="0"/>
              </a:rPr>
              <a:t>Retineált/számfeletti fogak ha funkció/esztétikai problémát okoz</a:t>
            </a:r>
            <a:endParaRPr lang="hu-HU" dirty="0">
              <a:latin typeface="News Gothic MT" charset="0"/>
              <a:sym typeface="Symbol" charset="0"/>
            </a:endParaRPr>
          </a:p>
          <a:p>
            <a:pPr lvl="1"/>
            <a:r>
              <a:rPr lang="hu-HU" dirty="0">
                <a:latin typeface="News Gothic MT" charset="0"/>
                <a:sym typeface="Symbol" charset="0"/>
              </a:rPr>
              <a:t>Foszabályozás/protetikai rehabilitáció elősegítése</a:t>
            </a:r>
            <a:endParaRPr lang="hu-HU" dirty="0">
              <a:latin typeface="News Gothic MT" charset="0"/>
            </a:endParaRPr>
          </a:p>
          <a:p>
            <a:pPr lvl="1"/>
            <a:endParaRPr lang="hu-HU" dirty="0">
              <a:latin typeface="News Gothic MT" charset="0"/>
              <a:sym typeface="Symbol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010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2ABB514-DF1E-114C-A3D7-25A1F55C4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Sinus </a:t>
            </a:r>
            <a:r>
              <a:rPr lang="hu-HU" dirty="0" err="1"/>
              <a:t>perforatio</a:t>
            </a:r>
            <a:r>
              <a:rPr lang="hu-HU" dirty="0"/>
              <a:t> tünetei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4777949-DAA8-344B-97F3-2F0B2A8C3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hu-HU" dirty="0"/>
              <a:t>Az </a:t>
            </a:r>
            <a:r>
              <a:rPr lang="hu-HU" dirty="0" err="1"/>
              <a:t>extractiós</a:t>
            </a:r>
            <a:r>
              <a:rPr lang="hu-HU" dirty="0"/>
              <a:t> sebből levegővel kevert habos vér ürül</a:t>
            </a:r>
          </a:p>
          <a:p>
            <a:r>
              <a:rPr lang="hu-HU" dirty="0"/>
              <a:t>Szájöblítéskor a víz az orron keresztül kifolyik</a:t>
            </a:r>
          </a:p>
          <a:p>
            <a:r>
              <a:rPr lang="hu-HU" dirty="0"/>
              <a:t>Orrfúváskor a levegő a </a:t>
            </a:r>
            <a:r>
              <a:rPr lang="hu-HU" dirty="0" err="1"/>
              <a:t>perforatiós</a:t>
            </a:r>
            <a:r>
              <a:rPr lang="hu-HU" dirty="0"/>
              <a:t> nyíláson át a szájüregbe kerül</a:t>
            </a:r>
          </a:p>
          <a:p>
            <a:pPr marL="0" indent="0">
              <a:buNone/>
            </a:pPr>
            <a:r>
              <a:rPr lang="hu-HU" dirty="0"/>
              <a:t>Ha csak a sinus csontfala nyílik meg az </a:t>
            </a:r>
            <a:r>
              <a:rPr lang="hu-HU" dirty="0" err="1"/>
              <a:t>extractio</a:t>
            </a:r>
            <a:r>
              <a:rPr lang="hu-HU" dirty="0"/>
              <a:t> következtében, de a nyálkahártyája ép marad, akkor ezek a tünetek nem észlelhetők. Az orrfúvást ne </a:t>
            </a:r>
            <a:r>
              <a:rPr lang="hu-HU" dirty="0" err="1"/>
              <a:t>eröltessük</a:t>
            </a:r>
            <a:r>
              <a:rPr lang="hu-HU" dirty="0"/>
              <a:t>, a légnyomástól a vékony nyálkahártya átszakadhat.</a:t>
            </a:r>
          </a:p>
        </p:txBody>
      </p:sp>
    </p:spTree>
    <p:extLst>
      <p:ext uri="{BB962C8B-B14F-4D97-AF65-F5344CB8AC3E}">
        <p14:creationId xmlns:p14="http://schemas.microsoft.com/office/powerpoint/2010/main" val="459609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Extractio szövődményei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6A24960-52D4-4FE6-8498-3A0955D82C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0664" y="5245168"/>
            <a:ext cx="4178808" cy="1168331"/>
          </a:xfrm>
        </p:spPr>
        <p:txBody>
          <a:bodyPr/>
          <a:lstStyle/>
          <a:p>
            <a:r>
              <a:rPr lang="en-US" dirty="0"/>
              <a:t>Foramen </a:t>
            </a:r>
            <a:r>
              <a:rPr lang="en-US" dirty="0" err="1"/>
              <a:t>infraorbitale</a:t>
            </a:r>
            <a:endParaRPr lang="en-US" dirty="0"/>
          </a:p>
          <a:p>
            <a:r>
              <a:rPr lang="en-US" dirty="0"/>
              <a:t>Fossa </a:t>
            </a:r>
            <a:r>
              <a:rPr lang="en-US" dirty="0" err="1"/>
              <a:t>canina</a:t>
            </a:r>
            <a:endParaRPr lang="en-US" dirty="0"/>
          </a:p>
        </p:txBody>
      </p:sp>
      <p:pic>
        <p:nvPicPr>
          <p:cNvPr id="5" name="Kép 4" descr="A képen asztal, ülő, étel, fedett látható&#10;&#10;Automatikusan generált leírás">
            <a:extLst>
              <a:ext uri="{FF2B5EF4-FFF2-40B4-BE49-F238E27FC236}">
                <a16:creationId xmlns:a16="http://schemas.microsoft.com/office/drawing/2014/main" id="{DD7EE3CB-282C-BD47-994B-9E0BE98050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24" r="2" b="28361"/>
          <a:stretch/>
        </p:blipFill>
        <p:spPr>
          <a:xfrm>
            <a:off x="3369056" y="4274853"/>
            <a:ext cx="3767328" cy="155448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sz="half" idx="14"/>
          </p:nvPr>
        </p:nvSpPr>
        <p:spPr>
          <a:xfrm>
            <a:off x="355600" y="1938528"/>
            <a:ext cx="8229600" cy="2605763"/>
          </a:xfrm>
        </p:spPr>
        <p:txBody>
          <a:bodyPr>
            <a:normAutofit/>
          </a:bodyPr>
          <a:lstStyle/>
          <a:p>
            <a:pPr marL="0" lvl="0" indent="0">
              <a:lnSpc>
                <a:spcPct val="90000"/>
              </a:lnSpc>
              <a:buNone/>
            </a:pPr>
            <a:r>
              <a:rPr lang="hu-HU" b="1" dirty="0">
                <a:solidFill>
                  <a:srgbClr val="C00000"/>
                </a:solidFill>
              </a:rPr>
              <a:t>7. Radix in </a:t>
            </a:r>
            <a:r>
              <a:rPr lang="hu-HU" b="1" dirty="0" err="1">
                <a:solidFill>
                  <a:srgbClr val="C00000"/>
                </a:solidFill>
              </a:rPr>
              <a:t>antro</a:t>
            </a:r>
            <a:r>
              <a:rPr lang="hu-HU" b="1" dirty="0">
                <a:solidFill>
                  <a:srgbClr val="C00000"/>
                </a:solidFill>
              </a:rPr>
              <a:t> (Sinus </a:t>
            </a:r>
            <a:r>
              <a:rPr lang="hu-HU" b="1" dirty="0" err="1">
                <a:solidFill>
                  <a:srgbClr val="C00000"/>
                </a:solidFill>
              </a:rPr>
              <a:t>antro</a:t>
            </a:r>
            <a:r>
              <a:rPr lang="hu-HU" b="1" dirty="0">
                <a:solidFill>
                  <a:srgbClr val="C00000"/>
                </a:solidFill>
              </a:rPr>
              <a:t>) - gyökér bejutása az arcüregbe:</a:t>
            </a:r>
            <a:r>
              <a:rPr lang="hu-HU" dirty="0">
                <a:solidFill>
                  <a:srgbClr val="C00000"/>
                </a:solidFill>
              </a:rPr>
              <a:t> </a:t>
            </a:r>
          </a:p>
          <a:p>
            <a:pPr marL="0" lvl="0" indent="0">
              <a:lnSpc>
                <a:spcPct val="90000"/>
              </a:lnSpc>
              <a:buNone/>
            </a:pPr>
            <a:r>
              <a:rPr lang="hu-HU" dirty="0" err="1"/>
              <a:t>Extractio</a:t>
            </a:r>
            <a:r>
              <a:rPr lang="hu-HU" dirty="0"/>
              <a:t> vagy vésés során vagy ha emelővel próbálnak eltávolítani gyökeret, a fog gyökere vagy annak egy darabja  véletlenül bejut az arcüregbe (</a:t>
            </a:r>
            <a:r>
              <a:rPr lang="hu-HU" dirty="0" err="1"/>
              <a:t>High</a:t>
            </a:r>
            <a:r>
              <a:rPr lang="hu-HU" dirty="0"/>
              <a:t>-more üregbe). </a:t>
            </a:r>
          </a:p>
          <a:p>
            <a:pPr marL="0" lvl="0" indent="0">
              <a:lnSpc>
                <a:spcPct val="90000"/>
              </a:lnSpc>
              <a:buNone/>
            </a:pPr>
            <a:r>
              <a:rPr lang="hu-HU" dirty="0"/>
              <a:t>A gyökérdarabot a </a:t>
            </a:r>
            <a:r>
              <a:rPr lang="hu-HU" dirty="0" err="1"/>
              <a:t>nyított</a:t>
            </a:r>
            <a:r>
              <a:rPr lang="hu-HU" dirty="0"/>
              <a:t> fogmeder felől is el lehet távolítani, de gyakran előfordul, hogy ez csak </a:t>
            </a:r>
            <a:r>
              <a:rPr lang="hu-HU" u="sng" dirty="0">
                <a:hlinkClick r:id="rId3" tooltip="Caldwell-Luc féle műtét (a lap nem létezik)"/>
              </a:rPr>
              <a:t>Caldwell-Luc féle műtéttel</a:t>
            </a:r>
            <a:r>
              <a:rPr lang="hu-HU" dirty="0"/>
              <a:t> lehetséges. Ilyenkor egy ablakot </a:t>
            </a:r>
            <a:r>
              <a:rPr lang="hu-HU" dirty="0" err="1"/>
              <a:t>nyítnak</a:t>
            </a:r>
            <a:r>
              <a:rPr lang="hu-HU" dirty="0"/>
              <a:t> az állcsont </a:t>
            </a:r>
            <a:r>
              <a:rPr lang="hu-HU" u="sng" dirty="0">
                <a:hlinkClick r:id="rId4" tooltip="Felső állcsont"/>
              </a:rPr>
              <a:t>fossa canina</a:t>
            </a:r>
            <a:r>
              <a:rPr lang="hu-HU" dirty="0"/>
              <a:t> nevű területén és ezen keresztül távolítják el a darabot.</a:t>
            </a:r>
          </a:p>
        </p:txBody>
      </p: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9E816A9A-AB4C-4041-8B98-ABC1B988BAFA}"/>
              </a:ext>
            </a:extLst>
          </p:cNvPr>
          <p:cNvCxnSpPr/>
          <p:nvPr/>
        </p:nvCxnSpPr>
        <p:spPr>
          <a:xfrm flipH="1">
            <a:off x="2565400" y="5829333"/>
            <a:ext cx="1511300" cy="16506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2598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Extractio szövődményei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75104"/>
            <a:ext cx="7945439" cy="4062159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hu-HU" b="1" dirty="0">
                <a:solidFill>
                  <a:srgbClr val="C00000"/>
                </a:solidFill>
              </a:rPr>
              <a:t>8. Elhúzódó vérzés</a:t>
            </a:r>
            <a:r>
              <a:rPr lang="hu-HU" dirty="0">
                <a:solidFill>
                  <a:srgbClr val="C00000"/>
                </a:solidFill>
              </a:rPr>
              <a:t> </a:t>
            </a:r>
          </a:p>
          <a:p>
            <a:pPr marL="0" lvl="0" indent="0">
              <a:buNone/>
            </a:pPr>
            <a:r>
              <a:rPr lang="hu-HU" dirty="0"/>
              <a:t>Foghúzás után több órán át fennálló vérzés, már nem normális és ellátásra szorul. </a:t>
            </a:r>
          </a:p>
          <a:p>
            <a:pPr marL="0" lvl="0" indent="0">
              <a:buNone/>
            </a:pPr>
            <a:r>
              <a:rPr lang="hu-HU" dirty="0"/>
              <a:t>A kezelés különböző </a:t>
            </a:r>
            <a:r>
              <a:rPr lang="hu-HU" b="1" dirty="0">
                <a:solidFill>
                  <a:srgbClr val="C00000"/>
                </a:solidFill>
              </a:rPr>
              <a:t>véralvadást elősegítő anyagok </a:t>
            </a:r>
            <a:r>
              <a:rPr lang="hu-HU" dirty="0"/>
              <a:t>fogmederbe való helyezéséből, a seb varrásából és nyomókötés alkalmazásából áll. </a:t>
            </a:r>
          </a:p>
          <a:p>
            <a:pPr marL="0" lvl="0" indent="0">
              <a:buNone/>
            </a:pPr>
            <a:r>
              <a:rPr lang="hu-HU" dirty="0"/>
              <a:t>Súlyos esetekben (pl. vérzékenység esetén) általános kezelés is szűkséges lehet.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947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7337AA2-1F08-D143-993B-5D905D172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Véralvadást elősegítő anyagok</a:t>
            </a:r>
          </a:p>
        </p:txBody>
      </p:sp>
      <p:pic>
        <p:nvPicPr>
          <p:cNvPr id="5" name="Tartalom helye 4" descr="A képen szöveg látható&#10;&#10;Automatikusan generált leírás">
            <a:extLst>
              <a:ext uri="{FF2B5EF4-FFF2-40B4-BE49-F238E27FC236}">
                <a16:creationId xmlns:a16="http://schemas.microsoft.com/office/drawing/2014/main" id="{DAB8D1C3-0E23-5842-902E-98334D5C62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0" y="1704559"/>
            <a:ext cx="3096768" cy="1403213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0702AF9B-74D2-6B40-85D4-85E59B370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24190"/>
            <a:ext cx="2785110" cy="1613569"/>
          </a:xfrm>
          <a:prstGeom prst="rect">
            <a:avLst/>
          </a:prstGeom>
        </p:spPr>
      </p:pic>
      <p:pic>
        <p:nvPicPr>
          <p:cNvPr id="9" name="Kép 8" descr="A képen szöveg látható&#10;&#10;Automatikusan generált leírás">
            <a:extLst>
              <a:ext uri="{FF2B5EF4-FFF2-40B4-BE49-F238E27FC236}">
                <a16:creationId xmlns:a16="http://schemas.microsoft.com/office/drawing/2014/main" id="{E6B3CCF9-CE47-7943-86B6-BFBAF0B0B0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" y="5073582"/>
            <a:ext cx="4096512" cy="1711289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86663AB5-31CF-4847-994D-2A982271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80" y="1856867"/>
            <a:ext cx="1422400" cy="1422400"/>
          </a:xfrm>
          <a:prstGeom prst="rect">
            <a:avLst/>
          </a:prstGeom>
        </p:spPr>
      </p:pic>
      <p:pic>
        <p:nvPicPr>
          <p:cNvPr id="13" name="Kép 12" descr="A képen szöveg látható&#10;&#10;Automatikusan generált leírás">
            <a:extLst>
              <a:ext uri="{FF2B5EF4-FFF2-40B4-BE49-F238E27FC236}">
                <a16:creationId xmlns:a16="http://schemas.microsoft.com/office/drawing/2014/main" id="{62DCD279-D2B0-B140-A8C1-4885318F04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480" y="1477899"/>
            <a:ext cx="2180336" cy="2180336"/>
          </a:xfrm>
          <a:prstGeom prst="rect">
            <a:avLst/>
          </a:prstGeom>
        </p:spPr>
      </p:pic>
      <p:pic>
        <p:nvPicPr>
          <p:cNvPr id="15" name="Kép 14" descr="A képen szöveg, névjegykártya látható&#10;&#10;Automatikusan generált leírás">
            <a:extLst>
              <a:ext uri="{FF2B5EF4-FFF2-40B4-BE49-F238E27FC236}">
                <a16:creationId xmlns:a16="http://schemas.microsoft.com/office/drawing/2014/main" id="{F383561B-9CCB-D942-9555-322E759950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784" y="3817112"/>
            <a:ext cx="3304032" cy="3304032"/>
          </a:xfrm>
          <a:prstGeom prst="rect">
            <a:avLst/>
          </a:prstGeom>
        </p:spPr>
      </p:pic>
      <p:pic>
        <p:nvPicPr>
          <p:cNvPr id="17" name="Kép 16" descr="A képen szöveg látható&#10;&#10;Automatikusan generált leírás">
            <a:extLst>
              <a:ext uri="{FF2B5EF4-FFF2-40B4-BE49-F238E27FC236}">
                <a16:creationId xmlns:a16="http://schemas.microsoft.com/office/drawing/2014/main" id="{47734AEE-C58D-714F-828A-219AD3D821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558" y="3279267"/>
            <a:ext cx="2461134" cy="197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543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Extractio szövődményei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940" y="2325504"/>
            <a:ext cx="8692390" cy="3899691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hu-HU" sz="2800" b="1" u="sng" dirty="0">
                <a:solidFill>
                  <a:srgbClr val="C00000"/>
                </a:solidFill>
                <a:hlinkClick r:id="rId2" tooltip="Postextractios alveolitis (a lap nem létezik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8. Postextractios alveolitis</a:t>
            </a:r>
            <a:r>
              <a:rPr lang="hu-HU" sz="2800" b="1" u="sng" dirty="0">
                <a:solidFill>
                  <a:srgbClr val="C00000"/>
                </a:solidFill>
              </a:rPr>
              <a:t> (ostitis alveolaris, dolor post extractionem, „dry socket” – száraz alveolus)</a:t>
            </a:r>
            <a:r>
              <a:rPr lang="hu-HU" sz="2800" b="1" dirty="0">
                <a:solidFill>
                  <a:srgbClr val="C00000"/>
                </a:solidFill>
              </a:rPr>
              <a:t>:</a:t>
            </a:r>
            <a:r>
              <a:rPr lang="hu-HU" sz="2800" dirty="0">
                <a:solidFill>
                  <a:srgbClr val="C00000"/>
                </a:solidFill>
              </a:rPr>
              <a:t> </a:t>
            </a:r>
          </a:p>
          <a:p>
            <a:pPr marL="0" lvl="0" indent="0" algn="ctr">
              <a:buNone/>
            </a:pPr>
            <a:r>
              <a:rPr lang="hu-HU" sz="2800" dirty="0"/>
              <a:t>A  fogmeder csontjának fertőzéses gyulladása. </a:t>
            </a:r>
          </a:p>
          <a:p>
            <a:pPr marL="0" lvl="0" indent="0" algn="ctr">
              <a:buNone/>
            </a:pPr>
            <a:r>
              <a:rPr lang="hu-HU" sz="2800" dirty="0"/>
              <a:t>Általában megfigyelhető a vérrög (ami a sebet védi a fertőzés ellen) kialakulásának a hiánya, vagy annak a felszívódása. 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52364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Sebészi fogeltávolítás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021399"/>
            <a:ext cx="7662864" cy="4436345"/>
          </a:xfrm>
        </p:spPr>
        <p:txBody>
          <a:bodyPr/>
          <a:lstStyle/>
          <a:p>
            <a:r>
              <a:rPr lang="en-US" dirty="0"/>
              <a:t>Ha a fogat vagy a gyökeret fogóval, emelővel </a:t>
            </a:r>
            <a:r>
              <a:rPr lang="en-US" dirty="0" err="1"/>
              <a:t>nem</a:t>
            </a:r>
            <a:r>
              <a:rPr lang="en-US" dirty="0"/>
              <a:t> </a:t>
            </a:r>
            <a:r>
              <a:rPr lang="en-US" dirty="0" err="1"/>
              <a:t>tudják</a:t>
            </a:r>
            <a:r>
              <a:rPr lang="en-US" dirty="0"/>
              <a:t> eltávolítani</a:t>
            </a:r>
          </a:p>
          <a:p>
            <a:r>
              <a:rPr lang="en-US" dirty="0"/>
              <a:t>Vagy, ha a próbálkozások a szövetek komolyabb roncsolásához, nem kívánatos szövődményekhez vezetnének</a:t>
            </a:r>
          </a:p>
          <a:p>
            <a:pPr lvl="1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Fogeltávolítás közben</a:t>
            </a:r>
          </a:p>
          <a:p>
            <a:pPr lvl="1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Fogeltávolítás előtt (preventív sebészi feltárás)</a:t>
            </a:r>
          </a:p>
          <a:p>
            <a:pPr marL="6350" indent="0">
              <a:buNone/>
            </a:pPr>
            <a:endParaRPr lang="en-US" dirty="0"/>
          </a:p>
          <a:p>
            <a:pPr marL="6350" indent="0">
              <a:buNone/>
            </a:pPr>
            <a:r>
              <a:rPr lang="en-US" dirty="0">
                <a:solidFill>
                  <a:srgbClr val="3F248C"/>
                </a:solidFill>
              </a:rPr>
              <a:t>A </a:t>
            </a:r>
            <a:r>
              <a:rPr lang="en-US" dirty="0" err="1">
                <a:solidFill>
                  <a:srgbClr val="3F248C"/>
                </a:solidFill>
              </a:rPr>
              <a:t>sebgyógyulás</a:t>
            </a:r>
            <a:r>
              <a:rPr lang="en-US" dirty="0">
                <a:solidFill>
                  <a:srgbClr val="3F248C"/>
                </a:solidFill>
              </a:rPr>
              <a:t> kedvezőbb lehet, mint eröltetett extractio esetén.</a:t>
            </a:r>
          </a:p>
        </p:txBody>
      </p:sp>
    </p:spTree>
    <p:extLst>
      <p:ext uri="{BB962C8B-B14F-4D97-AF65-F5344CB8AC3E}">
        <p14:creationId xmlns:p14="http://schemas.microsoft.com/office/powerpoint/2010/main" val="13010504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Műtéti fogeltávolítás indikációi: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556" y="2370797"/>
            <a:ext cx="8067244" cy="3787549"/>
          </a:xfrm>
        </p:spPr>
        <p:txBody>
          <a:bodyPr/>
          <a:lstStyle/>
          <a:p>
            <a:r>
              <a:rPr lang="en-US" dirty="0"/>
              <a:t>A fog koronája vagy a fognyaka roncsolt (fogó összeroppantaná)</a:t>
            </a:r>
          </a:p>
          <a:p>
            <a:r>
              <a:rPr lang="en-US" dirty="0"/>
              <a:t>Erősen görbült, szétálló gyökerek (preventív sculptio)</a:t>
            </a:r>
          </a:p>
          <a:p>
            <a:r>
              <a:rPr lang="en-US" dirty="0"/>
              <a:t>Gyökér középtáji vagy csúcsi harmadban bekövetkezett törése</a:t>
            </a:r>
          </a:p>
          <a:p>
            <a:r>
              <a:rPr lang="en-US" dirty="0"/>
              <a:t>Retineált, impactált fog</a:t>
            </a:r>
          </a:p>
        </p:txBody>
      </p:sp>
      <p:pic>
        <p:nvPicPr>
          <p:cNvPr id="5" name="Kép 4" descr="A képen étel látható&#10;&#10;Automatikusan generált leírás">
            <a:extLst>
              <a:ext uri="{FF2B5EF4-FFF2-40B4-BE49-F238E27FC236}">
                <a16:creationId xmlns:a16="http://schemas.microsoft.com/office/drawing/2014/main" id="{9A345D5B-137A-F84F-B204-9C284A064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705" y="5580496"/>
            <a:ext cx="1739900" cy="1155700"/>
          </a:xfrm>
          <a:prstGeom prst="rect">
            <a:avLst/>
          </a:prstGeom>
        </p:spPr>
      </p:pic>
      <p:pic>
        <p:nvPicPr>
          <p:cNvPr id="7" name="Kép 6" descr="A képen ülő, asztal, étel látható&#10;&#10;Automatikusan generált leírás">
            <a:extLst>
              <a:ext uri="{FF2B5EF4-FFF2-40B4-BE49-F238E27FC236}">
                <a16:creationId xmlns:a16="http://schemas.microsoft.com/office/drawing/2014/main" id="{F63FF550-A1BE-554E-A266-56E956DE8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339" y="5637645"/>
            <a:ext cx="18034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356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6AFCD99-6009-CE42-9CB2-EFC002C13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Áttörésben visszamaradt fogak sebészi ellátása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BEE3B15-39D9-874B-9BC4-764036BDB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775" y="2307771"/>
            <a:ext cx="7662864" cy="4368799"/>
          </a:xfrm>
        </p:spPr>
        <p:txBody>
          <a:bodyPr>
            <a:normAutofit fontScale="85000" lnSpcReduction="20000"/>
          </a:bodyPr>
          <a:lstStyle/>
          <a:p>
            <a:r>
              <a:rPr lang="hu-HU" dirty="0" err="1">
                <a:solidFill>
                  <a:srgbClr val="C00000"/>
                </a:solidFill>
              </a:rPr>
              <a:t>Retentio</a:t>
            </a:r>
            <a:r>
              <a:rPr lang="hu-HU" dirty="0">
                <a:solidFill>
                  <a:srgbClr val="C00000"/>
                </a:solidFill>
              </a:rPr>
              <a:t> </a:t>
            </a:r>
            <a:r>
              <a:rPr lang="hu-HU" dirty="0" err="1">
                <a:solidFill>
                  <a:srgbClr val="C00000"/>
                </a:solidFill>
              </a:rPr>
              <a:t>dentis</a:t>
            </a:r>
            <a:r>
              <a:rPr lang="hu-HU" dirty="0">
                <a:solidFill>
                  <a:srgbClr val="C00000"/>
                </a:solidFill>
              </a:rPr>
              <a:t>: </a:t>
            </a:r>
            <a:r>
              <a:rPr lang="hu-HU" dirty="0"/>
              <a:t>a fog fejlődési állapotában való visszamaradása (van helye de mégsem tör elő)</a:t>
            </a:r>
          </a:p>
          <a:p>
            <a:r>
              <a:rPr lang="hu-HU" dirty="0" err="1">
                <a:solidFill>
                  <a:srgbClr val="C00000"/>
                </a:solidFill>
              </a:rPr>
              <a:t>Impactio</a:t>
            </a:r>
            <a:r>
              <a:rPr lang="hu-HU" dirty="0">
                <a:solidFill>
                  <a:srgbClr val="C00000"/>
                </a:solidFill>
              </a:rPr>
              <a:t> </a:t>
            </a:r>
            <a:r>
              <a:rPr lang="hu-HU" dirty="0" err="1">
                <a:solidFill>
                  <a:srgbClr val="C00000"/>
                </a:solidFill>
              </a:rPr>
              <a:t>dentis</a:t>
            </a:r>
            <a:r>
              <a:rPr lang="hu-HU" dirty="0">
                <a:solidFill>
                  <a:srgbClr val="C00000"/>
                </a:solidFill>
              </a:rPr>
              <a:t>: </a:t>
            </a:r>
            <a:r>
              <a:rPr lang="hu-HU" dirty="0"/>
              <a:t>a fog áttörésének akadályozottsága (áttörne de nem tud)</a:t>
            </a:r>
          </a:p>
          <a:p>
            <a:r>
              <a:rPr lang="hu-HU" dirty="0"/>
              <a:t>Sorrendben a leggyakrabban visszamaradt fogak:</a:t>
            </a:r>
          </a:p>
          <a:p>
            <a:pPr marL="457200" indent="-457200">
              <a:buFont typeface="+mj-lt"/>
              <a:buAutoNum type="arabicPeriod"/>
            </a:pPr>
            <a:r>
              <a:rPr lang="hu-HU" dirty="0"/>
              <a:t>Alsó bölcsességfog</a:t>
            </a:r>
          </a:p>
          <a:p>
            <a:pPr marL="457200" indent="-457200">
              <a:buFont typeface="+mj-lt"/>
              <a:buAutoNum type="arabicPeriod"/>
            </a:pPr>
            <a:r>
              <a:rPr lang="hu-HU" dirty="0"/>
              <a:t>Felső szemfog</a:t>
            </a:r>
          </a:p>
          <a:p>
            <a:pPr marL="457200" indent="-457200">
              <a:buFont typeface="+mj-lt"/>
              <a:buAutoNum type="arabicPeriod"/>
            </a:pPr>
            <a:r>
              <a:rPr lang="hu-HU" dirty="0"/>
              <a:t>Felső bölcsességfog</a:t>
            </a:r>
          </a:p>
          <a:p>
            <a:pPr marL="457200" indent="-457200">
              <a:buFont typeface="+mj-lt"/>
              <a:buAutoNum type="arabicPeriod"/>
            </a:pPr>
            <a:r>
              <a:rPr lang="hu-HU" dirty="0"/>
              <a:t>Alsó szemfog</a:t>
            </a:r>
          </a:p>
          <a:p>
            <a:pPr marL="457200" indent="-457200">
              <a:buFont typeface="+mj-lt"/>
              <a:buAutoNum type="arabicPeriod"/>
            </a:pPr>
            <a:r>
              <a:rPr lang="hu-HU" dirty="0" err="1"/>
              <a:t>Kisörlő</a:t>
            </a:r>
            <a:r>
              <a:rPr lang="hu-HU" dirty="0"/>
              <a:t> fog</a:t>
            </a:r>
          </a:p>
          <a:p>
            <a:pPr marL="457200" indent="-457200">
              <a:buFont typeface="+mj-lt"/>
              <a:buAutoNum type="arabicPeriod"/>
            </a:pPr>
            <a:endParaRPr lang="hu-HU" dirty="0"/>
          </a:p>
        </p:txBody>
      </p:sp>
      <p:pic>
        <p:nvPicPr>
          <p:cNvPr id="5" name="Kép 4" descr="A képen homály látható&#10;&#10;Automatikusan generált leírás">
            <a:extLst>
              <a:ext uri="{FF2B5EF4-FFF2-40B4-BE49-F238E27FC236}">
                <a16:creationId xmlns:a16="http://schemas.microsoft.com/office/drawing/2014/main" id="{ED31E4AF-5DDD-9044-8087-50CB635E5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914" y="4352472"/>
            <a:ext cx="381000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20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48644D4-DF3D-A241-9209-E7671FC74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5140"/>
            <a:ext cx="8686800" cy="1382059"/>
          </a:xfrm>
        </p:spPr>
        <p:txBody>
          <a:bodyPr/>
          <a:lstStyle/>
          <a:p>
            <a:r>
              <a:rPr lang="hu-HU" sz="3600" dirty="0"/>
              <a:t>Áttörésben visszamaradt fogak eltávolításának indikációi, kontraindikációi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08F655C-C1B7-3F4B-8A26-E2F49D9CFA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sz="2400" b="1" dirty="0">
                <a:solidFill>
                  <a:srgbClr val="C00000"/>
                </a:solidFill>
              </a:rPr>
              <a:t>Indikációi:</a:t>
            </a:r>
          </a:p>
          <a:p>
            <a:pPr marL="0" indent="0">
              <a:buNone/>
            </a:pPr>
            <a:r>
              <a:rPr lang="hu-HU" sz="2400" dirty="0" err="1"/>
              <a:t>Caries</a:t>
            </a:r>
            <a:r>
              <a:rPr lang="hu-HU" sz="2400" dirty="0"/>
              <a:t>, </a:t>
            </a:r>
            <a:r>
              <a:rPr lang="hu-HU" sz="2400" dirty="0" err="1"/>
              <a:t>parodontitis</a:t>
            </a:r>
            <a:r>
              <a:rPr lang="hu-HU" sz="2400" dirty="0"/>
              <a:t>, </a:t>
            </a:r>
            <a:r>
              <a:rPr lang="hu-HU" sz="2400" dirty="0" err="1"/>
              <a:t>pericoronitis</a:t>
            </a:r>
            <a:r>
              <a:rPr lang="hu-HU" sz="2400" dirty="0"/>
              <a:t>, </a:t>
            </a:r>
            <a:r>
              <a:rPr lang="hu-HU" sz="2400" dirty="0" err="1"/>
              <a:t>follicularis</a:t>
            </a:r>
            <a:r>
              <a:rPr lang="hu-HU" sz="2400" dirty="0"/>
              <a:t> </a:t>
            </a:r>
            <a:r>
              <a:rPr lang="hu-HU" sz="2400" dirty="0" err="1"/>
              <a:t>cysta</a:t>
            </a:r>
            <a:r>
              <a:rPr lang="hu-HU" sz="2400" dirty="0"/>
              <a:t>, szomszédos fogak gyökérfelszívódása, </a:t>
            </a:r>
            <a:r>
              <a:rPr lang="hu-HU" sz="2400" dirty="0" err="1"/>
              <a:t>protetikai</a:t>
            </a:r>
            <a:r>
              <a:rPr lang="hu-HU" sz="2400" dirty="0"/>
              <a:t> ok, </a:t>
            </a:r>
            <a:r>
              <a:rPr lang="hu-HU" sz="2400" dirty="0" err="1"/>
              <a:t>orthodonciai</a:t>
            </a:r>
            <a:r>
              <a:rPr lang="hu-HU" sz="2400" dirty="0"/>
              <a:t> ok, ismeretlen arcfájdalom kezelése</a:t>
            </a:r>
          </a:p>
          <a:p>
            <a:pPr marL="0" indent="0">
              <a:buNone/>
            </a:pPr>
            <a:endParaRPr lang="hu-HU" sz="2400" dirty="0"/>
          </a:p>
          <a:p>
            <a:pPr marL="0" indent="0">
              <a:buNone/>
            </a:pPr>
            <a:r>
              <a:rPr lang="hu-HU" sz="2400" b="1" dirty="0">
                <a:solidFill>
                  <a:srgbClr val="C00000"/>
                </a:solidFill>
              </a:rPr>
              <a:t>Kontraindikációk</a:t>
            </a:r>
          </a:p>
          <a:p>
            <a:pPr marL="0" indent="0">
              <a:buNone/>
            </a:pPr>
            <a:r>
              <a:rPr lang="hu-HU" sz="2400" dirty="0"/>
              <a:t>Életkor, a környező anatómiai képletek sérülésének veszélye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261833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D8D6B6E-3D4A-1C4F-BE65-A84A8F283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800" dirty="0"/>
              <a:t>Áttörésben visszamaradt fogak eltávolítása</a:t>
            </a:r>
            <a:endParaRPr lang="hu-HU" dirty="0"/>
          </a:p>
        </p:txBody>
      </p:sp>
      <p:pic>
        <p:nvPicPr>
          <p:cNvPr id="5" name="Tartalom helye 4" descr="A képen szöveg látható&#10;&#10;Automatikusan generált leírás">
            <a:extLst>
              <a:ext uri="{FF2B5EF4-FFF2-40B4-BE49-F238E27FC236}">
                <a16:creationId xmlns:a16="http://schemas.microsoft.com/office/drawing/2014/main" id="{2B267933-38B2-FB45-B40E-1C3C2AE636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98914"/>
            <a:ext cx="8077200" cy="4509336"/>
          </a:xfrm>
        </p:spPr>
      </p:pic>
    </p:spTree>
    <p:extLst>
      <p:ext uri="{BB962C8B-B14F-4D97-AF65-F5344CB8AC3E}">
        <p14:creationId xmlns:p14="http://schemas.microsoft.com/office/powerpoint/2010/main" val="200957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Fogeltávolítás</a:t>
            </a:r>
            <a:r>
              <a:rPr lang="en-US" dirty="0"/>
              <a:t> </a:t>
            </a:r>
            <a:r>
              <a:rPr lang="en-US" dirty="0" err="1"/>
              <a:t>ellenjavallatai</a:t>
            </a:r>
            <a:r>
              <a:rPr lang="en-US" dirty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1877580"/>
            <a:ext cx="7662864" cy="415968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Abszolút:</a:t>
            </a:r>
          </a:p>
          <a:p>
            <a:r>
              <a:rPr lang="en-US" dirty="0"/>
              <a:t>AMI</a:t>
            </a:r>
          </a:p>
          <a:p>
            <a:r>
              <a:rPr lang="en-US" dirty="0"/>
              <a:t>Véralvadási zavarok</a:t>
            </a:r>
          </a:p>
          <a:p>
            <a:r>
              <a:rPr lang="en-US" dirty="0"/>
              <a:t>Vérképzőrendszeri betegségek</a:t>
            </a:r>
          </a:p>
          <a:p>
            <a:r>
              <a:rPr lang="en-US" dirty="0"/>
              <a:t>Sugárkezelést követő kb. 2 év</a:t>
            </a:r>
          </a:p>
          <a:p>
            <a:pPr marL="0" indent="0">
              <a:buNone/>
            </a:pPr>
            <a:r>
              <a:rPr lang="en-US" b="1" dirty="0"/>
              <a:t>Relatív:</a:t>
            </a:r>
          </a:p>
          <a:p>
            <a:r>
              <a:rPr lang="en-US" dirty="0"/>
              <a:t>Beteg rossz általános állapota, heveny fertőző betegség</a:t>
            </a:r>
          </a:p>
          <a:p>
            <a:r>
              <a:rPr lang="en-US" dirty="0" err="1"/>
              <a:t>Szájgyulladások</a:t>
            </a:r>
            <a:r>
              <a:rPr lang="en-US" dirty="0"/>
              <a:t> (pl. gingivitis </a:t>
            </a:r>
            <a:r>
              <a:rPr lang="en-US" dirty="0" err="1"/>
              <a:t>ulcerosa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5" name="Kép 4" descr="A képen személy, étel, beltéri, ülő látható&#10;&#10;Automatikusan generált leírás">
            <a:extLst>
              <a:ext uri="{FF2B5EF4-FFF2-40B4-BE49-F238E27FC236}">
                <a16:creationId xmlns:a16="http://schemas.microsoft.com/office/drawing/2014/main" id="{0AA97304-F84E-E64D-87E7-ECE8EB9DA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039" y="2378003"/>
            <a:ext cx="21336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476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B5A970C-A1F8-FC4C-8D13-ED038D029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400" dirty="0"/>
              <a:t>Áttörésben visszamaradt fogak eltávolítása</a:t>
            </a:r>
            <a:endParaRPr lang="hu-HU" dirty="0"/>
          </a:p>
        </p:txBody>
      </p:sp>
      <p:pic>
        <p:nvPicPr>
          <p:cNvPr id="5" name="Tartalom helye 4" descr="A képen szöveg látható&#10;&#10;Automatikusan generált leírás">
            <a:extLst>
              <a:ext uri="{FF2B5EF4-FFF2-40B4-BE49-F238E27FC236}">
                <a16:creationId xmlns:a16="http://schemas.microsoft.com/office/drawing/2014/main" id="{DB4B2EFF-F2E2-2549-BC10-0933B1AB9E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57" y="2013370"/>
            <a:ext cx="7097486" cy="4844630"/>
          </a:xfrm>
        </p:spPr>
      </p:pic>
    </p:spTree>
    <p:extLst>
      <p:ext uri="{BB962C8B-B14F-4D97-AF65-F5344CB8AC3E}">
        <p14:creationId xmlns:p14="http://schemas.microsoft.com/office/powerpoint/2010/main" val="17308780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2617237-748D-5249-809A-44F070EE3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Alsó bölcsességfog elhelyezkedése</a:t>
            </a:r>
          </a:p>
        </p:txBody>
      </p:sp>
      <p:pic>
        <p:nvPicPr>
          <p:cNvPr id="5" name="Tartalom helye 4" descr="A képen szöveg látható&#10;&#10;Automatikusan generált leírás">
            <a:extLst>
              <a:ext uri="{FF2B5EF4-FFF2-40B4-BE49-F238E27FC236}">
                <a16:creationId xmlns:a16="http://schemas.microsoft.com/office/drawing/2014/main" id="{29A28B18-FDDD-654F-AD46-2A04DBCB24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26" y="2060429"/>
            <a:ext cx="2492934" cy="2737141"/>
          </a:xfrm>
        </p:spPr>
      </p:pic>
      <p:pic>
        <p:nvPicPr>
          <p:cNvPr id="7" name="Kép 6" descr="A képen szöveg látható&#10;&#10;Automatikusan generált leírás">
            <a:extLst>
              <a:ext uri="{FF2B5EF4-FFF2-40B4-BE49-F238E27FC236}">
                <a16:creationId xmlns:a16="http://schemas.microsoft.com/office/drawing/2014/main" id="{77B08EAC-136A-FF43-8E12-39AB63721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26" y="4797570"/>
            <a:ext cx="2619963" cy="1851171"/>
          </a:xfrm>
          <a:prstGeom prst="rect">
            <a:avLst/>
          </a:prstGeom>
        </p:spPr>
      </p:pic>
      <p:pic>
        <p:nvPicPr>
          <p:cNvPr id="8" name="Tartalom helye 4" descr="A képen szöveg látható&#10;&#10;Automatikusan generált leírás">
            <a:extLst>
              <a:ext uri="{FF2B5EF4-FFF2-40B4-BE49-F238E27FC236}">
                <a16:creationId xmlns:a16="http://schemas.microsoft.com/office/drawing/2014/main" id="{4583C0A5-E082-ED4B-80C2-5CF03C80A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61" y="2286000"/>
            <a:ext cx="2870182" cy="4433196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D902137D-DF32-3345-9A06-A1335B8F0FE6}"/>
              </a:ext>
            </a:extLst>
          </p:cNvPr>
          <p:cNvSpPr txBox="1"/>
          <p:nvPr/>
        </p:nvSpPr>
        <p:spPr>
          <a:xfrm>
            <a:off x="7402286" y="5181600"/>
            <a:ext cx="125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CT, CBCT</a:t>
            </a:r>
          </a:p>
        </p:txBody>
      </p:sp>
    </p:spTree>
    <p:extLst>
      <p:ext uri="{BB962C8B-B14F-4D97-AF65-F5344CB8AC3E}">
        <p14:creationId xmlns:p14="http://schemas.microsoft.com/office/powerpoint/2010/main" val="35408080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8AEA99F-2F76-3845-BC1D-93281C3BE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Alsó bölcsességfog eltávolítása</a:t>
            </a:r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E555F16B-8EB3-4947-995A-244A93B60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85999"/>
            <a:ext cx="8686800" cy="4226859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AutoNum type="arabicPeriod"/>
            </a:pPr>
            <a:r>
              <a:rPr lang="hu-HU" dirty="0"/>
              <a:t>Izolál, fertőtlenít, érzéstelenít</a:t>
            </a:r>
          </a:p>
          <a:p>
            <a:pPr marL="457200" indent="-457200">
              <a:buAutoNum type="arabicPeriod"/>
            </a:pPr>
            <a:r>
              <a:rPr lang="hu-HU" dirty="0"/>
              <a:t>Eltart (</a:t>
            </a:r>
            <a:r>
              <a:rPr lang="hu-HU" dirty="0" err="1"/>
              <a:t>buccakampó</a:t>
            </a:r>
            <a:r>
              <a:rPr lang="hu-HU" dirty="0"/>
              <a:t>, sebészi szívó)</a:t>
            </a:r>
          </a:p>
          <a:p>
            <a:pPr marL="457200" indent="-457200">
              <a:buAutoNum type="arabicPeriod"/>
            </a:pPr>
            <a:r>
              <a:rPr lang="hu-HU" dirty="0"/>
              <a:t>Metszés, </a:t>
            </a:r>
            <a:r>
              <a:rPr lang="hu-HU" dirty="0" err="1"/>
              <a:t>mucoperiostealis</a:t>
            </a:r>
            <a:r>
              <a:rPr lang="hu-HU" dirty="0"/>
              <a:t> lebenykészítés</a:t>
            </a:r>
          </a:p>
          <a:p>
            <a:pPr marL="457200" indent="-457200">
              <a:buAutoNum type="arabicPeriod"/>
            </a:pPr>
            <a:r>
              <a:rPr lang="hu-HU" dirty="0"/>
              <a:t>Csont eltávolítás – fúróval vagy vésővel, </a:t>
            </a:r>
            <a:r>
              <a:rPr lang="hu-HU" dirty="0" err="1"/>
              <a:t>occlusalis</a:t>
            </a:r>
            <a:r>
              <a:rPr lang="hu-HU" dirty="0"/>
              <a:t> és </a:t>
            </a:r>
            <a:r>
              <a:rPr lang="hu-HU" dirty="0" err="1"/>
              <a:t>buccalis</a:t>
            </a:r>
            <a:r>
              <a:rPr lang="hu-HU" dirty="0"/>
              <a:t> oldalon</a:t>
            </a:r>
          </a:p>
          <a:p>
            <a:pPr marL="457200" indent="-457200">
              <a:buAutoNum type="arabicPeriod"/>
            </a:pPr>
            <a:r>
              <a:rPr lang="hu-HU" dirty="0"/>
              <a:t>A fog eltávolítása – általában emelőkkel (</a:t>
            </a:r>
            <a:r>
              <a:rPr lang="hu-HU" dirty="0" err="1"/>
              <a:t>Bein</a:t>
            </a:r>
            <a:r>
              <a:rPr lang="hu-HU" dirty="0"/>
              <a:t>, Barry), egyes esetekben a fogat </a:t>
            </a:r>
            <a:r>
              <a:rPr lang="hu-HU" dirty="0" err="1"/>
              <a:t>dekoronálják</a:t>
            </a:r>
            <a:r>
              <a:rPr lang="hu-HU" dirty="0"/>
              <a:t> </a:t>
            </a:r>
            <a:r>
              <a:rPr lang="hu-HU" dirty="0" err="1"/>
              <a:t>vag</a:t>
            </a:r>
            <a:r>
              <a:rPr lang="hu-HU" dirty="0"/>
              <a:t> </a:t>
            </a:r>
            <a:r>
              <a:rPr lang="hu-HU" dirty="0" err="1"/>
              <a:t>feldaraboljá</a:t>
            </a:r>
            <a:endParaRPr lang="hu-HU" dirty="0"/>
          </a:p>
          <a:p>
            <a:pPr marL="457200" indent="-457200">
              <a:buAutoNum type="arabicPeriod"/>
            </a:pPr>
            <a:r>
              <a:rPr lang="hu-HU" dirty="0"/>
              <a:t>Csontüreg kitisztítása, fogzacskó maradványainak eltávolítása</a:t>
            </a:r>
          </a:p>
          <a:p>
            <a:pPr marL="457200" indent="-457200">
              <a:buAutoNum type="arabicPeriod"/>
            </a:pPr>
            <a:r>
              <a:rPr lang="hu-HU" dirty="0" err="1"/>
              <a:t>Sebszélek</a:t>
            </a:r>
            <a:r>
              <a:rPr lang="hu-HU" dirty="0"/>
              <a:t> zárása</a:t>
            </a:r>
          </a:p>
          <a:p>
            <a:pPr marL="457200" indent="-457200">
              <a:buAutoNum type="arabicPeriod"/>
            </a:pPr>
            <a:r>
              <a:rPr lang="hu-HU" dirty="0"/>
              <a:t>Antibiotikum, fájdalomcsillapító, jegelés</a:t>
            </a:r>
          </a:p>
          <a:p>
            <a:pPr marL="457200" indent="-457200">
              <a:buAutoNum type="arabicPeriod"/>
            </a:pPr>
            <a:endParaRPr lang="hu-HU" dirty="0"/>
          </a:p>
        </p:txBody>
      </p:sp>
      <p:pic>
        <p:nvPicPr>
          <p:cNvPr id="9" name="Kép 8" descr="A képen beltéri látható&#10;&#10;Automatikusan generált leírás">
            <a:extLst>
              <a:ext uri="{FF2B5EF4-FFF2-40B4-BE49-F238E27FC236}">
                <a16:creationId xmlns:a16="http://schemas.microsoft.com/office/drawing/2014/main" id="{6A1B432F-B91B-7C46-98A1-6D7A35B57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960" y="2002514"/>
            <a:ext cx="1224840" cy="171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700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BE5BDC0-C35B-2948-BAA2-C78F965CF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Alsó bölcsességfog eltávolítása</a:t>
            </a:r>
          </a:p>
        </p:txBody>
      </p:sp>
      <p:pic>
        <p:nvPicPr>
          <p:cNvPr id="5" name="Tartalom helye 4" descr="A képen szöveg látható&#10;&#10;Automatikusan generált leírás">
            <a:extLst>
              <a:ext uri="{FF2B5EF4-FFF2-40B4-BE49-F238E27FC236}">
                <a16:creationId xmlns:a16="http://schemas.microsoft.com/office/drawing/2014/main" id="{30775665-A54B-9A43-8DF5-EACAF20FB1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8" y="1917500"/>
            <a:ext cx="1719943" cy="4802614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ED154B80-A96B-1943-A3BB-8B2C18F1D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350" y="3067857"/>
            <a:ext cx="3035300" cy="2501900"/>
          </a:xfrm>
          <a:prstGeom prst="rect">
            <a:avLst/>
          </a:prstGeom>
        </p:spPr>
      </p:pic>
      <p:pic>
        <p:nvPicPr>
          <p:cNvPr id="9" name="Kép 8" descr="A képen szöveg, vázlat, dokumentum látható&#10;&#10;Automatikusan generált leírás">
            <a:extLst>
              <a:ext uri="{FF2B5EF4-FFF2-40B4-BE49-F238E27FC236}">
                <a16:creationId xmlns:a16="http://schemas.microsoft.com/office/drawing/2014/main" id="{BA6A2A9F-B850-5543-B786-321E8823FA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99" y="1991659"/>
            <a:ext cx="2438401" cy="452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6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8CF691B-BA7B-974B-91A1-6BF12ABDE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Alsó bölcsességfog eltávolításának szövődményei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8F23BFA-BB30-E146-962C-491B134E0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 második </a:t>
            </a:r>
            <a:r>
              <a:rPr lang="hu-HU" dirty="0" err="1"/>
              <a:t>molaris</a:t>
            </a:r>
            <a:r>
              <a:rPr lang="hu-HU" dirty="0"/>
              <a:t> fog sérülése</a:t>
            </a:r>
          </a:p>
          <a:p>
            <a:r>
              <a:rPr lang="hu-HU" dirty="0"/>
              <a:t>A n. </a:t>
            </a:r>
            <a:r>
              <a:rPr lang="hu-HU" dirty="0" err="1"/>
              <a:t>Alveolaris</a:t>
            </a:r>
            <a:r>
              <a:rPr lang="hu-HU" dirty="0"/>
              <a:t> </a:t>
            </a:r>
            <a:r>
              <a:rPr lang="hu-HU" dirty="0" err="1"/>
              <a:t>inferior</a:t>
            </a:r>
            <a:r>
              <a:rPr lang="hu-HU" dirty="0"/>
              <a:t> sérülése (általában részleges és átmeneti)</a:t>
            </a:r>
          </a:p>
          <a:p>
            <a:r>
              <a:rPr lang="hu-HU" dirty="0"/>
              <a:t>n. </a:t>
            </a:r>
            <a:r>
              <a:rPr lang="hu-HU" dirty="0" err="1"/>
              <a:t>Lingualis</a:t>
            </a:r>
            <a:r>
              <a:rPr lang="hu-HU" dirty="0"/>
              <a:t> sérülése</a:t>
            </a:r>
          </a:p>
          <a:p>
            <a:r>
              <a:rPr lang="hu-HU" dirty="0"/>
              <a:t>Az alsó állcsont törése</a:t>
            </a:r>
          </a:p>
        </p:txBody>
      </p:sp>
    </p:spTree>
    <p:extLst>
      <p:ext uri="{BB962C8B-B14F-4D97-AF65-F5344CB8AC3E}">
        <p14:creationId xmlns:p14="http://schemas.microsoft.com/office/powerpoint/2010/main" val="27955994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83748C3-3907-B140-AE0B-DCA36D8BF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Felső bölcsességfog eltávolítása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8446A6D-F008-0647-9E9E-DD62A5C6A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775" y="2307771"/>
            <a:ext cx="7662864" cy="4205087"/>
          </a:xfrm>
        </p:spPr>
        <p:txBody>
          <a:bodyPr>
            <a:normAutofit/>
          </a:bodyPr>
          <a:lstStyle/>
          <a:p>
            <a:r>
              <a:rPr lang="hu-HU" dirty="0"/>
              <a:t>A 2. </a:t>
            </a:r>
            <a:r>
              <a:rPr lang="hu-HU" dirty="0" err="1"/>
              <a:t>molaristól</a:t>
            </a:r>
            <a:r>
              <a:rPr lang="hu-HU" dirty="0"/>
              <a:t> </a:t>
            </a:r>
            <a:r>
              <a:rPr lang="hu-HU" dirty="0" err="1"/>
              <a:t>distalis</a:t>
            </a:r>
            <a:r>
              <a:rPr lang="hu-HU" dirty="0"/>
              <a:t> irányú metszés</a:t>
            </a:r>
          </a:p>
          <a:p>
            <a:r>
              <a:rPr lang="hu-HU" dirty="0"/>
              <a:t>Esetleg csontfúró</a:t>
            </a:r>
          </a:p>
          <a:p>
            <a:r>
              <a:rPr lang="hu-HU" dirty="0"/>
              <a:t>Csont puhasága miatt </a:t>
            </a:r>
            <a:r>
              <a:rPr lang="hu-HU" dirty="0" err="1"/>
              <a:t>Bein</a:t>
            </a:r>
            <a:r>
              <a:rPr lang="hu-HU" dirty="0"/>
              <a:t> emelővel könnyen kimozdítható</a:t>
            </a:r>
          </a:p>
          <a:p>
            <a:r>
              <a:rPr lang="hu-HU" dirty="0"/>
              <a:t>Sutura</a:t>
            </a:r>
          </a:p>
          <a:p>
            <a:pPr marL="0" indent="0">
              <a:buNone/>
            </a:pPr>
            <a:r>
              <a:rPr lang="hu-HU" dirty="0">
                <a:solidFill>
                  <a:schemeClr val="bg2">
                    <a:lumMod val="25000"/>
                  </a:schemeClr>
                </a:solidFill>
              </a:rPr>
              <a:t>Szövődménye:</a:t>
            </a:r>
          </a:p>
          <a:p>
            <a:pPr>
              <a:buFontTx/>
              <a:buChar char="-"/>
            </a:pPr>
            <a:r>
              <a:rPr lang="hu-HU" dirty="0"/>
              <a:t>Az arcüreg megnyílása</a:t>
            </a:r>
          </a:p>
          <a:p>
            <a:pPr>
              <a:buFontTx/>
              <a:buChar char="-"/>
            </a:pPr>
            <a:r>
              <a:rPr lang="hu-HU" dirty="0" err="1"/>
              <a:t>Tuber</a:t>
            </a:r>
            <a:r>
              <a:rPr lang="hu-HU" dirty="0"/>
              <a:t> </a:t>
            </a:r>
            <a:r>
              <a:rPr lang="hu-HU" dirty="0" err="1"/>
              <a:t>maxillae</a:t>
            </a:r>
            <a:r>
              <a:rPr lang="hu-HU" dirty="0"/>
              <a:t> törése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042127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Foggyökér eltávolítása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168" y="2307615"/>
            <a:ext cx="8638733" cy="4221683"/>
          </a:xfrm>
        </p:spPr>
        <p:txBody>
          <a:bodyPr/>
          <a:lstStyle/>
          <a:p>
            <a:r>
              <a:rPr lang="en-US" dirty="0"/>
              <a:t>A gyökér helyzete meghatározza az eltávolítás módját, </a:t>
            </a:r>
            <a:r>
              <a:rPr lang="en-US" dirty="0" err="1"/>
              <a:t>eszközeit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Kiáll az alveolusból – megragadható gyökérfogóval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 gyökér szilárd és egy szintben van az alveolus szélével, a csontállomány rugalmas – fogó vagy alsó fogak esetén emelővel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Fogmeder szintje alatt lévő gyökér esetén – emelő vagy műtéti eltávolítás</a:t>
            </a:r>
          </a:p>
        </p:txBody>
      </p:sp>
      <p:pic>
        <p:nvPicPr>
          <p:cNvPr id="5" name="Kép 4" descr="A képen vázlat látható&#10;&#10;Automatikusan generált leírás">
            <a:extLst>
              <a:ext uri="{FF2B5EF4-FFF2-40B4-BE49-F238E27FC236}">
                <a16:creationId xmlns:a16="http://schemas.microsoft.com/office/drawing/2014/main" id="{3D6238FA-C507-3849-96C6-023AA02EA6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897" y="345858"/>
            <a:ext cx="1087004" cy="1831365"/>
          </a:xfrm>
          <a:prstGeom prst="rect">
            <a:avLst/>
          </a:prstGeom>
        </p:spPr>
      </p:pic>
      <p:pic>
        <p:nvPicPr>
          <p:cNvPr id="7" name="Kép 6" descr="A képen beltéri, világos látható&#10;&#10;Automatikusan generált leírás">
            <a:extLst>
              <a:ext uri="{FF2B5EF4-FFF2-40B4-BE49-F238E27FC236}">
                <a16:creationId xmlns:a16="http://schemas.microsoft.com/office/drawing/2014/main" id="{7D861E89-89AA-FD47-9C9F-2BB75F505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68" y="5221785"/>
            <a:ext cx="1972056" cy="1615408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FF07BC7C-FC7D-E641-BB45-42AA73930A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461" y="5221785"/>
            <a:ext cx="2062734" cy="1636215"/>
          </a:xfrm>
          <a:prstGeom prst="rect">
            <a:avLst/>
          </a:prstGeom>
        </p:spPr>
      </p:pic>
      <p:pic>
        <p:nvPicPr>
          <p:cNvPr id="11" name="Kép 10" descr="A képen szöveg, rajztábla látható&#10;&#10;Automatikusan generált leírás">
            <a:extLst>
              <a:ext uri="{FF2B5EF4-FFF2-40B4-BE49-F238E27FC236}">
                <a16:creationId xmlns:a16="http://schemas.microsoft.com/office/drawing/2014/main" id="{1D71E92E-BF5F-4945-A973-A6769F0F4E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835" y="5128031"/>
            <a:ext cx="1604078" cy="1709162"/>
          </a:xfrm>
          <a:prstGeom prst="rect">
            <a:avLst/>
          </a:prstGeom>
        </p:spPr>
      </p:pic>
      <p:pic>
        <p:nvPicPr>
          <p:cNvPr id="13" name="Kép 12" descr="A képen szöveg, rajztábla látható&#10;&#10;Automatikusan generált leírás">
            <a:extLst>
              <a:ext uri="{FF2B5EF4-FFF2-40B4-BE49-F238E27FC236}">
                <a16:creationId xmlns:a16="http://schemas.microsoft.com/office/drawing/2014/main" id="{9E934BA5-6C07-BC4B-A751-A282FAB1DA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891" y="5221785"/>
            <a:ext cx="1604078" cy="151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098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2087694"/>
          </a:xfrm>
        </p:spPr>
        <p:txBody>
          <a:bodyPr/>
          <a:lstStyle/>
          <a:p>
            <a:pPr lvl="0"/>
            <a:r>
              <a:rPr lang="hu-HU" sz="3500" b="1" u="sng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2" tooltip="Postextractios alveolitis (a lap nem létezik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Postextractios alveolitis</a:t>
            </a:r>
            <a:r>
              <a:rPr lang="hu-HU" sz="3500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hu-HU" sz="35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(ostitis alveolaris, dolor post extractionem, „dry socket” – száraz alveolus): </a:t>
            </a:r>
            <a:br>
              <a:rPr lang="hu-HU" sz="35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endParaRPr lang="en-US" sz="35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18173"/>
            <a:ext cx="8229600" cy="4382679"/>
          </a:xfrm>
        </p:spPr>
        <p:txBody>
          <a:bodyPr/>
          <a:lstStyle/>
          <a:p>
            <a:r>
              <a:rPr lang="en-US" dirty="0"/>
              <a:t>Extractio után a normális sebgyógyulás zavart szenvedhet és kialakulhat az alveolitis</a:t>
            </a:r>
          </a:p>
          <a:p>
            <a:r>
              <a:rPr lang="en-US" dirty="0"/>
              <a:t>Extractio után 1-3. nappon jelentkezik</a:t>
            </a:r>
          </a:p>
          <a:p>
            <a:r>
              <a:rPr lang="en-US" dirty="0"/>
              <a:t>Nagyon erős, állandó, tompa, kisugárzó fájdalom, amely az eltávolított fog környékéről indul ki</a:t>
            </a:r>
          </a:p>
          <a:p>
            <a:r>
              <a:rPr lang="en-US" dirty="0"/>
              <a:t>Az alveolusból hiányzik a coagulum</a:t>
            </a:r>
          </a:p>
          <a:p>
            <a:r>
              <a:rPr lang="en-US" dirty="0"/>
              <a:t>Az ínyszél érzékeny, hyperaemiás, lepedékes foetor ex ore érezhető</a:t>
            </a:r>
          </a:p>
          <a:p>
            <a:r>
              <a:rPr lang="en-US" dirty="0"/>
              <a:t>Általános tünetek: nyirokcsomó duzzanat, hőemelkedés</a:t>
            </a:r>
          </a:p>
        </p:txBody>
      </p:sp>
    </p:spTree>
    <p:extLst>
      <p:ext uri="{BB962C8B-B14F-4D97-AF65-F5344CB8AC3E}">
        <p14:creationId xmlns:p14="http://schemas.microsoft.com/office/powerpoint/2010/main" val="7962260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Alveolitis ellátása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92954"/>
            <a:ext cx="8539244" cy="440056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1. </a:t>
            </a:r>
            <a:r>
              <a:rPr lang="en-US" b="1" dirty="0" err="1">
                <a:solidFill>
                  <a:srgbClr val="C00000"/>
                </a:solidFill>
              </a:rPr>
              <a:t>Sebészi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kezelés</a:t>
            </a:r>
            <a:r>
              <a:rPr lang="en-US" b="1" dirty="0">
                <a:solidFill>
                  <a:srgbClr val="C00000"/>
                </a:solidFill>
              </a:rPr>
              <a:t> - </a:t>
            </a:r>
            <a:r>
              <a:rPr lang="hu-HU" b="1" dirty="0" err="1">
                <a:solidFill>
                  <a:srgbClr val="C00000"/>
                </a:solidFill>
              </a:rPr>
              <a:t>Excochleatio</a:t>
            </a:r>
            <a:endParaRPr lang="hu-HU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dirty="0"/>
              <a:t>A hiányzó coagulum visszaállítását célozza –érzéstelenítésben a </a:t>
            </a:r>
            <a:r>
              <a:rPr lang="hu-HU" dirty="0"/>
              <a:t>fogmeder alapos mechanikai tisztítása, majd fertőtlenítő anyagokkal való átmosása (Hyperolos Betadinos átmosás ). Ezután </a:t>
            </a:r>
            <a:r>
              <a:rPr lang="hu-HU" dirty="0">
                <a:solidFill>
                  <a:srgbClr val="C00000"/>
                </a:solidFill>
              </a:rPr>
              <a:t>antibiotikumot,</a:t>
            </a:r>
            <a:r>
              <a:rPr lang="hu-HU" dirty="0"/>
              <a:t> gyulladáscsökkentőt és fájdalomcsillapítót tehetnek bele</a:t>
            </a:r>
            <a:r>
              <a:rPr lang="hu-HU" b="1" u="sng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. Menete:</a:t>
            </a:r>
          </a:p>
          <a:p>
            <a:r>
              <a:rPr lang="hu-HU" dirty="0"/>
              <a:t>Érzéstelenítés</a:t>
            </a:r>
          </a:p>
          <a:p>
            <a:r>
              <a:rPr lang="hu-HU" dirty="0"/>
              <a:t>Fogmeder mechanikus tisztítása (</a:t>
            </a:r>
            <a:r>
              <a:rPr lang="hu-HU" dirty="0" err="1"/>
              <a:t>Volkmann</a:t>
            </a:r>
            <a:r>
              <a:rPr lang="hu-HU" dirty="0"/>
              <a:t>, </a:t>
            </a:r>
            <a:r>
              <a:rPr lang="hu-HU" dirty="0" err="1"/>
              <a:t>Kerpel</a:t>
            </a:r>
            <a:r>
              <a:rPr lang="hu-HU" dirty="0"/>
              <a:t> kanál)</a:t>
            </a:r>
            <a:endParaRPr lang="cs-CZ" dirty="0"/>
          </a:p>
          <a:p>
            <a:r>
              <a:rPr lang="hu-HU" dirty="0"/>
              <a:t>Fogmeder átmosása fertőtlenítő anyagokkal</a:t>
            </a:r>
            <a:endParaRPr lang="cs-CZ" dirty="0"/>
          </a:p>
          <a:p>
            <a:r>
              <a:rPr lang="hu-HU" dirty="0"/>
              <a:t>Vérzés csillapítása véralvadék képzése</a:t>
            </a:r>
            <a:endParaRPr lang="cs-CZ" dirty="0"/>
          </a:p>
          <a:p>
            <a:r>
              <a:rPr lang="hu-HU" dirty="0"/>
              <a:t>Állandó eltartás szájzug kampóval</a:t>
            </a:r>
            <a:endParaRPr lang="cs-CZ" dirty="0"/>
          </a:p>
          <a:p>
            <a:r>
              <a:rPr lang="hu-HU" dirty="0"/>
              <a:t>Sebészi szívó használata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71717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34D8CA1-51C1-7945-B0C7-001B8FAB4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Alveolitis </a:t>
            </a:r>
            <a:r>
              <a:rPr lang="en-US" dirty="0" err="1"/>
              <a:t>ellátása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05F4731-58EC-0645-8FC6-ED0B3FDA9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416" y="2316480"/>
            <a:ext cx="8558784" cy="37207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2. K</a:t>
            </a:r>
            <a:r>
              <a:rPr lang="hu-HU" b="1" dirty="0" err="1">
                <a:solidFill>
                  <a:srgbClr val="C00000"/>
                </a:solidFill>
              </a:rPr>
              <a:t>onzervatív</a:t>
            </a:r>
            <a:r>
              <a:rPr lang="hu-HU" b="1" dirty="0">
                <a:solidFill>
                  <a:srgbClr val="C00000"/>
                </a:solidFill>
              </a:rPr>
              <a:t> kezelés</a:t>
            </a:r>
          </a:p>
          <a:p>
            <a:pPr marL="0" indent="0">
              <a:buNone/>
            </a:pPr>
            <a:r>
              <a:rPr lang="hu-HU" dirty="0"/>
              <a:t>Érzéstelenítés</a:t>
            </a:r>
          </a:p>
          <a:p>
            <a:pPr marL="0" indent="0">
              <a:buNone/>
            </a:pPr>
            <a:r>
              <a:rPr lang="hu-HU" dirty="0"/>
              <a:t>Az </a:t>
            </a:r>
            <a:r>
              <a:rPr lang="hu-HU" dirty="0" err="1"/>
              <a:t>alveolust</a:t>
            </a:r>
            <a:r>
              <a:rPr lang="hu-HU" dirty="0"/>
              <a:t> 3-5%-</a:t>
            </a:r>
            <a:r>
              <a:rPr lang="hu-HU" dirty="0" err="1"/>
              <a:t>os</a:t>
            </a:r>
            <a:r>
              <a:rPr lang="hu-HU" dirty="0"/>
              <a:t> </a:t>
            </a:r>
            <a:r>
              <a:rPr lang="hu-HU" dirty="0" err="1"/>
              <a:t>hydrogén</a:t>
            </a:r>
            <a:r>
              <a:rPr lang="hu-HU" dirty="0"/>
              <a:t>-peroxidos oldattal kimossák, majd fenol-kámfor (</a:t>
            </a:r>
            <a:r>
              <a:rPr lang="hu-HU" dirty="0" err="1"/>
              <a:t>Chlumsky</a:t>
            </a:r>
            <a:r>
              <a:rPr lang="hu-HU" dirty="0"/>
              <a:t>-) oldatba mártott jodoformos gézcsíkot helyeznek be. </a:t>
            </a:r>
          </a:p>
          <a:p>
            <a:pPr marL="0" indent="0">
              <a:buNone/>
            </a:pPr>
            <a:r>
              <a:rPr lang="hu-HU" dirty="0"/>
              <a:t>Ezt a fájdalmatlanság eléréséig naponta cserélik. </a:t>
            </a:r>
          </a:p>
          <a:p>
            <a:pPr marL="0" indent="0">
              <a:buNone/>
            </a:pPr>
            <a:r>
              <a:rPr lang="hu-HU" dirty="0"/>
              <a:t>A helyi kezelésre alkalmazhatnak még </a:t>
            </a:r>
            <a:r>
              <a:rPr lang="hu-HU" dirty="0" err="1"/>
              <a:t>Apernylt</a:t>
            </a:r>
            <a:r>
              <a:rPr lang="hu-HU" dirty="0"/>
              <a:t>, </a:t>
            </a:r>
            <a:r>
              <a:rPr lang="hu-HU" dirty="0" err="1"/>
              <a:t>Leukaset</a:t>
            </a:r>
            <a:r>
              <a:rPr lang="hu-HU" dirty="0"/>
              <a:t>, </a:t>
            </a:r>
            <a:r>
              <a:rPr lang="hu-HU" dirty="0" err="1"/>
              <a:t>Alvogylt</a:t>
            </a:r>
            <a:r>
              <a:rPr lang="hu-H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4096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Extractio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F76D4330-0425-BD42-8319-7F7AE084B171}"/>
              </a:ext>
            </a:extLst>
          </p:cNvPr>
          <p:cNvSpPr txBox="1"/>
          <p:nvPr/>
        </p:nvSpPr>
        <p:spPr>
          <a:xfrm>
            <a:off x="580572" y="2409371"/>
            <a:ext cx="78304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hu-HU" sz="2400" dirty="0"/>
              <a:t>Anamnézis (kockázatok, allergia stb.)</a:t>
            </a:r>
          </a:p>
          <a:p>
            <a:pPr marL="342900" indent="-342900">
              <a:buAutoNum type="arabicPeriod"/>
            </a:pPr>
            <a:r>
              <a:rPr lang="hu-HU" sz="2400" dirty="0"/>
              <a:t>Klinikai vizsgálat:</a:t>
            </a:r>
          </a:p>
          <a:p>
            <a:r>
              <a:rPr lang="hu-HU" sz="2400" dirty="0"/>
              <a:t>       - Hogyan férnek hozzá a foghoz, tud-e nyitni a beteg?</a:t>
            </a:r>
          </a:p>
          <a:p>
            <a:r>
              <a:rPr lang="hu-HU" sz="2400" dirty="0"/>
              <a:t>       - Mennyire szilárdan ül a fog az </a:t>
            </a:r>
            <a:r>
              <a:rPr lang="hu-HU" sz="2400" dirty="0" err="1"/>
              <a:t>alveolusban</a:t>
            </a:r>
            <a:r>
              <a:rPr lang="hu-HU" sz="2400" dirty="0"/>
              <a:t>?</a:t>
            </a:r>
          </a:p>
          <a:p>
            <a:r>
              <a:rPr lang="hu-HU" sz="2400" dirty="0"/>
              <a:t>       - Milyen állapotban van a fog koronája?</a:t>
            </a:r>
          </a:p>
          <a:p>
            <a:r>
              <a:rPr lang="hu-HU" sz="2400" dirty="0"/>
              <a:t>       - Fontos anatómiai képletek közelsége</a:t>
            </a:r>
          </a:p>
          <a:p>
            <a:r>
              <a:rPr lang="hu-HU" sz="2400" dirty="0"/>
              <a:t>3. OP vagy </a:t>
            </a:r>
            <a:r>
              <a:rPr lang="hu-HU" sz="2400" dirty="0" err="1"/>
              <a:t>periapicalis</a:t>
            </a:r>
            <a:r>
              <a:rPr lang="hu-HU" sz="2400" dirty="0"/>
              <a:t> </a:t>
            </a:r>
            <a:r>
              <a:rPr lang="hu-HU" sz="2400" dirty="0" err="1"/>
              <a:t>rtg</a:t>
            </a:r>
            <a:endParaRPr lang="hu-HU" sz="2400" dirty="0"/>
          </a:p>
          <a:p>
            <a:r>
              <a:rPr lang="hu-HU" sz="2400" dirty="0"/>
              <a:t>4. Beteg felvilágosítása</a:t>
            </a:r>
          </a:p>
          <a:p>
            <a:r>
              <a:rPr lang="hu-HU" sz="2400" dirty="0"/>
              <a:t>5. Beleegyező nyilatkozat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26578E04-0263-3B43-BDB1-11D06EF2A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10" y="4281609"/>
            <a:ext cx="24638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31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1854200"/>
          </a:xfrm>
        </p:spPr>
        <p:txBody>
          <a:bodyPr anchor="ctr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A </a:t>
            </a:r>
            <a:r>
              <a:rPr lang="en-US" sz="2000" dirty="0" err="1"/>
              <a:t>fogeltávolítást</a:t>
            </a:r>
            <a:r>
              <a:rPr lang="en-US" sz="2000" dirty="0"/>
              <a:t> </a:t>
            </a:r>
            <a:r>
              <a:rPr lang="en-US" sz="2000" dirty="0" err="1"/>
              <a:t>anatómiai</a:t>
            </a:r>
            <a:r>
              <a:rPr lang="en-US" sz="2000" dirty="0"/>
              <a:t> </a:t>
            </a:r>
            <a:r>
              <a:rPr lang="en-US" sz="2000" dirty="0" err="1"/>
              <a:t>szempontból</a:t>
            </a:r>
            <a:r>
              <a:rPr lang="en-US" sz="2000" dirty="0"/>
              <a:t> </a:t>
            </a:r>
            <a:r>
              <a:rPr lang="en-US" sz="2000" dirty="0" err="1"/>
              <a:t>elősegíti</a:t>
            </a:r>
            <a:r>
              <a:rPr lang="en-US" sz="2000" dirty="0"/>
              <a:t>, </a:t>
            </a:r>
            <a:br>
              <a:rPr lang="en-US" sz="2000" dirty="0"/>
            </a:br>
            <a:r>
              <a:rPr lang="en-US" sz="2000" dirty="0" err="1"/>
              <a:t>hogy</a:t>
            </a:r>
            <a:r>
              <a:rPr lang="en-US" sz="2000" dirty="0"/>
              <a:t> a fog </a:t>
            </a:r>
            <a:r>
              <a:rPr lang="en-US" sz="2000" dirty="0" err="1"/>
              <a:t>keményebb</a:t>
            </a:r>
            <a:r>
              <a:rPr lang="en-US" sz="2000" dirty="0"/>
              <a:t> a </a:t>
            </a:r>
            <a:r>
              <a:rPr lang="en-US" sz="2000" dirty="0" err="1"/>
              <a:t>fogmedernél</a:t>
            </a:r>
            <a:r>
              <a:rPr lang="en-US" sz="2000" dirty="0"/>
              <a:t>, </a:t>
            </a:r>
            <a:r>
              <a:rPr lang="en-US" sz="2000" dirty="0" err="1"/>
              <a:t>azzal</a:t>
            </a:r>
            <a:r>
              <a:rPr lang="en-US" sz="2000" dirty="0"/>
              <a:t> </a:t>
            </a:r>
            <a:r>
              <a:rPr lang="en-US" sz="2000" dirty="0" err="1"/>
              <a:t>nincs</a:t>
            </a:r>
            <a:r>
              <a:rPr lang="en-US" sz="2000" dirty="0"/>
              <a:t> </a:t>
            </a:r>
            <a:r>
              <a:rPr lang="en-US" sz="2000" dirty="0" err="1"/>
              <a:t>összecsontosodva</a:t>
            </a:r>
            <a:r>
              <a:rPr lang="en-US" sz="20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 err="1"/>
              <a:t>Erőkifejtéssel</a:t>
            </a:r>
            <a:r>
              <a:rPr lang="en-US" sz="2000" dirty="0"/>
              <a:t> a </a:t>
            </a:r>
            <a:r>
              <a:rPr lang="en-US" sz="2000" dirty="0" err="1"/>
              <a:t>fogmeder</a:t>
            </a:r>
            <a:r>
              <a:rPr lang="en-US" sz="2000" dirty="0"/>
              <a:t> </a:t>
            </a:r>
            <a:r>
              <a:rPr lang="en-US" sz="2000" dirty="0" err="1"/>
              <a:t>bizonyos</a:t>
            </a:r>
            <a:r>
              <a:rPr lang="en-US" sz="2000" dirty="0"/>
              <a:t> </a:t>
            </a:r>
            <a:r>
              <a:rPr lang="en-US" sz="2000" dirty="0" err="1"/>
              <a:t>fokig</a:t>
            </a:r>
            <a:r>
              <a:rPr lang="en-US" sz="2000" dirty="0"/>
              <a:t> </a:t>
            </a:r>
            <a:r>
              <a:rPr lang="en-US" sz="2000" dirty="0" err="1"/>
              <a:t>rugalmasan</a:t>
            </a:r>
            <a:r>
              <a:rPr lang="en-US" sz="2000" dirty="0"/>
              <a:t> </a:t>
            </a:r>
            <a:r>
              <a:rPr lang="en-US" sz="2000" dirty="0" err="1"/>
              <a:t>tágítható</a:t>
            </a:r>
            <a:r>
              <a:rPr lang="en-US" sz="20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A </a:t>
            </a:r>
            <a:r>
              <a:rPr lang="en-US" sz="2000" dirty="0" err="1"/>
              <a:t>fogat</a:t>
            </a:r>
            <a:r>
              <a:rPr lang="en-US" sz="2000" dirty="0"/>
              <a:t> </a:t>
            </a:r>
            <a:r>
              <a:rPr lang="en-US" sz="2000" dirty="0" err="1"/>
              <a:t>nem</a:t>
            </a:r>
            <a:r>
              <a:rPr lang="en-US" sz="2000" dirty="0"/>
              <a:t> </a:t>
            </a:r>
            <a:r>
              <a:rPr lang="en-US" sz="2000" dirty="0" err="1"/>
              <a:t>húzással</a:t>
            </a:r>
            <a:r>
              <a:rPr lang="en-US" sz="2000" dirty="0"/>
              <a:t>, </a:t>
            </a:r>
            <a:r>
              <a:rPr lang="en-US" sz="2000" dirty="0" err="1"/>
              <a:t>hanem</a:t>
            </a:r>
            <a:r>
              <a:rPr lang="en-US" sz="2000" dirty="0"/>
              <a:t> </a:t>
            </a:r>
            <a:r>
              <a:rPr lang="en-US" sz="2000" dirty="0" err="1"/>
              <a:t>forgató</a:t>
            </a:r>
            <a:r>
              <a:rPr lang="en-US" sz="2000" dirty="0"/>
              <a:t> (</a:t>
            </a:r>
            <a:r>
              <a:rPr lang="en-US" sz="2000" dirty="0" err="1"/>
              <a:t>rotáló</a:t>
            </a:r>
            <a:r>
              <a:rPr lang="en-US" sz="2000" dirty="0"/>
              <a:t>) </a:t>
            </a:r>
            <a:r>
              <a:rPr lang="en-US" sz="2000" dirty="0" err="1"/>
              <a:t>vagy</a:t>
            </a:r>
            <a:r>
              <a:rPr lang="en-US" sz="2000" dirty="0"/>
              <a:t> </a:t>
            </a:r>
            <a:r>
              <a:rPr lang="en-US" sz="2000" dirty="0" err="1"/>
              <a:t>döntögető</a:t>
            </a:r>
            <a:r>
              <a:rPr lang="en-US" sz="2000" dirty="0"/>
              <a:t> (</a:t>
            </a:r>
            <a:r>
              <a:rPr lang="en-US" sz="2000" dirty="0" err="1"/>
              <a:t>luxáló</a:t>
            </a:r>
            <a:r>
              <a:rPr lang="en-US" sz="2000" dirty="0"/>
              <a:t>) </a:t>
            </a:r>
            <a:r>
              <a:rPr lang="en-US" sz="2000" dirty="0" err="1"/>
              <a:t>mozgással</a:t>
            </a:r>
            <a:r>
              <a:rPr lang="en-US" sz="2000" dirty="0"/>
              <a:t> </a:t>
            </a:r>
            <a:r>
              <a:rPr lang="en-US" sz="2000" dirty="0" err="1"/>
              <a:t>vagy</a:t>
            </a:r>
            <a:r>
              <a:rPr lang="en-US" sz="2000" dirty="0"/>
              <a:t>  a </a:t>
            </a:r>
            <a:r>
              <a:rPr lang="en-US" sz="2000" dirty="0" err="1"/>
              <a:t>két</a:t>
            </a:r>
            <a:r>
              <a:rPr lang="en-US" sz="2000" dirty="0"/>
              <a:t> </a:t>
            </a:r>
            <a:r>
              <a:rPr lang="en-US" sz="2000" dirty="0" err="1"/>
              <a:t>mozgás</a:t>
            </a:r>
            <a:r>
              <a:rPr lang="en-US" sz="2000" dirty="0"/>
              <a:t> </a:t>
            </a:r>
            <a:r>
              <a:rPr lang="en-US" sz="2000" dirty="0" err="1"/>
              <a:t>kombinációjával</a:t>
            </a:r>
            <a:r>
              <a:rPr lang="en-US" sz="2000" dirty="0"/>
              <a:t> </a:t>
            </a:r>
            <a:r>
              <a:rPr lang="en-US" sz="2000" dirty="0" err="1"/>
              <a:t>távolítják</a:t>
            </a:r>
            <a:r>
              <a:rPr lang="en-US" sz="2000" dirty="0"/>
              <a:t> el.</a:t>
            </a:r>
          </a:p>
        </p:txBody>
      </p:sp>
      <p:pic>
        <p:nvPicPr>
          <p:cNvPr id="5" name="Kép 4" descr="A képen személy, férfi, beltéri, viselés látható&#10;&#10;Automatikusan generált leírás">
            <a:extLst>
              <a:ext uri="{FF2B5EF4-FFF2-40B4-BE49-F238E27FC236}">
                <a16:creationId xmlns:a16="http://schemas.microsoft.com/office/drawing/2014/main" id="{44ED6F09-0C54-9144-89B4-9D3E6B06F3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6" r="-1" b="7711"/>
          <a:stretch/>
        </p:blipFill>
        <p:spPr>
          <a:xfrm>
            <a:off x="739775" y="2770094"/>
            <a:ext cx="7662864" cy="32671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6091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Extractiohoz beteg-orvos-asszisztens elhelyezkedése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043250"/>
            <a:ext cx="7662864" cy="4666338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Felső fogak:</a:t>
            </a:r>
          </a:p>
          <a:p>
            <a:pPr lvl="1"/>
            <a:r>
              <a:rPr lang="en-US" dirty="0"/>
              <a:t>A beteg feje az orvos mellkasánál, 60 fokban hátradöntve</a:t>
            </a:r>
          </a:p>
          <a:p>
            <a:pPr lvl="1"/>
            <a:r>
              <a:rPr lang="en-US" dirty="0"/>
              <a:t>A felső fogsor síkja nyitott szájjal a vízszintessel 45 fokos szöget zárjon be, a fogsor megközelítőleg az orvos vállmagasságában helyezkedjen el</a:t>
            </a:r>
          </a:p>
          <a:p>
            <a:pPr lvl="1"/>
            <a:r>
              <a:rPr lang="en-US" dirty="0"/>
              <a:t>Az orvos a beteggel szemben helyezkedik el</a:t>
            </a:r>
          </a:p>
          <a:p>
            <a:pPr marL="349250"/>
            <a:r>
              <a:rPr lang="en-US" b="1" dirty="0"/>
              <a:t>Alsó fogak:</a:t>
            </a:r>
          </a:p>
          <a:p>
            <a:pPr marL="692150" lvl="1"/>
            <a:r>
              <a:rPr lang="en-US" dirty="0"/>
              <a:t>A szék alacsony állásban</a:t>
            </a:r>
          </a:p>
          <a:p>
            <a:pPr marL="692150" lvl="1"/>
            <a:r>
              <a:rPr lang="en-US" dirty="0"/>
              <a:t>A beteg fejét enyhén hátradöntjük, hogy az alsó fogsor rágósíkja vizszintesen kb. az orvos könyökmagasságában helyezkedjen el</a:t>
            </a:r>
          </a:p>
          <a:p>
            <a:pPr marL="692150" lvl="1"/>
            <a:r>
              <a:rPr lang="en-US" dirty="0"/>
              <a:t>Orvos bal oldali fogaknál szemben, jobb oldali fogaknál a beteg mögött helyezkedik el</a:t>
            </a:r>
          </a:p>
          <a:p>
            <a:pPr marL="349250"/>
            <a:r>
              <a:rPr lang="en-US" dirty="0"/>
              <a:t>Az asszisztens minden esetben a beteg bal oldalán áll és a beteg fejét rögzíti</a:t>
            </a:r>
          </a:p>
          <a:p>
            <a:pPr marL="349250"/>
            <a:endParaRPr lang="en-US" dirty="0"/>
          </a:p>
          <a:p>
            <a:pPr marL="34925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092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2. </a:t>
            </a:r>
            <a:r>
              <a:rPr lang="en-US"/>
              <a:t>Fogó felhelyezése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219" y="2467429"/>
            <a:ext cx="4488872" cy="3773714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A fog </a:t>
            </a:r>
            <a:r>
              <a:rPr lang="en-US" sz="2400" dirty="0" err="1"/>
              <a:t>nyakáról</a:t>
            </a:r>
            <a:r>
              <a:rPr lang="en-US" sz="2400" dirty="0"/>
              <a:t> a </a:t>
            </a:r>
            <a:r>
              <a:rPr lang="en-US" sz="2400" dirty="0" err="1"/>
              <a:t>gingivát</a:t>
            </a:r>
            <a:r>
              <a:rPr lang="en-US" sz="2400" dirty="0"/>
              <a:t> </a:t>
            </a:r>
            <a:r>
              <a:rPr lang="en-US" sz="2400" dirty="0" err="1"/>
              <a:t>minden</a:t>
            </a:r>
            <a:r>
              <a:rPr lang="en-US" sz="2400" dirty="0"/>
              <a:t> </a:t>
            </a:r>
            <a:r>
              <a:rPr lang="en-US" sz="2400" dirty="0" err="1"/>
              <a:t>esteben</a:t>
            </a:r>
            <a:r>
              <a:rPr lang="en-US" sz="2400" dirty="0"/>
              <a:t> le </a:t>
            </a:r>
            <a:r>
              <a:rPr lang="en-US" sz="2400" dirty="0" err="1"/>
              <a:t>kell</a:t>
            </a:r>
            <a:r>
              <a:rPr lang="en-US" sz="2400" dirty="0"/>
              <a:t> </a:t>
            </a:r>
            <a:r>
              <a:rPr lang="en-US" sz="2400" dirty="0" err="1"/>
              <a:t>választani</a:t>
            </a:r>
            <a:r>
              <a:rPr lang="en-US" sz="2400" dirty="0"/>
              <a:t>!</a:t>
            </a:r>
          </a:p>
          <a:p>
            <a:r>
              <a:rPr lang="en-US" sz="2400" dirty="0"/>
              <a:t>Balogh-</a:t>
            </a:r>
            <a:r>
              <a:rPr lang="en-US" sz="2400" dirty="0" err="1"/>
              <a:t>féle</a:t>
            </a:r>
            <a:r>
              <a:rPr lang="en-US" sz="2400" dirty="0"/>
              <a:t> </a:t>
            </a:r>
            <a:r>
              <a:rPr lang="en-US" sz="2400" dirty="0" err="1"/>
              <a:t>ínyleválasztó</a:t>
            </a:r>
            <a:r>
              <a:rPr lang="en-US" sz="2400" dirty="0"/>
              <a:t>, </a:t>
            </a:r>
            <a:r>
              <a:rPr lang="en-US" sz="2400" dirty="0" err="1"/>
              <a:t>Bein-emelő</a:t>
            </a:r>
            <a:r>
              <a:rPr lang="en-US" sz="2400" dirty="0"/>
              <a:t>, </a:t>
            </a:r>
            <a:r>
              <a:rPr lang="en-US" sz="2400" dirty="0" err="1"/>
              <a:t>Freer-raspatórium</a:t>
            </a:r>
            <a:r>
              <a:rPr lang="en-US" sz="2400" dirty="0"/>
              <a:t>, (</a:t>
            </a:r>
            <a:r>
              <a:rPr lang="en-US" sz="2400" dirty="0" err="1"/>
              <a:t>véső</a:t>
            </a:r>
            <a:r>
              <a:rPr lang="en-US" sz="2400" dirty="0"/>
              <a:t>), </a:t>
            </a:r>
            <a:r>
              <a:rPr lang="en-US" sz="2400" dirty="0" err="1"/>
              <a:t>luxator</a:t>
            </a:r>
            <a:endParaRPr lang="en-US" sz="2400" dirty="0"/>
          </a:p>
          <a:p>
            <a:r>
              <a:rPr lang="en-US" sz="2400" dirty="0"/>
              <a:t>a </a:t>
            </a:r>
            <a:r>
              <a:rPr lang="en-US" sz="2400" dirty="0" err="1"/>
              <a:t>fogó</a:t>
            </a:r>
            <a:r>
              <a:rPr lang="en-US" sz="2400" dirty="0"/>
              <a:t> </a:t>
            </a:r>
            <a:r>
              <a:rPr lang="en-US" sz="2400" dirty="0" err="1"/>
              <a:t>csőrét</a:t>
            </a:r>
            <a:r>
              <a:rPr lang="en-US" sz="2400" dirty="0"/>
              <a:t> a fog </a:t>
            </a:r>
            <a:r>
              <a:rPr lang="en-US" sz="2400" dirty="0" err="1"/>
              <a:t>tengelyével</a:t>
            </a:r>
            <a:r>
              <a:rPr lang="en-US" sz="2400" dirty="0"/>
              <a:t> </a:t>
            </a:r>
            <a:r>
              <a:rPr lang="en-US" sz="2400" dirty="0" err="1"/>
              <a:t>párhuzamosan</a:t>
            </a:r>
            <a:r>
              <a:rPr lang="en-US" sz="2400" dirty="0"/>
              <a:t>, a gingiva </a:t>
            </a:r>
            <a:r>
              <a:rPr lang="en-US" sz="2400" dirty="0" err="1"/>
              <a:t>alá</a:t>
            </a:r>
            <a:r>
              <a:rPr lang="en-US" sz="2400" dirty="0"/>
              <a:t> </a:t>
            </a:r>
            <a:r>
              <a:rPr lang="en-US" sz="2400" dirty="0" err="1"/>
              <a:t>kell</a:t>
            </a:r>
            <a:r>
              <a:rPr lang="en-US" sz="2400" dirty="0"/>
              <a:t> </a:t>
            </a:r>
            <a:r>
              <a:rPr lang="en-US" sz="2400" dirty="0" err="1"/>
              <a:t>helyezni</a:t>
            </a:r>
            <a:r>
              <a:rPr lang="en-US" sz="2400" dirty="0"/>
              <a:t> </a:t>
            </a:r>
            <a:r>
              <a:rPr lang="en-US" sz="2400" dirty="0" err="1"/>
              <a:t>úgy</a:t>
            </a:r>
            <a:r>
              <a:rPr lang="en-US" sz="2400" dirty="0"/>
              <a:t>, </a:t>
            </a:r>
            <a:r>
              <a:rPr lang="en-US" sz="2400" dirty="0" err="1"/>
              <a:t>hogy</a:t>
            </a:r>
            <a:r>
              <a:rPr lang="en-US" sz="2400" dirty="0"/>
              <a:t> a </a:t>
            </a:r>
            <a:r>
              <a:rPr lang="en-US" sz="2400" dirty="0" err="1"/>
              <a:t>lehető</a:t>
            </a:r>
            <a:r>
              <a:rPr lang="en-US" sz="2400" dirty="0"/>
              <a:t> </a:t>
            </a:r>
            <a:r>
              <a:rPr lang="en-US" sz="2400" dirty="0" err="1"/>
              <a:t>legnagyobb</a:t>
            </a:r>
            <a:r>
              <a:rPr lang="en-US" sz="2400" dirty="0"/>
              <a:t> </a:t>
            </a:r>
            <a:r>
              <a:rPr lang="en-US" sz="2400" dirty="0" err="1"/>
              <a:t>felületen</a:t>
            </a:r>
            <a:r>
              <a:rPr lang="en-US" sz="2400" dirty="0"/>
              <a:t> </a:t>
            </a:r>
            <a:r>
              <a:rPr lang="en-US" sz="2400" dirty="0" err="1"/>
              <a:t>érintkezzen</a:t>
            </a:r>
            <a:r>
              <a:rPr lang="en-US" sz="2400" dirty="0"/>
              <a:t> </a:t>
            </a:r>
          </a:p>
          <a:p>
            <a:endParaRPr lang="en-US" dirty="0"/>
          </a:p>
        </p:txBody>
      </p:sp>
      <p:pic>
        <p:nvPicPr>
          <p:cNvPr id="5" name="Kép 4" descr="A képen beltéri, étel, tároló, asztal látható&#10;&#10;Automatikusan generált leírás">
            <a:extLst>
              <a:ext uri="{FF2B5EF4-FFF2-40B4-BE49-F238E27FC236}">
                <a16:creationId xmlns:a16="http://schemas.microsoft.com/office/drawing/2014/main" id="{DCD28BD9-3F90-284B-A071-C7922A60F0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0" r="10058"/>
          <a:stretch/>
        </p:blipFill>
        <p:spPr>
          <a:xfrm>
            <a:off x="4959926" y="2784475"/>
            <a:ext cx="3726873" cy="32527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2215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sz="4300"/>
              <a:t>3. Fog kimozdítása az alveolusból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8343" y="2380343"/>
            <a:ext cx="4159649" cy="4132516"/>
          </a:xfrm>
        </p:spPr>
        <p:txBody>
          <a:bodyPr>
            <a:normAutofit/>
          </a:bodyPr>
          <a:lstStyle/>
          <a:p>
            <a:r>
              <a:rPr lang="en-US" sz="1700" dirty="0" err="1"/>
              <a:t>i</a:t>
            </a:r>
            <a:r>
              <a:rPr lang="en-US" sz="2000" dirty="0" err="1"/>
              <a:t>nkább</a:t>
            </a:r>
            <a:r>
              <a:rPr lang="en-US" sz="2000" dirty="0"/>
              <a:t> </a:t>
            </a:r>
            <a:r>
              <a:rPr lang="en-US" sz="2000" dirty="0" err="1"/>
              <a:t>nyomó</a:t>
            </a:r>
            <a:r>
              <a:rPr lang="en-US" sz="2000" dirty="0"/>
              <a:t>, mint </a:t>
            </a:r>
            <a:r>
              <a:rPr lang="en-US" sz="2000" dirty="0" err="1"/>
              <a:t>húzoórővel</a:t>
            </a:r>
            <a:r>
              <a:rPr lang="en-US" sz="2000" dirty="0"/>
              <a:t> </a:t>
            </a:r>
          </a:p>
          <a:p>
            <a:r>
              <a:rPr lang="en-US" sz="2000" dirty="0" err="1"/>
              <a:t>csavaró</a:t>
            </a:r>
            <a:r>
              <a:rPr lang="en-US" sz="2000" dirty="0"/>
              <a:t> </a:t>
            </a:r>
            <a:r>
              <a:rPr lang="en-US" sz="2000" dirty="0" err="1"/>
              <a:t>mozdulatokkal</a:t>
            </a:r>
            <a:r>
              <a:rPr lang="en-US" sz="2000" dirty="0"/>
              <a:t>, </a:t>
            </a:r>
            <a:r>
              <a:rPr lang="en-US" sz="2000" dirty="0" err="1"/>
              <a:t>rotációval</a:t>
            </a:r>
            <a:r>
              <a:rPr lang="en-US" sz="2000" dirty="0"/>
              <a:t> </a:t>
            </a:r>
          </a:p>
          <a:p>
            <a:r>
              <a:rPr lang="en-US" sz="2000" dirty="0" err="1"/>
              <a:t>egyre</a:t>
            </a:r>
            <a:r>
              <a:rPr lang="en-US" sz="2000" dirty="0"/>
              <a:t> </a:t>
            </a:r>
            <a:r>
              <a:rPr lang="en-US" sz="2000" dirty="0" err="1"/>
              <a:t>nagyobb</a:t>
            </a:r>
            <a:r>
              <a:rPr lang="en-US" sz="2000" dirty="0"/>
              <a:t> </a:t>
            </a:r>
            <a:r>
              <a:rPr lang="en-US" sz="2000" dirty="0" err="1"/>
              <a:t>döntögető</a:t>
            </a:r>
            <a:r>
              <a:rPr lang="en-US" sz="2000" dirty="0"/>
              <a:t> </a:t>
            </a:r>
            <a:r>
              <a:rPr lang="en-US" sz="2000" dirty="0" err="1"/>
              <a:t>erővel</a:t>
            </a:r>
            <a:r>
              <a:rPr lang="en-US" sz="2000" dirty="0"/>
              <a:t> </a:t>
            </a:r>
          </a:p>
          <a:p>
            <a:r>
              <a:rPr lang="en-US" sz="2000" dirty="0"/>
              <a:t>A fog </a:t>
            </a:r>
            <a:r>
              <a:rPr lang="en-US" sz="2000" dirty="0" err="1"/>
              <a:t>kimozdiíhatósága</a:t>
            </a:r>
            <a:r>
              <a:rPr lang="en-US" sz="2000" dirty="0"/>
              <a:t> </a:t>
            </a:r>
            <a:r>
              <a:rPr lang="en-US" sz="2000" dirty="0" err="1"/>
              <a:t>az</a:t>
            </a:r>
            <a:r>
              <a:rPr lang="en-US" sz="2000" dirty="0"/>
              <a:t> alveolus </a:t>
            </a:r>
            <a:r>
              <a:rPr lang="en-US" sz="2000" dirty="0" err="1"/>
              <a:t>kitágulásából</a:t>
            </a:r>
            <a:r>
              <a:rPr lang="en-US" sz="2000" dirty="0"/>
              <a:t> </a:t>
            </a:r>
            <a:r>
              <a:rPr lang="en-US" sz="2000" dirty="0" err="1"/>
              <a:t>adódik</a:t>
            </a:r>
            <a:r>
              <a:rPr lang="en-US" sz="2000" dirty="0"/>
              <a:t>!</a:t>
            </a:r>
            <a:br>
              <a:rPr lang="en-US" sz="2000" dirty="0"/>
            </a:br>
            <a:r>
              <a:rPr lang="en-US" sz="2000" dirty="0" err="1"/>
              <a:t>Felső</a:t>
            </a:r>
            <a:r>
              <a:rPr lang="en-US" sz="2000" dirty="0"/>
              <a:t> </a:t>
            </a:r>
            <a:r>
              <a:rPr lang="en-US" sz="2000" dirty="0" err="1"/>
              <a:t>fogak</a:t>
            </a:r>
            <a:r>
              <a:rPr lang="en-US" sz="2000" dirty="0"/>
              <a:t> </a:t>
            </a:r>
            <a:r>
              <a:rPr lang="en-US" sz="2000" dirty="0" err="1"/>
              <a:t>húzásakor</a:t>
            </a:r>
            <a:r>
              <a:rPr lang="en-US" sz="2000" dirty="0"/>
              <a:t> </a:t>
            </a:r>
            <a:r>
              <a:rPr lang="en-US" sz="2000" dirty="0" err="1"/>
              <a:t>az</a:t>
            </a:r>
            <a:r>
              <a:rPr lang="en-US" sz="2000" dirty="0"/>
              <a:t> </a:t>
            </a:r>
            <a:r>
              <a:rPr lang="en-US" sz="2000" dirty="0" err="1"/>
              <a:t>asszisztens</a:t>
            </a:r>
            <a:r>
              <a:rPr lang="en-US" sz="2000" dirty="0"/>
              <a:t> a </a:t>
            </a:r>
            <a:r>
              <a:rPr lang="en-US" sz="2000" dirty="0" err="1"/>
              <a:t>beteg</a:t>
            </a:r>
            <a:r>
              <a:rPr lang="en-US" sz="2000" dirty="0"/>
              <a:t> </a:t>
            </a:r>
            <a:r>
              <a:rPr lang="en-US" sz="2000" dirty="0" err="1"/>
              <a:t>fejét</a:t>
            </a:r>
            <a:r>
              <a:rPr lang="en-US" sz="2000" dirty="0"/>
              <a:t> </a:t>
            </a:r>
            <a:r>
              <a:rPr lang="en-US" sz="2000" dirty="0" err="1"/>
              <a:t>fogja</a:t>
            </a:r>
            <a:r>
              <a:rPr lang="en-US" sz="2000" dirty="0"/>
              <a:t>, alsó </a:t>
            </a:r>
            <a:r>
              <a:rPr lang="en-US" sz="2000" dirty="0" err="1"/>
              <a:t>fogak</a:t>
            </a:r>
            <a:r>
              <a:rPr lang="en-US" sz="2000" dirty="0"/>
              <a:t> </a:t>
            </a:r>
            <a:r>
              <a:rPr lang="en-US" sz="2000" dirty="0" err="1"/>
              <a:t>esetén</a:t>
            </a:r>
            <a:r>
              <a:rPr lang="en-US" sz="2000" dirty="0"/>
              <a:t> </a:t>
            </a:r>
            <a:r>
              <a:rPr lang="en-US" sz="2000" dirty="0" err="1"/>
              <a:t>az</a:t>
            </a:r>
            <a:r>
              <a:rPr lang="en-US" sz="2000" dirty="0"/>
              <a:t> </a:t>
            </a:r>
            <a:r>
              <a:rPr lang="en-US" sz="2000" dirty="0" err="1"/>
              <a:t>aló</a:t>
            </a:r>
            <a:r>
              <a:rPr lang="en-US" sz="2000" dirty="0"/>
              <a:t>́ </a:t>
            </a:r>
            <a:r>
              <a:rPr lang="en-US" sz="2000" dirty="0" err="1"/>
              <a:t>állcsontot</a:t>
            </a:r>
            <a:r>
              <a:rPr lang="en-US" sz="2000" dirty="0"/>
              <a:t> </a:t>
            </a:r>
            <a:r>
              <a:rPr lang="en-US" sz="2000" dirty="0" err="1"/>
              <a:t>támasztja</a:t>
            </a:r>
            <a:r>
              <a:rPr lang="en-US" sz="2000" dirty="0"/>
              <a:t> meg! </a:t>
            </a:r>
          </a:p>
          <a:p>
            <a:endParaRPr lang="en-US" sz="1700" dirty="0"/>
          </a:p>
        </p:txBody>
      </p:sp>
      <p:pic>
        <p:nvPicPr>
          <p:cNvPr id="5" name="Kép 4" descr="A képen beltéri, bezárás, tartás, asztal látható&#10;&#10;Automatikusan generált leírás">
            <a:extLst>
              <a:ext uri="{FF2B5EF4-FFF2-40B4-BE49-F238E27FC236}">
                <a16:creationId xmlns:a16="http://schemas.microsoft.com/office/drawing/2014/main" id="{93569836-4626-8344-97C2-C3EFD72281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0" r="4718" b="2"/>
          <a:stretch/>
        </p:blipFill>
        <p:spPr>
          <a:xfrm>
            <a:off x="4634753" y="2784475"/>
            <a:ext cx="3767328" cy="32527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534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1184563"/>
          </a:xfrm>
        </p:spPr>
        <p:txBody>
          <a:bodyPr anchor="b">
            <a:normAutofit/>
          </a:bodyPr>
          <a:lstStyle/>
          <a:p>
            <a:r>
              <a:rPr lang="en-US" dirty="0"/>
              <a:t>4. Sebellátás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4495800" y="1676400"/>
            <a:ext cx="4648200" cy="480059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extrakciós</a:t>
            </a:r>
            <a:r>
              <a:rPr lang="en-US" dirty="0"/>
              <a:t> </a:t>
            </a:r>
            <a:r>
              <a:rPr lang="en-US" dirty="0" err="1"/>
              <a:t>sebet</a:t>
            </a:r>
            <a:r>
              <a:rPr lang="en-US" dirty="0"/>
              <a:t> </a:t>
            </a:r>
            <a:r>
              <a:rPr lang="en-US" dirty="0" err="1"/>
              <a:t>kürettkanálal</a:t>
            </a:r>
            <a:r>
              <a:rPr lang="en-US" dirty="0"/>
              <a:t> </a:t>
            </a:r>
            <a:r>
              <a:rPr lang="en-US" dirty="0" err="1"/>
              <a:t>kitisztítjuk</a:t>
            </a:r>
            <a:r>
              <a:rPr lang="en-US" dirty="0"/>
              <a:t> (</a:t>
            </a:r>
            <a:r>
              <a:rPr lang="en-US" dirty="0" err="1"/>
              <a:t>csontsziá́nk</a:t>
            </a:r>
            <a:r>
              <a:rPr lang="en-US" dirty="0"/>
              <a:t>, </a:t>
            </a:r>
            <a:r>
              <a:rPr lang="en-US" dirty="0" err="1"/>
              <a:t>granulációs</a:t>
            </a:r>
            <a:r>
              <a:rPr lang="en-US" dirty="0"/>
              <a:t> </a:t>
            </a:r>
            <a:r>
              <a:rPr lang="en-US" dirty="0" err="1"/>
              <a:t>szövet</a:t>
            </a:r>
            <a:r>
              <a:rPr lang="en-US" dirty="0"/>
              <a:t>, </a:t>
            </a:r>
            <a:r>
              <a:rPr lang="en-US" dirty="0" err="1"/>
              <a:t>idegentest</a:t>
            </a:r>
            <a:r>
              <a:rPr lang="en-US" dirty="0"/>
              <a:t> – </a:t>
            </a:r>
            <a:r>
              <a:rPr lang="en-US" dirty="0" err="1"/>
              <a:t>volkmann</a:t>
            </a:r>
            <a:r>
              <a:rPr lang="en-US" dirty="0"/>
              <a:t>, </a:t>
            </a:r>
            <a:r>
              <a:rPr lang="en-US" dirty="0" err="1"/>
              <a:t>kerpel</a:t>
            </a:r>
            <a:r>
              <a:rPr lang="en-US" dirty="0"/>
              <a:t> </a:t>
            </a:r>
            <a:r>
              <a:rPr lang="en-US" dirty="0" err="1"/>
              <a:t>kanál</a:t>
            </a:r>
            <a:r>
              <a:rPr lang="en-US" dirty="0"/>
              <a:t>) </a:t>
            </a:r>
          </a:p>
          <a:p>
            <a:pPr>
              <a:lnSpc>
                <a:spcPct val="90000"/>
              </a:lnSpc>
            </a:pPr>
            <a:r>
              <a:rPr lang="en-US" dirty="0" err="1"/>
              <a:t>Ellenőrizni</a:t>
            </a:r>
            <a:r>
              <a:rPr lang="en-US" dirty="0"/>
              <a:t> </a:t>
            </a:r>
            <a:r>
              <a:rPr lang="en-US" dirty="0" err="1"/>
              <a:t>kell</a:t>
            </a:r>
            <a:r>
              <a:rPr lang="en-US" dirty="0"/>
              <a:t> a </a:t>
            </a:r>
            <a:r>
              <a:rPr lang="en-US" dirty="0" err="1"/>
              <a:t>sebszéleket</a:t>
            </a:r>
            <a:r>
              <a:rPr lang="en-US" dirty="0"/>
              <a:t>, </a:t>
            </a:r>
            <a:r>
              <a:rPr lang="en-US" dirty="0" err="1"/>
              <a:t>kontrollálják</a:t>
            </a:r>
            <a:r>
              <a:rPr lang="en-US" dirty="0"/>
              <a:t> a </a:t>
            </a:r>
            <a:r>
              <a:rPr lang="en-US" dirty="0" err="1"/>
              <a:t>vérzést</a:t>
            </a:r>
            <a:r>
              <a:rPr lang="en-US" dirty="0"/>
              <a:t> </a:t>
            </a:r>
          </a:p>
          <a:p>
            <a:pPr>
              <a:lnSpc>
                <a:spcPct val="90000"/>
              </a:lnSpc>
            </a:pPr>
            <a:r>
              <a:rPr lang="en-US" dirty="0"/>
              <a:t>Ha </a:t>
            </a:r>
            <a:r>
              <a:rPr lang="en-US" dirty="0" err="1"/>
              <a:t>az</a:t>
            </a:r>
            <a:r>
              <a:rPr lang="en-US" dirty="0"/>
              <a:t> alveolus </a:t>
            </a:r>
            <a:r>
              <a:rPr lang="en-US" dirty="0" err="1"/>
              <a:t>széle</a:t>
            </a:r>
            <a:r>
              <a:rPr lang="en-US" dirty="0"/>
              <a:t> </a:t>
            </a:r>
            <a:r>
              <a:rPr lang="en-US" dirty="0" err="1"/>
              <a:t>letöredezett</a:t>
            </a:r>
            <a:r>
              <a:rPr lang="en-US" dirty="0"/>
              <a:t>, </a:t>
            </a:r>
            <a:r>
              <a:rPr lang="en-US" dirty="0" err="1"/>
              <a:t>csontcsípővel</a:t>
            </a:r>
            <a:r>
              <a:rPr lang="en-US" dirty="0"/>
              <a:t> </a:t>
            </a:r>
            <a:r>
              <a:rPr lang="en-US" dirty="0" err="1"/>
              <a:t>eltávolítják</a:t>
            </a: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 err="1"/>
              <a:t>Steril</a:t>
            </a:r>
            <a:r>
              <a:rPr lang="en-US" dirty="0"/>
              <a:t> </a:t>
            </a:r>
            <a:r>
              <a:rPr lang="en-US" dirty="0" err="1"/>
              <a:t>gézzel</a:t>
            </a:r>
            <a:r>
              <a:rPr lang="en-US" dirty="0"/>
              <a:t> </a:t>
            </a:r>
            <a:r>
              <a:rPr lang="en-US" dirty="0" err="1"/>
              <a:t>sebszéleket</a:t>
            </a:r>
            <a:r>
              <a:rPr lang="en-US" dirty="0"/>
              <a:t> </a:t>
            </a:r>
            <a:r>
              <a:rPr lang="en-US" dirty="0" err="1"/>
              <a:t>összenyomják</a:t>
            </a:r>
            <a:r>
              <a:rPr lang="en-US" dirty="0"/>
              <a:t>, </a:t>
            </a:r>
            <a:r>
              <a:rPr lang="en-US" dirty="0" err="1"/>
              <a:t>összehajtogatott</a:t>
            </a:r>
            <a:r>
              <a:rPr lang="en-US" dirty="0"/>
              <a:t> </a:t>
            </a:r>
            <a:r>
              <a:rPr lang="en-US" dirty="0" err="1"/>
              <a:t>gézlapra</a:t>
            </a:r>
            <a:r>
              <a:rPr lang="en-US" dirty="0"/>
              <a:t> </a:t>
            </a:r>
            <a:r>
              <a:rPr lang="en-US" dirty="0" err="1"/>
              <a:t>ráharap</a:t>
            </a:r>
            <a:r>
              <a:rPr lang="en-US" dirty="0"/>
              <a:t> a </a:t>
            </a:r>
            <a:r>
              <a:rPr lang="en-US" dirty="0" err="1"/>
              <a:t>beteg</a:t>
            </a:r>
            <a:r>
              <a:rPr lang="en-US" dirty="0"/>
              <a:t> (</a:t>
            </a:r>
            <a:r>
              <a:rPr lang="en-US" dirty="0" err="1"/>
              <a:t>esetleg</a:t>
            </a:r>
            <a:r>
              <a:rPr lang="en-US" dirty="0"/>
              <a:t> </a:t>
            </a:r>
            <a:r>
              <a:rPr lang="en-US" dirty="0" err="1"/>
              <a:t>sebösszehúzó</a:t>
            </a:r>
            <a:r>
              <a:rPr lang="en-US" dirty="0"/>
              <a:t> </a:t>
            </a:r>
            <a:r>
              <a:rPr lang="en-US" dirty="0" err="1"/>
              <a:t>varrat</a:t>
            </a:r>
            <a:r>
              <a:rPr lang="en-US" dirty="0"/>
              <a:t>, </a:t>
            </a:r>
            <a:r>
              <a:rPr lang="en-US" dirty="0" err="1"/>
              <a:t>vérzéscsillapítók</a:t>
            </a:r>
            <a:r>
              <a:rPr lang="en-US" dirty="0"/>
              <a:t>) </a:t>
            </a:r>
          </a:p>
          <a:p>
            <a:pPr>
              <a:lnSpc>
                <a:spcPct val="90000"/>
              </a:lnSpc>
            </a:pPr>
            <a:r>
              <a:rPr lang="en-US" dirty="0"/>
              <a:t>15 perc </a:t>
            </a:r>
            <a:r>
              <a:rPr lang="en-US" dirty="0" err="1"/>
              <a:t>múlva</a:t>
            </a:r>
            <a:r>
              <a:rPr lang="en-US" dirty="0"/>
              <a:t> </a:t>
            </a:r>
            <a:r>
              <a:rPr lang="en-US" dirty="0" err="1"/>
              <a:t>ellenőrizzük</a:t>
            </a:r>
            <a:r>
              <a:rPr lang="en-US" dirty="0"/>
              <a:t> a thrombus </a:t>
            </a:r>
            <a:r>
              <a:rPr lang="en-US" dirty="0" err="1"/>
              <a:t>kialakulását</a:t>
            </a:r>
            <a:endParaRPr lang="en-US" dirty="0"/>
          </a:p>
        </p:txBody>
      </p:sp>
      <p:pic>
        <p:nvPicPr>
          <p:cNvPr id="5" name="Kép 4" descr="A képen személy, beltéri, lány, tartás látható&#10;&#10;Automatikusan generált leírás">
            <a:extLst>
              <a:ext uri="{FF2B5EF4-FFF2-40B4-BE49-F238E27FC236}">
                <a16:creationId xmlns:a16="http://schemas.microsoft.com/office/drawing/2014/main" id="{AD36B0B6-FF0D-3F4F-AF07-91F67DC5AE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7" r="33993"/>
          <a:stretch/>
        </p:blipFill>
        <p:spPr>
          <a:xfrm>
            <a:off x="228600" y="1143000"/>
            <a:ext cx="4267200" cy="4267200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818898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938</TotalTime>
  <Words>2236</Words>
  <Application>Microsoft Macintosh PowerPoint</Application>
  <PresentationFormat>Diavetítés a képernyőre (4:3 oldalarány)</PresentationFormat>
  <Paragraphs>214</Paragraphs>
  <Slides>39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39</vt:i4>
      </vt:variant>
    </vt:vector>
  </HeadingPairs>
  <TitlesOfParts>
    <vt:vector size="44" baseType="lpstr">
      <vt:lpstr>Calibri</vt:lpstr>
      <vt:lpstr>Calisto MT</vt:lpstr>
      <vt:lpstr>News Gothic MT</vt:lpstr>
      <vt:lpstr>Wingdings</vt:lpstr>
      <vt:lpstr>Genesis</vt:lpstr>
      <vt:lpstr>Szájsebészet 1.</vt:lpstr>
      <vt:lpstr>Fogeltávolítás (extractio)</vt:lpstr>
      <vt:lpstr>Fogeltávolítás ellenjavallatai:</vt:lpstr>
      <vt:lpstr>Extractio</vt:lpstr>
      <vt:lpstr>A fogeltávolítást anatómiai szempontból elősegíti,  hogy a fog keményebb a fogmedernél, azzal nincs összecsontosodva. Erőkifejtéssel a fogmeder bizonyos fokig rugalmasan tágítható. A fogat nem húzással, hanem forgató (rotáló) vagy döntögető (luxáló) mozgással vagy  a két mozgás kombinációjával távolítják el.</vt:lpstr>
      <vt:lpstr>1. Extractiohoz beteg-orvos-asszisztens elhelyezkedése</vt:lpstr>
      <vt:lpstr>2. Fogó felhelyezése</vt:lpstr>
      <vt:lpstr>3. Fog kimozdítása az alveolusból</vt:lpstr>
      <vt:lpstr>4. Sebellátás</vt:lpstr>
      <vt:lpstr>5. Extractio utáni tájékoztatás</vt:lpstr>
      <vt:lpstr>Extractio utáni tájékoztatás</vt:lpstr>
      <vt:lpstr>Extractio utáni tájékoztatás</vt:lpstr>
      <vt:lpstr>Extractiós seb gyógyulása</vt:lpstr>
      <vt:lpstr>Extractiós seb gyógyulása</vt:lpstr>
      <vt:lpstr>PowerPoint-bemutató</vt:lpstr>
      <vt:lpstr>Extractio szövődményei</vt:lpstr>
      <vt:lpstr>Extractio szövődményei</vt:lpstr>
      <vt:lpstr>Extractio szövődményei</vt:lpstr>
      <vt:lpstr>Extractio szövődményei</vt:lpstr>
      <vt:lpstr>Sinus perforatio tünetei</vt:lpstr>
      <vt:lpstr>Extractio szövődményei</vt:lpstr>
      <vt:lpstr>Extractio szövődményei</vt:lpstr>
      <vt:lpstr>Véralvadást elősegítő anyagok</vt:lpstr>
      <vt:lpstr>Extractio szövődményei</vt:lpstr>
      <vt:lpstr>Sebészi fogeltávolítás</vt:lpstr>
      <vt:lpstr>Műtéti fogeltávolítás indikációi:</vt:lpstr>
      <vt:lpstr>Áttörésben visszamaradt fogak sebészi ellátása</vt:lpstr>
      <vt:lpstr>Áttörésben visszamaradt fogak eltávolításának indikációi, kontraindikációi</vt:lpstr>
      <vt:lpstr>Áttörésben visszamaradt fogak eltávolítása</vt:lpstr>
      <vt:lpstr>Áttörésben visszamaradt fogak eltávolítása</vt:lpstr>
      <vt:lpstr>Alsó bölcsességfog elhelyezkedése</vt:lpstr>
      <vt:lpstr>Alsó bölcsességfog eltávolítása</vt:lpstr>
      <vt:lpstr>Alsó bölcsességfog eltávolítása</vt:lpstr>
      <vt:lpstr>Alsó bölcsességfog eltávolításának szövődményei</vt:lpstr>
      <vt:lpstr>Felső bölcsességfog eltávolítása</vt:lpstr>
      <vt:lpstr>Foggyökér eltávolítása</vt:lpstr>
      <vt:lpstr>Postextractios alveolitis (ostitis alveolaris, dolor post extractionem, „dry socket” – száraz alveolus):  </vt:lpstr>
      <vt:lpstr>Alveolitis ellátása</vt:lpstr>
      <vt:lpstr>Alveolitis ellátása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Szájsebészet</dc:title>
  <dc:creator>Tímea Szabados</dc:creator>
  <cp:lastModifiedBy>Tímea Szabados</cp:lastModifiedBy>
  <cp:revision>22</cp:revision>
  <dcterms:created xsi:type="dcterms:W3CDTF">2020-06-12T13:08:03Z</dcterms:created>
  <dcterms:modified xsi:type="dcterms:W3CDTF">2020-12-10T18:34:10Z</dcterms:modified>
</cp:coreProperties>
</file>