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6" r:id="rId7"/>
    <p:sldId id="261" r:id="rId8"/>
    <p:sldId id="267" r:id="rId9"/>
    <p:sldId id="277" r:id="rId10"/>
    <p:sldId id="262" r:id="rId11"/>
    <p:sldId id="263" r:id="rId12"/>
    <p:sldId id="264" r:id="rId13"/>
    <p:sldId id="265" r:id="rId14"/>
    <p:sldId id="268" r:id="rId15"/>
    <p:sldId id="278" r:id="rId16"/>
    <p:sldId id="279" r:id="rId17"/>
    <p:sldId id="269" r:id="rId18"/>
    <p:sldId id="270" r:id="rId19"/>
    <p:sldId id="273" r:id="rId20"/>
    <p:sldId id="271" r:id="rId21"/>
    <p:sldId id="272" r:id="rId22"/>
    <p:sldId id="274" r:id="rId23"/>
    <p:sldId id="281" r:id="rId24"/>
    <p:sldId id="275" r:id="rId25"/>
    <p:sldId id="282" r:id="rId26"/>
    <p:sldId id="276" r:id="rId27"/>
    <p:sldId id="280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20. 03. 21.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C3F878-F5E8-489B-AC8A-64F2A7E22C28}" type="datetimeFigureOut">
              <a:rPr lang="en-US" smtClean="0"/>
              <a:pPr/>
              <a:t>20. 03. 21.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állkapocsízületi</a:t>
            </a:r>
            <a:r>
              <a:rPr lang="en-US" dirty="0" smtClean="0"/>
              <a:t> </a:t>
            </a:r>
            <a:r>
              <a:rPr lang="en-US" dirty="0" err="1" smtClean="0"/>
              <a:t>betegségek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9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mandibula</a:t>
            </a:r>
            <a:r>
              <a:rPr lang="en-US" dirty="0"/>
              <a:t> </a:t>
            </a:r>
            <a:r>
              <a:rPr lang="en-US" dirty="0" err="1" smtClean="0"/>
              <a:t>mozgásai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 </a:t>
            </a:r>
            <a:r>
              <a:rPr lang="en-US" i="1" dirty="0" err="1" smtClean="0"/>
              <a:t>alapmozgások</a:t>
            </a:r>
            <a:endParaRPr lang="en-US" i="1" dirty="0" smtClean="0"/>
          </a:p>
          <a:p>
            <a:pPr marL="365760" lvl="1" indent="0">
              <a:buNone/>
            </a:pPr>
            <a:r>
              <a:rPr lang="en-US" dirty="0" smtClean="0"/>
              <a:t>a </a:t>
            </a:r>
            <a:r>
              <a:rPr lang="en-US" dirty="0" err="1"/>
              <a:t>bizonyos</a:t>
            </a:r>
            <a:r>
              <a:rPr lang="en-US" dirty="0"/>
              <a:t> </a:t>
            </a:r>
            <a:r>
              <a:rPr lang="en-US" dirty="0" err="1"/>
              <a:t>irányokba</a:t>
            </a:r>
            <a:r>
              <a:rPr lang="en-US" dirty="0"/>
              <a:t> </a:t>
            </a:r>
            <a:r>
              <a:rPr lang="en-US" dirty="0" err="1" smtClean="0"/>
              <a:t>végezhető</a:t>
            </a:r>
            <a:r>
              <a:rPr lang="en-US" dirty="0" smtClean="0"/>
              <a:t> </a:t>
            </a:r>
            <a:r>
              <a:rPr lang="en-US" dirty="0" err="1" smtClean="0"/>
              <a:t>elmozdulások</a:t>
            </a:r>
            <a:endParaRPr lang="en-US" dirty="0"/>
          </a:p>
          <a:p>
            <a:r>
              <a:rPr lang="en-US" i="1" dirty="0" smtClean="0"/>
              <a:t> </a:t>
            </a:r>
            <a:r>
              <a:rPr lang="en-US" i="1" dirty="0" err="1" smtClean="0"/>
              <a:t>határmozgások</a:t>
            </a:r>
            <a:r>
              <a:rPr lang="en-US" i="1" dirty="0" smtClean="0"/>
              <a:t>:</a:t>
            </a:r>
          </a:p>
          <a:p>
            <a:pPr marL="365760" lvl="1" indent="0">
              <a:buNone/>
            </a:pPr>
            <a:r>
              <a:rPr lang="en-US" i="1" dirty="0" smtClean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elmozdulások</a:t>
            </a:r>
            <a:r>
              <a:rPr lang="en-US" dirty="0"/>
              <a:t> </a:t>
            </a:r>
            <a:r>
              <a:rPr lang="en-US" dirty="0" err="1" smtClean="0"/>
              <a:t>szélső</a:t>
            </a:r>
            <a:r>
              <a:rPr lang="en-US" dirty="0" smtClean="0"/>
              <a:t> </a:t>
            </a:r>
            <a:r>
              <a:rPr lang="en-US" dirty="0" err="1" smtClean="0"/>
              <a:t>értékei</a:t>
            </a:r>
            <a:endParaRPr lang="en-US" dirty="0"/>
          </a:p>
          <a:p>
            <a:r>
              <a:rPr lang="en-US" i="1" dirty="0" smtClean="0"/>
              <a:t> </a:t>
            </a:r>
            <a:r>
              <a:rPr lang="en-US" i="1" dirty="0" err="1" smtClean="0"/>
              <a:t>funkcionális</a:t>
            </a:r>
            <a:r>
              <a:rPr lang="en-US" i="1" dirty="0" smtClean="0"/>
              <a:t> </a:t>
            </a:r>
            <a:r>
              <a:rPr lang="en-US" i="1" dirty="0" err="1"/>
              <a:t>mozgások</a:t>
            </a:r>
            <a:r>
              <a:rPr lang="en-US" i="1" dirty="0"/>
              <a:t> 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/>
              <a:t>a </a:t>
            </a:r>
            <a:r>
              <a:rPr lang="en-US" dirty="0" err="1"/>
              <a:t>határmozgások</a:t>
            </a:r>
            <a:r>
              <a:rPr lang="en-US" dirty="0"/>
              <a:t> </a:t>
            </a:r>
            <a:r>
              <a:rPr lang="en-US" dirty="0" err="1"/>
              <a:t>által</a:t>
            </a:r>
            <a:r>
              <a:rPr lang="en-US" dirty="0"/>
              <a:t> </a:t>
            </a:r>
            <a:r>
              <a:rPr lang="en-US" dirty="0" err="1"/>
              <a:t>határolt</a:t>
            </a:r>
            <a:r>
              <a:rPr lang="en-US" dirty="0"/>
              <a:t> </a:t>
            </a:r>
            <a:r>
              <a:rPr lang="en-US" dirty="0" err="1"/>
              <a:t>területen</a:t>
            </a:r>
            <a:r>
              <a:rPr lang="en-US" dirty="0"/>
              <a:t> </a:t>
            </a:r>
            <a:r>
              <a:rPr lang="en-US" dirty="0" err="1"/>
              <a:t>belül</a:t>
            </a:r>
            <a:r>
              <a:rPr lang="en-US" dirty="0"/>
              <a:t> </a:t>
            </a:r>
            <a:r>
              <a:rPr lang="en-US" dirty="0" err="1" smtClean="0"/>
              <a:t>végezhető</a:t>
            </a:r>
            <a:r>
              <a:rPr lang="en-US" dirty="0" smtClean="0"/>
              <a:t> </a:t>
            </a:r>
            <a:r>
              <a:rPr lang="en-US" dirty="0" err="1"/>
              <a:t>lehetséges</a:t>
            </a:r>
            <a:r>
              <a:rPr lang="en-US" dirty="0"/>
              <a:t> </a:t>
            </a:r>
            <a:r>
              <a:rPr lang="en-US" dirty="0" err="1"/>
              <a:t>mozgások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61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állkapocs</a:t>
            </a:r>
            <a:r>
              <a:rPr lang="en-US" dirty="0"/>
              <a:t> </a:t>
            </a:r>
            <a:r>
              <a:rPr lang="en-US" dirty="0" err="1"/>
              <a:t>alapmozgásai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1315333"/>
          </a:xfrm>
        </p:spPr>
        <p:txBody>
          <a:bodyPr/>
          <a:lstStyle/>
          <a:p>
            <a:r>
              <a:rPr lang="en-US" i="1" dirty="0" err="1" smtClean="0"/>
              <a:t>Nyitó</a:t>
            </a:r>
            <a:r>
              <a:rPr lang="en-US" i="1" dirty="0" smtClean="0"/>
              <a:t>–</a:t>
            </a:r>
            <a:r>
              <a:rPr lang="en-US" i="1" dirty="0" err="1" smtClean="0"/>
              <a:t>záró</a:t>
            </a:r>
            <a:r>
              <a:rPr lang="en-US" i="1" dirty="0" smtClean="0"/>
              <a:t> </a:t>
            </a:r>
            <a:r>
              <a:rPr lang="en-US" i="1" dirty="0" err="1"/>
              <a:t>mozgás</a:t>
            </a:r>
            <a:r>
              <a:rPr lang="en-US" i="1" dirty="0"/>
              <a:t> </a:t>
            </a:r>
            <a:endParaRPr lang="en-US" i="1" dirty="0" smtClean="0"/>
          </a:p>
          <a:p>
            <a:pPr lvl="1"/>
            <a:r>
              <a:rPr lang="en-US" i="1" dirty="0" err="1" smtClean="0"/>
              <a:t>Kezdeti</a:t>
            </a:r>
            <a:r>
              <a:rPr lang="en-US" i="1" dirty="0" smtClean="0"/>
              <a:t> </a:t>
            </a:r>
            <a:r>
              <a:rPr lang="en-US" i="1" dirty="0" err="1" smtClean="0"/>
              <a:t>rotáció</a:t>
            </a:r>
            <a:r>
              <a:rPr lang="en-US" i="1" dirty="0" smtClean="0"/>
              <a:t> </a:t>
            </a:r>
            <a:r>
              <a:rPr lang="en-US" i="1" dirty="0" err="1" smtClean="0"/>
              <a:t>majd</a:t>
            </a:r>
            <a:r>
              <a:rPr lang="en-US" i="1" dirty="0" smtClean="0"/>
              <a:t> </a:t>
            </a:r>
            <a:r>
              <a:rPr lang="en-US" i="1" dirty="0" err="1" smtClean="0"/>
              <a:t>transzláció</a:t>
            </a:r>
            <a:r>
              <a:rPr lang="en-US" i="1" dirty="0" smtClean="0"/>
              <a:t> (</a:t>
            </a:r>
            <a:r>
              <a:rPr lang="en-US" i="1" dirty="0" err="1" smtClean="0"/>
              <a:t>forgás</a:t>
            </a:r>
            <a:r>
              <a:rPr lang="en-US" i="1" dirty="0" smtClean="0"/>
              <a:t> </a:t>
            </a:r>
            <a:r>
              <a:rPr lang="en-US" i="1" dirty="0" err="1" smtClean="0"/>
              <a:t>majd</a:t>
            </a:r>
            <a:r>
              <a:rPr lang="en-US" i="1" dirty="0" smtClean="0"/>
              <a:t> </a:t>
            </a:r>
            <a:r>
              <a:rPr lang="en-US" i="1" dirty="0" err="1" smtClean="0"/>
              <a:t>előrecsúszás</a:t>
            </a:r>
            <a:r>
              <a:rPr lang="en-US" i="1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22" y="3530594"/>
            <a:ext cx="4217300" cy="229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8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állkapocs</a:t>
            </a:r>
            <a:r>
              <a:rPr lang="en-US" dirty="0"/>
              <a:t> </a:t>
            </a:r>
            <a:r>
              <a:rPr lang="en-US" dirty="0" err="1" smtClean="0"/>
              <a:t>eloőretolása</a:t>
            </a:r>
            <a:r>
              <a:rPr lang="en-US" dirty="0" smtClean="0"/>
              <a:t> </a:t>
            </a:r>
            <a:r>
              <a:rPr lang="en-US" dirty="0" err="1"/>
              <a:t>és</a:t>
            </a:r>
            <a:r>
              <a:rPr lang="en-US" dirty="0"/>
              <a:t> </a:t>
            </a:r>
            <a:r>
              <a:rPr lang="en-US" dirty="0" err="1"/>
              <a:t>hátrahúzása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597228" cy="396283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Propulzió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/>
              <a:t>mandibula</a:t>
            </a:r>
            <a:r>
              <a:rPr lang="en-US" dirty="0"/>
              <a:t> </a:t>
            </a:r>
            <a:r>
              <a:rPr lang="en-US" dirty="0" err="1"/>
              <a:t>előretolása</a:t>
            </a:r>
            <a:r>
              <a:rPr lang="en-US" dirty="0"/>
              <a:t> </a:t>
            </a:r>
            <a:r>
              <a:rPr lang="en-US" dirty="0" err="1"/>
              <a:t>IKP-ből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 smtClean="0"/>
              <a:t>Repulzió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/>
              <a:t>mandibula</a:t>
            </a:r>
            <a:r>
              <a:rPr lang="en-US" dirty="0"/>
              <a:t> </a:t>
            </a:r>
            <a:r>
              <a:rPr lang="en-US" dirty="0" err="1"/>
              <a:t>hátrahúzása</a:t>
            </a:r>
            <a:r>
              <a:rPr lang="en-US" dirty="0"/>
              <a:t> </a:t>
            </a:r>
            <a:r>
              <a:rPr lang="en-US" dirty="0" err="1"/>
              <a:t>előretolt</a:t>
            </a:r>
            <a:r>
              <a:rPr lang="en-US" dirty="0"/>
              <a:t> </a:t>
            </a:r>
            <a:r>
              <a:rPr lang="en-US" dirty="0" err="1"/>
              <a:t>helyzetéből</a:t>
            </a:r>
            <a:r>
              <a:rPr lang="en-US" dirty="0" smtClean="0"/>
              <a:t>:</a:t>
            </a:r>
          </a:p>
          <a:p>
            <a:r>
              <a:rPr lang="en-US" dirty="0"/>
              <a:t> </a:t>
            </a:r>
            <a:r>
              <a:rPr lang="en-US" dirty="0" err="1" smtClean="0"/>
              <a:t>R</a:t>
            </a:r>
            <a:r>
              <a:rPr lang="en-US" dirty="0" err="1" smtClean="0"/>
              <a:t>etrúzió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/>
              <a:t>mandibula</a:t>
            </a:r>
            <a:r>
              <a:rPr lang="en-US" dirty="0"/>
              <a:t> </a:t>
            </a:r>
            <a:r>
              <a:rPr lang="en-US" dirty="0" err="1"/>
              <a:t>hátrahúzása</a:t>
            </a:r>
            <a:r>
              <a:rPr lang="en-US" dirty="0"/>
              <a:t> </a:t>
            </a:r>
            <a:r>
              <a:rPr lang="en-US" dirty="0" err="1"/>
              <a:t>IKP-ból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P</a:t>
            </a:r>
            <a:r>
              <a:rPr lang="en-US" dirty="0" err="1" smtClean="0"/>
              <a:t>rotrúzió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/>
              <a:t>mandibula</a:t>
            </a:r>
            <a:r>
              <a:rPr lang="en-US" dirty="0"/>
              <a:t> </a:t>
            </a:r>
            <a:r>
              <a:rPr lang="en-US" dirty="0" err="1"/>
              <a:t>előretolása</a:t>
            </a:r>
            <a:r>
              <a:rPr lang="en-US" dirty="0"/>
              <a:t> </a:t>
            </a:r>
            <a:r>
              <a:rPr lang="en-US" dirty="0" err="1"/>
              <a:t>RKP-ból</a:t>
            </a:r>
            <a:r>
              <a:rPr lang="en-US" dirty="0"/>
              <a:t> IKP-</a:t>
            </a:r>
            <a:r>
              <a:rPr lang="en-US" dirty="0" err="1"/>
              <a:t>ig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26205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dirty="0" err="1"/>
              <a:t>mandibula</a:t>
            </a:r>
            <a:r>
              <a:rPr lang="en-US" dirty="0"/>
              <a:t> </a:t>
            </a:r>
            <a:r>
              <a:rPr lang="en-US" dirty="0" err="1"/>
              <a:t>oldalirányu</a:t>
            </a:r>
            <a:r>
              <a:rPr lang="en-US" dirty="0"/>
              <a:t>́ </a:t>
            </a:r>
            <a:r>
              <a:rPr lang="en-US" dirty="0" err="1"/>
              <a:t>elmozdulásai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196405" cy="4123826"/>
          </a:xfrm>
        </p:spPr>
        <p:txBody>
          <a:bodyPr/>
          <a:lstStyle/>
          <a:p>
            <a:r>
              <a:rPr lang="en-US" dirty="0" err="1" smtClean="0"/>
              <a:t>Lateropulzió</a:t>
            </a:r>
            <a:endParaRPr lang="en-US" dirty="0" smtClean="0"/>
          </a:p>
          <a:p>
            <a:pPr lvl="1"/>
            <a:r>
              <a:rPr lang="en-US" dirty="0" err="1" smtClean="0"/>
              <a:t>oldalirányú</a:t>
            </a:r>
            <a:r>
              <a:rPr lang="en-US" dirty="0" smtClean="0"/>
              <a:t> </a:t>
            </a:r>
            <a:r>
              <a:rPr lang="en-US" dirty="0" err="1" smtClean="0"/>
              <a:t>elmozdulás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Mediopulzió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/>
              <a:t>középállásba</a:t>
            </a:r>
            <a:r>
              <a:rPr lang="en-US" dirty="0"/>
              <a:t> </a:t>
            </a:r>
            <a:r>
              <a:rPr lang="en-US" dirty="0" err="1" smtClean="0"/>
              <a:t>visszatérése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 smtClean="0"/>
              <a:t>Munkaoldal</a:t>
            </a:r>
            <a:endParaRPr lang="en-US" dirty="0" smtClean="0"/>
          </a:p>
          <a:p>
            <a:pPr lvl="1"/>
            <a:r>
              <a:rPr lang="en-US" dirty="0" err="1"/>
              <a:t>amelyik</a:t>
            </a:r>
            <a:r>
              <a:rPr lang="en-US" dirty="0"/>
              <a:t> </a:t>
            </a:r>
            <a:r>
              <a:rPr lang="en-US" dirty="0" err="1"/>
              <a:t>irányba</a:t>
            </a:r>
            <a:r>
              <a:rPr lang="en-US" dirty="0"/>
              <a:t> a </a:t>
            </a:r>
            <a:r>
              <a:rPr lang="en-US" dirty="0" err="1"/>
              <a:t>mandibula</a:t>
            </a:r>
            <a:r>
              <a:rPr lang="en-US" dirty="0"/>
              <a:t> „</a:t>
            </a:r>
            <a:r>
              <a:rPr lang="en-US" dirty="0" err="1"/>
              <a:t>kitér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err="1" smtClean="0"/>
              <a:t>Balanszoldal</a:t>
            </a:r>
            <a:endParaRPr lang="en-US" dirty="0" smtClean="0"/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ellentétes</a:t>
            </a:r>
            <a:r>
              <a:rPr lang="en-US" dirty="0" smtClean="0"/>
              <a:t> </a:t>
            </a:r>
            <a:r>
              <a:rPr lang="en-US" dirty="0" err="1" smtClean="0"/>
              <a:t>oldal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0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TMI </a:t>
            </a:r>
            <a:r>
              <a:rPr lang="en-US" dirty="0" err="1" smtClean="0"/>
              <a:t>betegségek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597228" cy="3603812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Fejlődési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rendellenesség</a:t>
            </a:r>
            <a:endParaRPr lang="en-US" sz="2800" b="1" dirty="0" smtClean="0"/>
          </a:p>
          <a:p>
            <a:pPr lvl="1"/>
            <a:r>
              <a:rPr lang="en-US" dirty="0" err="1" smtClean="0"/>
              <a:t>Öröklött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szerzett</a:t>
            </a:r>
            <a:endParaRPr lang="en-US" dirty="0" smtClean="0"/>
          </a:p>
          <a:p>
            <a:pPr lvl="1"/>
            <a:r>
              <a:rPr lang="en-US" dirty="0" err="1" smtClean="0"/>
              <a:t>Arcdeformitás</a:t>
            </a:r>
            <a:r>
              <a:rPr lang="en-US" dirty="0" smtClean="0"/>
              <a:t> </a:t>
            </a:r>
            <a:r>
              <a:rPr lang="en-US" dirty="0" err="1" smtClean="0"/>
              <a:t>kialakulása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Hemifacialis</a:t>
            </a:r>
            <a:r>
              <a:rPr lang="en-US" dirty="0" smtClean="0"/>
              <a:t> </a:t>
            </a:r>
            <a:r>
              <a:rPr lang="en-US" dirty="0" err="1" smtClean="0"/>
              <a:t>microsomia</a:t>
            </a:r>
            <a:r>
              <a:rPr lang="en-US" dirty="0" smtClean="0"/>
              <a:t>, </a:t>
            </a:r>
            <a:r>
              <a:rPr lang="en-US" dirty="0" err="1" smtClean="0"/>
              <a:t>condilaris</a:t>
            </a:r>
            <a:r>
              <a:rPr lang="en-US" dirty="0" smtClean="0"/>
              <a:t> </a:t>
            </a:r>
            <a:r>
              <a:rPr lang="en-US" dirty="0" smtClean="0"/>
              <a:t>hyperplasia)</a:t>
            </a:r>
          </a:p>
          <a:p>
            <a:r>
              <a:rPr lang="en-US" b="1" u="sng" dirty="0" err="1" smtClean="0"/>
              <a:t>Gyulladásos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kórképek</a:t>
            </a:r>
            <a:endParaRPr lang="en-US" b="1" u="sng" dirty="0" smtClean="0"/>
          </a:p>
          <a:p>
            <a:pPr lvl="1"/>
            <a:r>
              <a:rPr lang="en-US" dirty="0" err="1" smtClean="0"/>
              <a:t>Antibiotikum</a:t>
            </a:r>
            <a:r>
              <a:rPr lang="en-US" dirty="0" smtClean="0"/>
              <a:t> </a:t>
            </a:r>
            <a:r>
              <a:rPr lang="en-US" dirty="0" err="1" smtClean="0"/>
              <a:t>bevezetése</a:t>
            </a:r>
            <a:r>
              <a:rPr lang="en-US" dirty="0" smtClean="0"/>
              <a:t> </a:t>
            </a:r>
            <a:r>
              <a:rPr lang="en-US" dirty="0" err="1" smtClean="0"/>
              <a:t>óta</a:t>
            </a:r>
            <a:r>
              <a:rPr lang="en-US" dirty="0" smtClean="0"/>
              <a:t> </a:t>
            </a:r>
            <a:r>
              <a:rPr lang="en-US" dirty="0" err="1" smtClean="0"/>
              <a:t>ritka</a:t>
            </a:r>
            <a:endParaRPr lang="en-US" dirty="0" smtClean="0"/>
          </a:p>
          <a:p>
            <a:pPr lvl="1"/>
            <a:r>
              <a:rPr lang="en-US" dirty="0" smtClean="0"/>
              <a:t>Fog-, </a:t>
            </a:r>
            <a:r>
              <a:rPr lang="en-US" dirty="0" err="1" smtClean="0"/>
              <a:t>fül</a:t>
            </a:r>
            <a:r>
              <a:rPr lang="en-US" dirty="0" smtClean="0"/>
              <a:t> </a:t>
            </a:r>
            <a:r>
              <a:rPr lang="en-US" dirty="0" err="1" smtClean="0"/>
              <a:t>eredető</a:t>
            </a:r>
            <a:r>
              <a:rPr lang="en-US" dirty="0" smtClean="0"/>
              <a:t> </a:t>
            </a:r>
            <a:r>
              <a:rPr lang="en-US" dirty="0" err="1" smtClean="0"/>
              <a:t>gyulladás</a:t>
            </a:r>
            <a:r>
              <a:rPr lang="en-US" dirty="0" smtClean="0"/>
              <a:t> </a:t>
            </a:r>
            <a:r>
              <a:rPr lang="en-US" dirty="0" err="1" smtClean="0"/>
              <a:t>továbbterjedése</a:t>
            </a:r>
            <a:endParaRPr lang="en-US" dirty="0" smtClean="0"/>
          </a:p>
          <a:p>
            <a:pPr lvl="1"/>
            <a:r>
              <a:rPr lang="en-US" dirty="0" smtClean="0"/>
              <a:t>Staphylococcus </a:t>
            </a:r>
            <a:r>
              <a:rPr lang="en-US" dirty="0" err="1" smtClean="0"/>
              <a:t>aureus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465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Hemifacialis</a:t>
            </a:r>
            <a:r>
              <a:rPr lang="en-US" dirty="0" smtClean="0"/>
              <a:t> </a:t>
            </a:r>
            <a:r>
              <a:rPr lang="en-US" dirty="0" err="1"/>
              <a:t>microsomia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3" y="2549408"/>
            <a:ext cx="3805624" cy="2622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414" y="3184150"/>
            <a:ext cx="2074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kétoldali</a:t>
            </a:r>
            <a:r>
              <a:rPr lang="en-US" dirty="0" smtClean="0"/>
              <a:t> </a:t>
            </a:r>
            <a:r>
              <a:rPr lang="en-US" dirty="0" err="1" smtClean="0"/>
              <a:t>arcfél</a:t>
            </a:r>
            <a:r>
              <a:rPr lang="en-US" dirty="0" smtClean="0"/>
              <a:t> </a:t>
            </a:r>
            <a:r>
              <a:rPr lang="en-US" dirty="0" err="1" smtClean="0"/>
              <a:t>szövetei</a:t>
            </a:r>
            <a:r>
              <a:rPr lang="en-US" dirty="0" smtClean="0"/>
              <a:t> </a:t>
            </a:r>
            <a:r>
              <a:rPr lang="en-US" dirty="0" err="1" smtClean="0"/>
              <a:t>öröklötten</a:t>
            </a:r>
            <a:r>
              <a:rPr lang="en-US" dirty="0" smtClean="0"/>
              <a:t> 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egyenlően</a:t>
            </a:r>
            <a:r>
              <a:rPr lang="en-US" dirty="0" smtClean="0"/>
              <a:t> </a:t>
            </a:r>
            <a:r>
              <a:rPr lang="en-US" dirty="0" err="1" smtClean="0"/>
              <a:t>növekednek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5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Condilaris</a:t>
            </a:r>
            <a:r>
              <a:rPr lang="en-US" sz="3200" dirty="0" smtClean="0"/>
              <a:t> hyperplasia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 err="1" smtClean="0"/>
              <a:t>születés</a:t>
            </a:r>
            <a:r>
              <a:rPr lang="en-US" sz="3200" dirty="0" smtClean="0"/>
              <a:t> </a:t>
            </a:r>
            <a:r>
              <a:rPr lang="en-US" sz="3200" dirty="0" err="1" smtClean="0"/>
              <a:t>után</a:t>
            </a:r>
            <a:r>
              <a:rPr lang="en-US" sz="3200" dirty="0" smtClean="0"/>
              <a:t> </a:t>
            </a:r>
            <a:r>
              <a:rPr lang="en-US" sz="3200" dirty="0" err="1" smtClean="0"/>
              <a:t>kialakuló</a:t>
            </a:r>
            <a:r>
              <a:rPr lang="en-US" sz="3200" dirty="0" smtClean="0"/>
              <a:t> </a:t>
            </a:r>
            <a:r>
              <a:rPr lang="en-US" sz="3200" dirty="0" err="1" smtClean="0"/>
              <a:t>elváltozás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3" y="2127395"/>
            <a:ext cx="2223291" cy="2666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4857" y="4919345"/>
            <a:ext cx="165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Vertcalis</a:t>
            </a:r>
            <a:r>
              <a:rPr lang="en-US" b="1" u="sng" dirty="0" smtClean="0"/>
              <a:t>:</a:t>
            </a:r>
          </a:p>
          <a:p>
            <a:r>
              <a:rPr lang="en-US" dirty="0" err="1" smtClean="0"/>
              <a:t>Fejecs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ramus </a:t>
            </a:r>
            <a:r>
              <a:rPr lang="en-US" dirty="0" err="1" smtClean="0"/>
              <a:t>túlnövekedése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66" y="2127395"/>
            <a:ext cx="2132434" cy="258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8533" y="4990892"/>
            <a:ext cx="199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Rotációs</a:t>
            </a:r>
            <a:r>
              <a:rPr lang="en-US" b="1" u="sng" dirty="0" smtClean="0"/>
              <a:t>:</a:t>
            </a:r>
          </a:p>
          <a:p>
            <a:r>
              <a:rPr lang="en-US" dirty="0" err="1" smtClean="0"/>
              <a:t>Fejecs</a:t>
            </a:r>
            <a:r>
              <a:rPr lang="en-US" dirty="0" smtClean="0"/>
              <a:t>, ramus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mandibula</a:t>
            </a:r>
            <a:r>
              <a:rPr lang="en-US" dirty="0" smtClean="0"/>
              <a:t> test </a:t>
            </a:r>
            <a:r>
              <a:rPr lang="en-US" dirty="0" err="1" smtClean="0"/>
              <a:t>tólnövekedése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1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</a:t>
            </a:r>
            <a:r>
              <a:rPr lang="en-US" dirty="0" err="1"/>
              <a:t>betegségek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/>
              <a:t>Mozgáskorlátozottság</a:t>
            </a:r>
            <a:endParaRPr lang="en-US" b="1" dirty="0" smtClean="0"/>
          </a:p>
          <a:p>
            <a:pPr lvl="1"/>
            <a:r>
              <a:rPr lang="en-US" b="1" u="sng" dirty="0" err="1" smtClean="0"/>
              <a:t>Trismus</a:t>
            </a:r>
            <a:r>
              <a:rPr lang="en-US" dirty="0" smtClean="0"/>
              <a:t>:</a:t>
            </a:r>
          </a:p>
          <a:p>
            <a:pPr marL="365760" lvl="1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Tartós</a:t>
            </a:r>
            <a:r>
              <a:rPr lang="en-US" dirty="0" smtClean="0"/>
              <a:t> </a:t>
            </a:r>
            <a:r>
              <a:rPr lang="en-US" dirty="0" err="1" smtClean="0"/>
              <a:t>izomösszehúzódás</a:t>
            </a:r>
            <a:r>
              <a:rPr lang="en-US" dirty="0" smtClean="0"/>
              <a:t> </a:t>
            </a:r>
            <a:r>
              <a:rPr lang="en-US" dirty="0" err="1" smtClean="0"/>
              <a:t>miatt</a:t>
            </a:r>
            <a:r>
              <a:rPr lang="en-US" dirty="0" smtClean="0"/>
              <a:t> </a:t>
            </a:r>
            <a:r>
              <a:rPr lang="en-US" dirty="0" err="1" smtClean="0"/>
              <a:t>alakul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endParaRPr lang="en-US" dirty="0" smtClean="0"/>
          </a:p>
          <a:p>
            <a:pPr lvl="1"/>
            <a:r>
              <a:rPr lang="en-US" b="1" u="sng" dirty="0" err="1" smtClean="0"/>
              <a:t>Pseudoankylosis</a:t>
            </a:r>
            <a:r>
              <a:rPr lang="en-US" dirty="0" smtClean="0"/>
              <a:t>:</a:t>
            </a:r>
          </a:p>
          <a:p>
            <a:pPr marL="365760" lvl="1" indent="0">
              <a:buNone/>
            </a:pPr>
            <a:r>
              <a:rPr lang="en-US" dirty="0" smtClean="0"/>
              <a:t>	Intra-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extraarticularis</a:t>
            </a:r>
            <a:r>
              <a:rPr lang="en-US" dirty="0" smtClean="0"/>
              <a:t> </a:t>
            </a:r>
            <a:r>
              <a:rPr lang="en-US" dirty="0" err="1" smtClean="0"/>
              <a:t>eredet</a:t>
            </a:r>
            <a:r>
              <a:rPr lang="en-US" dirty="0" smtClean="0"/>
              <a:t> (</a:t>
            </a:r>
            <a:r>
              <a:rPr lang="en-US" dirty="0" err="1" smtClean="0"/>
              <a:t>fibrosus</a:t>
            </a:r>
            <a:r>
              <a:rPr lang="en-US" dirty="0" smtClean="0"/>
              <a:t> </a:t>
            </a:r>
            <a:r>
              <a:rPr lang="en-US" dirty="0" err="1" smtClean="0"/>
              <a:t>ankylosis</a:t>
            </a:r>
            <a:r>
              <a:rPr lang="en-US" dirty="0" smtClean="0"/>
              <a:t>,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coronoideus</a:t>
            </a:r>
            <a:r>
              <a:rPr lang="en-US" dirty="0" smtClean="0"/>
              <a:t> hyperplasia) </a:t>
            </a:r>
          </a:p>
          <a:p>
            <a:pPr lvl="1"/>
            <a:r>
              <a:rPr lang="en-US" b="1" u="sng" dirty="0" err="1" smtClean="0"/>
              <a:t>Ankylosis</a:t>
            </a:r>
            <a:r>
              <a:rPr lang="en-US" dirty="0" smtClean="0"/>
              <a:t>:</a:t>
            </a:r>
          </a:p>
          <a:p>
            <a:pPr marL="685800" lvl="2" indent="0">
              <a:buNone/>
            </a:pPr>
            <a:r>
              <a:rPr lang="en-US" sz="2400" dirty="0" err="1" smtClean="0"/>
              <a:t>Izületi</a:t>
            </a:r>
            <a:r>
              <a:rPr lang="en-US" sz="2400" dirty="0" smtClean="0"/>
              <a:t> </a:t>
            </a:r>
            <a:r>
              <a:rPr lang="en-US" sz="2400" dirty="0" err="1" smtClean="0"/>
              <a:t>végek</a:t>
            </a:r>
            <a:r>
              <a:rPr lang="en-US" sz="2400" dirty="0" smtClean="0"/>
              <a:t> </a:t>
            </a:r>
            <a:r>
              <a:rPr lang="en-US" sz="2400" dirty="0" err="1" smtClean="0"/>
              <a:t>összecsontosodása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7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</a:t>
            </a:r>
            <a:r>
              <a:rPr lang="en-US" dirty="0" err="1"/>
              <a:t>betegségek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Sérülések</a:t>
            </a:r>
            <a:endParaRPr lang="en-US" dirty="0" smtClean="0"/>
          </a:p>
          <a:p>
            <a:pPr lvl="1"/>
            <a:r>
              <a:rPr lang="en-US" dirty="0" err="1" smtClean="0"/>
              <a:t>Lágyrész-contusio</a:t>
            </a:r>
            <a:endParaRPr lang="en-US" dirty="0" smtClean="0"/>
          </a:p>
          <a:p>
            <a:pPr lvl="2"/>
            <a:r>
              <a:rPr lang="en-US" dirty="0" err="1" smtClean="0"/>
              <a:t>Izületi</a:t>
            </a:r>
            <a:r>
              <a:rPr lang="en-US" dirty="0" smtClean="0"/>
              <a:t> </a:t>
            </a:r>
            <a:r>
              <a:rPr lang="en-US" dirty="0" err="1" smtClean="0"/>
              <a:t>szalagok</a:t>
            </a:r>
            <a:r>
              <a:rPr lang="en-US" dirty="0" smtClean="0"/>
              <a:t>, </a:t>
            </a:r>
            <a:r>
              <a:rPr lang="en-US" dirty="0" err="1" smtClean="0"/>
              <a:t>izmok</a:t>
            </a:r>
            <a:r>
              <a:rPr lang="en-US" dirty="0" smtClean="0"/>
              <a:t> </a:t>
            </a:r>
            <a:r>
              <a:rPr lang="en-US" dirty="0" err="1" smtClean="0"/>
              <a:t>sérülése</a:t>
            </a:r>
            <a:endParaRPr lang="en-US" dirty="0" smtClean="0"/>
          </a:p>
          <a:p>
            <a:pPr lvl="2"/>
            <a:r>
              <a:rPr lang="en-US" dirty="0" err="1" smtClean="0"/>
              <a:t>Menicsus</a:t>
            </a:r>
            <a:r>
              <a:rPr lang="en-US" dirty="0" smtClean="0"/>
              <a:t> </a:t>
            </a:r>
            <a:r>
              <a:rPr lang="en-US" dirty="0" err="1" smtClean="0"/>
              <a:t>dislocatio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szakadás</a:t>
            </a:r>
            <a:endParaRPr lang="en-US" dirty="0"/>
          </a:p>
          <a:p>
            <a:pPr lvl="2"/>
            <a:r>
              <a:rPr lang="en-US" dirty="0" err="1" smtClean="0"/>
              <a:t>Vérzés</a:t>
            </a:r>
            <a:r>
              <a:rPr lang="en-US" dirty="0" smtClean="0"/>
              <a:t> (</a:t>
            </a:r>
            <a:r>
              <a:rPr lang="en-US" dirty="0" err="1" smtClean="0"/>
              <a:t>inra</a:t>
            </a:r>
            <a:r>
              <a:rPr lang="en-US" dirty="0" smtClean="0"/>
              <a:t>-,</a:t>
            </a:r>
            <a:r>
              <a:rPr lang="en-US" dirty="0" err="1" smtClean="0"/>
              <a:t>extracapsularis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Törések</a:t>
            </a:r>
            <a:endParaRPr lang="en-US" dirty="0" smtClean="0"/>
          </a:p>
          <a:p>
            <a:pPr lvl="2"/>
            <a:r>
              <a:rPr lang="en-US" dirty="0" err="1" smtClean="0"/>
              <a:t>Dislocatio</a:t>
            </a:r>
            <a:r>
              <a:rPr lang="en-US" dirty="0" smtClean="0"/>
              <a:t> </a:t>
            </a:r>
            <a:r>
              <a:rPr lang="en-US" dirty="0" err="1" smtClean="0"/>
              <a:t>nélkül</a:t>
            </a:r>
            <a:endParaRPr lang="en-US" dirty="0" smtClean="0"/>
          </a:p>
          <a:p>
            <a:pPr lvl="2"/>
            <a:r>
              <a:rPr lang="en-US" dirty="0" err="1" smtClean="0"/>
              <a:t>Zöldgallytörés</a:t>
            </a:r>
            <a:r>
              <a:rPr lang="en-US" dirty="0" smtClean="0"/>
              <a:t> </a:t>
            </a:r>
            <a:r>
              <a:rPr lang="en-US" dirty="0" err="1" smtClean="0"/>
              <a:t>deviatioval</a:t>
            </a:r>
            <a:endParaRPr lang="en-US" dirty="0" smtClean="0"/>
          </a:p>
          <a:p>
            <a:pPr lvl="2"/>
            <a:r>
              <a:rPr lang="en-US" dirty="0" err="1" smtClean="0"/>
              <a:t>Diszlocálódott</a:t>
            </a:r>
            <a:r>
              <a:rPr lang="en-US" dirty="0" smtClean="0"/>
              <a:t> </a:t>
            </a:r>
            <a:r>
              <a:rPr lang="en-US" dirty="0" err="1" smtClean="0"/>
              <a:t>törés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9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</a:t>
            </a:r>
            <a:r>
              <a:rPr lang="en-US" dirty="0" err="1"/>
              <a:t>betegségek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Mandibulaficam</a:t>
            </a:r>
            <a:endParaRPr lang="en-US" dirty="0" smtClean="0"/>
          </a:p>
          <a:p>
            <a:pPr lvl="1"/>
            <a:r>
              <a:rPr lang="en-US" dirty="0" err="1" smtClean="0"/>
              <a:t>Elülső</a:t>
            </a:r>
            <a:r>
              <a:rPr lang="en-US" dirty="0" smtClean="0"/>
              <a:t> </a:t>
            </a:r>
            <a:r>
              <a:rPr lang="en-US" dirty="0" err="1" smtClean="0"/>
              <a:t>ficam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 </a:t>
            </a:r>
            <a:r>
              <a:rPr lang="en-US" dirty="0" err="1" smtClean="0"/>
              <a:t>fejecs</a:t>
            </a:r>
            <a:r>
              <a:rPr lang="en-US" dirty="0" smtClean="0"/>
              <a:t> a </a:t>
            </a:r>
            <a:r>
              <a:rPr lang="en-US" dirty="0" err="1" smtClean="0"/>
              <a:t>tuberculum</a:t>
            </a:r>
            <a:r>
              <a:rPr lang="en-US" dirty="0" smtClean="0"/>
              <a:t> </a:t>
            </a:r>
            <a:r>
              <a:rPr lang="en-US" dirty="0" err="1" smtClean="0"/>
              <a:t>articulare</a:t>
            </a:r>
            <a:r>
              <a:rPr lang="en-US" dirty="0" smtClean="0"/>
              <a:t> </a:t>
            </a:r>
            <a:r>
              <a:rPr lang="en-US" dirty="0" err="1" smtClean="0"/>
              <a:t>elé</a:t>
            </a:r>
            <a:r>
              <a:rPr lang="en-US" dirty="0" smtClean="0"/>
              <a:t> </a:t>
            </a:r>
            <a:r>
              <a:rPr lang="en-US" dirty="0" err="1" smtClean="0"/>
              <a:t>kerül</a:t>
            </a:r>
            <a:endParaRPr lang="en-US" dirty="0" smtClean="0"/>
          </a:p>
          <a:p>
            <a:pPr lvl="1"/>
            <a:r>
              <a:rPr lang="en-US" dirty="0" err="1" smtClean="0"/>
              <a:t>Hátsó</a:t>
            </a:r>
            <a:r>
              <a:rPr lang="en-US" dirty="0" smtClean="0"/>
              <a:t> </a:t>
            </a:r>
            <a:r>
              <a:rPr lang="en-US" dirty="0" err="1" smtClean="0"/>
              <a:t>ficam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 </a:t>
            </a:r>
            <a:r>
              <a:rPr lang="en-US" dirty="0" err="1" smtClean="0"/>
              <a:t>fejecs</a:t>
            </a:r>
            <a:r>
              <a:rPr lang="en-US" dirty="0" smtClean="0"/>
              <a:t> </a:t>
            </a:r>
            <a:r>
              <a:rPr lang="en-US" dirty="0" err="1" smtClean="0"/>
              <a:t>mögötti</a:t>
            </a:r>
            <a:r>
              <a:rPr lang="en-US" dirty="0" smtClean="0"/>
              <a:t> </a:t>
            </a:r>
            <a:r>
              <a:rPr lang="en-US" dirty="0" err="1" smtClean="0"/>
              <a:t>csont</a:t>
            </a:r>
            <a:r>
              <a:rPr lang="en-US" dirty="0" smtClean="0"/>
              <a:t> </a:t>
            </a:r>
            <a:r>
              <a:rPr lang="en-US" dirty="0" err="1" smtClean="0"/>
              <a:t>beszakad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fejecs</a:t>
            </a:r>
            <a:r>
              <a:rPr lang="en-US" dirty="0" smtClean="0"/>
              <a:t> a </a:t>
            </a:r>
            <a:r>
              <a:rPr lang="en-US" dirty="0" err="1" smtClean="0"/>
              <a:t>koponyűrbe</a:t>
            </a:r>
            <a:r>
              <a:rPr lang="en-US" dirty="0" smtClean="0"/>
              <a:t> </a:t>
            </a:r>
            <a:r>
              <a:rPr lang="en-US" dirty="0" err="1" smtClean="0"/>
              <a:t>kerül</a:t>
            </a:r>
            <a:endParaRPr lang="en-US" dirty="0" smtClean="0"/>
          </a:p>
          <a:p>
            <a:pPr lvl="1"/>
            <a:r>
              <a:rPr lang="en-US" dirty="0" err="1" smtClean="0"/>
              <a:t>Oldalsó</a:t>
            </a:r>
            <a:r>
              <a:rPr lang="en-US" dirty="0" smtClean="0"/>
              <a:t> </a:t>
            </a:r>
            <a:r>
              <a:rPr lang="en-US" dirty="0" err="1" smtClean="0"/>
              <a:t>ficam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állkapocstöréssel</a:t>
            </a:r>
            <a:r>
              <a:rPr lang="en-US" dirty="0" smtClean="0"/>
              <a:t> </a:t>
            </a:r>
            <a:r>
              <a:rPr lang="en-US" dirty="0" err="1" smtClean="0"/>
              <a:t>társul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6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710254"/>
            <a:ext cx="6965245" cy="1202485"/>
          </a:xfrm>
        </p:spPr>
        <p:txBody>
          <a:bodyPr/>
          <a:lstStyle/>
          <a:p>
            <a:r>
              <a:rPr lang="en-US" i="1" dirty="0" smtClean="0"/>
              <a:t>A </a:t>
            </a:r>
            <a:r>
              <a:rPr lang="en-US" i="1" dirty="0" err="1" smtClean="0"/>
              <a:t>rágószervrendszer</a:t>
            </a:r>
            <a:r>
              <a:rPr lang="en-US" i="1" dirty="0" smtClean="0"/>
              <a:t> </a:t>
            </a:r>
            <a:r>
              <a:rPr lang="en-US" i="1" dirty="0" err="1"/>
              <a:t>részei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976153"/>
            <a:ext cx="6196405" cy="3980718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3200" dirty="0" err="1" smtClean="0"/>
              <a:t>Alsó</a:t>
            </a:r>
            <a:r>
              <a:rPr lang="en-US" sz="3200" dirty="0" smtClean="0"/>
              <a:t> </a:t>
            </a:r>
            <a:r>
              <a:rPr lang="en-US" sz="3200" dirty="0" err="1" smtClean="0"/>
              <a:t>és</a:t>
            </a:r>
            <a:r>
              <a:rPr lang="en-US" sz="3200" dirty="0" smtClean="0"/>
              <a:t> </a:t>
            </a:r>
            <a:r>
              <a:rPr lang="en-US" sz="3200" dirty="0" err="1" smtClean="0"/>
              <a:t>felső</a:t>
            </a:r>
            <a:r>
              <a:rPr lang="en-US" sz="3200" dirty="0" smtClean="0"/>
              <a:t> </a:t>
            </a:r>
            <a:r>
              <a:rPr lang="en-US" sz="3200" dirty="0" err="1" smtClean="0"/>
              <a:t>állcsont</a:t>
            </a:r>
            <a:endParaRPr lang="cs-CZ" sz="3200" dirty="0"/>
          </a:p>
          <a:p>
            <a:r>
              <a:rPr lang="en-US" sz="3200" dirty="0"/>
              <a:t> </a:t>
            </a:r>
            <a:r>
              <a:rPr lang="en-US" sz="3600" b="1" u="sng" dirty="0" err="1" smtClean="0"/>
              <a:t>Temporomandibuláris</a:t>
            </a:r>
            <a:r>
              <a:rPr lang="en-US" sz="3600" b="1" u="sng" dirty="0" smtClean="0"/>
              <a:t> </a:t>
            </a:r>
            <a:r>
              <a:rPr lang="en-US" sz="3600" b="1" u="sng" dirty="0" err="1"/>
              <a:t>ízület</a:t>
            </a:r>
            <a:r>
              <a:rPr lang="en-US" sz="3600" b="1" u="sng" dirty="0"/>
              <a:t> </a:t>
            </a:r>
            <a:endParaRPr lang="cs-CZ" sz="3200" b="1" u="sng" dirty="0"/>
          </a:p>
          <a:p>
            <a:r>
              <a:rPr lang="en-US" sz="3200" dirty="0"/>
              <a:t> </a:t>
            </a:r>
            <a:r>
              <a:rPr lang="en-US" sz="3200" dirty="0" err="1" smtClean="0"/>
              <a:t>Fogak</a:t>
            </a:r>
            <a:r>
              <a:rPr lang="en-US" sz="3200" dirty="0" smtClean="0"/>
              <a:t> </a:t>
            </a:r>
            <a:r>
              <a:rPr lang="en-US" sz="3200" dirty="0"/>
              <a:t>(</a:t>
            </a:r>
            <a:r>
              <a:rPr lang="en-US" sz="3200" dirty="0" err="1"/>
              <a:t>fogazat</a:t>
            </a:r>
            <a:r>
              <a:rPr lang="en-US" sz="3200" dirty="0" smtClean="0"/>
              <a:t>)</a:t>
            </a:r>
            <a:endParaRPr lang="cs-CZ" sz="3200" dirty="0"/>
          </a:p>
          <a:p>
            <a:r>
              <a:rPr lang="en-US" sz="3200" dirty="0" smtClean="0"/>
              <a:t> </a:t>
            </a:r>
            <a:r>
              <a:rPr lang="en-US" sz="3200" dirty="0" err="1" smtClean="0"/>
              <a:t>Nyelv</a:t>
            </a:r>
            <a:endParaRPr lang="cs-CZ" sz="3200" dirty="0"/>
          </a:p>
          <a:p>
            <a:r>
              <a:rPr lang="en-US" sz="3200" dirty="0"/>
              <a:t> </a:t>
            </a:r>
            <a:r>
              <a:rPr lang="en-US" sz="3200" dirty="0" err="1" smtClean="0"/>
              <a:t>Rágóizmok</a:t>
            </a:r>
            <a:endParaRPr lang="cs-CZ" sz="3200" dirty="0"/>
          </a:p>
          <a:p>
            <a:r>
              <a:rPr lang="en-US" sz="3200" dirty="0"/>
              <a:t> </a:t>
            </a:r>
            <a:r>
              <a:rPr lang="en-US" sz="3200" dirty="0" err="1" smtClean="0"/>
              <a:t>Mimikai</a:t>
            </a:r>
            <a:r>
              <a:rPr lang="en-US" sz="3200" dirty="0" smtClean="0"/>
              <a:t> </a:t>
            </a:r>
            <a:r>
              <a:rPr lang="en-US" sz="3200" dirty="0" err="1" smtClean="0"/>
              <a:t>izomzat</a:t>
            </a:r>
            <a:endParaRPr lang="cs-CZ" sz="3200" dirty="0"/>
          </a:p>
          <a:p>
            <a:r>
              <a:rPr lang="en-US" sz="3200" dirty="0" smtClean="0"/>
              <a:t> </a:t>
            </a:r>
            <a:r>
              <a:rPr lang="en-US" sz="3200" dirty="0" err="1"/>
              <a:t>Nyálmirigyek</a:t>
            </a:r>
            <a:r>
              <a:rPr lang="en-US" sz="3200" dirty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2747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Elülső</a:t>
            </a:r>
            <a:r>
              <a:rPr lang="en-US" dirty="0" smtClean="0"/>
              <a:t> </a:t>
            </a:r>
            <a:r>
              <a:rPr lang="en-US" dirty="0" err="1" smtClean="0"/>
              <a:t>mandibulaficam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563" y="2045236"/>
            <a:ext cx="2910339" cy="2312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57" y="2045236"/>
            <a:ext cx="2195923" cy="2477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4479" y="4937223"/>
            <a:ext cx="3445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Repsitio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menete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Mandibulát</a:t>
            </a:r>
            <a:r>
              <a:rPr lang="en-US" dirty="0" smtClean="0"/>
              <a:t> </a:t>
            </a:r>
            <a:r>
              <a:rPr lang="en-US" dirty="0" err="1" smtClean="0"/>
              <a:t>lefelé</a:t>
            </a:r>
            <a:r>
              <a:rPr lang="en-US" dirty="0" smtClean="0"/>
              <a:t>, </a:t>
            </a:r>
            <a:r>
              <a:rPr lang="en-US" dirty="0" err="1" smtClean="0"/>
              <a:t>hátrafelé</a:t>
            </a:r>
            <a:r>
              <a:rPr lang="en-US" dirty="0" smtClean="0"/>
              <a:t>, </a:t>
            </a:r>
            <a:r>
              <a:rPr lang="en-US" dirty="0" err="1" smtClean="0"/>
              <a:t>felfelé</a:t>
            </a:r>
            <a:r>
              <a:rPr lang="en-US" dirty="0" smtClean="0"/>
              <a:t> </a:t>
            </a:r>
            <a:r>
              <a:rPr lang="en-US" dirty="0" err="1" smtClean="0"/>
              <a:t>mozdítva</a:t>
            </a:r>
            <a:r>
              <a:rPr lang="en-US" dirty="0" smtClean="0"/>
              <a:t> </a:t>
            </a:r>
            <a:r>
              <a:rPr lang="en-US" dirty="0" err="1" smtClean="0"/>
              <a:t>visszamozdítjuk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eredeti</a:t>
            </a:r>
            <a:r>
              <a:rPr lang="en-US" dirty="0" smtClean="0"/>
              <a:t> </a:t>
            </a:r>
            <a:r>
              <a:rPr lang="en-US" dirty="0" err="1" smtClean="0"/>
              <a:t>helyzetébe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9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</a:t>
            </a:r>
            <a:r>
              <a:rPr lang="en-US" dirty="0" err="1"/>
              <a:t>betegségek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Degeneratív</a:t>
            </a:r>
            <a:r>
              <a:rPr lang="en-US" dirty="0" smtClean="0"/>
              <a:t> </a:t>
            </a:r>
            <a:r>
              <a:rPr lang="en-US" dirty="0" err="1" smtClean="0"/>
              <a:t>betegségek</a:t>
            </a:r>
            <a:endParaRPr lang="en-US" dirty="0" smtClean="0"/>
          </a:p>
          <a:p>
            <a:pPr lvl="1"/>
            <a:r>
              <a:rPr lang="en-US" dirty="0" err="1" smtClean="0"/>
              <a:t>Köszvény</a:t>
            </a:r>
            <a:endParaRPr lang="en-US" dirty="0" smtClean="0"/>
          </a:p>
          <a:p>
            <a:pPr lvl="1"/>
            <a:r>
              <a:rPr lang="en-US" dirty="0" err="1" smtClean="0"/>
              <a:t>Posttraumás</a:t>
            </a:r>
            <a:r>
              <a:rPr lang="en-US" dirty="0" smtClean="0"/>
              <a:t> arthritis</a:t>
            </a:r>
          </a:p>
          <a:p>
            <a:pPr lvl="1"/>
            <a:r>
              <a:rPr lang="en-US" dirty="0" err="1" smtClean="0"/>
              <a:t>Fejecsresorptio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/>
              <a:t>Daganatok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 smtClean="0"/>
              <a:t>Benignus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mandibula</a:t>
            </a:r>
            <a:r>
              <a:rPr lang="en-US" dirty="0" smtClean="0"/>
              <a:t> </a:t>
            </a:r>
            <a:r>
              <a:rPr lang="en-US" dirty="0" err="1" smtClean="0"/>
              <a:t>mozgásoklassú</a:t>
            </a:r>
            <a:r>
              <a:rPr lang="en-US" dirty="0" smtClean="0"/>
              <a:t> </a:t>
            </a:r>
            <a:r>
              <a:rPr lang="en-US" dirty="0" err="1" smtClean="0"/>
              <a:t>beszűkülése</a:t>
            </a:r>
            <a:endParaRPr lang="en-US" dirty="0" smtClean="0"/>
          </a:p>
          <a:p>
            <a:pPr lvl="1"/>
            <a:r>
              <a:rPr lang="en-US" dirty="0" err="1" smtClean="0"/>
              <a:t>Malignus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fájdalom</a:t>
            </a:r>
            <a:r>
              <a:rPr lang="en-US" dirty="0" smtClean="0"/>
              <a:t>, </a:t>
            </a:r>
            <a:r>
              <a:rPr lang="en-US" dirty="0" err="1" smtClean="0"/>
              <a:t>gyors</a:t>
            </a:r>
            <a:r>
              <a:rPr lang="en-US" dirty="0" smtClean="0"/>
              <a:t> </a:t>
            </a:r>
            <a:r>
              <a:rPr lang="en-US" dirty="0" err="1" smtClean="0"/>
              <a:t>növekedés</a:t>
            </a:r>
            <a:endParaRPr lang="en-US" dirty="0" smtClean="0"/>
          </a:p>
          <a:p>
            <a:pPr lvl="1"/>
            <a:r>
              <a:rPr lang="en-US" dirty="0" err="1" smtClean="0"/>
              <a:t>Metastasisok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1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</a:t>
            </a:r>
            <a:r>
              <a:rPr lang="en-US" dirty="0" err="1"/>
              <a:t>betegségek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23" y="1974816"/>
            <a:ext cx="3294523" cy="4016495"/>
          </a:xfrm>
        </p:spPr>
        <p:txBody>
          <a:bodyPr>
            <a:normAutofit/>
          </a:bodyPr>
          <a:lstStyle/>
          <a:p>
            <a:r>
              <a:rPr lang="en-US" dirty="0"/>
              <a:t>Internal derangement (</a:t>
            </a:r>
            <a:r>
              <a:rPr lang="en-US" dirty="0" err="1"/>
              <a:t>belső</a:t>
            </a:r>
            <a:r>
              <a:rPr lang="en-US" dirty="0"/>
              <a:t> </a:t>
            </a:r>
            <a:r>
              <a:rPr lang="en-US" dirty="0" err="1"/>
              <a:t>károdsodás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 discus </a:t>
            </a:r>
            <a:r>
              <a:rPr lang="en-US" dirty="0" err="1" smtClean="0"/>
              <a:t>áthelyeződik</a:t>
            </a:r>
            <a:r>
              <a:rPr lang="en-US" dirty="0" smtClean="0"/>
              <a:t>, </a:t>
            </a:r>
            <a:r>
              <a:rPr lang="en-US" dirty="0" err="1" smtClean="0"/>
              <a:t>majd</a:t>
            </a:r>
            <a:r>
              <a:rPr lang="en-US" dirty="0" smtClean="0"/>
              <a:t> </a:t>
            </a:r>
            <a:r>
              <a:rPr lang="en-US" dirty="0" err="1" smtClean="0"/>
              <a:t>perforálódik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fejecs</a:t>
            </a:r>
            <a:r>
              <a:rPr lang="en-US" dirty="0" smtClean="0"/>
              <a:t> </a:t>
            </a:r>
            <a:r>
              <a:rPr lang="en-US" dirty="0" err="1" smtClean="0"/>
              <a:t>deformálódik</a:t>
            </a:r>
            <a:r>
              <a:rPr lang="en-US" dirty="0" smtClean="0"/>
              <a:t>, </a:t>
            </a:r>
            <a:r>
              <a:rPr lang="en-US" dirty="0" err="1" smtClean="0"/>
              <a:t>mivel</a:t>
            </a:r>
            <a:r>
              <a:rPr lang="en-US" dirty="0" smtClean="0"/>
              <a:t> </a:t>
            </a:r>
            <a:r>
              <a:rPr lang="en-US" dirty="0" err="1" smtClean="0"/>
              <a:t>direkt</a:t>
            </a:r>
            <a:r>
              <a:rPr lang="en-US" dirty="0" smtClean="0"/>
              <a:t> </a:t>
            </a:r>
            <a:r>
              <a:rPr lang="en-US" dirty="0" err="1" smtClean="0"/>
              <a:t>érintkezik</a:t>
            </a:r>
            <a:r>
              <a:rPr lang="en-US" dirty="0" smtClean="0"/>
              <a:t> a </a:t>
            </a:r>
            <a:r>
              <a:rPr lang="en-US" dirty="0" err="1" smtClean="0"/>
              <a:t>vápával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907" y="2218172"/>
            <a:ext cx="2952278" cy="32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TMI </a:t>
            </a:r>
            <a:r>
              <a:rPr lang="en-US" dirty="0" err="1" smtClean="0"/>
              <a:t>diszfunkció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izületet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izmokat</a:t>
            </a:r>
            <a:r>
              <a:rPr lang="en-US" dirty="0" smtClean="0"/>
              <a:t> </a:t>
            </a:r>
            <a:r>
              <a:rPr lang="en-US" dirty="0" err="1" smtClean="0"/>
              <a:t>érintő</a:t>
            </a:r>
            <a:r>
              <a:rPr lang="en-US" dirty="0" smtClean="0"/>
              <a:t> </a:t>
            </a:r>
            <a:r>
              <a:rPr lang="en-US" dirty="0" err="1" smtClean="0"/>
              <a:t>funkciózavar</a:t>
            </a:r>
            <a:r>
              <a:rPr lang="en-US" dirty="0" smtClean="0"/>
              <a:t>, </a:t>
            </a:r>
            <a:r>
              <a:rPr lang="en-US" dirty="0" err="1" smtClean="0"/>
              <a:t>aminek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 </a:t>
            </a:r>
            <a:r>
              <a:rPr lang="en-US" dirty="0" err="1" smtClean="0"/>
              <a:t>daganatos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ér</a:t>
            </a:r>
            <a:r>
              <a:rPr lang="en-US" dirty="0" smtClean="0"/>
              <a:t>-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idegképleteket</a:t>
            </a:r>
            <a:r>
              <a:rPr lang="en-US" dirty="0" smtClean="0"/>
              <a:t> </a:t>
            </a:r>
            <a:r>
              <a:rPr lang="en-US" dirty="0" err="1" smtClean="0"/>
              <a:t>érintő</a:t>
            </a:r>
            <a:r>
              <a:rPr lang="en-US" dirty="0" smtClean="0"/>
              <a:t> </a:t>
            </a:r>
            <a:r>
              <a:rPr lang="en-US" dirty="0" err="1" smtClean="0"/>
              <a:t>kórkép</a:t>
            </a:r>
            <a:r>
              <a:rPr lang="en-US" dirty="0" smtClean="0"/>
              <a:t> </a:t>
            </a:r>
            <a:r>
              <a:rPr lang="en-US" dirty="0" err="1" smtClean="0"/>
              <a:t>áll</a:t>
            </a:r>
            <a:r>
              <a:rPr lang="en-US" dirty="0" smtClean="0"/>
              <a:t> a </a:t>
            </a:r>
            <a:r>
              <a:rPr lang="en-US" dirty="0" err="1" smtClean="0"/>
              <a:t>háttérben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Kialakulásához</a:t>
            </a:r>
            <a:r>
              <a:rPr lang="en-US" dirty="0" smtClean="0"/>
              <a:t> </a:t>
            </a:r>
            <a:r>
              <a:rPr lang="en-US" dirty="0" err="1" smtClean="0"/>
              <a:t>vezethet</a:t>
            </a:r>
            <a:r>
              <a:rPr lang="en-US" dirty="0" smtClean="0"/>
              <a:t> :</a:t>
            </a:r>
          </a:p>
          <a:p>
            <a:pPr lvl="1"/>
            <a:r>
              <a:rPr lang="en-US" dirty="0" err="1" smtClean="0"/>
              <a:t>Törések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ízületi</a:t>
            </a:r>
            <a:r>
              <a:rPr lang="en-US" dirty="0"/>
              <a:t> </a:t>
            </a:r>
            <a:r>
              <a:rPr lang="en-US" dirty="0" err="1"/>
              <a:t>nyúlvány</a:t>
            </a:r>
            <a:r>
              <a:rPr lang="en-US" dirty="0"/>
              <a:t> </a:t>
            </a:r>
            <a:r>
              <a:rPr lang="en-US" dirty="0" err="1"/>
              <a:t>törése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err="1" smtClean="0"/>
              <a:t>Gyulladások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autoimmun</a:t>
            </a:r>
            <a:r>
              <a:rPr lang="en-US" dirty="0"/>
              <a:t> </a:t>
            </a:r>
            <a:r>
              <a:rPr lang="en-US" dirty="0" err="1"/>
              <a:t>pl</a:t>
            </a:r>
            <a:r>
              <a:rPr lang="en-US" dirty="0"/>
              <a:t> </a:t>
            </a:r>
            <a:r>
              <a:rPr lang="en-US" dirty="0" err="1"/>
              <a:t>rheuma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Mechanikaihatások</a:t>
            </a:r>
            <a:r>
              <a:rPr lang="en-US" dirty="0"/>
              <a:t>(</a:t>
            </a:r>
            <a:r>
              <a:rPr lang="en-US" dirty="0" err="1"/>
              <a:t>bruxizmus,harapási</a:t>
            </a:r>
            <a:r>
              <a:rPr lang="en-US" dirty="0"/>
              <a:t>/</a:t>
            </a:r>
            <a:r>
              <a:rPr lang="en-US" dirty="0" err="1"/>
              <a:t>fogazati</a:t>
            </a:r>
            <a:r>
              <a:rPr lang="en-US" dirty="0"/>
              <a:t> </a:t>
            </a:r>
            <a:r>
              <a:rPr lang="en-US" dirty="0" err="1"/>
              <a:t>rendellenesség</a:t>
            </a:r>
            <a:r>
              <a:rPr lang="en-US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9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</a:t>
            </a:r>
            <a:r>
              <a:rPr lang="en-US" dirty="0" err="1" smtClean="0"/>
              <a:t>vizsgálata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Képalkotás</a:t>
            </a:r>
            <a:endParaRPr lang="en-US" dirty="0" smtClean="0"/>
          </a:p>
          <a:p>
            <a:pPr lvl="1"/>
            <a:r>
              <a:rPr lang="en-US" dirty="0" err="1" smtClean="0"/>
              <a:t>Hagyományos</a:t>
            </a:r>
            <a:r>
              <a:rPr lang="en-US" dirty="0" smtClean="0"/>
              <a:t> </a:t>
            </a:r>
            <a:r>
              <a:rPr lang="en-US" dirty="0" err="1" smtClean="0"/>
              <a:t>röntgenvizsgálat</a:t>
            </a:r>
            <a:endParaRPr lang="en-US" dirty="0" smtClean="0"/>
          </a:p>
          <a:p>
            <a:pPr lvl="1"/>
            <a:r>
              <a:rPr lang="en-US" dirty="0" err="1" smtClean="0"/>
              <a:t>Panorámafelvétel</a:t>
            </a:r>
            <a:endParaRPr lang="en-US" dirty="0" smtClean="0"/>
          </a:p>
          <a:p>
            <a:pPr lvl="1"/>
            <a:r>
              <a:rPr lang="en-US" dirty="0" err="1" smtClean="0"/>
              <a:t>Arthográfia</a:t>
            </a:r>
            <a:endParaRPr lang="en-US" dirty="0"/>
          </a:p>
          <a:p>
            <a:pPr lvl="2"/>
            <a:r>
              <a:rPr lang="en-US" dirty="0" err="1" smtClean="0"/>
              <a:t>kontrasztanyag</a:t>
            </a:r>
            <a:r>
              <a:rPr lang="en-US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izületi</a:t>
            </a:r>
            <a:r>
              <a:rPr lang="en-US" dirty="0" smtClean="0"/>
              <a:t> </a:t>
            </a:r>
            <a:r>
              <a:rPr lang="en-US" dirty="0" err="1" smtClean="0"/>
              <a:t>résbe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discus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látszik</a:t>
            </a:r>
            <a:endParaRPr lang="en-US" dirty="0" smtClean="0"/>
          </a:p>
          <a:p>
            <a:pPr lvl="1"/>
            <a:r>
              <a:rPr lang="en-US" dirty="0" smtClean="0"/>
              <a:t>CT </a:t>
            </a:r>
            <a:r>
              <a:rPr lang="mr-IN" dirty="0" smtClean="0"/>
              <a:t>–</a:t>
            </a:r>
            <a:r>
              <a:rPr lang="en-US" dirty="0" smtClean="0"/>
              <a:t> “3D </a:t>
            </a:r>
            <a:r>
              <a:rPr lang="en-US" dirty="0" err="1" smtClean="0"/>
              <a:t>kép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MRI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lágyrész</a:t>
            </a:r>
            <a:r>
              <a:rPr lang="en-US" dirty="0" smtClean="0"/>
              <a:t> </a:t>
            </a:r>
            <a:r>
              <a:rPr lang="en-US" dirty="0" err="1" smtClean="0"/>
              <a:t>vizsgálata</a:t>
            </a:r>
            <a:endParaRPr lang="en-US" dirty="0" smtClean="0"/>
          </a:p>
          <a:p>
            <a:pPr lvl="1"/>
            <a:r>
              <a:rPr lang="en-US" dirty="0" err="1" smtClean="0"/>
              <a:t>Arthoscopia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9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77" y="776688"/>
            <a:ext cx="3599472" cy="1969484"/>
          </a:xfrm>
          <a:prstGeom prst="rect">
            <a:avLst/>
          </a:prstGeom>
        </p:spPr>
      </p:pic>
      <p:pic>
        <p:nvPicPr>
          <p:cNvPr id="5" name="Picture 4" descr="ny_cs_tmi_rt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3" y="1258086"/>
            <a:ext cx="2658681" cy="2045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4149" y="776688"/>
            <a:ext cx="188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Panorámafelvétel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77" y="3286194"/>
            <a:ext cx="3525973" cy="1214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5075" y="4686784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Computer </a:t>
            </a:r>
            <a:r>
              <a:rPr lang="en-US" dirty="0" err="1" smtClean="0"/>
              <a:t>tomográfia</a:t>
            </a:r>
            <a:r>
              <a:rPr lang="en-US" dirty="0" smtClean="0"/>
              <a:t> (CT)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720" y="3554476"/>
            <a:ext cx="2396574" cy="1871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3176" y="5420227"/>
            <a:ext cx="264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Mágneses</a:t>
            </a:r>
            <a:r>
              <a:rPr lang="en-US" dirty="0" smtClean="0"/>
              <a:t> </a:t>
            </a:r>
            <a:r>
              <a:rPr lang="en-US" dirty="0" err="1" smtClean="0"/>
              <a:t>rezonanciás</a:t>
            </a:r>
            <a:r>
              <a:rPr lang="en-US" dirty="0" smtClean="0"/>
              <a:t> </a:t>
            </a:r>
            <a:r>
              <a:rPr lang="en-US" dirty="0" err="1" smtClean="0"/>
              <a:t>vizsgálat</a:t>
            </a:r>
            <a:r>
              <a:rPr lang="en-US" dirty="0" smtClean="0"/>
              <a:t> (</a:t>
            </a:r>
            <a:r>
              <a:rPr lang="en-US" dirty="0" err="1" smtClean="0"/>
              <a:t>porc</a:t>
            </a:r>
            <a:r>
              <a:rPr lang="en-US" dirty="0" smtClean="0"/>
              <a:t>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látszik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9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TMI </a:t>
            </a:r>
            <a:r>
              <a:rPr lang="en-US" dirty="0" err="1"/>
              <a:t>vizsgálata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Anamnézis</a:t>
            </a:r>
            <a:endParaRPr lang="en-US" dirty="0" smtClean="0"/>
          </a:p>
          <a:p>
            <a:r>
              <a:rPr lang="en-US" dirty="0" err="1" smtClean="0"/>
              <a:t>Funkciós</a:t>
            </a:r>
            <a:r>
              <a:rPr lang="en-US" dirty="0" smtClean="0"/>
              <a:t> </a:t>
            </a:r>
            <a:r>
              <a:rPr lang="en-US" dirty="0" err="1" smtClean="0"/>
              <a:t>vizsgálat</a:t>
            </a:r>
            <a:endParaRPr lang="en-US" dirty="0" smtClean="0"/>
          </a:p>
          <a:p>
            <a:pPr lvl="1"/>
            <a:r>
              <a:rPr lang="en-US" dirty="0" err="1" smtClean="0"/>
              <a:t>Megtekintés</a:t>
            </a:r>
            <a:endParaRPr lang="en-US" dirty="0" smtClean="0"/>
          </a:p>
          <a:p>
            <a:pPr lvl="1"/>
            <a:r>
              <a:rPr lang="en-US" dirty="0" err="1" smtClean="0"/>
              <a:t>Tapintás</a:t>
            </a:r>
            <a:endParaRPr lang="en-US" dirty="0" smtClean="0"/>
          </a:p>
          <a:p>
            <a:pPr lvl="1"/>
            <a:r>
              <a:rPr lang="en-US" dirty="0" err="1" smtClean="0"/>
              <a:t>Mérés</a:t>
            </a:r>
            <a:endParaRPr lang="en-US" dirty="0" smtClean="0"/>
          </a:p>
          <a:p>
            <a:pPr lvl="1"/>
            <a:r>
              <a:rPr lang="en-US" dirty="0" err="1" smtClean="0"/>
              <a:t>Hangjelenségek</a:t>
            </a:r>
            <a:r>
              <a:rPr lang="en-US" dirty="0" smtClean="0"/>
              <a:t> </a:t>
            </a:r>
            <a:r>
              <a:rPr lang="en-US" dirty="0" err="1" smtClean="0"/>
              <a:t>vizsgálata</a:t>
            </a:r>
            <a:endParaRPr lang="en-US" dirty="0" smtClean="0"/>
          </a:p>
          <a:p>
            <a:pPr lvl="1"/>
            <a:r>
              <a:rPr lang="en-US" dirty="0" err="1" smtClean="0"/>
              <a:t>Occlusiós</a:t>
            </a:r>
            <a:r>
              <a:rPr lang="en-US" dirty="0" smtClean="0"/>
              <a:t> </a:t>
            </a:r>
            <a:r>
              <a:rPr lang="en-US" dirty="0" err="1" smtClean="0"/>
              <a:t>analizis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413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803" y="1842515"/>
            <a:ext cx="2148181" cy="2079378"/>
          </a:xfrm>
          <a:prstGeom prst="rect">
            <a:avLst/>
          </a:prstGeom>
        </p:spPr>
      </p:pic>
      <p:pic>
        <p:nvPicPr>
          <p:cNvPr id="5" name="Picture 4" descr="ta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7" y="869907"/>
            <a:ext cx="3612886" cy="2312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087" y="3702917"/>
            <a:ext cx="2421884" cy="19602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4180" y="4293238"/>
            <a:ext cx="79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Mérés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81242" y="576010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Occlusios</a:t>
            </a:r>
            <a:r>
              <a:rPr lang="en-US" dirty="0" smtClean="0"/>
              <a:t> </a:t>
            </a:r>
            <a:r>
              <a:rPr lang="en-US" dirty="0" err="1" smtClean="0"/>
              <a:t>analízis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03902" y="101964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Tapintás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0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Betegpanaszok</a:t>
            </a:r>
            <a:r>
              <a:rPr lang="en-US" dirty="0"/>
              <a:t>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nehezen</a:t>
            </a:r>
            <a:r>
              <a:rPr lang="en-US" dirty="0" smtClean="0"/>
              <a:t> </a:t>
            </a:r>
            <a:r>
              <a:rPr lang="en-US" dirty="0" err="1" smtClean="0"/>
              <a:t>lokalizálható</a:t>
            </a:r>
            <a:r>
              <a:rPr lang="en-US" dirty="0" smtClean="0"/>
              <a:t> </a:t>
            </a:r>
            <a:r>
              <a:rPr lang="en-US" dirty="0" err="1"/>
              <a:t>állkapocstáji</a:t>
            </a:r>
            <a:r>
              <a:rPr lang="en-US" dirty="0"/>
              <a:t> </a:t>
            </a:r>
            <a:r>
              <a:rPr lang="en-US" dirty="0" err="1"/>
              <a:t>fájdalom</a:t>
            </a:r>
            <a:r>
              <a:rPr lang="en-US" dirty="0"/>
              <a:t> (80%), 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rágáskor</a:t>
            </a:r>
            <a:r>
              <a:rPr lang="en-US" dirty="0" smtClean="0"/>
              <a:t> </a:t>
            </a:r>
            <a:r>
              <a:rPr lang="en-US" dirty="0" err="1" smtClean="0"/>
              <a:t>fokozódó</a:t>
            </a:r>
            <a:r>
              <a:rPr lang="en-US" dirty="0" smtClean="0"/>
              <a:t> </a:t>
            </a:r>
            <a:r>
              <a:rPr lang="en-US" dirty="0" err="1"/>
              <a:t>fájdalom</a:t>
            </a:r>
            <a:r>
              <a:rPr lang="en-US" dirty="0"/>
              <a:t>, 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/>
              <a:t>szájnyitás</a:t>
            </a:r>
            <a:r>
              <a:rPr lang="en-US" dirty="0"/>
              <a:t> </a:t>
            </a:r>
            <a:r>
              <a:rPr lang="en-US" dirty="0" err="1"/>
              <a:t>korlátozottsága</a:t>
            </a:r>
            <a:r>
              <a:rPr lang="en-US" dirty="0"/>
              <a:t>, 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szájnyitáskor</a:t>
            </a:r>
            <a:r>
              <a:rPr lang="en-US" dirty="0" smtClean="0"/>
              <a:t> </a:t>
            </a:r>
            <a:r>
              <a:rPr lang="en-US" dirty="0" err="1" smtClean="0"/>
              <a:t>kattogó</a:t>
            </a:r>
            <a:r>
              <a:rPr lang="en-US" dirty="0" smtClean="0"/>
              <a:t> </a:t>
            </a:r>
            <a:r>
              <a:rPr lang="en-US" dirty="0"/>
              <a:t>hang a </a:t>
            </a:r>
            <a:r>
              <a:rPr lang="en-US" dirty="0" err="1"/>
              <a:t>fülben</a:t>
            </a:r>
            <a:r>
              <a:rPr lang="en-US" dirty="0"/>
              <a:t>, 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fülfájdalom</a:t>
            </a:r>
            <a:r>
              <a:rPr lang="en-US" dirty="0" smtClean="0"/>
              <a:t> </a:t>
            </a:r>
            <a:r>
              <a:rPr lang="en-US" dirty="0"/>
              <a:t>(30%), 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err="1"/>
              <a:t>fej</a:t>
            </a:r>
            <a:r>
              <a:rPr lang="en-US" dirty="0"/>
              <a:t>- </a:t>
            </a:r>
            <a:r>
              <a:rPr lang="en-US" dirty="0" err="1"/>
              <a:t>és</a:t>
            </a:r>
            <a:r>
              <a:rPr lang="en-US" dirty="0"/>
              <a:t>/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nyakfájdalom</a:t>
            </a:r>
            <a:r>
              <a:rPr lang="en-US" dirty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8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22" y="1361462"/>
            <a:ext cx="7310958" cy="41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1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51" y="817582"/>
            <a:ext cx="7565597" cy="1202485"/>
          </a:xfrm>
        </p:spPr>
        <p:txBody>
          <a:bodyPr>
            <a:noAutofit/>
          </a:bodyPr>
          <a:lstStyle/>
          <a:p>
            <a:r>
              <a:rPr lang="en-US" i="1" dirty="0"/>
              <a:t>A </a:t>
            </a:r>
            <a:r>
              <a:rPr lang="en-US" i="1" dirty="0" err="1" smtClean="0"/>
              <a:t>rágószervrendszer</a:t>
            </a:r>
            <a:r>
              <a:rPr lang="en-US" i="1" dirty="0" smtClean="0"/>
              <a:t> </a:t>
            </a:r>
            <a:r>
              <a:rPr lang="en-US" i="1" dirty="0" err="1" smtClean="0"/>
              <a:t>feladata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851" y="2119256"/>
            <a:ext cx="7565597" cy="4141715"/>
          </a:xfrm>
        </p:spPr>
        <p:txBody>
          <a:bodyPr>
            <a:noAutofit/>
          </a:bodyPr>
          <a:lstStyle/>
          <a:p>
            <a:r>
              <a:rPr lang="en-US" sz="2800" dirty="0" smtClean="0"/>
              <a:t> </a:t>
            </a:r>
            <a:r>
              <a:rPr lang="en-US" sz="2800" dirty="0" err="1" smtClean="0"/>
              <a:t>tápcsatornába</a:t>
            </a:r>
            <a:r>
              <a:rPr lang="en-US" sz="2800" dirty="0" smtClean="0"/>
              <a:t> </a:t>
            </a:r>
            <a:r>
              <a:rPr lang="en-US" sz="2800" dirty="0" err="1" smtClean="0"/>
              <a:t>kerülő</a:t>
            </a:r>
            <a:r>
              <a:rPr lang="en-US" sz="2800" dirty="0" smtClean="0"/>
              <a:t> </a:t>
            </a:r>
            <a:r>
              <a:rPr lang="en-US" sz="2800" dirty="0" err="1"/>
              <a:t>étel</a:t>
            </a:r>
            <a:r>
              <a:rPr lang="en-US" sz="2800" dirty="0"/>
              <a:t> </a:t>
            </a:r>
            <a:r>
              <a:rPr lang="en-US" sz="2800" dirty="0" err="1"/>
              <a:t>megragadása</a:t>
            </a:r>
            <a:r>
              <a:rPr lang="en-US" sz="2800" dirty="0"/>
              <a:t>, </a:t>
            </a:r>
            <a:endParaRPr lang="cs-CZ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</a:t>
            </a:r>
            <a:r>
              <a:rPr lang="en-US" sz="2800" dirty="0" err="1" smtClean="0"/>
              <a:t>felaprítása</a:t>
            </a:r>
            <a:r>
              <a:rPr lang="en-US" sz="2800" dirty="0" smtClean="0"/>
              <a:t> </a:t>
            </a:r>
            <a:endParaRPr lang="cs-CZ" sz="2800" dirty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nyállal</a:t>
            </a:r>
            <a:r>
              <a:rPr lang="en-US" sz="2800" dirty="0" smtClean="0"/>
              <a:t> </a:t>
            </a:r>
            <a:r>
              <a:rPr lang="en-US" sz="2800" dirty="0" err="1"/>
              <a:t>való</a:t>
            </a:r>
            <a:r>
              <a:rPr lang="en-US" sz="2800" dirty="0"/>
              <a:t> </a:t>
            </a:r>
            <a:r>
              <a:rPr lang="en-US" sz="2800" dirty="0" err="1" smtClean="0"/>
              <a:t>keverése</a:t>
            </a:r>
            <a:r>
              <a:rPr lang="en-US" sz="2800" dirty="0" smtClean="0"/>
              <a:t> </a:t>
            </a:r>
            <a:endParaRPr lang="cs-CZ" sz="2800" dirty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falat</a:t>
            </a:r>
            <a:r>
              <a:rPr lang="en-US" sz="2800" dirty="0" smtClean="0"/>
              <a:t> </a:t>
            </a:r>
            <a:r>
              <a:rPr lang="en-US" sz="2800" dirty="0" err="1"/>
              <a:t>képzése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/>
              <a:t>az</a:t>
            </a:r>
            <a:r>
              <a:rPr lang="en-US" sz="2800" dirty="0"/>
              <a:t> </a:t>
            </a:r>
            <a:r>
              <a:rPr lang="en-US" sz="2800" dirty="0" err="1"/>
              <a:t>emésztőcsatornába</a:t>
            </a:r>
            <a:r>
              <a:rPr lang="en-US" sz="2800" dirty="0"/>
              <a:t> </a:t>
            </a:r>
            <a:r>
              <a:rPr lang="en-US" sz="2800" dirty="0" err="1"/>
              <a:t>való</a:t>
            </a:r>
            <a:r>
              <a:rPr lang="en-US" sz="2800" dirty="0"/>
              <a:t> </a:t>
            </a:r>
            <a:r>
              <a:rPr lang="en-US" sz="2800" dirty="0" err="1" smtClean="0"/>
              <a:t>továbbítása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hangképzés</a:t>
            </a:r>
            <a:r>
              <a:rPr lang="en-US" sz="2800" dirty="0" smtClean="0"/>
              <a:t> </a:t>
            </a:r>
            <a:endParaRPr lang="cs-CZ" sz="2800" dirty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tapintó</a:t>
            </a:r>
            <a:r>
              <a:rPr lang="en-US" sz="2800" dirty="0" smtClean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 smtClean="0"/>
              <a:t>ízérző</a:t>
            </a:r>
            <a:r>
              <a:rPr lang="en-US" sz="2800" dirty="0" smtClean="0"/>
              <a:t> </a:t>
            </a:r>
            <a:r>
              <a:rPr lang="en-US" sz="2800" dirty="0" err="1"/>
              <a:t>érzékszerv</a:t>
            </a:r>
            <a:r>
              <a:rPr lang="en-US" sz="2800" dirty="0"/>
              <a:t> </a:t>
            </a:r>
            <a:endParaRPr lang="cs-CZ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563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90" y="840764"/>
            <a:ext cx="7415858" cy="54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710254"/>
            <a:ext cx="6965245" cy="1202485"/>
          </a:xfrm>
        </p:spPr>
        <p:txBody>
          <a:bodyPr/>
          <a:lstStyle/>
          <a:p>
            <a:r>
              <a:rPr lang="en-US" dirty="0" smtClean="0"/>
              <a:t>TMI </a:t>
            </a:r>
            <a:r>
              <a:rPr lang="en-US" dirty="0" err="1" smtClean="0"/>
              <a:t>részei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5647" y="1753072"/>
            <a:ext cx="7082687" cy="39699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dirty="0" err="1"/>
              <a:t>mandibula</a:t>
            </a:r>
            <a:r>
              <a:rPr lang="en-US" dirty="0"/>
              <a:t> </a:t>
            </a:r>
            <a:r>
              <a:rPr lang="en-US" dirty="0" err="1" smtClean="0"/>
              <a:t>fejecs</a:t>
            </a:r>
            <a:r>
              <a:rPr lang="cs-CZ" dirty="0" smtClean="0"/>
              <a:t> (</a:t>
            </a:r>
            <a:r>
              <a:rPr lang="cs-CZ" dirty="0" err="1" smtClean="0"/>
              <a:t>caput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)</a:t>
            </a:r>
          </a:p>
          <a:p>
            <a:r>
              <a:rPr lang="cs-CZ" dirty="0"/>
              <a:t> </a:t>
            </a:r>
            <a:r>
              <a:rPr lang="en-US" dirty="0" err="1"/>
              <a:t>ízületi</a:t>
            </a:r>
            <a:r>
              <a:rPr lang="en-US" dirty="0"/>
              <a:t> </a:t>
            </a:r>
            <a:r>
              <a:rPr lang="en-US" dirty="0" err="1"/>
              <a:t>porckorong</a:t>
            </a:r>
            <a:r>
              <a:rPr lang="en-US" dirty="0"/>
              <a:t> (discus </a:t>
            </a:r>
            <a:r>
              <a:rPr lang="en-US" dirty="0" err="1"/>
              <a:t>articularis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temporale</a:t>
            </a:r>
            <a:r>
              <a:rPr lang="en-US" dirty="0"/>
              <a:t> </a:t>
            </a:r>
            <a:r>
              <a:rPr lang="en-US" dirty="0" err="1"/>
              <a:t>által</a:t>
            </a:r>
            <a:r>
              <a:rPr lang="en-US" dirty="0"/>
              <a:t> </a:t>
            </a:r>
            <a:r>
              <a:rPr lang="en-US" dirty="0" err="1"/>
              <a:t>képzett</a:t>
            </a:r>
            <a:r>
              <a:rPr lang="en-US" dirty="0"/>
              <a:t> </a:t>
            </a:r>
            <a:r>
              <a:rPr lang="en-US" dirty="0" err="1"/>
              <a:t>ízületi</a:t>
            </a:r>
            <a:r>
              <a:rPr lang="en-US" dirty="0"/>
              <a:t> </a:t>
            </a:r>
            <a:r>
              <a:rPr lang="en-US" dirty="0" err="1" smtClean="0"/>
              <a:t>árok</a:t>
            </a:r>
            <a:r>
              <a:rPr lang="en-US" dirty="0" smtClean="0"/>
              <a:t> </a:t>
            </a:r>
          </a:p>
          <a:p>
            <a:pPr marL="365760" lvl="1" indent="0">
              <a:buNone/>
            </a:pPr>
            <a:r>
              <a:rPr lang="en-US" dirty="0"/>
              <a:t>(pars </a:t>
            </a:r>
            <a:r>
              <a:rPr lang="en-US" dirty="0" err="1"/>
              <a:t>squamosa</a:t>
            </a:r>
            <a:r>
              <a:rPr lang="en-US" dirty="0"/>
              <a:t>: 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 smtClean="0"/>
              <a:t>fossa </a:t>
            </a:r>
            <a:r>
              <a:rPr lang="en-US" dirty="0" err="1"/>
              <a:t>mandibularis</a:t>
            </a:r>
            <a:r>
              <a:rPr lang="en-US" dirty="0"/>
              <a:t> </a:t>
            </a:r>
            <a:r>
              <a:rPr lang="en-US" dirty="0" err="1" smtClean="0"/>
              <a:t>és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 smtClean="0"/>
              <a:t> </a:t>
            </a:r>
            <a:r>
              <a:rPr lang="en-US" dirty="0" err="1"/>
              <a:t>tuberculum</a:t>
            </a:r>
            <a:r>
              <a:rPr lang="en-US" dirty="0"/>
              <a:t> </a:t>
            </a:r>
            <a:r>
              <a:rPr lang="en-US" dirty="0" err="1"/>
              <a:t>articulare</a:t>
            </a:r>
            <a:r>
              <a:rPr lang="en-US" dirty="0"/>
              <a:t>)</a:t>
            </a:r>
            <a:r>
              <a:rPr lang="cs-CZ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/>
              <a:t>ízületi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(</a:t>
            </a:r>
            <a:r>
              <a:rPr lang="en-US" dirty="0" err="1"/>
              <a:t>capsula</a:t>
            </a:r>
            <a:r>
              <a:rPr lang="en-US" dirty="0"/>
              <a:t> </a:t>
            </a:r>
            <a:r>
              <a:rPr lang="en-US" dirty="0" err="1"/>
              <a:t>articularis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 smtClean="0"/>
              <a:t>izületi</a:t>
            </a:r>
            <a:r>
              <a:rPr lang="en-US" dirty="0" smtClean="0"/>
              <a:t> </a:t>
            </a:r>
            <a:r>
              <a:rPr lang="en-US" dirty="0" err="1" smtClean="0"/>
              <a:t>rés</a:t>
            </a:r>
            <a:r>
              <a:rPr lang="en-US" dirty="0" smtClean="0"/>
              <a:t>:</a:t>
            </a:r>
          </a:p>
          <a:p>
            <a:pPr marL="365760" lvl="1" indent="0">
              <a:buNone/>
            </a:pPr>
            <a:r>
              <a:rPr lang="en-US" dirty="0"/>
              <a:t>disco-temporalis, 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 smtClean="0"/>
              <a:t>disco</a:t>
            </a:r>
            <a:r>
              <a:rPr lang="en-US" dirty="0"/>
              <a:t>-</a:t>
            </a:r>
            <a:r>
              <a:rPr lang="en-US" dirty="0" err="1"/>
              <a:t>mandibularis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299" y="3011470"/>
            <a:ext cx="2675753" cy="318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8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51" y="817582"/>
            <a:ext cx="7583483" cy="1202485"/>
          </a:xfrm>
        </p:spPr>
        <p:txBody>
          <a:bodyPr>
            <a:normAutofit/>
          </a:bodyPr>
          <a:lstStyle/>
          <a:p>
            <a:r>
              <a:rPr lang="en-US" sz="3600" dirty="0" err="1"/>
              <a:t>Á</a:t>
            </a:r>
            <a:r>
              <a:rPr lang="en-US" sz="3600" dirty="0" err="1" smtClean="0"/>
              <a:t>llkapocsízület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 err="1"/>
              <a:t>articulatio</a:t>
            </a:r>
            <a:r>
              <a:rPr lang="en-US" sz="3600" dirty="0"/>
              <a:t> </a:t>
            </a:r>
            <a:r>
              <a:rPr lang="en-US" sz="3600" dirty="0" err="1"/>
              <a:t>temporomandibularis</a:t>
            </a:r>
            <a:r>
              <a:rPr lang="en-US" sz="3600" dirty="0"/>
              <a:t>)</a:t>
            </a:r>
            <a:r>
              <a:rPr lang="cs-CZ" sz="3600" dirty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</a:t>
            </a:r>
            <a:r>
              <a:rPr lang="en-US" dirty="0" err="1"/>
              <a:t>korlátolt</a:t>
            </a:r>
            <a:r>
              <a:rPr lang="en-US" dirty="0"/>
              <a:t>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ízület</a:t>
            </a:r>
            <a:r>
              <a:rPr lang="cs-CZ" dirty="0"/>
              <a:t> </a:t>
            </a:r>
            <a:r>
              <a:rPr lang="cs-CZ" dirty="0" smtClean="0"/>
              <a:t>(a </a:t>
            </a:r>
            <a:r>
              <a:rPr lang="cs-CZ" dirty="0" err="1"/>
              <a:t>tér</a:t>
            </a:r>
            <a:r>
              <a:rPr lang="cs-CZ" dirty="0"/>
              <a:t> </a:t>
            </a:r>
            <a:r>
              <a:rPr lang="cs-CZ" dirty="0" err="1"/>
              <a:t>minden</a:t>
            </a:r>
            <a:r>
              <a:rPr lang="cs-CZ" dirty="0"/>
              <a:t> </a:t>
            </a:r>
            <a:r>
              <a:rPr lang="cs-CZ" dirty="0" err="1"/>
              <a:t>irányába</a:t>
            </a:r>
            <a:r>
              <a:rPr lang="cs-CZ" dirty="0"/>
              <a:t> </a:t>
            </a:r>
            <a:r>
              <a:rPr lang="cs-CZ" dirty="0" err="1"/>
              <a:t>képes</a:t>
            </a:r>
            <a:r>
              <a:rPr lang="cs-CZ" dirty="0"/>
              <a:t> </a:t>
            </a:r>
            <a:r>
              <a:rPr lang="cs-CZ" dirty="0" err="1"/>
              <a:t>kisebb-nagyobb</a:t>
            </a:r>
            <a:r>
              <a:rPr lang="cs-CZ" dirty="0"/>
              <a:t> </a:t>
            </a:r>
            <a:r>
              <a:rPr lang="cs-CZ" dirty="0" err="1"/>
              <a:t>mértékben</a:t>
            </a:r>
            <a:r>
              <a:rPr lang="cs-CZ" dirty="0"/>
              <a:t> </a:t>
            </a:r>
            <a:r>
              <a:rPr lang="cs-CZ" dirty="0" err="1"/>
              <a:t>elmozdulásokat</a:t>
            </a:r>
            <a:r>
              <a:rPr lang="cs-CZ" dirty="0"/>
              <a:t> </a:t>
            </a:r>
            <a:r>
              <a:rPr lang="cs-CZ" dirty="0" err="1" smtClean="0"/>
              <a:t>végezni</a:t>
            </a:r>
            <a:r>
              <a:rPr lang="cs-CZ" dirty="0"/>
              <a:t>)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 smtClean="0"/>
          </a:p>
          <a:p>
            <a:r>
              <a:rPr lang="cs-CZ" dirty="0"/>
              <a:t> </a:t>
            </a:r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különálló</a:t>
            </a:r>
            <a:r>
              <a:rPr lang="en-US" dirty="0"/>
              <a:t> </a:t>
            </a:r>
            <a:r>
              <a:rPr lang="en-US" dirty="0" err="1" smtClean="0"/>
              <a:t>ízület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err="1"/>
              <a:t>páros</a:t>
            </a:r>
            <a:r>
              <a:rPr lang="en-US" dirty="0"/>
              <a:t> </a:t>
            </a:r>
            <a:r>
              <a:rPr lang="en-US" dirty="0" err="1"/>
              <a:t>ízületet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mandibula</a:t>
            </a:r>
            <a:r>
              <a:rPr lang="en-US" dirty="0" smtClean="0"/>
              <a:t> </a:t>
            </a:r>
            <a:r>
              <a:rPr lang="en-US" dirty="0" err="1" smtClean="0"/>
              <a:t>összeköti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mozgás</a:t>
            </a:r>
            <a:r>
              <a:rPr lang="en-US" dirty="0"/>
              <a:t>, </a:t>
            </a:r>
            <a:r>
              <a:rPr lang="en-US" dirty="0" err="1" smtClean="0"/>
              <a:t>amely</a:t>
            </a:r>
            <a:r>
              <a:rPr lang="en-US" dirty="0" smtClean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oldali</a:t>
            </a:r>
            <a:r>
              <a:rPr lang="en-US" dirty="0"/>
              <a:t> </a:t>
            </a:r>
            <a:r>
              <a:rPr lang="en-US" dirty="0" err="1"/>
              <a:t>ízületben</a:t>
            </a:r>
            <a:r>
              <a:rPr lang="en-US" dirty="0"/>
              <a:t> </a:t>
            </a:r>
            <a:r>
              <a:rPr lang="en-US" dirty="0" err="1"/>
              <a:t>végbemegy</a:t>
            </a:r>
            <a:r>
              <a:rPr lang="en-US" dirty="0"/>
              <a:t>, </a:t>
            </a:r>
            <a:r>
              <a:rPr lang="en-US" dirty="0" err="1"/>
              <a:t>hatással</a:t>
            </a:r>
            <a:r>
              <a:rPr lang="en-US" dirty="0"/>
              <a:t> </a:t>
            </a:r>
            <a:r>
              <a:rPr lang="en-US" dirty="0" err="1"/>
              <a:t>bír</a:t>
            </a:r>
            <a:r>
              <a:rPr lang="en-US" dirty="0"/>
              <a:t> a </a:t>
            </a:r>
            <a:r>
              <a:rPr lang="en-US" dirty="0" err="1"/>
              <a:t>másik</a:t>
            </a:r>
            <a:r>
              <a:rPr lang="en-US" dirty="0"/>
              <a:t> </a:t>
            </a:r>
            <a:r>
              <a:rPr lang="en-US" dirty="0" err="1"/>
              <a:t>ízületben</a:t>
            </a:r>
            <a:r>
              <a:rPr lang="en-US" dirty="0"/>
              <a:t> </a:t>
            </a:r>
            <a:r>
              <a:rPr lang="en-US" dirty="0" err="1"/>
              <a:t>zajló</a:t>
            </a:r>
            <a:r>
              <a:rPr lang="en-US" dirty="0"/>
              <a:t> </a:t>
            </a:r>
            <a:r>
              <a:rPr lang="en-US" dirty="0" err="1"/>
              <a:t>folyamatokra</a:t>
            </a:r>
            <a:r>
              <a:rPr lang="en-US" dirty="0"/>
              <a:t> is. </a:t>
            </a: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állkapocs</a:t>
            </a:r>
            <a:r>
              <a:rPr lang="en-US" dirty="0"/>
              <a:t> </a:t>
            </a:r>
            <a:r>
              <a:rPr lang="en-US" dirty="0" err="1"/>
              <a:t>nyugalmi</a:t>
            </a:r>
            <a:r>
              <a:rPr lang="en-US" dirty="0"/>
              <a:t> </a:t>
            </a:r>
            <a:r>
              <a:rPr lang="en-US" dirty="0" err="1" smtClean="0"/>
              <a:t>helyzete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mandibulafejecsek</a:t>
            </a:r>
            <a:r>
              <a:rPr lang="en-US" dirty="0" smtClean="0"/>
              <a:t> </a:t>
            </a:r>
            <a:r>
              <a:rPr lang="en-US" dirty="0" err="1" smtClean="0"/>
              <a:t>feszülésmentesen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ízületi</a:t>
            </a:r>
            <a:r>
              <a:rPr lang="en-US" dirty="0"/>
              <a:t> </a:t>
            </a:r>
            <a:r>
              <a:rPr lang="en-US" dirty="0" err="1"/>
              <a:t>árok</a:t>
            </a:r>
            <a:r>
              <a:rPr lang="en-US" dirty="0"/>
              <a:t> </a:t>
            </a:r>
            <a:r>
              <a:rPr lang="en-US" dirty="0" err="1"/>
              <a:t>közepén</a:t>
            </a:r>
            <a:r>
              <a:rPr lang="en-US" dirty="0"/>
              <a:t> </a:t>
            </a:r>
            <a:r>
              <a:rPr lang="en-US" dirty="0" err="1"/>
              <a:t>találhatók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A  </a:t>
            </a:r>
            <a:r>
              <a:rPr lang="en-US" dirty="0" err="1" smtClean="0"/>
              <a:t>gravitációs</a:t>
            </a:r>
            <a:r>
              <a:rPr lang="en-US" dirty="0" smtClean="0"/>
              <a:t> </a:t>
            </a:r>
            <a:r>
              <a:rPr lang="en-US" dirty="0" err="1" smtClean="0"/>
              <a:t>erőt</a:t>
            </a:r>
            <a:r>
              <a:rPr lang="en-US" dirty="0" smtClean="0"/>
              <a:t> </a:t>
            </a:r>
            <a:r>
              <a:rPr lang="en-US" dirty="0" err="1" smtClean="0"/>
              <a:t>ellensúlyozza</a:t>
            </a:r>
            <a:r>
              <a:rPr lang="en-US" dirty="0" smtClean="0"/>
              <a:t> a </a:t>
            </a:r>
            <a:r>
              <a:rPr lang="en-US" dirty="0" err="1" smtClean="0"/>
              <a:t>szájzáró</a:t>
            </a:r>
            <a:r>
              <a:rPr lang="en-US" dirty="0" smtClean="0"/>
              <a:t> </a:t>
            </a:r>
            <a:r>
              <a:rPr lang="en-US" dirty="0" err="1" smtClean="0"/>
              <a:t>izmok</a:t>
            </a:r>
            <a:r>
              <a:rPr lang="en-US" dirty="0" smtClean="0"/>
              <a:t> </a:t>
            </a:r>
            <a:r>
              <a:rPr lang="en-US" dirty="0" err="1" smtClean="0"/>
              <a:t>tónusa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antagonista</a:t>
            </a:r>
            <a:r>
              <a:rPr lang="en-US" dirty="0"/>
              <a:t> </a:t>
            </a:r>
            <a:r>
              <a:rPr lang="en-US" dirty="0" err="1"/>
              <a:t>fogívek</a:t>
            </a:r>
            <a:r>
              <a:rPr lang="en-US" dirty="0"/>
              <a:t> </a:t>
            </a:r>
            <a:r>
              <a:rPr lang="en-US" dirty="0" err="1"/>
              <a:t>között</a:t>
            </a:r>
            <a:r>
              <a:rPr lang="en-US" dirty="0"/>
              <a:t> </a:t>
            </a:r>
            <a:r>
              <a:rPr lang="en-US" dirty="0" err="1"/>
              <a:t>távolság</a:t>
            </a:r>
            <a:r>
              <a:rPr lang="en-US" dirty="0"/>
              <a:t> </a:t>
            </a:r>
            <a:r>
              <a:rPr lang="en-US" dirty="0" err="1" smtClean="0"/>
              <a:t>mérhető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interokkluzális</a:t>
            </a:r>
            <a:r>
              <a:rPr lang="en-US" dirty="0"/>
              <a:t> </a:t>
            </a:r>
            <a:r>
              <a:rPr lang="en-US" dirty="0" err="1"/>
              <a:t>térköz</a:t>
            </a:r>
            <a:r>
              <a:rPr lang="en-US" dirty="0"/>
              <a:t>)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8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mandibula</a:t>
            </a:r>
            <a:r>
              <a:rPr lang="en-US" dirty="0" smtClean="0"/>
              <a:t> </a:t>
            </a:r>
            <a:r>
              <a:rPr lang="en-US" dirty="0" err="1"/>
              <a:t>mozgásai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Befolyásolja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Izület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fogazat</a:t>
            </a:r>
            <a:endParaRPr lang="en-US" dirty="0" smtClean="0"/>
          </a:p>
          <a:p>
            <a:r>
              <a:rPr lang="en-US" dirty="0" err="1" smtClean="0"/>
              <a:t>Tisztán</a:t>
            </a:r>
            <a:r>
              <a:rPr lang="en-US" dirty="0" smtClean="0"/>
              <a:t> </a:t>
            </a:r>
            <a:r>
              <a:rPr lang="en-US" dirty="0" err="1" smtClean="0"/>
              <a:t>izületi</a:t>
            </a:r>
            <a:r>
              <a:rPr lang="en-US" dirty="0" smtClean="0"/>
              <a:t> </a:t>
            </a:r>
            <a:r>
              <a:rPr lang="en-US" dirty="0" err="1" smtClean="0"/>
              <a:t>mozgás</a:t>
            </a:r>
            <a:r>
              <a:rPr lang="en-US" dirty="0" smtClean="0"/>
              <a:t>: </a:t>
            </a:r>
          </a:p>
          <a:p>
            <a:pPr marL="365760" lvl="1" indent="0">
              <a:buNone/>
            </a:pPr>
            <a:r>
              <a:rPr lang="en-US" dirty="0" err="1" smtClean="0"/>
              <a:t>Szabad</a:t>
            </a:r>
            <a:r>
              <a:rPr lang="en-US" dirty="0" smtClean="0"/>
              <a:t> </a:t>
            </a:r>
            <a:r>
              <a:rPr lang="en-US" dirty="0" err="1" smtClean="0"/>
              <a:t>mozgás</a:t>
            </a:r>
            <a:endParaRPr lang="en-US" dirty="0" smtClean="0"/>
          </a:p>
          <a:p>
            <a:r>
              <a:rPr lang="en-US" dirty="0" err="1"/>
              <a:t>fogak</a:t>
            </a:r>
            <a:r>
              <a:rPr lang="en-US" dirty="0"/>
              <a:t> </a:t>
            </a:r>
            <a:r>
              <a:rPr lang="en-US" dirty="0" err="1" smtClean="0"/>
              <a:t>által</a:t>
            </a:r>
            <a:r>
              <a:rPr lang="en-US" dirty="0" smtClean="0"/>
              <a:t> </a:t>
            </a:r>
            <a:r>
              <a:rPr lang="en-US" dirty="0" err="1" smtClean="0"/>
              <a:t>befolyásolt</a:t>
            </a:r>
            <a:r>
              <a:rPr lang="en-US" dirty="0" smtClean="0"/>
              <a:t> </a:t>
            </a:r>
            <a:r>
              <a:rPr lang="en-US" dirty="0" err="1" smtClean="0"/>
              <a:t>mozgás</a:t>
            </a:r>
            <a:r>
              <a:rPr lang="en-US" dirty="0" smtClean="0"/>
              <a:t>:</a:t>
            </a:r>
          </a:p>
          <a:p>
            <a:pPr marL="365760" lvl="1" indent="0">
              <a:buNone/>
            </a:pPr>
            <a:r>
              <a:rPr lang="en-US" dirty="0" err="1" smtClean="0"/>
              <a:t>Artikulációs</a:t>
            </a:r>
            <a:r>
              <a:rPr lang="en-US" dirty="0" smtClean="0"/>
              <a:t> </a:t>
            </a:r>
            <a:r>
              <a:rPr lang="en-US" dirty="0" err="1" smtClean="0"/>
              <a:t>mozgás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417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err="1"/>
              <a:t>fogak</a:t>
            </a:r>
            <a:r>
              <a:rPr lang="en-US" dirty="0"/>
              <a:t> </a:t>
            </a:r>
            <a:r>
              <a:rPr lang="en-US" dirty="0" err="1"/>
              <a:t>közötti</a:t>
            </a:r>
            <a:r>
              <a:rPr lang="en-US" dirty="0"/>
              <a:t> </a:t>
            </a:r>
            <a:r>
              <a:rPr lang="en-US" dirty="0" err="1" smtClean="0"/>
              <a:t>találkozások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u="sng" dirty="0" err="1" smtClean="0"/>
              <a:t>Interkuszpidációs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pozíció</a:t>
            </a:r>
            <a:r>
              <a:rPr lang="en-US" b="1" u="sng" dirty="0" smtClean="0"/>
              <a:t> </a:t>
            </a:r>
            <a:r>
              <a:rPr lang="en-US" dirty="0"/>
              <a:t>(IKP</a:t>
            </a:r>
            <a:r>
              <a:rPr lang="en-US" dirty="0" smtClean="0"/>
              <a:t>)</a:t>
            </a:r>
          </a:p>
          <a:p>
            <a:pPr marL="365760" lvl="1" indent="0">
              <a:buNone/>
            </a:pPr>
            <a:r>
              <a:rPr lang="en-US" dirty="0" smtClean="0"/>
              <a:t>a </a:t>
            </a:r>
            <a:r>
              <a:rPr lang="en-US" dirty="0" err="1"/>
              <a:t>mandibulának</a:t>
            </a:r>
            <a:r>
              <a:rPr lang="en-US" dirty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maxillához</a:t>
            </a:r>
            <a:r>
              <a:rPr lang="en-US" dirty="0"/>
              <a:t> </a:t>
            </a:r>
            <a:r>
              <a:rPr lang="en-US" dirty="0" err="1"/>
              <a:t>viszonyított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helyze</a:t>
            </a:r>
            <a:r>
              <a:rPr lang="en-US" dirty="0" smtClean="0"/>
              <a:t>, </a:t>
            </a:r>
            <a:r>
              <a:rPr lang="en-US" dirty="0" err="1" smtClean="0"/>
              <a:t>amelyben</a:t>
            </a:r>
            <a:r>
              <a:rPr lang="en-US" dirty="0" smtClean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 smtClean="0"/>
              <a:t>érintkező</a:t>
            </a:r>
            <a:r>
              <a:rPr lang="en-US" dirty="0" smtClean="0"/>
              <a:t> </a:t>
            </a:r>
            <a:r>
              <a:rPr lang="en-US" dirty="0" err="1"/>
              <a:t>antagonista</a:t>
            </a:r>
            <a:r>
              <a:rPr lang="en-US" dirty="0"/>
              <a:t> </a:t>
            </a:r>
            <a:r>
              <a:rPr lang="en-US" dirty="0" err="1"/>
              <a:t>fogak</a:t>
            </a:r>
            <a:r>
              <a:rPr lang="en-US" dirty="0"/>
              <a:t> a </a:t>
            </a:r>
            <a:r>
              <a:rPr lang="en-US" dirty="0" err="1" smtClean="0"/>
              <a:t>lehető</a:t>
            </a:r>
            <a:r>
              <a:rPr lang="en-US" dirty="0" smtClean="0"/>
              <a:t> </a:t>
            </a:r>
            <a:r>
              <a:rPr lang="en-US" dirty="0" err="1" smtClean="0"/>
              <a:t>legszorosabb</a:t>
            </a:r>
            <a:r>
              <a:rPr lang="en-US" dirty="0" smtClean="0"/>
              <a:t> </a:t>
            </a:r>
            <a:r>
              <a:rPr lang="en-US" dirty="0" err="1"/>
              <a:t>kontaktusban</a:t>
            </a:r>
            <a:r>
              <a:rPr lang="en-US" dirty="0"/>
              <a:t> </a:t>
            </a:r>
            <a:r>
              <a:rPr lang="en-US" dirty="0" err="1"/>
              <a:t>helyezkednek</a:t>
            </a:r>
            <a:r>
              <a:rPr lang="en-US" dirty="0"/>
              <a:t> el.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u="sng" dirty="0" err="1" smtClean="0"/>
              <a:t>Retrális</a:t>
            </a:r>
            <a:r>
              <a:rPr lang="en-US" b="1" u="sng" dirty="0" smtClean="0"/>
              <a:t> </a:t>
            </a:r>
            <a:r>
              <a:rPr lang="en-US" b="1" u="sng" dirty="0" err="1"/>
              <a:t>kontakt</a:t>
            </a:r>
            <a:r>
              <a:rPr lang="en-US" b="1" u="sng" dirty="0"/>
              <a:t> </a:t>
            </a:r>
            <a:r>
              <a:rPr lang="en-US" b="1" u="sng" dirty="0" err="1" smtClean="0"/>
              <a:t>pozíció</a:t>
            </a:r>
            <a:r>
              <a:rPr lang="en-US" b="1" u="sng" dirty="0" smtClean="0"/>
              <a:t> </a:t>
            </a:r>
            <a:r>
              <a:rPr lang="en-US" dirty="0" smtClean="0"/>
              <a:t>(RKP) </a:t>
            </a:r>
          </a:p>
          <a:p>
            <a:pPr marL="365760" lvl="1" indent="0">
              <a:buNone/>
            </a:pP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/>
              <a:t>ízületi</a:t>
            </a:r>
            <a:r>
              <a:rPr lang="en-US" dirty="0"/>
              <a:t> </a:t>
            </a:r>
            <a:r>
              <a:rPr lang="en-US" dirty="0" err="1"/>
              <a:t>fejek</a:t>
            </a:r>
            <a:r>
              <a:rPr lang="en-US" dirty="0"/>
              <a:t> </a:t>
            </a:r>
            <a:r>
              <a:rPr lang="en-US" dirty="0" err="1"/>
              <a:t>lehetséges</a:t>
            </a:r>
            <a:r>
              <a:rPr lang="en-US" dirty="0"/>
              <a:t> </a:t>
            </a:r>
            <a:r>
              <a:rPr lang="en-US" dirty="0" err="1" smtClean="0"/>
              <a:t>leghátsó</a:t>
            </a:r>
            <a:r>
              <a:rPr lang="en-US" dirty="0" smtClean="0"/>
              <a:t> </a:t>
            </a:r>
            <a:r>
              <a:rPr lang="en-US" dirty="0" err="1"/>
              <a:t>helyzetében</a:t>
            </a:r>
            <a:r>
              <a:rPr lang="en-US" dirty="0"/>
              <a:t> </a:t>
            </a:r>
            <a:r>
              <a:rPr lang="en-US" dirty="0" err="1" smtClean="0"/>
              <a:t>létrejövő</a:t>
            </a:r>
            <a:r>
              <a:rPr lang="en-US" dirty="0" smtClean="0"/>
              <a:t> </a:t>
            </a:r>
            <a:r>
              <a:rPr lang="en-US" dirty="0" err="1"/>
              <a:t>bármely</a:t>
            </a:r>
            <a:r>
              <a:rPr lang="en-US" dirty="0"/>
              <a:t> </a:t>
            </a:r>
            <a:r>
              <a:rPr lang="en-US" dirty="0" err="1" smtClean="0"/>
              <a:t>fogérintkezés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31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Okklúzio</a:t>
            </a:r>
            <a:r>
              <a:rPr lang="en-US" dirty="0" smtClean="0"/>
              <a:t>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állcsontok</a:t>
            </a:r>
            <a:r>
              <a:rPr lang="en-US" dirty="0"/>
              <a:t> </a:t>
            </a:r>
            <a:r>
              <a:rPr lang="en-US" dirty="0" err="1"/>
              <a:t>záródását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összezárt</a:t>
            </a:r>
            <a:r>
              <a:rPr lang="en-US" dirty="0"/>
              <a:t> </a:t>
            </a:r>
            <a:r>
              <a:rPr lang="en-US" dirty="0" err="1"/>
              <a:t>állapotát</a:t>
            </a:r>
            <a:r>
              <a:rPr lang="en-US" dirty="0"/>
              <a:t>, </a:t>
            </a:r>
            <a:r>
              <a:rPr lang="en-US" dirty="0" err="1"/>
              <a:t>és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antagonista</a:t>
            </a:r>
            <a:r>
              <a:rPr lang="en-US" dirty="0"/>
              <a:t> </a:t>
            </a:r>
            <a:r>
              <a:rPr lang="en-US" dirty="0" err="1"/>
              <a:t>fogívek</a:t>
            </a:r>
            <a:r>
              <a:rPr lang="en-US" dirty="0"/>
              <a:t> </a:t>
            </a:r>
            <a:r>
              <a:rPr lang="en-US" dirty="0" err="1"/>
              <a:t>fogai</a:t>
            </a:r>
            <a:r>
              <a:rPr lang="en-US" dirty="0"/>
              <a:t> (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fogművei</a:t>
            </a:r>
            <a:r>
              <a:rPr lang="en-US" dirty="0"/>
              <a:t>) </a:t>
            </a:r>
            <a:r>
              <a:rPr lang="en-US" dirty="0" err="1"/>
              <a:t>között</a:t>
            </a:r>
            <a:r>
              <a:rPr lang="en-US" dirty="0"/>
              <a:t> </a:t>
            </a:r>
            <a:r>
              <a:rPr lang="en-US" dirty="0" err="1" smtClean="0"/>
              <a:t>létrejövő</a:t>
            </a:r>
            <a:r>
              <a:rPr lang="en-US" dirty="0" smtClean="0"/>
              <a:t> </a:t>
            </a:r>
            <a:r>
              <a:rPr lang="en-US" dirty="0" err="1"/>
              <a:t>bármely</a:t>
            </a:r>
            <a:r>
              <a:rPr lang="en-US" dirty="0"/>
              <a:t> </a:t>
            </a:r>
            <a:r>
              <a:rPr lang="en-US" dirty="0" err="1"/>
              <a:t>érintkezést</a:t>
            </a:r>
            <a:r>
              <a:rPr lang="en-US" dirty="0"/>
              <a:t> </a:t>
            </a:r>
            <a:r>
              <a:rPr lang="en-US" dirty="0" err="1"/>
              <a:t>okklúziónak</a:t>
            </a:r>
            <a:r>
              <a:rPr lang="en-US" dirty="0"/>
              <a:t> </a:t>
            </a:r>
            <a:r>
              <a:rPr lang="en-US" dirty="0" err="1"/>
              <a:t>nevezzük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5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348</TotalTime>
  <Words>720</Words>
  <Application>Microsoft Macintosh PowerPoint</Application>
  <PresentationFormat>On-screen Show (4:3)</PresentationFormat>
  <Paragraphs>174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Pushpin</vt:lpstr>
      <vt:lpstr>Az állkapocsízületi betegségek</vt:lpstr>
      <vt:lpstr>A rágószervrendszer részei</vt:lpstr>
      <vt:lpstr>A rágószervrendszer feladata </vt:lpstr>
      <vt:lpstr>TMI részei</vt:lpstr>
      <vt:lpstr>Állkapocsízület  (articulatio temporomandibularis) </vt:lpstr>
      <vt:lpstr>Az állkapocs nyugalmi helyzete</vt:lpstr>
      <vt:lpstr>A mandibula mozgásai </vt:lpstr>
      <vt:lpstr>A fogak közötti találkozások</vt:lpstr>
      <vt:lpstr>Okklúzió</vt:lpstr>
      <vt:lpstr>A mandibula mozgásai</vt:lpstr>
      <vt:lpstr>Az állkapocs alapmozgásai  </vt:lpstr>
      <vt:lpstr>Az állkapocs eloőretolása és hátrahúzása </vt:lpstr>
      <vt:lpstr>A mandibula oldalirányú elmozdulásai </vt:lpstr>
      <vt:lpstr>TMI betegségek</vt:lpstr>
      <vt:lpstr>Hemifacialis microsomia</vt:lpstr>
      <vt:lpstr>Condilaris hyperplasia (születés után kialakuló elváltozás)</vt:lpstr>
      <vt:lpstr>TMI betegségek</vt:lpstr>
      <vt:lpstr>TMI betegségek</vt:lpstr>
      <vt:lpstr>TMI betegségek</vt:lpstr>
      <vt:lpstr>Elülső mandibulaficam</vt:lpstr>
      <vt:lpstr>TMI betegségek</vt:lpstr>
      <vt:lpstr>TMI betegségek</vt:lpstr>
      <vt:lpstr>TMI diszfunkció</vt:lpstr>
      <vt:lpstr>TMI vizsgálata</vt:lpstr>
      <vt:lpstr>PowerPoint Presentation</vt:lpstr>
      <vt:lpstr>TMI vizsgálata</vt:lpstr>
      <vt:lpstr>PowerPoint Presentation</vt:lpstr>
      <vt:lpstr>Betegpanaszok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Gábor Ackermann</dc:creator>
  <cp:lastModifiedBy>Gábor Ackermann</cp:lastModifiedBy>
  <cp:revision>35</cp:revision>
  <dcterms:created xsi:type="dcterms:W3CDTF">2020-03-20T20:53:08Z</dcterms:created>
  <dcterms:modified xsi:type="dcterms:W3CDTF">2020-03-21T10:50:56Z</dcterms:modified>
</cp:coreProperties>
</file>