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69" r:id="rId4"/>
    <p:sldId id="282" r:id="rId5"/>
    <p:sldId id="283" r:id="rId6"/>
    <p:sldId id="285" r:id="rId7"/>
    <p:sldId id="284" r:id="rId8"/>
    <p:sldId id="286" r:id="rId9"/>
    <p:sldId id="287" r:id="rId10"/>
    <p:sldId id="258" r:id="rId11"/>
    <p:sldId id="276" r:id="rId12"/>
    <p:sldId id="261" r:id="rId13"/>
    <p:sldId id="277" r:id="rId14"/>
    <p:sldId id="278" r:id="rId15"/>
    <p:sldId id="279" r:id="rId16"/>
    <p:sldId id="259" r:id="rId17"/>
    <p:sldId id="280" r:id="rId18"/>
    <p:sldId id="262" r:id="rId19"/>
    <p:sldId id="263" r:id="rId20"/>
    <p:sldId id="281" r:id="rId21"/>
    <p:sldId id="288" r:id="rId22"/>
    <p:sldId id="264" r:id="rId23"/>
    <p:sldId id="289" r:id="rId24"/>
    <p:sldId id="290" r:id="rId25"/>
    <p:sldId id="291" r:id="rId26"/>
    <p:sldId id="322" r:id="rId27"/>
    <p:sldId id="323" r:id="rId28"/>
    <p:sldId id="324" r:id="rId29"/>
    <p:sldId id="325" r:id="rId30"/>
    <p:sldId id="326" r:id="rId31"/>
    <p:sldId id="267" r:id="rId32"/>
    <p:sldId id="292" r:id="rId33"/>
    <p:sldId id="293" r:id="rId34"/>
    <p:sldId id="294" r:id="rId35"/>
    <p:sldId id="295" r:id="rId36"/>
    <p:sldId id="300" r:id="rId37"/>
    <p:sldId id="297" r:id="rId38"/>
    <p:sldId id="296" r:id="rId39"/>
    <p:sldId id="298" r:id="rId40"/>
    <p:sldId id="299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6" r:id="rId51"/>
    <p:sldId id="310" r:id="rId52"/>
    <p:sldId id="311" r:id="rId53"/>
    <p:sldId id="312" r:id="rId54"/>
    <p:sldId id="313" r:id="rId55"/>
    <p:sldId id="314" r:id="rId56"/>
    <p:sldId id="317" r:id="rId57"/>
    <p:sldId id="315" r:id="rId58"/>
    <p:sldId id="318" r:id="rId59"/>
    <p:sldId id="319" r:id="rId60"/>
    <p:sldId id="320" r:id="rId61"/>
    <p:sldId id="321" r:id="rId62"/>
    <p:sldId id="327" r:id="rId63"/>
    <p:sldId id="328" r:id="rId64"/>
    <p:sldId id="329" r:id="rId65"/>
    <p:sldId id="330" r:id="rId66"/>
    <p:sldId id="331" r:id="rId67"/>
    <p:sldId id="332" r:id="rId68"/>
    <p:sldId id="335" r:id="rId69"/>
    <p:sldId id="333" r:id="rId70"/>
    <p:sldId id="334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88" autoAdjust="0"/>
    <p:restoredTop sz="94692"/>
  </p:normalViewPr>
  <p:slideViewPr>
    <p:cSldViewPr snapToGrid="0">
      <p:cViewPr varScale="1">
        <p:scale>
          <a:sx n="89" d="100"/>
          <a:sy n="89" d="100"/>
        </p:scale>
        <p:origin x="17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C6EFE-25C1-BF41-993E-AA00778EDD7B}" type="datetimeFigureOut">
              <a:rPr lang="hu-HU" smtClean="0"/>
              <a:t>2020. 11. 12.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787C1-8ABE-EE4B-9A1B-319A9E7590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958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787C1-8ABE-EE4B-9A1B-319A9E7590A1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710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Mesiodens</a:t>
            </a:r>
            <a:r>
              <a:rPr lang="hu-HU" dirty="0"/>
              <a:t> – számfeletti fog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787C1-8ABE-EE4B-9A1B-319A9E7590A1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431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hu.wikipedia.org/wiki/Sej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1A9CB9-F531-48D3-A506-95FE253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D39BF5-DFD4-40A5-8009-2EA1391AB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691" y="494556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személy, ülő, fiatal, nő látható&#10;&#10;Automatikusan generált leírás">
            <a:extLst>
              <a:ext uri="{FF2B5EF4-FFF2-40B4-BE49-F238E27FC236}">
                <a16:creationId xmlns:a16="http://schemas.microsoft.com/office/drawing/2014/main" id="{35B6F3F2-DB31-F64F-BC88-694999F03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161" r="1" b="661"/>
          <a:stretch/>
        </p:blipFill>
        <p:spPr>
          <a:xfrm>
            <a:off x="480691" y="494555"/>
            <a:ext cx="11227442" cy="588329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0F723F-8F96-43F7-9D99-0D837624E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020" y="577316"/>
            <a:ext cx="11056826" cy="5728876"/>
            <a:chOff x="574020" y="519524"/>
            <a:chExt cx="11056826" cy="57288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1B4D856-F364-4DDD-BC91-4D024A825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75937" y="519524"/>
              <a:ext cx="246888" cy="246888"/>
              <a:chOff x="582041" y="6001512"/>
              <a:chExt cx="246888" cy="246888"/>
            </a:xfrm>
          </p:grpSpPr>
          <p:sp useBgFill="1">
            <p:nvSpPr>
              <p:cNvPr id="30" name="Oval 25">
                <a:extLst>
                  <a:ext uri="{FF2B5EF4-FFF2-40B4-BE49-F238E27FC236}">
                    <a16:creationId xmlns:a16="http://schemas.microsoft.com/office/drawing/2014/main" id="{72F1CBC0-365A-4E91-A63B-B7599EDED5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49879"/>
                <a:ext cx="155448" cy="155448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Donut 38">
                <a:extLst>
                  <a:ext uri="{FF2B5EF4-FFF2-40B4-BE49-F238E27FC236}">
                    <a16:creationId xmlns:a16="http://schemas.microsoft.com/office/drawing/2014/main" id="{BE55A32E-C79F-4FD7-8BA4-7F3613D7BE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041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2DCA41-FD40-45D5-A909-60754B580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83958" y="6001512"/>
              <a:ext cx="246888" cy="246888"/>
              <a:chOff x="590062" y="6001512"/>
              <a:chExt cx="246888" cy="246888"/>
            </a:xfrm>
          </p:grpSpPr>
          <p:sp useBgFill="1">
            <p:nvSpPr>
              <p:cNvPr id="32" name="Oval 23">
                <a:extLst>
                  <a:ext uri="{FF2B5EF4-FFF2-40B4-BE49-F238E27FC236}">
                    <a16:creationId xmlns:a16="http://schemas.microsoft.com/office/drawing/2014/main" id="{03F3D55A-B20B-496C-B8DC-9E0C593E9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342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Donut 36">
                <a:extLst>
                  <a:ext uri="{FF2B5EF4-FFF2-40B4-BE49-F238E27FC236}">
                    <a16:creationId xmlns:a16="http://schemas.microsoft.com/office/drawing/2014/main" id="{60221C8D-9A7A-4F34-AEE0-CF6BE6A4F0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062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419ED5-1433-4FFB-A272-D18229B04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34" name="Oval 21">
                <a:extLst>
                  <a:ext uri="{FF2B5EF4-FFF2-40B4-BE49-F238E27FC236}">
                    <a16:creationId xmlns:a16="http://schemas.microsoft.com/office/drawing/2014/main" id="{8CBEE95B-136E-45DC-90DC-5E7C76EB4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46304" cy="146304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Donut 34">
                <a:extLst>
                  <a:ext uri="{FF2B5EF4-FFF2-40B4-BE49-F238E27FC236}">
                    <a16:creationId xmlns:a16="http://schemas.microsoft.com/office/drawing/2014/main" id="{7A142A39-09DE-427E-98BE-AB81BBA21A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260297-94CB-4B81-B325-16CE9D23D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20" name="Oval 19">
                <a:extLst>
                  <a:ext uri="{FF2B5EF4-FFF2-40B4-BE49-F238E27FC236}">
                    <a16:creationId xmlns:a16="http://schemas.microsoft.com/office/drawing/2014/main" id="{2CFE29B2-BBC3-4B31-9C8A-D8378E5CE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Donut 32">
                <a:extLst>
                  <a:ext uri="{FF2B5EF4-FFF2-40B4-BE49-F238E27FC236}">
                    <a16:creationId xmlns:a16="http://schemas.microsoft.com/office/drawing/2014/main" id="{9A38BB73-EDDD-49D1-A06C-2B793E000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24403" y="1113698"/>
            <a:ext cx="8229600" cy="2345264"/>
          </a:xfrm>
        </p:spPr>
        <p:txBody>
          <a:bodyPr>
            <a:normAutofit/>
          </a:bodyPr>
          <a:lstStyle/>
          <a:p>
            <a:r>
              <a:rPr lang="hu-HU" sz="7200" b="1">
                <a:solidFill>
                  <a:schemeClr val="bg1"/>
                </a:solidFill>
              </a:rPr>
              <a:t>Gyermekfogászat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53003" y="3729894"/>
            <a:ext cx="7772400" cy="1320802"/>
          </a:xfrm>
        </p:spPr>
        <p:txBody>
          <a:bodyPr>
            <a:normAutofit/>
          </a:bodyPr>
          <a:lstStyle/>
          <a:p>
            <a:r>
              <a:rPr lang="hu-HU" b="1">
                <a:solidFill>
                  <a:schemeClr val="bg1"/>
                </a:solidFill>
              </a:rPr>
              <a:t>Szabados Tímea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35029A-5B59-4B80-8F56-B7BB132D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70123" y="3594428"/>
            <a:ext cx="8138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4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accent6"/>
                </a:solidFill>
              </a:rPr>
              <a:t>2. Fogazat fejlődése, előtörése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solidFill>
                  <a:srgbClr val="800000"/>
                </a:solidFill>
              </a:rPr>
              <a:t>Egy</a:t>
            </a:r>
            <a:r>
              <a:rPr lang="en-US" sz="2800" dirty="0">
                <a:solidFill>
                  <a:srgbClr val="800000"/>
                </a:solidFill>
              </a:rPr>
              <a:t> fog - </a:t>
            </a:r>
            <a:r>
              <a:rPr lang="en-US" sz="2800" b="1" dirty="0" err="1">
                <a:solidFill>
                  <a:srgbClr val="800000"/>
                </a:solidFill>
              </a:rPr>
              <a:t>fogcsírának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 err="1">
                <a:solidFill>
                  <a:srgbClr val="800000"/>
                </a:solidFill>
              </a:rPr>
              <a:t>nevezett</a:t>
            </a:r>
            <a:r>
              <a:rPr lang="en-US" sz="2800" dirty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  <a:hlinkClick r:id="rId2"/>
              </a:rPr>
              <a:t>sejttömörülésből alakul ki.</a:t>
            </a:r>
            <a:endParaRPr lang="en-US" sz="2800" dirty="0">
              <a:solidFill>
                <a:srgbClr val="800000"/>
              </a:solidFill>
            </a:endParaRPr>
          </a:p>
          <a:p>
            <a:pPr marL="457200" indent="-457200">
              <a:buAutoNum type="arabicPeriod"/>
            </a:pPr>
            <a:r>
              <a:rPr lang="hu-HU" sz="2800" dirty="0" err="1"/>
              <a:t>Proliferátiós</a:t>
            </a:r>
            <a:r>
              <a:rPr lang="hu-HU" sz="2800" dirty="0"/>
              <a:t> szakasz</a:t>
            </a:r>
          </a:p>
          <a:p>
            <a:pPr marL="457200" indent="-457200">
              <a:buAutoNum type="arabicPeriod"/>
            </a:pPr>
            <a:r>
              <a:rPr lang="hu-HU" sz="2800" dirty="0" err="1"/>
              <a:t>Hisztodifferenciálódás</a:t>
            </a:r>
            <a:r>
              <a:rPr lang="hu-HU" sz="2800" dirty="0"/>
              <a:t> szakasz</a:t>
            </a:r>
          </a:p>
          <a:p>
            <a:pPr marL="457200" indent="-457200">
              <a:buAutoNum type="arabicPeriod"/>
            </a:pPr>
            <a:r>
              <a:rPr lang="hu-HU" sz="2800" dirty="0" err="1"/>
              <a:t>Calcificatiós</a:t>
            </a:r>
            <a:r>
              <a:rPr lang="hu-HU" sz="2800" dirty="0"/>
              <a:t> szakasz </a:t>
            </a:r>
          </a:p>
          <a:p>
            <a:pPr marL="457200" indent="-457200">
              <a:buAutoNum type="arabicPeriod"/>
            </a:pPr>
            <a:r>
              <a:rPr lang="hu-HU" sz="2800" dirty="0" err="1"/>
              <a:t>Eruptiós</a:t>
            </a:r>
            <a:r>
              <a:rPr lang="hu-HU" sz="2800" dirty="0"/>
              <a:t> szakasz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7134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00FA06-507D-0F4B-A7AB-B14BB501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82132"/>
            <a:ext cx="9982198" cy="1303867"/>
          </a:xfrm>
        </p:spPr>
        <p:txBody>
          <a:bodyPr>
            <a:normAutofit fontScale="90000"/>
          </a:bodyPr>
          <a:lstStyle/>
          <a:p>
            <a:r>
              <a:rPr lang="hu-HU" dirty="0"/>
              <a:t>Egy </a:t>
            </a:r>
            <a:r>
              <a:rPr lang="hu-HU" b="1" dirty="0">
                <a:solidFill>
                  <a:schemeClr val="accent6"/>
                </a:solidFill>
              </a:rPr>
              <a:t>fogcsírán </a:t>
            </a:r>
            <a:r>
              <a:rPr lang="hu-HU" dirty="0"/>
              <a:t>belül 3 részt különböztetünk meg.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419955-F68E-7A4F-AA42-756E239B1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Char char="-"/>
            </a:pPr>
            <a:r>
              <a:rPr lang="hu-HU" sz="3200" dirty="0"/>
              <a:t>Zománcszerv (A)</a:t>
            </a:r>
          </a:p>
          <a:p>
            <a:pPr algn="just">
              <a:buFontTx/>
              <a:buChar char="-"/>
            </a:pPr>
            <a:r>
              <a:rPr lang="hu-HU" sz="3200" dirty="0"/>
              <a:t>Fogpapilla (B)</a:t>
            </a:r>
          </a:p>
          <a:p>
            <a:pPr algn="just">
              <a:buFontTx/>
              <a:buChar char="-"/>
            </a:pPr>
            <a:r>
              <a:rPr lang="hu-HU" sz="3200" dirty="0"/>
              <a:t>Fogzacskó (C)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1" descr="800px-Toothbud11-19-05labeled.jpg">
            <a:extLst>
              <a:ext uri="{FF2B5EF4-FFF2-40B4-BE49-F238E27FC236}">
                <a16:creationId xmlns:a16="http://schemas.microsoft.com/office/drawing/2014/main" id="{68F87AA1-A835-494E-B6BA-EC9E1EC45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34" y="2556932"/>
            <a:ext cx="4061985" cy="349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accent6"/>
                </a:solidFill>
              </a:rPr>
              <a:t>                                            Fogcsíra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31" y="590053"/>
            <a:ext cx="5257091" cy="5524814"/>
          </a:xfrm>
        </p:spPr>
      </p:pic>
    </p:spTree>
    <p:extLst>
      <p:ext uri="{BB962C8B-B14F-4D97-AF65-F5344CB8AC3E}">
        <p14:creationId xmlns:p14="http://schemas.microsoft.com/office/powerpoint/2010/main" val="101908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1EDB12-E823-499E-955C-286265B42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F6F2F7B-58F0-AD47-A52E-2DB2FAE7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hu-HU" b="1" dirty="0"/>
              <a:t>Zománcszerv (A)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F2028-BF4D-4B49-AFE1-8A9503C37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250px-Enamelmineralization11-17-05.jpg">
            <a:extLst>
              <a:ext uri="{FF2B5EF4-FFF2-40B4-BE49-F238E27FC236}">
                <a16:creationId xmlns:a16="http://schemas.microsoft.com/office/drawing/2014/main" id="{360B7438-2E1F-8842-95A1-C68A31DA3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75" y="1410208"/>
            <a:ext cx="3716617" cy="38587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E929BF-D26E-44D4-89D4-6E7400575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662F91-F4E5-3E40-A28F-400780C28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659" y="2285999"/>
            <a:ext cx="5719156" cy="38820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1800" dirty="0"/>
              <a:t>Négy réteg figyelhető meg benne.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hu-HU" sz="1800" dirty="0"/>
              <a:t>Külső zománchám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hu-HU" sz="1800" dirty="0" err="1"/>
              <a:t>Reticulum</a:t>
            </a:r>
            <a:r>
              <a:rPr lang="hu-HU" sz="1800" dirty="0"/>
              <a:t> </a:t>
            </a:r>
            <a:r>
              <a:rPr lang="hu-HU" sz="1800" dirty="0" err="1"/>
              <a:t>stellatum</a:t>
            </a:r>
            <a:endParaRPr lang="hu-HU" sz="1800" dirty="0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hu-HU" sz="1800" dirty="0" err="1"/>
              <a:t>Stratum</a:t>
            </a:r>
            <a:r>
              <a:rPr lang="hu-HU" sz="1800" dirty="0"/>
              <a:t> </a:t>
            </a:r>
            <a:r>
              <a:rPr lang="hu-HU" sz="1800" dirty="0" err="1"/>
              <a:t>intermedium</a:t>
            </a:r>
            <a:endParaRPr lang="hu-HU" sz="1800" dirty="0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hu-HU" sz="1800" dirty="0"/>
              <a:t>Belső zománchám </a:t>
            </a:r>
          </a:p>
          <a:p>
            <a:pPr>
              <a:lnSpc>
                <a:spcPct val="90000"/>
              </a:lnSpc>
            </a:pPr>
            <a:r>
              <a:rPr lang="hu-HU" sz="1800" dirty="0"/>
              <a:t>A belső zománchámból alakulnak ki a zománcot termelő </a:t>
            </a:r>
            <a:r>
              <a:rPr lang="hu-HU" sz="1800" b="1" dirty="0" err="1"/>
              <a:t>ameloblastok</a:t>
            </a:r>
            <a:r>
              <a:rPr lang="hu-HU" sz="1800" b="1" dirty="0"/>
              <a:t>.</a:t>
            </a:r>
          </a:p>
          <a:p>
            <a:pPr>
              <a:lnSpc>
                <a:spcPct val="90000"/>
              </a:lnSpc>
            </a:pPr>
            <a:r>
              <a:rPr lang="hu-HU" sz="1800" dirty="0"/>
              <a:t>A külső és belső zománchám a majdani gyökér helyén találkozik és kialakítja a </a:t>
            </a:r>
            <a:r>
              <a:rPr lang="hu-HU" sz="1800" b="1" dirty="0" err="1"/>
              <a:t>Hertwig</a:t>
            </a:r>
            <a:r>
              <a:rPr lang="hu-HU" sz="1800" b="1" dirty="0"/>
              <a:t>-féle hámhüvelyt, </a:t>
            </a:r>
            <a:r>
              <a:rPr lang="hu-HU" sz="1800" dirty="0"/>
              <a:t>s ez fogja irányítani  a gyökér fejlődését.</a:t>
            </a:r>
          </a:p>
          <a:p>
            <a:pPr>
              <a:lnSpc>
                <a:spcPct val="90000"/>
              </a:lnSpc>
            </a:pPr>
            <a:endParaRPr lang="hu-HU" sz="1500" dirty="0"/>
          </a:p>
        </p:txBody>
      </p:sp>
    </p:spTree>
    <p:extLst>
      <p:ext uri="{BB962C8B-B14F-4D97-AF65-F5344CB8AC3E}">
        <p14:creationId xmlns:p14="http://schemas.microsoft.com/office/powerpoint/2010/main" val="3754061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C82503-5170-9248-956A-4B8B28EC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Fogpapilla</a:t>
            </a:r>
            <a:r>
              <a:rPr lang="hu-HU" sz="4800" b="1" dirty="0"/>
              <a:t>  (B)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D22D04-B41F-7941-8DFB-6DC3C9F55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993283" cy="3318936"/>
          </a:xfrm>
        </p:spPr>
        <p:txBody>
          <a:bodyPr/>
          <a:lstStyle/>
          <a:p>
            <a:r>
              <a:rPr lang="hu-HU" sz="2800" dirty="0"/>
              <a:t>Kötőszöveti eredetű.</a:t>
            </a:r>
          </a:p>
          <a:p>
            <a:r>
              <a:rPr lang="hu-HU" sz="2800" dirty="0"/>
              <a:t>A zománcszerv felé eső oldalán </a:t>
            </a:r>
            <a:r>
              <a:rPr lang="hu-HU" sz="2800" b="1" dirty="0" err="1">
                <a:solidFill>
                  <a:srgbClr val="C00000"/>
                </a:solidFill>
              </a:rPr>
              <a:t>odontoblast</a:t>
            </a:r>
            <a:r>
              <a:rPr lang="hu-HU" sz="2800" b="1" dirty="0" err="1"/>
              <a:t>ok</a:t>
            </a:r>
            <a:r>
              <a:rPr lang="hu-HU" sz="2800" dirty="0"/>
              <a:t> differenciálódnak.</a:t>
            </a:r>
          </a:p>
          <a:p>
            <a:r>
              <a:rPr lang="hu-HU" sz="2800" dirty="0"/>
              <a:t>Ezek fogják a dentint termelni.</a:t>
            </a:r>
          </a:p>
          <a:p>
            <a:r>
              <a:rPr lang="hu-HU" sz="2800" dirty="0"/>
              <a:t>A papilla többi részéből a fogbél (</a:t>
            </a:r>
            <a:r>
              <a:rPr lang="hu-HU" sz="2800" dirty="0" err="1">
                <a:solidFill>
                  <a:srgbClr val="C00000"/>
                </a:solidFill>
              </a:rPr>
              <a:t>pulpa</a:t>
            </a:r>
            <a:r>
              <a:rPr lang="hu-HU" sz="2800" dirty="0"/>
              <a:t>) fejlődik.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826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1EDB12-E823-499E-955C-286265B42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EF26037-1D7C-0A41-8896-9C60E938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hu-HU" b="1" dirty="0"/>
              <a:t>Fogzacskó (C)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9F2028-BF4D-4B49-AFE1-8A9503C37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C673CD8-8337-D84F-A9EA-A5E9912B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83" y="1570808"/>
            <a:ext cx="3876801" cy="35375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E929BF-D26E-44D4-89D4-6E7400575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DBE598-4067-144A-A69D-2475338A6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r>
              <a:rPr lang="hu-HU" dirty="0"/>
              <a:t>Kötőszöveti eredetű.</a:t>
            </a:r>
          </a:p>
          <a:p>
            <a:endParaRPr lang="hu-HU" dirty="0"/>
          </a:p>
          <a:p>
            <a:r>
              <a:rPr lang="hu-HU" dirty="0"/>
              <a:t>Belőle fejlődik a cement, a gyökérhártya, a fogmeder és a </a:t>
            </a:r>
            <a:r>
              <a:rPr lang="hu-HU" dirty="0" err="1"/>
              <a:t>gingiva</a:t>
            </a:r>
            <a:r>
              <a:rPr lang="hu-HU" dirty="0"/>
              <a:t>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427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656168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Fejlődés szakaszai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64524" y="1809750"/>
            <a:ext cx="10424160" cy="4491297"/>
          </a:xfrm>
        </p:spPr>
        <p:txBody>
          <a:bodyPr>
            <a:normAutofit fontScale="62500" lnSpcReduction="20000"/>
          </a:bodyPr>
          <a:lstStyle/>
          <a:p>
            <a:pPr marL="742950" indent="-742950">
              <a:buAutoNum type="arabicPeriod"/>
            </a:pPr>
            <a:r>
              <a:rPr lang="hu-HU" sz="6400" b="1" dirty="0" err="1"/>
              <a:t>Proliferátiós</a:t>
            </a:r>
            <a:r>
              <a:rPr lang="hu-HU" sz="6400" b="1" dirty="0"/>
              <a:t> szakasz</a:t>
            </a:r>
          </a:p>
          <a:p>
            <a:pPr marL="0" indent="0">
              <a:buNone/>
            </a:pPr>
            <a:r>
              <a:rPr lang="hu-HU" sz="4400" dirty="0"/>
              <a:t>Az elemi szájüreg (magzati élet 3. hét) ektodermája a mélybe nyomul, az alatta lévő kötőszövetbe.</a:t>
            </a:r>
          </a:p>
          <a:p>
            <a:pPr marL="0" indent="0">
              <a:buNone/>
            </a:pPr>
            <a:r>
              <a:rPr lang="hu-HU" sz="4400" dirty="0"/>
              <a:t>Az így keletkezett hámköteg a </a:t>
            </a:r>
            <a:r>
              <a:rPr lang="hu-HU" sz="4400" b="1" dirty="0">
                <a:solidFill>
                  <a:srgbClr val="C00000"/>
                </a:solidFill>
              </a:rPr>
              <a:t>fogléc</a:t>
            </a:r>
            <a:r>
              <a:rPr lang="hu-HU" sz="4400" dirty="0">
                <a:solidFill>
                  <a:srgbClr val="C00000"/>
                </a:solidFill>
              </a:rPr>
              <a:t> </a:t>
            </a:r>
            <a:r>
              <a:rPr lang="hu-HU" sz="4400" dirty="0"/>
              <a:t>(6-7. hét)</a:t>
            </a:r>
          </a:p>
          <a:p>
            <a:pPr marL="0" indent="0">
              <a:buNone/>
            </a:pPr>
            <a:r>
              <a:rPr lang="hu-HU" sz="4400" dirty="0"/>
              <a:t>Az alsó és a felső fogléc </a:t>
            </a:r>
            <a:r>
              <a:rPr lang="hu-HU" sz="4400" dirty="0">
                <a:solidFill>
                  <a:srgbClr val="0070C0"/>
                </a:solidFill>
              </a:rPr>
              <a:t>külső</a:t>
            </a:r>
            <a:r>
              <a:rPr lang="hu-HU" sz="4400" dirty="0"/>
              <a:t> oldalán </a:t>
            </a:r>
            <a:r>
              <a:rPr lang="hu-HU" sz="4400" b="1" dirty="0">
                <a:solidFill>
                  <a:schemeClr val="accent6"/>
                </a:solidFill>
              </a:rPr>
              <a:t>10-10 bimbó </a:t>
            </a:r>
            <a:r>
              <a:rPr lang="hu-HU" sz="4400" dirty="0"/>
              <a:t>alakú hámcsap fejlődik, ezek a </a:t>
            </a:r>
            <a:r>
              <a:rPr lang="hu-HU" sz="4400" b="1" dirty="0" err="1">
                <a:solidFill>
                  <a:srgbClr val="C00000"/>
                </a:solidFill>
              </a:rPr>
              <a:t>tejfogbimbók</a:t>
            </a:r>
            <a:r>
              <a:rPr lang="hu-HU" sz="4400" dirty="0"/>
              <a:t>.</a:t>
            </a:r>
          </a:p>
          <a:p>
            <a:pPr marL="0" indent="0">
              <a:buNone/>
            </a:pPr>
            <a:r>
              <a:rPr lang="hu-HU" sz="4400" dirty="0"/>
              <a:t>A maradófogak  a fogléc </a:t>
            </a:r>
            <a:r>
              <a:rPr lang="hu-HU" sz="4400" dirty="0">
                <a:solidFill>
                  <a:srgbClr val="0070C0"/>
                </a:solidFill>
              </a:rPr>
              <a:t>belső</a:t>
            </a:r>
            <a:r>
              <a:rPr lang="hu-HU" sz="4400" dirty="0"/>
              <a:t> oldalán fejlődnek.</a:t>
            </a:r>
          </a:p>
          <a:p>
            <a:pPr marL="0" indent="0">
              <a:buNone/>
            </a:pPr>
            <a:r>
              <a:rPr lang="hu-HU" sz="4400" dirty="0"/>
              <a:t>A tejfogtelepek nagyjából azonos időben indulnak fejlődésnek, a maradófogaké később és különböző időkben.</a:t>
            </a:r>
          </a:p>
        </p:txBody>
      </p:sp>
    </p:spTree>
    <p:extLst>
      <p:ext uri="{BB962C8B-B14F-4D97-AF65-F5344CB8AC3E}">
        <p14:creationId xmlns:p14="http://schemas.microsoft.com/office/powerpoint/2010/main" val="634881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D10972-F1A0-5E47-B2FF-BD7AF16D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6950823" cy="763541"/>
          </a:xfrm>
        </p:spPr>
        <p:txBody>
          <a:bodyPr/>
          <a:lstStyle/>
          <a:p>
            <a:r>
              <a:rPr lang="hu-HU" dirty="0"/>
              <a:t>2. </a:t>
            </a:r>
            <a:r>
              <a:rPr lang="hu-HU" b="1" dirty="0" err="1"/>
              <a:t>Hisztodifferentiálódás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9F74B6-165F-A546-8974-5D8D52678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753853"/>
            <a:ext cx="8716765" cy="44419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A bimbó előbb </a:t>
            </a:r>
            <a:r>
              <a:rPr lang="hu-HU" sz="2800" b="1" dirty="0"/>
              <a:t>sapka</a:t>
            </a:r>
            <a:r>
              <a:rPr lang="hu-HU" dirty="0"/>
              <a:t>, majd </a:t>
            </a:r>
            <a:r>
              <a:rPr lang="hu-HU" sz="2800" b="1" dirty="0"/>
              <a:t>harang</a:t>
            </a:r>
            <a:r>
              <a:rPr lang="hu-HU" dirty="0"/>
              <a:t> alakú lesz, ettől kezdve nevezzük </a:t>
            </a:r>
            <a:r>
              <a:rPr lang="hu-HU" b="1" dirty="0">
                <a:solidFill>
                  <a:srgbClr val="C00000"/>
                </a:solidFill>
              </a:rPr>
              <a:t>zománcszervnek</a:t>
            </a:r>
            <a:r>
              <a:rPr lang="hu-HU" b="1" dirty="0"/>
              <a:t>.</a:t>
            </a:r>
          </a:p>
          <a:p>
            <a:pPr marL="0" indent="0">
              <a:buNone/>
            </a:pPr>
            <a:r>
              <a:rPr lang="hu-HU" dirty="0"/>
              <a:t>Ekkor kezdenek elkülönülni </a:t>
            </a:r>
            <a:r>
              <a:rPr lang="hu-HU" dirty="0" err="1"/>
              <a:t>szövettanilag</a:t>
            </a:r>
            <a:r>
              <a:rPr lang="hu-HU" dirty="0"/>
              <a:t> is a különböző rétegek.</a:t>
            </a:r>
          </a:p>
          <a:p>
            <a:pPr marL="0" indent="0">
              <a:buNone/>
            </a:pPr>
            <a:r>
              <a:rPr lang="hu-HU" dirty="0"/>
              <a:t>Kialakul a </a:t>
            </a:r>
            <a:r>
              <a:rPr lang="hu-HU" b="1" dirty="0"/>
              <a:t>külső és a belső zománchám</a:t>
            </a:r>
            <a:r>
              <a:rPr lang="hu-HU" dirty="0"/>
              <a:t>, utóbbit az </a:t>
            </a:r>
            <a:r>
              <a:rPr lang="hu-HU" b="1" dirty="0" err="1">
                <a:solidFill>
                  <a:srgbClr val="C00000"/>
                </a:solidFill>
              </a:rPr>
              <a:t>ameloblastok</a:t>
            </a:r>
            <a:r>
              <a:rPr lang="hu-HU" dirty="0"/>
              <a:t> alkotják.</a:t>
            </a:r>
          </a:p>
          <a:p>
            <a:pPr marL="0" indent="0">
              <a:buNone/>
            </a:pPr>
            <a:r>
              <a:rPr lang="hu-HU" dirty="0"/>
              <a:t>A kettő között található a </a:t>
            </a:r>
            <a:r>
              <a:rPr lang="hu-HU" b="1" dirty="0" err="1"/>
              <a:t>zománcpulpa</a:t>
            </a:r>
            <a:r>
              <a:rPr lang="hu-HU" dirty="0"/>
              <a:t>, mely az anyagcserét fogja biztosítani a zománc fejlődéséhez.</a:t>
            </a:r>
          </a:p>
          <a:p>
            <a:pPr marL="0" indent="0">
              <a:buNone/>
            </a:pPr>
            <a:r>
              <a:rPr lang="hu-HU" dirty="0"/>
              <a:t>A zománcszerv öblében található a </a:t>
            </a:r>
            <a:r>
              <a:rPr lang="hu-HU" b="1" dirty="0"/>
              <a:t>fogpapilla.</a:t>
            </a:r>
          </a:p>
          <a:p>
            <a:pPr marL="0" indent="0">
              <a:buNone/>
            </a:pPr>
            <a:r>
              <a:rPr lang="hu-HU" dirty="0"/>
              <a:t>Belső zománchámmal érintkező sejtjei (hengeres alakú) az </a:t>
            </a:r>
            <a:r>
              <a:rPr lang="hu-HU" b="1" dirty="0" err="1">
                <a:solidFill>
                  <a:srgbClr val="C00000"/>
                </a:solidFill>
              </a:rPr>
              <a:t>odontoblastok</a:t>
            </a:r>
            <a:r>
              <a:rPr lang="hu-HU" b="1" dirty="0"/>
              <a:t>.</a:t>
            </a:r>
          </a:p>
          <a:p>
            <a:pPr marL="0" indent="0">
              <a:buNone/>
            </a:pPr>
            <a:r>
              <a:rPr lang="hu-HU" dirty="0"/>
              <a:t>Ekkor a zománcszervet egy rostos tok veszi körül.</a:t>
            </a:r>
          </a:p>
          <a:p>
            <a:pPr marL="0" indent="0">
              <a:buNone/>
            </a:pPr>
            <a:r>
              <a:rPr lang="hu-HU" dirty="0"/>
              <a:t>Ettől fogva hívhatjuk a fejlődési telepet </a:t>
            </a:r>
            <a:r>
              <a:rPr lang="hu-HU" b="1" dirty="0">
                <a:solidFill>
                  <a:srgbClr val="C00000"/>
                </a:solidFill>
              </a:rPr>
              <a:t>fogcsírának</a:t>
            </a:r>
            <a:r>
              <a:rPr lang="hu-HU" b="1" dirty="0"/>
              <a:t>.</a:t>
            </a:r>
          </a:p>
        </p:txBody>
      </p:sp>
      <p:pic>
        <p:nvPicPr>
          <p:cNvPr id="4" name="Picture 4" descr="200px-Earlybellstage11-18-05.jpg">
            <a:extLst>
              <a:ext uri="{FF2B5EF4-FFF2-40B4-BE49-F238E27FC236}">
                <a16:creationId xmlns:a16="http://schemas.microsoft.com/office/drawing/2014/main" id="{0A8D1D2D-B9CF-2F48-AC0B-4B47FEC06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15" y="662152"/>
            <a:ext cx="2377912" cy="1747398"/>
          </a:xfrm>
          <a:prstGeom prst="rect">
            <a:avLst/>
          </a:prstGeom>
        </p:spPr>
      </p:pic>
      <p:pic>
        <p:nvPicPr>
          <p:cNvPr id="5" name="Picture 5" descr="150px-Capstage11-23-05.jpg">
            <a:extLst>
              <a:ext uri="{FF2B5EF4-FFF2-40B4-BE49-F238E27FC236}">
                <a16:creationId xmlns:a16="http://schemas.microsoft.com/office/drawing/2014/main" id="{6A5365E7-932C-E244-8F16-FC2A2AEA4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15" y="2458677"/>
            <a:ext cx="2292489" cy="1875024"/>
          </a:xfrm>
          <a:prstGeom prst="rect">
            <a:avLst/>
          </a:prstGeom>
        </p:spPr>
      </p:pic>
      <p:pic>
        <p:nvPicPr>
          <p:cNvPr id="6" name="Picture 3" descr="200px-Latebellstage11-18-05.jpg">
            <a:extLst>
              <a:ext uri="{FF2B5EF4-FFF2-40B4-BE49-F238E27FC236}">
                <a16:creationId xmlns:a16="http://schemas.microsoft.com/office/drawing/2014/main" id="{94BB10A5-B7B6-6B44-86AE-A96D4EF7D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15" y="4341881"/>
            <a:ext cx="2029639" cy="2019491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5665B0E-D411-B449-A88F-46A3F777FA3F}"/>
              </a:ext>
            </a:extLst>
          </p:cNvPr>
          <p:cNvSpPr txBox="1"/>
          <p:nvPr/>
        </p:nvSpPr>
        <p:spPr>
          <a:xfrm>
            <a:off x="9753601" y="864524"/>
            <a:ext cx="114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Sapka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3AE5609-D3D7-D445-9DB4-3F10B871823B}"/>
              </a:ext>
            </a:extLst>
          </p:cNvPr>
          <p:cNvSpPr txBox="1"/>
          <p:nvPr/>
        </p:nvSpPr>
        <p:spPr>
          <a:xfrm>
            <a:off x="10075025" y="4819650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Harang</a:t>
            </a:r>
          </a:p>
        </p:txBody>
      </p:sp>
    </p:spTree>
    <p:extLst>
      <p:ext uri="{BB962C8B-B14F-4D97-AF65-F5344CB8AC3E}">
        <p14:creationId xmlns:p14="http://schemas.microsoft.com/office/powerpoint/2010/main" val="33580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3. </a:t>
            </a:r>
            <a:r>
              <a:rPr lang="hu-HU" b="1" dirty="0" err="1"/>
              <a:t>Calcificatiós</a:t>
            </a:r>
            <a:r>
              <a:rPr lang="hu-HU" b="1" dirty="0"/>
              <a:t> szakasz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0100" y="2556932"/>
            <a:ext cx="10782300" cy="35771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sz="4000" dirty="0"/>
              <a:t>Az előbb említett rétegek fokozatosan elmeszesednek.</a:t>
            </a:r>
          </a:p>
          <a:p>
            <a:pPr marL="0" indent="0">
              <a:buNone/>
            </a:pPr>
            <a:r>
              <a:rPr lang="hu-HU" sz="4000" dirty="0"/>
              <a:t>Az</a:t>
            </a:r>
            <a:r>
              <a:rPr lang="hu-HU" sz="4000" b="1" dirty="0">
                <a:solidFill>
                  <a:srgbClr val="C00000"/>
                </a:solidFill>
              </a:rPr>
              <a:t> </a:t>
            </a:r>
            <a:r>
              <a:rPr lang="hu-HU" sz="4000" b="1" dirty="0" err="1">
                <a:solidFill>
                  <a:srgbClr val="C00000"/>
                </a:solidFill>
              </a:rPr>
              <a:t>ameloblastok</a:t>
            </a:r>
            <a:r>
              <a:rPr lang="hu-HU" sz="4000" b="1" dirty="0">
                <a:solidFill>
                  <a:srgbClr val="C00000"/>
                </a:solidFill>
              </a:rPr>
              <a:t> </a:t>
            </a:r>
            <a:r>
              <a:rPr lang="hu-HU" sz="4000" dirty="0"/>
              <a:t>a zománc-dentin határtól a külső zománchám irányába alakítják ki a zománcot.</a:t>
            </a:r>
          </a:p>
          <a:p>
            <a:pPr marL="0" indent="0">
              <a:buNone/>
            </a:pPr>
            <a:r>
              <a:rPr lang="hu-HU" sz="4000" dirty="0"/>
              <a:t>Az</a:t>
            </a:r>
            <a:r>
              <a:rPr lang="hu-HU" sz="4000" b="1" dirty="0">
                <a:solidFill>
                  <a:srgbClr val="C00000"/>
                </a:solidFill>
              </a:rPr>
              <a:t> </a:t>
            </a:r>
            <a:r>
              <a:rPr lang="hu-HU" sz="4000" b="1" dirty="0" err="1">
                <a:solidFill>
                  <a:srgbClr val="C00000"/>
                </a:solidFill>
              </a:rPr>
              <a:t>odontoblastok</a:t>
            </a:r>
            <a:r>
              <a:rPr lang="hu-HU" sz="4000" b="1" dirty="0">
                <a:solidFill>
                  <a:srgbClr val="C00000"/>
                </a:solidFill>
              </a:rPr>
              <a:t> </a:t>
            </a:r>
            <a:r>
              <a:rPr lang="hu-HU" sz="4000" dirty="0"/>
              <a:t>a fogpapilla irányába a dentint.</a:t>
            </a:r>
          </a:p>
          <a:p>
            <a:pPr marL="0" indent="0">
              <a:buNone/>
            </a:pPr>
            <a:r>
              <a:rPr lang="hu-HU" sz="4000" dirty="0"/>
              <a:t>A dentin vastagodásával az </a:t>
            </a:r>
            <a:r>
              <a:rPr lang="hu-HU" sz="4000" dirty="0" err="1"/>
              <a:t>odontoblastok</a:t>
            </a:r>
            <a:r>
              <a:rPr lang="hu-HU" sz="4000" dirty="0"/>
              <a:t> visszahúzódnak a dentin csatornákban és a </a:t>
            </a:r>
            <a:r>
              <a:rPr lang="hu-HU" sz="4000" b="1" dirty="0" err="1">
                <a:solidFill>
                  <a:srgbClr val="C00000"/>
                </a:solidFill>
              </a:rPr>
              <a:t>Tomes</a:t>
            </a:r>
            <a:r>
              <a:rPr lang="hu-HU" sz="4000" b="1" dirty="0">
                <a:solidFill>
                  <a:srgbClr val="C00000"/>
                </a:solidFill>
              </a:rPr>
              <a:t>-féle rostokat </a:t>
            </a:r>
            <a:r>
              <a:rPr lang="hu-HU" sz="4000" dirty="0"/>
              <a:t>hagyják maguk után.</a:t>
            </a:r>
          </a:p>
          <a:p>
            <a:pPr marL="0" indent="0">
              <a:buNone/>
            </a:pPr>
            <a:r>
              <a:rPr lang="hu-HU" sz="4000" dirty="0"/>
              <a:t>Folyamatos meszesedés </a:t>
            </a:r>
          </a:p>
          <a:p>
            <a:pPr marL="0" indent="0" algn="ctr">
              <a:buNone/>
            </a:pPr>
            <a:r>
              <a:rPr lang="hu-HU" sz="4000" b="1" dirty="0">
                <a:solidFill>
                  <a:srgbClr val="C00000"/>
                </a:solidFill>
              </a:rPr>
              <a:t>!! Születéskor kb. itt tart a fogfejlődés !!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4483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4. </a:t>
            </a:r>
            <a:r>
              <a:rPr lang="hu-HU" b="1" dirty="0" err="1"/>
              <a:t>Eruptiós</a:t>
            </a:r>
            <a:r>
              <a:rPr lang="hu-HU" b="1" dirty="0"/>
              <a:t> szakasz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sz="4000" dirty="0"/>
              <a:t>Az áttöréssel párhuzamosan a </a:t>
            </a:r>
            <a:r>
              <a:rPr lang="hu-HU" sz="4000" b="1" dirty="0" err="1">
                <a:solidFill>
                  <a:srgbClr val="C00000"/>
                </a:solidFill>
              </a:rPr>
              <a:t>Hertwig</a:t>
            </a:r>
            <a:r>
              <a:rPr lang="hu-HU" sz="4000" b="1" dirty="0">
                <a:solidFill>
                  <a:srgbClr val="C00000"/>
                </a:solidFill>
              </a:rPr>
              <a:t>-féle hámhüvely </a:t>
            </a:r>
            <a:r>
              <a:rPr lang="hu-HU" sz="4000" dirty="0"/>
              <a:t>megkezdi a </a:t>
            </a:r>
            <a:r>
              <a:rPr lang="hu-HU" sz="4000" b="1" dirty="0">
                <a:solidFill>
                  <a:srgbClr val="C00000"/>
                </a:solidFill>
              </a:rPr>
              <a:t>gyökér </a:t>
            </a:r>
            <a:r>
              <a:rPr lang="hu-HU" sz="4000" dirty="0"/>
              <a:t>kialakítását. </a:t>
            </a:r>
          </a:p>
          <a:p>
            <a:r>
              <a:rPr lang="hu-HU" sz="4000" dirty="0"/>
              <a:t>A gyökér tulajdonképpen egy helyben fejlődik, viszont a koronai rész megjelenik a szájüregben.</a:t>
            </a:r>
          </a:p>
          <a:p>
            <a:r>
              <a:rPr lang="hu-HU" sz="4000" dirty="0"/>
              <a:t>Fogzacskó </a:t>
            </a:r>
            <a:r>
              <a:rPr lang="hu-HU" sz="4000" dirty="0">
                <a:sym typeface="Wingdings" panose="05000000000000000000" pitchFamily="2" charset="2"/>
              </a:rPr>
              <a:t> fogcement, gyökérhártya, </a:t>
            </a:r>
            <a:r>
              <a:rPr lang="hu-HU" sz="4000" dirty="0" err="1">
                <a:sym typeface="Wingdings" panose="05000000000000000000" pitchFamily="2" charset="2"/>
              </a:rPr>
              <a:t>alveolus</a:t>
            </a:r>
            <a:r>
              <a:rPr lang="hu-HU" sz="4000" dirty="0">
                <a:sym typeface="Wingdings" panose="05000000000000000000" pitchFamily="2" charset="2"/>
              </a:rPr>
              <a:t> csontbélése</a:t>
            </a:r>
          </a:p>
          <a:p>
            <a:r>
              <a:rPr lang="hu-HU" sz="4000" dirty="0">
                <a:sym typeface="Wingdings" panose="05000000000000000000" pitchFamily="2" charset="2"/>
              </a:rPr>
              <a:t>Fogpapilla  fogbél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62890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Gyermekfogászat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1. Arc, állcsont fejlődése</a:t>
            </a:r>
          </a:p>
          <a:p>
            <a:r>
              <a:rPr lang="hu-HU" sz="3200" dirty="0"/>
              <a:t>2. Fogak fejlődése, előtörése</a:t>
            </a:r>
          </a:p>
          <a:p>
            <a:r>
              <a:rPr lang="hu-HU" sz="3200" dirty="0"/>
              <a:t>3. Fogak fejlődési rendellenességei</a:t>
            </a:r>
          </a:p>
          <a:p>
            <a:r>
              <a:rPr lang="hu-HU" sz="3200" dirty="0"/>
              <a:t>4. Fogváltás</a:t>
            </a:r>
          </a:p>
        </p:txBody>
      </p:sp>
    </p:spTree>
    <p:extLst>
      <p:ext uri="{BB962C8B-B14F-4D97-AF65-F5344CB8AC3E}">
        <p14:creationId xmlns:p14="http://schemas.microsoft.com/office/powerpoint/2010/main" val="3111954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5512B7-AE9D-2A43-ACFC-9CF220BA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fogak áttörése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BB2EC72-01B9-A449-8800-E9B51C35E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5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Az a folyamat, melynek során a </a:t>
            </a:r>
            <a:r>
              <a:rPr lang="hu-HU" b="1" dirty="0"/>
              <a:t>fogak megjelennek a szájüregben és </a:t>
            </a:r>
            <a:r>
              <a:rPr lang="hu-HU" b="1" dirty="0" err="1"/>
              <a:t>occlusióba</a:t>
            </a:r>
            <a:r>
              <a:rPr lang="hu-HU" b="1" dirty="0"/>
              <a:t> kerülnek.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Az embernél megkülönböztetünk:</a:t>
            </a:r>
          </a:p>
          <a:p>
            <a:pPr>
              <a:buFontTx/>
              <a:buChar char="-"/>
            </a:pPr>
            <a:r>
              <a:rPr lang="hu-HU" dirty="0"/>
              <a:t>Tejfogazatot – (</a:t>
            </a:r>
            <a:r>
              <a:rPr lang="hu-HU" dirty="0" err="1"/>
              <a:t>dentes</a:t>
            </a:r>
            <a:r>
              <a:rPr lang="hu-HU" dirty="0"/>
              <a:t> decidui) (csak tejfog van a szájüregben) 2-6 év</a:t>
            </a:r>
          </a:p>
          <a:p>
            <a:pPr>
              <a:buFontTx/>
              <a:buChar char="-"/>
            </a:pPr>
            <a:r>
              <a:rPr lang="hu-HU" dirty="0"/>
              <a:t>Vegyes fogazatot (az első maradófog megjelenésétől, az utolsó tejfog  kihullásáig) 6-12 év</a:t>
            </a:r>
          </a:p>
          <a:p>
            <a:pPr>
              <a:buFontTx/>
              <a:buChar char="-"/>
            </a:pPr>
            <a:r>
              <a:rPr lang="hu-HU" dirty="0"/>
              <a:t>Maradófogazatot (</a:t>
            </a:r>
            <a:r>
              <a:rPr lang="hu-HU" dirty="0" err="1"/>
              <a:t>dentes</a:t>
            </a:r>
            <a:r>
              <a:rPr lang="hu-HU" dirty="0"/>
              <a:t> </a:t>
            </a:r>
            <a:r>
              <a:rPr lang="hu-HU" dirty="0" err="1"/>
              <a:t>permanentes</a:t>
            </a:r>
            <a:r>
              <a:rPr lang="hu-HU" dirty="0"/>
              <a:t>) (csak maradófog van a szájüregben)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604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5ACCED-7277-3248-A932-8EB028457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fogak áttörése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3B1292-E86A-EA46-BB1B-D4C8F1C00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600" b="1" dirty="0">
                <a:solidFill>
                  <a:srgbClr val="FF0000"/>
                </a:solidFill>
              </a:rPr>
              <a:t>A szájnyálkahártya hámjának folytonossága a fogak áttörésekor nem szakad meg, </a:t>
            </a:r>
            <a:r>
              <a:rPr lang="hu-HU" sz="3600" dirty="0"/>
              <a:t>a hámtapadás a tej- és maradófogak nyakán biztosítja azt, hogy fertőzés a szájüreg felől a gyökérhártyarésbe ne tudjon behatolni.</a:t>
            </a:r>
          </a:p>
        </p:txBody>
      </p:sp>
    </p:spTree>
    <p:extLst>
      <p:ext uri="{BB962C8B-B14F-4D97-AF65-F5344CB8AC3E}">
        <p14:creationId xmlns:p14="http://schemas.microsoft.com/office/powerpoint/2010/main" val="20118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009486-928F-4921-B8CD-F76DF609C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80EDC1-9445-4DF7-AF88-6192F82E1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r>
              <a:rPr lang="hu-HU" dirty="0"/>
              <a:t>Tejfog áttörés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39CD31-0EBE-4345-9C63-7117ED3B0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3678" y="2556932"/>
            <a:ext cx="7092175" cy="3318936"/>
          </a:xfrm>
        </p:spPr>
        <p:txBody>
          <a:bodyPr>
            <a:normAutofit/>
          </a:bodyPr>
          <a:lstStyle/>
          <a:p>
            <a:r>
              <a:rPr lang="hu-HU" sz="2200" dirty="0"/>
              <a:t>Kb. 6. 24. hónapig tart a fog áttörés szakasza</a:t>
            </a:r>
          </a:p>
          <a:p>
            <a:endParaRPr lang="hu-HU" sz="2200" dirty="0"/>
          </a:p>
          <a:p>
            <a:r>
              <a:rPr lang="hu-HU" sz="2200" dirty="0"/>
              <a:t>I.             II.             IV.             III.             V.                     Felső</a:t>
            </a:r>
          </a:p>
          <a:p>
            <a:r>
              <a:rPr lang="hu-HU" sz="2200" dirty="0"/>
              <a:t>I.             II.             IV.             III.             V.                     Alsó</a:t>
            </a:r>
          </a:p>
          <a:p>
            <a:r>
              <a:rPr lang="hu-HU" sz="2200" dirty="0"/>
              <a:t>6-8.hó    8-10.hó     12-16.hó    16-20.hó     20-24.hó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5" y="1847518"/>
            <a:ext cx="2839277" cy="1377049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CC1CA1A-FDC0-B64D-9729-8BC126DCB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054" y="3631645"/>
            <a:ext cx="4440267" cy="721542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17120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E7596B-8AA6-A144-8B7D-7A411E69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Maradó fogak áttörési sorrendje (fogváltás)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F57870-86B1-474C-B613-54B0564FA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6-7 évesen:      6-osok  (kiegészül)</a:t>
            </a:r>
          </a:p>
          <a:p>
            <a:pPr marL="0" indent="0">
              <a:buNone/>
            </a:pPr>
            <a:r>
              <a:rPr lang="hu-HU" dirty="0"/>
              <a:t>7-8 évesen:  1,2</a:t>
            </a:r>
          </a:p>
          <a:p>
            <a:pPr marL="0" indent="0">
              <a:buNone/>
            </a:pPr>
            <a:r>
              <a:rPr lang="hu-HU" dirty="0"/>
              <a:t>10-11 évesen:    4,5      </a:t>
            </a:r>
          </a:p>
          <a:p>
            <a:pPr marL="0" indent="0">
              <a:buNone/>
            </a:pPr>
            <a:r>
              <a:rPr lang="hu-HU" dirty="0"/>
              <a:t>11 évesen:   3</a:t>
            </a:r>
          </a:p>
          <a:p>
            <a:pPr marL="0" indent="0">
              <a:buNone/>
            </a:pPr>
            <a:r>
              <a:rPr lang="hu-HU" dirty="0"/>
              <a:t>12 évesen: 7-esek   (kiegészül)</a:t>
            </a:r>
          </a:p>
          <a:p>
            <a:pPr marL="0" indent="0">
              <a:buNone/>
            </a:pPr>
            <a:r>
              <a:rPr lang="hu-HU" dirty="0"/>
              <a:t>A 8-asok áttörési ideje változatos. (13-25 év)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2E36D20-EDA8-0441-97FB-4E0FA7CBCD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98" y="3429000"/>
            <a:ext cx="5760085" cy="795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815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4322DC-D546-C94A-89F2-C2738CD9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535260"/>
            <a:ext cx="9601197" cy="1750740"/>
          </a:xfrm>
        </p:spPr>
        <p:txBody>
          <a:bodyPr>
            <a:normAutofit fontScale="90000"/>
          </a:bodyPr>
          <a:lstStyle/>
          <a:p>
            <a:r>
              <a:rPr lang="hu-HU" dirty="0"/>
              <a:t>Maradófogak előtörésének rendellenességei vonatkozhatnak az egész fogazatra és az egyes fogakra.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5690F1-DCC1-FA45-8202-FEA4DB41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539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Zavartalan fogváltás feltételei</a:t>
            </a:r>
            <a:r>
              <a:rPr lang="hu-HU" dirty="0"/>
              <a:t>:</a:t>
            </a:r>
          </a:p>
          <a:p>
            <a:pPr>
              <a:buFontTx/>
              <a:buChar char="-"/>
            </a:pPr>
            <a:r>
              <a:rPr lang="hu-HU" dirty="0"/>
              <a:t>Maradó csíra jelenléte </a:t>
            </a:r>
          </a:p>
          <a:p>
            <a:pPr>
              <a:buFontTx/>
              <a:buChar char="-"/>
            </a:pPr>
            <a:r>
              <a:rPr lang="hu-HU" dirty="0"/>
              <a:t>Maradó csíra optimális helyzete</a:t>
            </a:r>
          </a:p>
          <a:p>
            <a:pPr>
              <a:buFontTx/>
              <a:buChar char="-"/>
            </a:pPr>
            <a:r>
              <a:rPr lang="hu-HU" dirty="0"/>
              <a:t>Elegendő hely</a:t>
            </a:r>
          </a:p>
          <a:p>
            <a:pPr>
              <a:buFontTx/>
              <a:buChar char="-"/>
            </a:pPr>
            <a:r>
              <a:rPr lang="hu-HU" dirty="0"/>
              <a:t>Tejfog fiziológiás </a:t>
            </a:r>
            <a:r>
              <a:rPr lang="hu-HU" dirty="0" err="1"/>
              <a:t>gyökérresorptiója</a:t>
            </a:r>
            <a:endParaRPr lang="hu-HU" dirty="0"/>
          </a:p>
          <a:p>
            <a:pPr marL="0" indent="0">
              <a:buNone/>
            </a:pPr>
            <a:r>
              <a:rPr lang="hu-HU" dirty="0">
                <a:solidFill>
                  <a:srgbClr val="FF0000"/>
                </a:solidFill>
              </a:rPr>
              <a:t>Fogváltás </a:t>
            </a:r>
            <a:r>
              <a:rPr lang="hu-HU" dirty="0" err="1">
                <a:solidFill>
                  <a:srgbClr val="FF0000"/>
                </a:solidFill>
              </a:rPr>
              <a:t>pathológiás</a:t>
            </a:r>
            <a:r>
              <a:rPr lang="hu-HU" dirty="0">
                <a:solidFill>
                  <a:srgbClr val="FF0000"/>
                </a:solidFill>
              </a:rPr>
              <a:t> triásza</a:t>
            </a:r>
            <a:r>
              <a:rPr lang="hu-HU" dirty="0"/>
              <a:t>:</a:t>
            </a:r>
          </a:p>
          <a:p>
            <a:pPr>
              <a:buFontTx/>
              <a:buChar char="-"/>
            </a:pPr>
            <a:r>
              <a:rPr lang="hu-HU" dirty="0" err="1"/>
              <a:t>Gyökérresorptio</a:t>
            </a:r>
            <a:r>
              <a:rPr lang="hu-HU" dirty="0"/>
              <a:t> zavara</a:t>
            </a:r>
          </a:p>
          <a:p>
            <a:pPr>
              <a:buFontTx/>
              <a:buChar char="-"/>
            </a:pPr>
            <a:r>
              <a:rPr lang="hu-HU" dirty="0"/>
              <a:t>Tejfog </a:t>
            </a:r>
            <a:r>
              <a:rPr lang="hu-HU" dirty="0" err="1"/>
              <a:t>persistentia</a:t>
            </a:r>
            <a:r>
              <a:rPr lang="hu-HU" dirty="0"/>
              <a:t>	                            együtt a három</a:t>
            </a:r>
          </a:p>
          <a:p>
            <a:pPr>
              <a:buFontTx/>
              <a:buChar char="-"/>
            </a:pPr>
            <a:r>
              <a:rPr lang="hu-HU" dirty="0"/>
              <a:t>Maradófog </a:t>
            </a:r>
            <a:r>
              <a:rPr lang="hu-HU" dirty="0" err="1"/>
              <a:t>retentio</a:t>
            </a:r>
            <a:endParaRPr lang="hu-HU" dirty="0"/>
          </a:p>
          <a:p>
            <a:endParaRPr lang="hu-HU" dirty="0"/>
          </a:p>
        </p:txBody>
      </p:sp>
      <p:sp>
        <p:nvSpPr>
          <p:cNvPr id="4" name="Jobb oldali kapcsos zárójel 3">
            <a:extLst>
              <a:ext uri="{FF2B5EF4-FFF2-40B4-BE49-F238E27FC236}">
                <a16:creationId xmlns:a16="http://schemas.microsoft.com/office/drawing/2014/main" id="{7BAEF473-C8FC-EE4E-8830-F83940F71685}"/>
              </a:ext>
            </a:extLst>
          </p:cNvPr>
          <p:cNvSpPr/>
          <p:nvPr/>
        </p:nvSpPr>
        <p:spPr>
          <a:xfrm>
            <a:off x="4456688" y="4886732"/>
            <a:ext cx="216024" cy="122413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0723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1993D4-AA6C-3D44-ACA1-11562B938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182029"/>
            <a:ext cx="9601196" cy="4693839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dirty="0"/>
              <a:t>A </a:t>
            </a:r>
            <a:r>
              <a:rPr lang="hu-HU" sz="3600" b="1" dirty="0">
                <a:solidFill>
                  <a:srgbClr val="C00000"/>
                </a:solidFill>
              </a:rPr>
              <a:t>fogváltás irányítása céljából </a:t>
            </a:r>
            <a:r>
              <a:rPr lang="hu-HU" sz="3600" dirty="0"/>
              <a:t>preventív jellegű beavatkozásokat lehet és kell elvégezni. </a:t>
            </a:r>
          </a:p>
          <a:p>
            <a:pPr marL="0" indent="0" algn="ctr">
              <a:buNone/>
            </a:pPr>
            <a:r>
              <a:rPr lang="hu-HU" sz="3600" dirty="0"/>
              <a:t>Tejfogazat szanálása, gangrénás tejőrlők ellátása, tejfog </a:t>
            </a:r>
            <a:r>
              <a:rPr lang="hu-HU" sz="3600" dirty="0" err="1"/>
              <a:t>extractiók</a:t>
            </a:r>
            <a:r>
              <a:rPr lang="hu-HU" sz="3600" dirty="0"/>
              <a:t>, helyfenntartók alkalmazása.</a:t>
            </a:r>
          </a:p>
          <a:p>
            <a:pPr marL="0" indent="0" algn="ctr">
              <a:buNone/>
            </a:pPr>
            <a:r>
              <a:rPr lang="hu-HU" sz="3600" u="sng" dirty="0">
                <a:solidFill>
                  <a:srgbClr val="FF0000"/>
                </a:solidFill>
              </a:rPr>
              <a:t>Cél:</a:t>
            </a:r>
          </a:p>
          <a:p>
            <a:pPr marL="0" indent="0" algn="ctr">
              <a:buNone/>
            </a:pPr>
            <a:r>
              <a:rPr lang="hu-HU" sz="3600" dirty="0" err="1"/>
              <a:t>Anatómiailag</a:t>
            </a:r>
            <a:r>
              <a:rPr lang="hu-HU" sz="3600" dirty="0"/>
              <a:t>, működésileg, esztétikailag egyaránt kívánatos maradófogazat kialakulása.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190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4C7976-BD06-DF43-9459-30D7D366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Előtörési rendellenességek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0243B2-C1EF-7441-996B-39F09C3AA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/>
              <a:t>ELSŐ FOGZÁSI RENDELLENESSÉGEK:</a:t>
            </a:r>
          </a:p>
          <a:p>
            <a:pPr marL="0" indent="0">
              <a:buNone/>
            </a:pPr>
            <a:r>
              <a:rPr lang="hu-HU" b="1" dirty="0"/>
              <a:t>Idő előtti tejfogzás (</a:t>
            </a:r>
            <a:r>
              <a:rPr lang="hu-HU" b="1" dirty="0" err="1"/>
              <a:t>dentitio</a:t>
            </a:r>
            <a:r>
              <a:rPr lang="hu-HU" b="1" dirty="0"/>
              <a:t> </a:t>
            </a:r>
            <a:r>
              <a:rPr lang="hu-HU" b="1" dirty="0" err="1"/>
              <a:t>praecox</a:t>
            </a:r>
            <a:r>
              <a:rPr lang="hu-HU" b="1" dirty="0"/>
              <a:t>):  </a:t>
            </a:r>
            <a:r>
              <a:rPr lang="hu-HU" dirty="0"/>
              <a:t>A tejfogak a 6. hónap előtt kezdenek áttörni.</a:t>
            </a:r>
          </a:p>
          <a:p>
            <a:pPr marL="0" indent="0">
              <a:buNone/>
            </a:pPr>
            <a:r>
              <a:rPr lang="hu-HU" b="1" u="sng" dirty="0" err="1"/>
              <a:t>Dentes</a:t>
            </a:r>
            <a:r>
              <a:rPr lang="hu-HU" b="1" u="sng" dirty="0"/>
              <a:t> </a:t>
            </a:r>
            <a:r>
              <a:rPr lang="hu-HU" b="1" u="sng" dirty="0" err="1"/>
              <a:t>neonatales</a:t>
            </a:r>
            <a:r>
              <a:rPr lang="hu-HU" b="1" u="sng" dirty="0"/>
              <a:t>:  </a:t>
            </a:r>
            <a:r>
              <a:rPr lang="hu-HU" dirty="0"/>
              <a:t>Születés után egy hónapon belül előtörő fogak.</a:t>
            </a:r>
          </a:p>
          <a:p>
            <a:pPr marL="0" indent="0">
              <a:buNone/>
            </a:pPr>
            <a:r>
              <a:rPr lang="hu-HU" b="1" u="sng" dirty="0"/>
              <a:t>Veleszületett fogak (</a:t>
            </a:r>
            <a:r>
              <a:rPr lang="hu-HU" b="1" u="sng" dirty="0" err="1"/>
              <a:t>dentes</a:t>
            </a:r>
            <a:r>
              <a:rPr lang="hu-HU" b="1" u="sng" dirty="0"/>
              <a:t> </a:t>
            </a:r>
            <a:r>
              <a:rPr lang="hu-HU" b="1" u="sng" dirty="0" err="1"/>
              <a:t>connatales</a:t>
            </a:r>
            <a:r>
              <a:rPr lang="hu-HU" b="1" u="sng" dirty="0"/>
              <a:t>):</a:t>
            </a:r>
            <a:endParaRPr lang="hu-HU" dirty="0"/>
          </a:p>
          <a:p>
            <a:pPr lvl="1"/>
            <a:r>
              <a:rPr lang="hu-HU" dirty="0"/>
              <a:t>Az alsó metszők helyén ülő apró, fogszerű képződmények.</a:t>
            </a:r>
          </a:p>
          <a:p>
            <a:pPr lvl="1"/>
            <a:r>
              <a:rPr lang="hu-HU" dirty="0"/>
              <a:t>Gyökerük nincs, felszínesen, lazán ülnek a nyálkahártyában.</a:t>
            </a:r>
          </a:p>
          <a:p>
            <a:pPr lvl="1"/>
            <a:r>
              <a:rPr lang="hu-HU" dirty="0"/>
              <a:t>A szoptatást akadályozza – el kell távolítani.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b="1" u="sng" dirty="0" err="1"/>
              <a:t>Dentitio</a:t>
            </a:r>
            <a:r>
              <a:rPr lang="hu-HU" b="1" u="sng" dirty="0"/>
              <a:t> </a:t>
            </a:r>
            <a:r>
              <a:rPr lang="hu-HU" b="1" u="sng" dirty="0" err="1"/>
              <a:t>tarda</a:t>
            </a:r>
            <a:r>
              <a:rPr lang="hu-HU" b="1" u="sng" dirty="0"/>
              <a:t> (elhúzódó fogzás, késői tejfogáttörés ):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        A tejfogak </a:t>
            </a:r>
            <a:r>
              <a:rPr lang="hu-HU" dirty="0" err="1"/>
              <a:t>előtőrése</a:t>
            </a:r>
            <a:r>
              <a:rPr lang="hu-HU" dirty="0"/>
              <a:t> későn, az átlagos időn túl 6-8 hónappal indul meg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F46CCCA-F534-884E-BDAF-2282C266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224" y="3727452"/>
            <a:ext cx="2540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43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5300EC-474C-6E42-80B9-E7F6F126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82132"/>
            <a:ext cx="10672763" cy="1303867"/>
          </a:xfrm>
        </p:spPr>
        <p:txBody>
          <a:bodyPr>
            <a:normAutofit/>
          </a:bodyPr>
          <a:lstStyle/>
          <a:p>
            <a:r>
              <a:rPr lang="hu-HU" sz="3200" b="1" dirty="0"/>
              <a:t>MÁSODIK FOGZÁSI RENDELLENESSÉGEK</a:t>
            </a:r>
            <a:endParaRPr lang="hu-HU" sz="32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4D828B-F35B-384E-9382-2A2F45FA2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288" y="2556932"/>
            <a:ext cx="10201275" cy="3318936"/>
          </a:xfrm>
        </p:spPr>
        <p:txBody>
          <a:bodyPr>
            <a:normAutofit fontScale="92500"/>
          </a:bodyPr>
          <a:lstStyle/>
          <a:p>
            <a:r>
              <a:rPr lang="hu-HU" dirty="0"/>
              <a:t>A 6. életévtől kezdve kezdenek </a:t>
            </a:r>
            <a:r>
              <a:rPr lang="hu-HU" dirty="0" err="1"/>
              <a:t>előtőrni</a:t>
            </a:r>
            <a:r>
              <a:rPr lang="hu-HU" dirty="0"/>
              <a:t> a maradó fogak, részben a kihulló tejfogazat helyén, részben a tejfogazat helyétől </a:t>
            </a:r>
            <a:r>
              <a:rPr lang="hu-HU" dirty="0" err="1"/>
              <a:t>distálisan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b="1" u="sng" dirty="0" err="1"/>
              <a:t>Persistentia</a:t>
            </a:r>
            <a:endParaRPr lang="hu-HU" dirty="0"/>
          </a:p>
          <a:p>
            <a:r>
              <a:rPr lang="hu-HU" dirty="0"/>
              <a:t>A tejfog időn túl megmarad.</a:t>
            </a:r>
            <a:br>
              <a:rPr lang="hu-HU" dirty="0"/>
            </a:br>
            <a:endParaRPr lang="hu-HU" dirty="0"/>
          </a:p>
          <a:p>
            <a:pPr marL="0" indent="0">
              <a:buNone/>
            </a:pPr>
            <a:r>
              <a:rPr lang="hu-HU" b="1" u="sng" dirty="0" err="1"/>
              <a:t>Impactio</a:t>
            </a:r>
            <a:r>
              <a:rPr lang="hu-HU" b="1" u="sng" dirty="0"/>
              <a:t> </a:t>
            </a:r>
            <a:r>
              <a:rPr lang="hu-HU" b="1" u="sng" dirty="0" err="1"/>
              <a:t>dentis</a:t>
            </a:r>
            <a:r>
              <a:rPr lang="hu-HU" b="1" u="sng" dirty="0"/>
              <a:t> (</a:t>
            </a:r>
            <a:r>
              <a:rPr lang="hu-HU" b="1" u="sng" dirty="0" err="1"/>
              <a:t>fogbeékelődés</a:t>
            </a:r>
            <a:r>
              <a:rPr lang="hu-HU" b="1" u="sng" dirty="0"/>
              <a:t>)</a:t>
            </a:r>
            <a:endParaRPr lang="hu-HU" dirty="0"/>
          </a:p>
          <a:p>
            <a:r>
              <a:rPr lang="hu-HU" dirty="0"/>
              <a:t>Az áttörni készülő fog két anatómiai akadály közé ékelődik (csontba vagy fogba ütközik)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2671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9D3FC1-72CB-E04E-9804-73AADCC7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u="sng" dirty="0" err="1"/>
              <a:t>Retentio</a:t>
            </a:r>
            <a:r>
              <a:rPr lang="hu-HU" b="1" u="sng" dirty="0"/>
              <a:t> </a:t>
            </a:r>
            <a:r>
              <a:rPr lang="hu-HU" b="1" u="sng" dirty="0" err="1"/>
              <a:t>dentis</a:t>
            </a:r>
            <a:r>
              <a:rPr lang="hu-HU" b="1" u="sng" dirty="0"/>
              <a:t> (fogvisszamaradás)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C8C289-B653-7942-8B4F-5829088D6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fog az íny alatt marad, részben vagy egészében csontosan fedve és nem mutat törekvést, hogy </a:t>
            </a:r>
            <a:r>
              <a:rPr lang="hu-HU" dirty="0" err="1"/>
              <a:t>előtörjön</a:t>
            </a:r>
            <a:r>
              <a:rPr lang="hu-HU" dirty="0"/>
              <a:t>.</a:t>
            </a:r>
          </a:p>
          <a:p>
            <a:pPr marL="0" indent="0">
              <a:buNone/>
            </a:pPr>
            <a:r>
              <a:rPr lang="hu-HU" u="sng" dirty="0" err="1"/>
              <a:t>Impactált</a:t>
            </a:r>
            <a:r>
              <a:rPr lang="hu-HU" u="sng" dirty="0"/>
              <a:t> vagy </a:t>
            </a:r>
            <a:r>
              <a:rPr lang="hu-HU" u="sng" dirty="0" err="1"/>
              <a:t>retineált</a:t>
            </a:r>
            <a:r>
              <a:rPr lang="hu-HU" u="sng" dirty="0"/>
              <a:t> fogak gyakorisága:</a:t>
            </a:r>
            <a:endParaRPr lang="hu-HU" dirty="0"/>
          </a:p>
          <a:p>
            <a:pPr marL="914400" lvl="2" indent="0">
              <a:buNone/>
            </a:pPr>
            <a:r>
              <a:rPr lang="hu-HU" dirty="0"/>
              <a:t>1. bölcsességfog</a:t>
            </a:r>
          </a:p>
          <a:p>
            <a:pPr marL="914400" lvl="2" indent="0">
              <a:buNone/>
            </a:pPr>
            <a:r>
              <a:rPr lang="hu-HU" dirty="0"/>
              <a:t>2. szemfog</a:t>
            </a:r>
          </a:p>
          <a:p>
            <a:pPr marL="914400" lvl="2" indent="0">
              <a:buNone/>
            </a:pPr>
            <a:r>
              <a:rPr lang="hu-HU" dirty="0"/>
              <a:t>3. második </a:t>
            </a:r>
            <a:r>
              <a:rPr lang="hu-HU" dirty="0" err="1"/>
              <a:t>kisörlő</a:t>
            </a:r>
            <a:endParaRPr lang="hu-HU" dirty="0"/>
          </a:p>
          <a:p>
            <a:pPr marL="914400" lvl="2" indent="0">
              <a:buNone/>
            </a:pPr>
            <a:r>
              <a:rPr lang="hu-HU" dirty="0"/>
              <a:t>4. számfeletti fog</a:t>
            </a:r>
          </a:p>
          <a:p>
            <a:pPr marL="914400" lvl="2" indent="0">
              <a:buNone/>
            </a:pPr>
            <a:r>
              <a:rPr lang="hu-HU" dirty="0"/>
              <a:t>5. többi fog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962315B-E6D2-0144-95BB-726DADF8C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50" y="3429000"/>
            <a:ext cx="1736183" cy="25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9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B2A732-9374-B542-B4BE-B031A8EB4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u="sng" dirty="0" err="1"/>
              <a:t>Impactált</a:t>
            </a:r>
            <a:r>
              <a:rPr lang="hu-HU" b="1" i="1" u="sng" dirty="0"/>
              <a:t> vagy </a:t>
            </a:r>
            <a:r>
              <a:rPr lang="hu-HU" b="1" i="1" u="sng" dirty="0" err="1"/>
              <a:t>retineált</a:t>
            </a:r>
            <a:r>
              <a:rPr lang="hu-HU" b="1" i="1" u="sng" dirty="0"/>
              <a:t> fogak okai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85D859-2B51-DD48-98B3-CF7D1B90F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2"/>
            <a:r>
              <a:rPr lang="hu-HU" dirty="0"/>
              <a:t>helyhiány</a:t>
            </a:r>
          </a:p>
          <a:p>
            <a:pPr lvl="2"/>
            <a:r>
              <a:rPr lang="hu-HU" dirty="0"/>
              <a:t>fogcsíra abnormis elhelyezkedése</a:t>
            </a:r>
          </a:p>
          <a:p>
            <a:pPr lvl="2"/>
            <a:r>
              <a:rPr lang="hu-HU" dirty="0"/>
              <a:t>a korona és a gyökér abnormis mérete és alakja</a:t>
            </a:r>
          </a:p>
          <a:p>
            <a:pPr lvl="2"/>
            <a:r>
              <a:rPr lang="hu-HU" dirty="0"/>
              <a:t>összeolvadt, összenőtt fogak</a:t>
            </a:r>
          </a:p>
          <a:p>
            <a:pPr lvl="2"/>
            <a:r>
              <a:rPr lang="hu-HU" dirty="0"/>
              <a:t>görbe gyökér</a:t>
            </a:r>
          </a:p>
          <a:p>
            <a:pPr lvl="2"/>
            <a:r>
              <a:rPr lang="hu-HU" dirty="0"/>
              <a:t>állcsontokat ért ártalmak a fogcsíra fejlődése idején</a:t>
            </a:r>
          </a:p>
          <a:p>
            <a:pPr lvl="2"/>
            <a:r>
              <a:rPr lang="hu-HU" dirty="0"/>
              <a:t>számfeletti fogak</a:t>
            </a:r>
          </a:p>
          <a:p>
            <a:pPr lvl="2"/>
            <a:r>
              <a:rPr lang="hu-HU" dirty="0"/>
              <a:t>fog helyén fekvő tumor (</a:t>
            </a:r>
            <a:r>
              <a:rPr lang="hu-HU" dirty="0" err="1"/>
              <a:t>odontoma</a:t>
            </a:r>
            <a:r>
              <a:rPr lang="hu-HU" dirty="0"/>
              <a:t>), </a:t>
            </a:r>
            <a:r>
              <a:rPr lang="hu-HU" dirty="0" err="1"/>
              <a:t>follicularis</a:t>
            </a:r>
            <a:r>
              <a:rPr lang="hu-HU" dirty="0"/>
              <a:t> </a:t>
            </a:r>
            <a:r>
              <a:rPr lang="hu-HU" dirty="0" err="1"/>
              <a:t>cysta</a:t>
            </a:r>
            <a:endParaRPr lang="hu-HU" dirty="0"/>
          </a:p>
          <a:p>
            <a:pPr lvl="2"/>
            <a:r>
              <a:rPr lang="hu-HU" dirty="0"/>
              <a:t>öröklés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2930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beltéri, személy, narancs, ülő látható&#10;&#10;Automatikusan generált leírás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1. Állcsont fejlődése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3-4. magzati héten kezdődik – arcnyúlványok </a:t>
            </a:r>
            <a:r>
              <a:rPr lang="hu-HU" dirty="0" err="1">
                <a:solidFill>
                  <a:srgbClr val="FFFFFF"/>
                </a:solidFill>
              </a:rPr>
              <a:t>kialkulása</a:t>
            </a:r>
            <a:r>
              <a:rPr lang="hu-HU" dirty="0">
                <a:solidFill>
                  <a:srgbClr val="FFFFFF"/>
                </a:solidFill>
              </a:rPr>
              <a:t> </a:t>
            </a:r>
          </a:p>
          <a:p>
            <a:r>
              <a:rPr lang="hu-HU" dirty="0">
                <a:solidFill>
                  <a:srgbClr val="FFFFFF"/>
                </a:solidFill>
              </a:rPr>
              <a:t>Ezek a nyúlványok a 7. magzati héten közelednek egymáshoz, és kialakul a felső és alsó állcsont </a:t>
            </a:r>
          </a:p>
          <a:p>
            <a:r>
              <a:rPr lang="hu-HU" dirty="0">
                <a:solidFill>
                  <a:srgbClr val="FFFFFF"/>
                </a:solidFill>
              </a:rPr>
              <a:t>Ha zavar keletkezik, főként a felső állcsontban figyelhető meg – szájpadhasadék ( magzati élet 8-10. hét)</a:t>
            </a:r>
          </a:p>
        </p:txBody>
      </p:sp>
    </p:spTree>
    <p:extLst>
      <p:ext uri="{BB962C8B-B14F-4D97-AF65-F5344CB8AC3E}">
        <p14:creationId xmlns:p14="http://schemas.microsoft.com/office/powerpoint/2010/main" val="1746932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E3534B-8C64-7747-83E9-C0C11DB2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i="1" u="sng" dirty="0"/>
              <a:t>Jelentősége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A2A52D-DB33-B04E-A938-24153D55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12" y="2697096"/>
            <a:ext cx="10103005" cy="3454403"/>
          </a:xfrm>
        </p:spPr>
        <p:txBody>
          <a:bodyPr/>
          <a:lstStyle/>
          <a:p>
            <a:r>
              <a:rPr lang="hu-HU" dirty="0"/>
              <a:t>lehet, hogy egész életen keresztül változatlan, rendellenes helyzetben semmiféle zavart nem okoz</a:t>
            </a:r>
          </a:p>
          <a:p>
            <a:r>
              <a:rPr lang="hu-HU" dirty="0"/>
              <a:t>kialakulhat a </a:t>
            </a:r>
            <a:r>
              <a:rPr lang="hu-HU" dirty="0" err="1"/>
              <a:t>retineált</a:t>
            </a:r>
            <a:r>
              <a:rPr lang="hu-HU" dirty="0"/>
              <a:t> fog  koronája körül </a:t>
            </a:r>
            <a:r>
              <a:rPr lang="hu-HU" dirty="0" err="1"/>
              <a:t>follicularis</a:t>
            </a:r>
            <a:r>
              <a:rPr lang="hu-HU" dirty="0"/>
              <a:t> </a:t>
            </a:r>
            <a:r>
              <a:rPr lang="hu-HU" dirty="0" err="1"/>
              <a:t>cysta</a:t>
            </a:r>
            <a:r>
              <a:rPr lang="hu-HU" dirty="0"/>
              <a:t>, </a:t>
            </a:r>
            <a:r>
              <a:rPr lang="hu-HU" dirty="0" err="1"/>
              <a:t>pericoronitis</a:t>
            </a:r>
            <a:endParaRPr lang="hu-HU" dirty="0"/>
          </a:p>
          <a:p>
            <a:r>
              <a:rPr lang="hu-HU" dirty="0"/>
              <a:t>idegtörzseket vagy idegágakat nyomva </a:t>
            </a:r>
            <a:r>
              <a:rPr lang="hu-HU" dirty="0" err="1"/>
              <a:t>neuralgiform</a:t>
            </a:r>
            <a:r>
              <a:rPr lang="hu-HU" dirty="0"/>
              <a:t> fájdalmakat okozhatnak</a:t>
            </a:r>
          </a:p>
          <a:p>
            <a:r>
              <a:rPr lang="hu-HU" dirty="0"/>
              <a:t>a szomszédos fog gyökeréhez szorulva azon </a:t>
            </a:r>
            <a:r>
              <a:rPr lang="hu-HU" dirty="0" err="1"/>
              <a:t>resorptiót</a:t>
            </a:r>
            <a:r>
              <a:rPr lang="hu-HU" dirty="0"/>
              <a:t> hozhatnak létre és gyulladást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56CB87-B946-A045-A90C-961592B4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367" y="706500"/>
            <a:ext cx="2069230" cy="171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47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fogak fejlődési rendellenességei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95401" y="2556932"/>
            <a:ext cx="4800599" cy="3318936"/>
          </a:xfrm>
        </p:spPr>
        <p:txBody>
          <a:bodyPr>
            <a:normAutofit fontScale="92500" lnSpcReduction="20000"/>
          </a:bodyPr>
          <a:lstStyle/>
          <a:p>
            <a:r>
              <a:rPr lang="hu-HU" sz="4000" dirty="0"/>
              <a:t>1. Számbeli rendellenességek</a:t>
            </a:r>
          </a:p>
          <a:p>
            <a:r>
              <a:rPr lang="hu-HU" sz="4000" dirty="0"/>
              <a:t>2. Alaki rendellenességek</a:t>
            </a:r>
          </a:p>
          <a:p>
            <a:r>
              <a:rPr lang="hu-HU" sz="4000" dirty="0"/>
              <a:t>3. Szerkezeti rendellenességek</a:t>
            </a:r>
          </a:p>
          <a:p>
            <a:endParaRPr lang="hu-HU" sz="4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8B226C9-5537-874E-81E6-F6362F4DC6AD}"/>
              </a:ext>
            </a:extLst>
          </p:cNvPr>
          <p:cNvSpPr txBox="1"/>
          <p:nvPr/>
        </p:nvSpPr>
        <p:spPr>
          <a:xfrm>
            <a:off x="6906324" y="2556931"/>
            <a:ext cx="36427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Etiológia</a:t>
            </a:r>
            <a:r>
              <a:rPr lang="hu-HU" sz="3200" b="1" dirty="0"/>
              <a:t> szerint:</a:t>
            </a:r>
          </a:p>
          <a:p>
            <a:pPr>
              <a:buFontTx/>
              <a:buChar char="-"/>
            </a:pPr>
            <a:r>
              <a:rPr lang="hu-HU" sz="3200" dirty="0"/>
              <a:t>Örökletes</a:t>
            </a:r>
          </a:p>
          <a:p>
            <a:pPr>
              <a:buFontTx/>
              <a:buChar char="-"/>
            </a:pPr>
            <a:r>
              <a:rPr lang="hu-HU" sz="3200" dirty="0"/>
              <a:t>Hormonális</a:t>
            </a:r>
          </a:p>
          <a:p>
            <a:pPr>
              <a:buFontTx/>
              <a:buChar char="-"/>
            </a:pPr>
            <a:r>
              <a:rPr lang="hu-HU" sz="3200" dirty="0"/>
              <a:t>Fertőzéses</a:t>
            </a:r>
          </a:p>
          <a:p>
            <a:pPr>
              <a:buFontTx/>
              <a:buChar char="-"/>
            </a:pPr>
            <a:r>
              <a:rPr lang="hu-HU" sz="3200" dirty="0"/>
              <a:t>Traumás</a:t>
            </a:r>
          </a:p>
          <a:p>
            <a:pPr>
              <a:buFontTx/>
              <a:buChar char="-"/>
            </a:pPr>
            <a:r>
              <a:rPr lang="hu-HU" sz="3200" dirty="0"/>
              <a:t>Ismeretlen (gyakori)</a:t>
            </a:r>
          </a:p>
        </p:txBody>
      </p:sp>
    </p:spTree>
    <p:extLst>
      <p:ext uri="{BB962C8B-B14F-4D97-AF65-F5344CB8AC3E}">
        <p14:creationId xmlns:p14="http://schemas.microsoft.com/office/powerpoint/2010/main" val="329655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7D93FE-CE2D-9441-B5C1-E4B3326E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asztal látható&#10;&#10;Automatikusan generált leírás">
            <a:extLst>
              <a:ext uri="{FF2B5EF4-FFF2-40B4-BE49-F238E27FC236}">
                <a16:creationId xmlns:a16="http://schemas.microsoft.com/office/drawing/2014/main" id="{00D8972E-650B-7042-A0CC-267E73514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863" y="557561"/>
            <a:ext cx="9710735" cy="5687122"/>
          </a:xfrm>
        </p:spPr>
      </p:pic>
    </p:spTree>
    <p:extLst>
      <p:ext uri="{BB962C8B-B14F-4D97-AF65-F5344CB8AC3E}">
        <p14:creationId xmlns:p14="http://schemas.microsoft.com/office/powerpoint/2010/main" val="3705796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888EBB-5B70-2343-BDA8-22C53A93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asztal látható&#10;&#10;Automatikusan generált leírás">
            <a:extLst>
              <a:ext uri="{FF2B5EF4-FFF2-40B4-BE49-F238E27FC236}">
                <a16:creationId xmlns:a16="http://schemas.microsoft.com/office/drawing/2014/main" id="{FB47CA61-5A3C-8846-8805-E81C6036A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863" y="560843"/>
            <a:ext cx="9876147" cy="5736313"/>
          </a:xfrm>
        </p:spPr>
      </p:pic>
    </p:spTree>
    <p:extLst>
      <p:ext uri="{BB962C8B-B14F-4D97-AF65-F5344CB8AC3E}">
        <p14:creationId xmlns:p14="http://schemas.microsoft.com/office/powerpoint/2010/main" val="4215935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311279-E991-0547-8207-CE20D5DF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asztal látható&#10;&#10;Automatikusan generált leírás">
            <a:extLst>
              <a:ext uri="{FF2B5EF4-FFF2-40B4-BE49-F238E27FC236}">
                <a16:creationId xmlns:a16="http://schemas.microsoft.com/office/drawing/2014/main" id="{040964AC-F028-BA48-B1D6-F409BA9AE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122" y="535259"/>
            <a:ext cx="9781475" cy="5820936"/>
          </a:xfrm>
        </p:spPr>
      </p:pic>
      <p:pic>
        <p:nvPicPr>
          <p:cNvPr id="7" name="Kép 6" descr="A képen személy, beltéri, nő, tartás látható&#10;&#10;Automatikusan generált leírás">
            <a:extLst>
              <a:ext uri="{FF2B5EF4-FFF2-40B4-BE49-F238E27FC236}">
                <a16:creationId xmlns:a16="http://schemas.microsoft.com/office/drawing/2014/main" id="{94961A00-59D5-FE43-83B2-54B66280C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724" y="1406987"/>
            <a:ext cx="2094197" cy="175802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D1F9A53F-13B6-6941-9B99-7F7018042F49}"/>
              </a:ext>
            </a:extLst>
          </p:cNvPr>
          <p:cNvSpPr txBox="1"/>
          <p:nvPr/>
        </p:nvSpPr>
        <p:spPr>
          <a:xfrm>
            <a:off x="4631765" y="2405464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/>
              <a:t>Agenesia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25624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244FEB-82BB-934E-B576-BF02DDC1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C715ED6C-3B66-B141-B99D-D586993E8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5863" y="463643"/>
            <a:ext cx="9844087" cy="5930713"/>
          </a:xfrm>
        </p:spPr>
      </p:pic>
    </p:spTree>
    <p:extLst>
      <p:ext uri="{BB962C8B-B14F-4D97-AF65-F5344CB8AC3E}">
        <p14:creationId xmlns:p14="http://schemas.microsoft.com/office/powerpoint/2010/main" val="696431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24F6EB-04DC-4C6D-8485-FCD53A4A9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795FBE-101B-4063-A5FC-8C0624B35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947D839-34EA-8A4D-89E3-E1D8F721A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972234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4000" b="1" dirty="0" err="1"/>
              <a:t>Dens</a:t>
            </a:r>
            <a:r>
              <a:rPr lang="hu-HU" sz="4000" b="1" dirty="0"/>
              <a:t> </a:t>
            </a:r>
            <a:r>
              <a:rPr lang="hu-HU" sz="4000" b="1" dirty="0" err="1"/>
              <a:t>supernumerarius</a:t>
            </a:r>
            <a:endParaRPr lang="hu-HU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81F853-6081-4216-9876-4D86330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F346FE0-57BC-F242-B063-F9C14E85C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26" r="-2" b="14190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EF61C2-EE68-43FF-A497-F2E60EA53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73AF2B-FD3A-49E9-8F7D-BF5687931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370" y="2743200"/>
            <a:ext cx="4464923" cy="3132667"/>
          </a:xfrm>
        </p:spPr>
        <p:txBody>
          <a:bodyPr>
            <a:normAutofit/>
          </a:bodyPr>
          <a:lstStyle/>
          <a:p>
            <a:r>
              <a:rPr lang="hu-HU" sz="3600" b="1" u="sng" dirty="0"/>
              <a:t>Elhelyezkedhetnek:</a:t>
            </a:r>
            <a:r>
              <a:rPr lang="hu-HU" sz="3600" dirty="0"/>
              <a:t> </a:t>
            </a:r>
          </a:p>
          <a:p>
            <a:pPr marL="0" indent="0" algn="ctr">
              <a:buNone/>
            </a:pPr>
            <a:r>
              <a:rPr lang="hu-HU" sz="3600" dirty="0"/>
              <a:t>a fogívben, a fogíven belül vagy kívül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8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C707AD-F500-0844-8B26-4FB4DCE13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asztal látható&#10;&#10;Automatikusan generált leírás">
            <a:extLst>
              <a:ext uri="{FF2B5EF4-FFF2-40B4-BE49-F238E27FC236}">
                <a16:creationId xmlns:a16="http://schemas.microsoft.com/office/drawing/2014/main" id="{10C8094F-9383-D547-82B8-7EA699585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138" y="535259"/>
            <a:ext cx="9929812" cy="5731726"/>
          </a:xfrm>
        </p:spPr>
      </p:pic>
    </p:spTree>
    <p:extLst>
      <p:ext uri="{BB962C8B-B14F-4D97-AF65-F5344CB8AC3E}">
        <p14:creationId xmlns:p14="http://schemas.microsoft.com/office/powerpoint/2010/main" val="1785941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D30BA5-746E-8247-8A92-C061466A2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1EADE3A7-53BD-2E48-B3C1-8FE8C45C2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139" y="451624"/>
            <a:ext cx="9796460" cy="5954751"/>
          </a:xfrm>
        </p:spPr>
      </p:pic>
      <p:pic>
        <p:nvPicPr>
          <p:cNvPr id="7" name="Kép 6" descr="A képen étel, alma, asztal, tányér látható&#10;&#10;Automatikusan generált leírás">
            <a:extLst>
              <a:ext uri="{FF2B5EF4-FFF2-40B4-BE49-F238E27FC236}">
                <a16:creationId xmlns:a16="http://schemas.microsoft.com/office/drawing/2014/main" id="{77EA94CF-7A39-FF46-B0F6-A7C4E336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430" y="1486287"/>
            <a:ext cx="2334167" cy="1906600"/>
          </a:xfrm>
          <a:prstGeom prst="rect">
            <a:avLst/>
          </a:prstGeom>
        </p:spPr>
      </p:pic>
      <p:pic>
        <p:nvPicPr>
          <p:cNvPr id="9" name="Kép 8" descr="A képen étel, gyümölcs látható&#10;&#10;Automatikusan generált leírás">
            <a:extLst>
              <a:ext uri="{FF2B5EF4-FFF2-40B4-BE49-F238E27FC236}">
                <a16:creationId xmlns:a16="http://schemas.microsoft.com/office/drawing/2014/main" id="{7EC5037C-7648-0647-AFF6-7D330DAC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074" y="4594304"/>
            <a:ext cx="18034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03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2EBFA3E2-3D7A-3A4B-8164-040C75896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366" y="457563"/>
            <a:ext cx="9313268" cy="594287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F69172C-BE98-D84A-9F66-6FB704303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537" y="1280531"/>
            <a:ext cx="1870617" cy="187061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1F3CC0D-ECB8-5548-8006-95F11F1B6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214" y="3974116"/>
            <a:ext cx="2219940" cy="162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8922CD-F753-474B-978D-B2EA86AC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accent6"/>
                </a:solidFill>
              </a:rPr>
              <a:t>Arc fejlődése</a:t>
            </a:r>
            <a:endParaRPr lang="hu-HU" dirty="0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088D48F2-57B8-3943-A48D-DD0CC4ED7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457450"/>
            <a:ext cx="6915150" cy="3829050"/>
          </a:xfrm>
        </p:spPr>
      </p:pic>
    </p:spTree>
    <p:extLst>
      <p:ext uri="{BB962C8B-B14F-4D97-AF65-F5344CB8AC3E}">
        <p14:creationId xmlns:p14="http://schemas.microsoft.com/office/powerpoint/2010/main" val="4048873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DD8671-A4FF-9041-9396-029026927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9997564D-D149-CE44-95F9-56C87B777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710" y="713678"/>
            <a:ext cx="10097795" cy="5162190"/>
          </a:xfrm>
        </p:spPr>
      </p:pic>
    </p:spTree>
    <p:extLst>
      <p:ext uri="{BB962C8B-B14F-4D97-AF65-F5344CB8AC3E}">
        <p14:creationId xmlns:p14="http://schemas.microsoft.com/office/powerpoint/2010/main" val="80131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56DEF8FF-2927-CE4D-A4BF-CCEA5F998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926" y="602166"/>
            <a:ext cx="9821503" cy="5642517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E70DAE0-C249-DB4A-80B2-69DA47B4E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056" y="1362938"/>
            <a:ext cx="1723018" cy="206606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BC4CB26-EE01-1F42-BC7B-1004F092F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366" y="4698263"/>
            <a:ext cx="3432474" cy="13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45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9A23DC85-FA88-B049-B0F0-239B14D34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707" y="540834"/>
            <a:ext cx="9806586" cy="5776332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FF6E429-744B-6545-9F79-8D9EF87F94E5}"/>
              </a:ext>
            </a:extLst>
          </p:cNvPr>
          <p:cNvSpPr txBox="1"/>
          <p:nvPr/>
        </p:nvSpPr>
        <p:spPr>
          <a:xfrm>
            <a:off x="8207298" y="1315844"/>
            <a:ext cx="33007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pPr lvl="1"/>
            <a:r>
              <a:rPr lang="hu-HU" sz="2000" dirty="0" err="1"/>
              <a:t>Hisztodifferenciálódási</a:t>
            </a:r>
            <a:r>
              <a:rPr lang="hu-HU" sz="2000" dirty="0"/>
              <a:t> szakaszban keletkező rendellenesség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FC2C4A8-7383-5A45-A169-7E950E2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678" y="2894386"/>
            <a:ext cx="1079500" cy="15684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5AB4246-67BA-3A43-AB22-A9284ADD0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868" y="4490546"/>
            <a:ext cx="1102310" cy="17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56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946366B2-B93C-1E4D-87E7-C1A054755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147" y="544509"/>
            <a:ext cx="9679258" cy="5768981"/>
          </a:xfrm>
        </p:spPr>
      </p:pic>
      <p:pic>
        <p:nvPicPr>
          <p:cNvPr id="7" name="Kép 6" descr="A képen étel, ülő, asztal, csokoládé látható&#10;&#10;Automatikusan generált leírás">
            <a:extLst>
              <a:ext uri="{FF2B5EF4-FFF2-40B4-BE49-F238E27FC236}">
                <a16:creationId xmlns:a16="http://schemas.microsoft.com/office/drawing/2014/main" id="{370176E8-8E01-0840-AE0A-78D95DC0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072" y="1214361"/>
            <a:ext cx="2809333" cy="20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39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D47453A6-FE61-D04A-9D49-95298156B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429" y="587917"/>
            <a:ext cx="9523141" cy="5682165"/>
          </a:xfrm>
        </p:spPr>
      </p:pic>
      <p:pic>
        <p:nvPicPr>
          <p:cNvPr id="7" name="Kép 6" descr="A képen beltéri, ülő, különböző, étel látható&#10;&#10;Automatikusan generált leírás">
            <a:extLst>
              <a:ext uri="{FF2B5EF4-FFF2-40B4-BE49-F238E27FC236}">
                <a16:creationId xmlns:a16="http://schemas.microsoft.com/office/drawing/2014/main" id="{12E341F9-24F7-DF4A-8AC6-048874DBE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20" y="3763536"/>
            <a:ext cx="224155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55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980AD712-8F0C-484E-91DD-9CE2D232C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147" y="602616"/>
            <a:ext cx="9567746" cy="5652768"/>
          </a:xfrm>
        </p:spPr>
      </p:pic>
      <p:pic>
        <p:nvPicPr>
          <p:cNvPr id="7" name="Kép 6" descr="A képen ülő, alma, asztal, étel látható&#10;&#10;Automatikusan generált leírás">
            <a:extLst>
              <a:ext uri="{FF2B5EF4-FFF2-40B4-BE49-F238E27FC236}">
                <a16:creationId xmlns:a16="http://schemas.microsoft.com/office/drawing/2014/main" id="{7E290444-F4EC-C04A-BF48-B4BFB3B92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812" y="602616"/>
            <a:ext cx="3076102" cy="1583023"/>
          </a:xfrm>
          <a:prstGeom prst="rect">
            <a:avLst/>
          </a:prstGeom>
        </p:spPr>
      </p:pic>
      <p:pic>
        <p:nvPicPr>
          <p:cNvPr id="9" name="Kép 8" descr="A képen keresés, macska, fénykép, állás látható&#10;&#10;Automatikusan generált leírás">
            <a:extLst>
              <a:ext uri="{FF2B5EF4-FFF2-40B4-BE49-F238E27FC236}">
                <a16:creationId xmlns:a16="http://schemas.microsoft.com/office/drawing/2014/main" id="{FDF54266-CD5A-EE49-8714-3F08652E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001" y="3019121"/>
            <a:ext cx="2107724" cy="12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08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A7047E37-AABA-994D-937E-FD1C26CF5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637" y="664067"/>
            <a:ext cx="9732558" cy="5529865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BBFE62E-E361-C849-A618-FF813EF4E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4" y="535630"/>
            <a:ext cx="2500777" cy="32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3CB26D-E2B3-074D-A0F4-91A30E55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601F81DB-84C0-0A49-8B2E-E7392CAF7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748" y="828676"/>
            <a:ext cx="9983261" cy="5163942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627D3F6-1D42-AC4B-9572-517EAE612354}"/>
              </a:ext>
            </a:extLst>
          </p:cNvPr>
          <p:cNvSpPr txBox="1"/>
          <p:nvPr/>
        </p:nvSpPr>
        <p:spPr>
          <a:xfrm>
            <a:off x="5715000" y="2586038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/>
              <a:t>Enameloma</a:t>
            </a:r>
            <a:endParaRPr lang="hu-HU" sz="2400" b="1" dirty="0"/>
          </a:p>
        </p:txBody>
      </p:sp>
      <p:pic>
        <p:nvPicPr>
          <p:cNvPr id="8" name="Kép 7" descr="A képen fénykép, ülő látható&#10;&#10;Automatikusan generált leírás">
            <a:extLst>
              <a:ext uri="{FF2B5EF4-FFF2-40B4-BE49-F238E27FC236}">
                <a16:creationId xmlns:a16="http://schemas.microsoft.com/office/drawing/2014/main" id="{63A66CF0-4114-E844-A25E-FF01EDB0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321" y="1213674"/>
            <a:ext cx="3302000" cy="1905000"/>
          </a:xfrm>
          <a:prstGeom prst="rect">
            <a:avLst/>
          </a:prstGeom>
        </p:spPr>
      </p:pic>
      <p:pic>
        <p:nvPicPr>
          <p:cNvPr id="10" name="Kép 9" descr="A képen ülő, fánk, asztal, férfi látható&#10;&#10;Automatikusan generált leírás">
            <a:extLst>
              <a:ext uri="{FF2B5EF4-FFF2-40B4-BE49-F238E27FC236}">
                <a16:creationId xmlns:a16="http://schemas.microsoft.com/office/drawing/2014/main" id="{3A281E4E-A29A-254B-ACF0-0F0FC315C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452" y="4175124"/>
            <a:ext cx="27178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22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43C366AD-41F6-324A-B323-57612C0CF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267" y="557561"/>
            <a:ext cx="8274205" cy="5687122"/>
          </a:xfrm>
        </p:spPr>
      </p:pic>
      <p:pic>
        <p:nvPicPr>
          <p:cNvPr id="11" name="Kép 10" descr="A képen beltéri, étel, asztal, ülő látható&#10;&#10;Automatikusan generált leírás">
            <a:extLst>
              <a:ext uri="{FF2B5EF4-FFF2-40B4-BE49-F238E27FC236}">
                <a16:creationId xmlns:a16="http://schemas.microsoft.com/office/drawing/2014/main" id="{A5D30D2D-9CEC-154D-9ACF-683634B2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17" y="4428583"/>
            <a:ext cx="2984500" cy="1816100"/>
          </a:xfrm>
          <a:prstGeom prst="rect">
            <a:avLst/>
          </a:prstGeom>
        </p:spPr>
      </p:pic>
      <p:pic>
        <p:nvPicPr>
          <p:cNvPr id="13" name="Kép 12" descr="A képen személy, nő, állás, modellt állás látható&#10;&#10;Automatikusan generált leírás">
            <a:extLst>
              <a:ext uri="{FF2B5EF4-FFF2-40B4-BE49-F238E27FC236}">
                <a16:creationId xmlns:a16="http://schemas.microsoft.com/office/drawing/2014/main" id="{3EA3B56C-E8B3-7D4A-86B7-5634D6B10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21" y="613317"/>
            <a:ext cx="17526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49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657596E3-4A7F-6E4B-998B-BABD3408E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888" y="527186"/>
            <a:ext cx="9428688" cy="5803628"/>
          </a:xfrm>
        </p:spPr>
      </p:pic>
    </p:spTree>
    <p:extLst>
      <p:ext uri="{BB962C8B-B14F-4D97-AF65-F5344CB8AC3E}">
        <p14:creationId xmlns:p14="http://schemas.microsoft.com/office/powerpoint/2010/main" val="59358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8181A50-C8BE-4392-983D-C06579080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1A74FC3-9829-C948-913B-B65EC3018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" b="2206"/>
          <a:stretch/>
        </p:blipFill>
        <p:spPr>
          <a:xfrm>
            <a:off x="2505461" y="804334"/>
            <a:ext cx="7181078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7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A0E75CD-F852-F647-BF61-1FECD184D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103" y="557562"/>
            <a:ext cx="7961970" cy="577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9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6AFE1FAC-E800-B544-B2FE-F1482F3AE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232" y="533427"/>
            <a:ext cx="8908236" cy="5791146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8D0E56A-65E2-6B4C-82BE-C28DC7FB3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448" y="2423299"/>
            <a:ext cx="3383671" cy="29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52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BA239D5F-0FD5-0F46-AAF3-B4A64459B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260" y="510368"/>
            <a:ext cx="8878366" cy="5712011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58CBDD9-8780-A244-AAAC-C7165B173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583" y="510368"/>
            <a:ext cx="33655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08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3A03EC8F-917B-164D-A462-503134F1C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366" y="567028"/>
            <a:ext cx="8841799" cy="5723944"/>
          </a:xfrm>
        </p:spPr>
      </p:pic>
      <p:pic>
        <p:nvPicPr>
          <p:cNvPr id="7" name="Kép 6" descr="A képen beltéri, étel, asztal, ülő látható&#10;&#10;Automatikusan generált leírás">
            <a:extLst>
              <a:ext uri="{FF2B5EF4-FFF2-40B4-BE49-F238E27FC236}">
                <a16:creationId xmlns:a16="http://schemas.microsoft.com/office/drawing/2014/main" id="{3378F8CE-FEC4-C94A-92F3-E82058489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934" y="304335"/>
            <a:ext cx="3733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6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260F6427-68DF-5E4C-B205-01D371574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632" y="606710"/>
            <a:ext cx="8034484" cy="5644580"/>
          </a:xfrm>
        </p:spPr>
      </p:pic>
      <p:pic>
        <p:nvPicPr>
          <p:cNvPr id="7" name="Kép 6" descr="A képen személy, beltéri, evés, baba látható&#10;&#10;Automatikusan generált leírás">
            <a:extLst>
              <a:ext uri="{FF2B5EF4-FFF2-40B4-BE49-F238E27FC236}">
                <a16:creationId xmlns:a16="http://schemas.microsoft.com/office/drawing/2014/main" id="{29FF58F1-9AD6-E344-976B-C6F70626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568" y="1543360"/>
            <a:ext cx="22098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03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440ADE1F-20F4-AD47-9703-F5208498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66" y="892775"/>
            <a:ext cx="7802702" cy="5072450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D5F9F29-2973-E74D-8B69-3CFEC9698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834" y="1536700"/>
            <a:ext cx="26924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22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2E21CE49-A5AB-FB43-A647-97DC62D3D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339" y="600076"/>
            <a:ext cx="8415835" cy="5672137"/>
          </a:xfrm>
        </p:spPr>
      </p:pic>
      <p:pic>
        <p:nvPicPr>
          <p:cNvPr id="7" name="Kép 6" descr="A képen beltéri, asztal, étel, tányér látható&#10;&#10;Automatikusan generált leírás">
            <a:extLst>
              <a:ext uri="{FF2B5EF4-FFF2-40B4-BE49-F238E27FC236}">
                <a16:creationId xmlns:a16="http://schemas.microsoft.com/office/drawing/2014/main" id="{0F495319-94F0-1D42-9941-8B02A949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537" y="1569379"/>
            <a:ext cx="3320056" cy="18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299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DB53C5-433B-4C43-B10E-F6C14401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madár, virág, fa látható&#10;&#10;Automatikusan generált leírás">
            <a:extLst>
              <a:ext uri="{FF2B5EF4-FFF2-40B4-BE49-F238E27FC236}">
                <a16:creationId xmlns:a16="http://schemas.microsoft.com/office/drawing/2014/main" id="{1B2F53A9-0905-E84B-A829-6F89ADDD1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590" y="982661"/>
            <a:ext cx="9777008" cy="5135311"/>
          </a:xfrm>
        </p:spPr>
      </p:pic>
    </p:spTree>
    <p:extLst>
      <p:ext uri="{BB962C8B-B14F-4D97-AF65-F5344CB8AC3E}">
        <p14:creationId xmlns:p14="http://schemas.microsoft.com/office/powerpoint/2010/main" val="414004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2CE587-9CC7-B648-AE10-F089D2BE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86E48B6-9D16-2A44-837F-3B876BFA3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982132"/>
            <a:ext cx="7781691" cy="1099543"/>
          </a:xfr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64843A3-5643-2944-9C18-334B415E4FAD}"/>
              </a:ext>
            </a:extLst>
          </p:cNvPr>
          <p:cNvSpPr txBox="1"/>
          <p:nvPr/>
        </p:nvSpPr>
        <p:spPr>
          <a:xfrm>
            <a:off x="1561171" y="2653991"/>
            <a:ext cx="9335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/>
              <a:t>1. </a:t>
            </a:r>
            <a:r>
              <a:rPr lang="hu-HU" sz="2400" b="1" i="1" dirty="0" err="1"/>
              <a:t>Amelogenesis</a:t>
            </a:r>
            <a:r>
              <a:rPr lang="hu-HU" sz="2400" b="1" i="1" dirty="0"/>
              <a:t> </a:t>
            </a:r>
            <a:r>
              <a:rPr lang="hu-HU" sz="2400" b="1" i="1" dirty="0" err="1"/>
              <a:t>imperfecta</a:t>
            </a:r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•Dominánsan öröklődik,</a:t>
            </a:r>
          </a:p>
          <a:p>
            <a:r>
              <a:rPr lang="hu-HU" sz="2400" dirty="0"/>
              <a:t>•A maradó fogakon nem vagy csak vékony rétegben fejlődött ki a </a:t>
            </a:r>
            <a:r>
              <a:rPr lang="hu-HU" sz="2400" b="1" dirty="0"/>
              <a:t>zománc,</a:t>
            </a:r>
            <a:endParaRPr lang="hu-HU" sz="2400" dirty="0"/>
          </a:p>
          <a:p>
            <a:r>
              <a:rPr lang="hu-HU" sz="2400" dirty="0"/>
              <a:t>•Az egész fogazatra kiterjed,</a:t>
            </a:r>
          </a:p>
          <a:p>
            <a:r>
              <a:rPr lang="hu-HU" sz="2400" dirty="0"/>
              <a:t>•A fogak kisebbek és ritkább elhelyezkedésűek,</a:t>
            </a:r>
          </a:p>
          <a:p>
            <a:r>
              <a:rPr lang="hu-HU" sz="2400" dirty="0"/>
              <a:t>•A zománc elvékonyodott, prizmái töredezettek,</a:t>
            </a:r>
          </a:p>
          <a:p>
            <a:r>
              <a:rPr lang="hu-HU" sz="2400" dirty="0"/>
              <a:t>•A zománc </a:t>
            </a:r>
            <a:r>
              <a:rPr lang="hu-HU" sz="2400" dirty="0" err="1"/>
              <a:t>porlékony</a:t>
            </a:r>
            <a:r>
              <a:rPr lang="hu-HU" sz="2400" dirty="0"/>
              <a:t>, fénytelen, gyorsan lekopik és megbarnul.</a:t>
            </a:r>
          </a:p>
        </p:txBody>
      </p:sp>
      <p:pic>
        <p:nvPicPr>
          <p:cNvPr id="9" name="Kép 8" descr="A képen étel, beltéri, doboz, kitöltve látható&#10;&#10;Automatikusan generált leírás">
            <a:extLst>
              <a:ext uri="{FF2B5EF4-FFF2-40B4-BE49-F238E27FC236}">
                <a16:creationId xmlns:a16="http://schemas.microsoft.com/office/drawing/2014/main" id="{E786B0E9-EE09-9946-89A7-7F6C03B75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093" y="1143171"/>
            <a:ext cx="2386964" cy="19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835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3C6F2F-8E55-F64A-BDDB-3D5F0BA01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b="1" i="1" dirty="0"/>
              <a:t>2. </a:t>
            </a:r>
            <a:r>
              <a:rPr lang="hu-HU" b="1" i="1" dirty="0" err="1"/>
              <a:t>Dentinogenesis</a:t>
            </a:r>
            <a:r>
              <a:rPr lang="hu-HU" b="1" i="1" dirty="0"/>
              <a:t> </a:t>
            </a:r>
            <a:r>
              <a:rPr lang="hu-HU" b="1" i="1" dirty="0" err="1"/>
              <a:t>imperfecta</a:t>
            </a:r>
            <a:r>
              <a:rPr lang="hu-HU" b="1" i="1" dirty="0"/>
              <a:t> </a:t>
            </a:r>
            <a:r>
              <a:rPr lang="hu-HU" dirty="0"/>
              <a:t> </a:t>
            </a:r>
            <a:r>
              <a:rPr lang="hu-HU" b="1" i="1" dirty="0"/>
              <a:t>(</a:t>
            </a:r>
            <a:r>
              <a:rPr lang="hu-HU" b="1" i="1" dirty="0" err="1"/>
              <a:t>opaleszkáló</a:t>
            </a:r>
            <a:r>
              <a:rPr lang="hu-HU" b="1" i="1" dirty="0"/>
              <a:t> dentin):</a:t>
            </a:r>
            <a:endParaRPr lang="hu-HU" dirty="0"/>
          </a:p>
          <a:p>
            <a:r>
              <a:rPr lang="hu-HU" dirty="0" err="1"/>
              <a:t>Autoszomális</a:t>
            </a:r>
            <a:r>
              <a:rPr lang="hu-HU" dirty="0"/>
              <a:t> domináns gén örökíti.</a:t>
            </a:r>
          </a:p>
          <a:p>
            <a:pPr marL="0" indent="0">
              <a:buNone/>
            </a:pPr>
            <a:br>
              <a:rPr lang="hu-HU" dirty="0"/>
            </a:br>
            <a:r>
              <a:rPr lang="hu-HU" b="1" i="1" u="sng" dirty="0"/>
              <a:t>Előfordulhat: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• egészséges egyéneken, vagy </a:t>
            </a:r>
          </a:p>
          <a:p>
            <a:pPr marL="0" indent="0">
              <a:buNone/>
            </a:pPr>
            <a:r>
              <a:rPr lang="hu-HU" dirty="0"/>
              <a:t>• </a:t>
            </a:r>
            <a:r>
              <a:rPr lang="hu-HU" dirty="0" err="1"/>
              <a:t>csontrenszerbeli</a:t>
            </a:r>
            <a:r>
              <a:rPr lang="hu-HU" dirty="0"/>
              <a:t> betegség részjelensége (</a:t>
            </a:r>
            <a:r>
              <a:rPr lang="hu-HU" dirty="0" err="1"/>
              <a:t>osteogenesis</a:t>
            </a:r>
            <a:r>
              <a:rPr lang="hu-HU" dirty="0"/>
              <a:t> </a:t>
            </a:r>
            <a:r>
              <a:rPr lang="hu-HU" dirty="0" err="1"/>
              <a:t>imperfecta</a:t>
            </a:r>
            <a:r>
              <a:rPr lang="hu-HU" dirty="0"/>
              <a:t>) melyre jellemző </a:t>
            </a:r>
          </a:p>
          <a:p>
            <a:pPr marL="0" indent="0">
              <a:buNone/>
            </a:pPr>
            <a:r>
              <a:rPr lang="hu-HU" dirty="0"/>
              <a:t>	a csontok </a:t>
            </a:r>
            <a:r>
              <a:rPr lang="hu-HU" dirty="0" err="1"/>
              <a:t>porozussága</a:t>
            </a:r>
            <a:r>
              <a:rPr lang="hu-HU" dirty="0"/>
              <a:t> (osteoporosis) és törékenysége (</a:t>
            </a:r>
            <a:r>
              <a:rPr lang="hu-HU" dirty="0" err="1"/>
              <a:t>fractura</a:t>
            </a:r>
            <a:r>
              <a:rPr lang="hu-HU" dirty="0"/>
              <a:t>), </a:t>
            </a:r>
          </a:p>
          <a:p>
            <a:pPr marL="0" indent="0">
              <a:buNone/>
            </a:pPr>
            <a:r>
              <a:rPr lang="hu-HU" dirty="0"/>
              <a:t>	az érzékszervek betegsége (kék </a:t>
            </a:r>
            <a:r>
              <a:rPr lang="hu-HU" dirty="0" err="1"/>
              <a:t>sclera</a:t>
            </a:r>
            <a:r>
              <a:rPr lang="hu-HU" dirty="0"/>
              <a:t>, süketség).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95CCD64A-A517-7D48-8ABF-F2372FF60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982132"/>
            <a:ext cx="7781691" cy="1099543"/>
          </a:xfrm>
        </p:spPr>
      </p:pic>
      <p:pic>
        <p:nvPicPr>
          <p:cNvPr id="7" name="Tartalom helye 4">
            <a:extLst>
              <a:ext uri="{FF2B5EF4-FFF2-40B4-BE49-F238E27FC236}">
                <a16:creationId xmlns:a16="http://schemas.microsoft.com/office/drawing/2014/main" id="{9E48843E-F60A-B748-8A7B-B392C5576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2" y="1134532"/>
            <a:ext cx="7781691" cy="10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03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6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pic>
        <p:nvPicPr>
          <p:cNvPr id="6" name="Kép 5" descr="A képen személy, viselés, fénykép, sapka látható&#10;&#10;Automatikusan generált leírás">
            <a:extLst>
              <a:ext uri="{FF2B5EF4-FFF2-40B4-BE49-F238E27FC236}">
                <a16:creationId xmlns:a16="http://schemas.microsoft.com/office/drawing/2014/main" id="{667F243A-55FA-A648-8067-D7729BCB8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405" y="1149305"/>
            <a:ext cx="6258278" cy="461547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31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3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0865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9A6697-510A-C846-8353-8A8D5EC2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7" y="982133"/>
            <a:ext cx="7291386" cy="1189568"/>
          </a:xfrm>
        </p:spPr>
        <p:txBody>
          <a:bodyPr/>
          <a:lstStyle/>
          <a:p>
            <a:pPr algn="l"/>
            <a:r>
              <a:rPr lang="hu-HU" b="1" i="1"/>
              <a:t>Dentinogenesis imperfecta 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D7896E-DB7A-EA43-8093-7D99A6AF4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/>
              <a:t>Az elváltozás mind a tej mind a maradó fogazatra vonatkozik</a:t>
            </a:r>
          </a:p>
          <a:p>
            <a:r>
              <a:rPr lang="hu-HU"/>
              <a:t>a felületes dentin sok esetben normális szerkezetű, alatta viszont szabálytalan tág csatornákat tartalmazó, a pulpaüreget majdnem teljesen elzáró kóros dentin van</a:t>
            </a:r>
          </a:p>
          <a:p>
            <a:r>
              <a:rPr lang="hu-HU"/>
              <a:t>a foggyökerek rövidek, fejletlenek</a:t>
            </a:r>
          </a:p>
          <a:p>
            <a:r>
              <a:rPr lang="hu-HU"/>
              <a:t>A fogak alacsonyak, a koronák domborúak.</a:t>
            </a:r>
          </a:p>
          <a:p>
            <a:r>
              <a:rPr lang="hu-HU"/>
              <a:t>A fog színe lehet: egyenletesen szűrke,  barna, sárgásbarna, vörösesbarna vagy kékesbarna.</a:t>
            </a:r>
          </a:p>
          <a:p>
            <a:r>
              <a:rPr lang="hu-HU"/>
              <a:t>A zománc gyakran letöredezik vagy lekopik (sötétbarna dentincsonkok)</a:t>
            </a:r>
          </a:p>
          <a:p>
            <a:r>
              <a:rPr lang="hu-HU"/>
              <a:t>A fogak fájdalmat nem okoznak, ingerekkel szemben úgy viselkednek mint a normális fogak</a:t>
            </a:r>
          </a:p>
          <a:p>
            <a:r>
              <a:rPr lang="hu-HU"/>
              <a:t>Néha ínygyulladás kíséri</a:t>
            </a:r>
          </a:p>
          <a:p>
            <a:endParaRPr lang="hu-HU" dirty="0"/>
          </a:p>
        </p:txBody>
      </p:sp>
      <p:pic>
        <p:nvPicPr>
          <p:cNvPr id="4" name="Kép 3" descr="A képen étel, ülő, asztal, kicsi látható&#10;&#10;Automatikusan generált leírás">
            <a:extLst>
              <a:ext uri="{FF2B5EF4-FFF2-40B4-BE49-F238E27FC236}">
                <a16:creationId xmlns:a16="http://schemas.microsoft.com/office/drawing/2014/main" id="{F35D5874-5A16-734B-9958-0FC22FF2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082" y="661435"/>
            <a:ext cx="2981094" cy="15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66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F211FB-D767-4A47-9ECD-F5012731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Helyzeti rendellenességek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8B982AC-9FB2-3C4C-832F-319C98863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0450" y="2165059"/>
            <a:ext cx="4814888" cy="39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70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9E243D-8B59-ED44-9D58-8544F8DC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Helyzeti rendellenességek</a:t>
            </a:r>
            <a:br>
              <a:rPr lang="hu-HU" dirty="0"/>
            </a:br>
            <a:r>
              <a:rPr lang="hu-HU" dirty="0"/>
              <a:t>- egyes fogak és fogcsoportok: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F09E28-5906-C046-A0E8-985549CE5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u="sng" dirty="0" err="1"/>
              <a:t>occlusio</a:t>
            </a:r>
            <a:r>
              <a:rPr lang="hu-HU" sz="2800" u="sng" dirty="0"/>
              <a:t> </a:t>
            </a:r>
            <a:r>
              <a:rPr lang="hu-HU" sz="2800" u="sng" dirty="0" err="1"/>
              <a:t>vestibularis</a:t>
            </a:r>
            <a:r>
              <a:rPr lang="hu-HU" sz="2800" u="sng" dirty="0"/>
              <a:t> </a:t>
            </a:r>
            <a:r>
              <a:rPr lang="hu-HU" sz="2800" dirty="0"/>
              <a:t>- a fog, a koronai részével a szájtornác irányába dől</a:t>
            </a:r>
          </a:p>
          <a:p>
            <a:r>
              <a:rPr lang="hu-HU" sz="2800" u="sng" dirty="0" err="1"/>
              <a:t>occlusio</a:t>
            </a:r>
            <a:r>
              <a:rPr lang="hu-HU" sz="2800" u="sng" dirty="0"/>
              <a:t> </a:t>
            </a:r>
            <a:r>
              <a:rPr lang="hu-HU" sz="2800" u="sng" dirty="0" err="1"/>
              <a:t>orali</a:t>
            </a:r>
            <a:r>
              <a:rPr lang="hu-HU" sz="2800" dirty="0" err="1"/>
              <a:t>s</a:t>
            </a:r>
            <a:r>
              <a:rPr lang="hu-HU" sz="2800" dirty="0"/>
              <a:t> - a fog soron belüli helyzetben van</a:t>
            </a:r>
          </a:p>
          <a:p>
            <a:r>
              <a:rPr lang="hu-HU" sz="2800" u="sng" dirty="0" err="1"/>
              <a:t>supraocclusio</a:t>
            </a:r>
            <a:r>
              <a:rPr lang="hu-HU" sz="2800" u="sng" dirty="0"/>
              <a:t> </a:t>
            </a:r>
            <a:r>
              <a:rPr lang="hu-HU" sz="2800" dirty="0"/>
              <a:t>- a fogkorona túl ér a rágósíkon</a:t>
            </a:r>
          </a:p>
          <a:p>
            <a:r>
              <a:rPr lang="hu-HU" sz="2800" u="sng" dirty="0" err="1"/>
              <a:t>infraocclusio</a:t>
            </a:r>
            <a:r>
              <a:rPr lang="hu-HU" sz="2800" dirty="0"/>
              <a:t> - a fog nem éri el a rágósíkot</a:t>
            </a:r>
          </a:p>
        </p:txBody>
      </p:sp>
    </p:spTree>
    <p:extLst>
      <p:ext uri="{BB962C8B-B14F-4D97-AF65-F5344CB8AC3E}">
        <p14:creationId xmlns:p14="http://schemas.microsoft.com/office/powerpoint/2010/main" val="232122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2745CE-DAAE-BD4B-AE61-24502C68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Helyzeti rendellenességek</a:t>
            </a:r>
            <a:br>
              <a:rPr lang="hu-HU" dirty="0"/>
            </a:br>
            <a:r>
              <a:rPr lang="hu-HU" dirty="0"/>
              <a:t>- egyes fogak és fogcsoportok: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8566A8-F87A-2D49-9E11-983A273DF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u="sng" dirty="0" err="1"/>
              <a:t>occlusio</a:t>
            </a:r>
            <a:r>
              <a:rPr lang="hu-HU" u="sng" dirty="0"/>
              <a:t> </a:t>
            </a:r>
            <a:r>
              <a:rPr lang="hu-HU" u="sng" dirty="0" err="1"/>
              <a:t>mesialis</a:t>
            </a:r>
            <a:r>
              <a:rPr lang="hu-HU" u="sng" dirty="0"/>
              <a:t> et </a:t>
            </a:r>
            <a:r>
              <a:rPr lang="hu-HU" u="sng" dirty="0" err="1"/>
              <a:t>distalis</a:t>
            </a:r>
            <a:r>
              <a:rPr lang="hu-HU" dirty="0"/>
              <a:t> - a fog előre vagy hátra dől </a:t>
            </a:r>
          </a:p>
          <a:p>
            <a:r>
              <a:rPr lang="hu-HU" u="sng" dirty="0" err="1"/>
              <a:t>Torsio</a:t>
            </a:r>
            <a:r>
              <a:rPr lang="hu-HU" u="sng" dirty="0"/>
              <a:t> </a:t>
            </a:r>
            <a:r>
              <a:rPr lang="hu-HU" dirty="0"/>
              <a:t>- a fog a helyén marad, saját hossztengelye körül elfordul</a:t>
            </a:r>
          </a:p>
          <a:p>
            <a:r>
              <a:rPr lang="hu-HU" u="sng" dirty="0"/>
              <a:t>transzpozíció</a:t>
            </a:r>
            <a:r>
              <a:rPr lang="hu-HU" dirty="0"/>
              <a:t> - a két szomszédos fog helyet cserél egymással</a:t>
            </a:r>
          </a:p>
          <a:p>
            <a:r>
              <a:rPr lang="hu-HU" u="sng" dirty="0" err="1"/>
              <a:t>ektópia</a:t>
            </a:r>
            <a:r>
              <a:rPr lang="hu-HU" dirty="0"/>
              <a:t> - a fog teljes egészében a fogsorív mellett (orálisan vagy </a:t>
            </a:r>
            <a:r>
              <a:rPr lang="hu-HU" dirty="0" err="1"/>
              <a:t>vesztibulárisan</a:t>
            </a:r>
            <a:r>
              <a:rPr lang="hu-HU" dirty="0"/>
              <a:t>) helyezkedik el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09910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6665A9-9201-374F-B224-AA0262B8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Helyzeti rendellenességek</a:t>
            </a:r>
            <a:br>
              <a:rPr lang="hu-HU" dirty="0"/>
            </a:br>
            <a:r>
              <a:rPr lang="hu-HU" dirty="0"/>
              <a:t>- egyes fogak és fogcsoportok: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1949A3-B68B-3047-B96C-F7D7EF06E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u="sng" dirty="0" err="1"/>
              <a:t>heterotópia</a:t>
            </a:r>
            <a:r>
              <a:rPr lang="hu-HU" dirty="0"/>
              <a:t> - a fog a fogsortól távolabb fejlődik pl. orrmelléküregben, szemgödör fenekén</a:t>
            </a:r>
          </a:p>
          <a:p>
            <a:r>
              <a:rPr lang="hu-HU" u="sng" dirty="0" err="1"/>
              <a:t>occlusio</a:t>
            </a:r>
            <a:r>
              <a:rPr lang="hu-HU" u="sng" dirty="0"/>
              <a:t> </a:t>
            </a:r>
            <a:r>
              <a:rPr lang="hu-HU" u="sng" dirty="0" err="1"/>
              <a:t>traumatica</a:t>
            </a:r>
            <a:r>
              <a:rPr lang="hu-HU" u="sng" dirty="0"/>
              <a:t> </a:t>
            </a:r>
            <a:r>
              <a:rPr lang="hu-HU" dirty="0"/>
              <a:t>- a fogak hibásan érintkeznek egymással, ennek következtében túlterhelődnek és idő előtt meglazulnak</a:t>
            </a:r>
          </a:p>
          <a:p>
            <a:r>
              <a:rPr lang="hu-HU" u="sng" dirty="0"/>
              <a:t>inklináció</a:t>
            </a:r>
            <a:r>
              <a:rPr lang="hu-HU" dirty="0"/>
              <a:t> - a fog tengelye kórosan megdőlt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6757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EA9CDE-11E7-4445-B73C-7D9816C49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Helyzeti rendellenességek</a:t>
            </a:r>
            <a:br>
              <a:rPr lang="hu-HU" dirty="0"/>
            </a:br>
            <a:r>
              <a:rPr lang="hu-HU" dirty="0"/>
              <a:t>- fogsorok záródási hibái (</a:t>
            </a:r>
            <a:r>
              <a:rPr lang="hu-HU" dirty="0" err="1"/>
              <a:t>dysgnathiák</a:t>
            </a:r>
            <a:r>
              <a:rPr lang="hu-HU" dirty="0"/>
              <a:t>):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2965022-53A0-7440-8150-DA19A4BAF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u="sng" dirty="0" err="1"/>
              <a:t>prognathia</a:t>
            </a:r>
            <a:r>
              <a:rPr lang="hu-HU" u="sng" dirty="0"/>
              <a:t> </a:t>
            </a:r>
            <a:r>
              <a:rPr lang="hu-HU" u="sng" dirty="0" err="1"/>
              <a:t>maxillaris</a:t>
            </a:r>
            <a:r>
              <a:rPr lang="hu-HU" dirty="0"/>
              <a:t> - a </a:t>
            </a:r>
            <a:r>
              <a:rPr lang="hu-HU" dirty="0" err="1"/>
              <a:t>maxilla</a:t>
            </a:r>
            <a:r>
              <a:rPr lang="hu-HU" dirty="0"/>
              <a:t> </a:t>
            </a:r>
            <a:r>
              <a:rPr lang="hu-HU" dirty="0" err="1"/>
              <a:t>frontalis</a:t>
            </a:r>
            <a:r>
              <a:rPr lang="hu-HU" dirty="0"/>
              <a:t> </a:t>
            </a:r>
            <a:r>
              <a:rPr lang="hu-HU" dirty="0" err="1"/>
              <a:t>írányban</a:t>
            </a:r>
            <a:r>
              <a:rPr lang="hu-HU" dirty="0"/>
              <a:t> való túlnövekedése (</a:t>
            </a:r>
            <a:r>
              <a:rPr lang="hu-HU" dirty="0" err="1"/>
              <a:t>protrakció</a:t>
            </a:r>
            <a:r>
              <a:rPr lang="hu-HU" dirty="0"/>
              <a:t>)</a:t>
            </a:r>
          </a:p>
          <a:p>
            <a:r>
              <a:rPr lang="hu-HU" u="sng" dirty="0" err="1"/>
              <a:t>prognathia</a:t>
            </a:r>
            <a:r>
              <a:rPr lang="hu-HU" u="sng" dirty="0"/>
              <a:t> </a:t>
            </a:r>
            <a:r>
              <a:rPr lang="hu-HU" u="sng" dirty="0" err="1"/>
              <a:t>mandibularis</a:t>
            </a:r>
            <a:r>
              <a:rPr lang="hu-HU" u="sng" dirty="0"/>
              <a:t> (</a:t>
            </a:r>
            <a:r>
              <a:rPr lang="hu-HU" u="sng" dirty="0" err="1"/>
              <a:t>progenia</a:t>
            </a:r>
            <a:r>
              <a:rPr lang="hu-HU" u="sng" dirty="0"/>
              <a:t>)</a:t>
            </a:r>
            <a:r>
              <a:rPr lang="hu-HU" dirty="0"/>
              <a:t> - az állkapocs </a:t>
            </a:r>
            <a:r>
              <a:rPr lang="hu-HU" dirty="0" err="1"/>
              <a:t>előreállása</a:t>
            </a:r>
            <a:endParaRPr lang="hu-HU" dirty="0"/>
          </a:p>
          <a:p>
            <a:r>
              <a:rPr lang="hu-HU" u="sng" dirty="0" err="1"/>
              <a:t>retrognathia</a:t>
            </a:r>
            <a:r>
              <a:rPr lang="hu-HU" u="sng" dirty="0"/>
              <a:t> </a:t>
            </a:r>
            <a:r>
              <a:rPr lang="hu-HU" u="sng" dirty="0" err="1"/>
              <a:t>maxillaris</a:t>
            </a:r>
            <a:r>
              <a:rPr lang="hu-HU" u="sng" dirty="0"/>
              <a:t> </a:t>
            </a:r>
            <a:r>
              <a:rPr lang="hu-HU" dirty="0"/>
              <a:t>- a felső állcsont </a:t>
            </a:r>
            <a:r>
              <a:rPr lang="hu-HU" dirty="0" err="1"/>
              <a:t>hátrahelyeződése</a:t>
            </a:r>
            <a:r>
              <a:rPr lang="hu-HU" dirty="0"/>
              <a:t> (</a:t>
            </a:r>
            <a:r>
              <a:rPr lang="hu-HU" dirty="0" err="1"/>
              <a:t>retrakció</a:t>
            </a:r>
            <a:r>
              <a:rPr lang="hu-HU" dirty="0"/>
              <a:t>) az orrgyökhöz képest</a:t>
            </a:r>
          </a:p>
        </p:txBody>
      </p:sp>
      <p:pic>
        <p:nvPicPr>
          <p:cNvPr id="5" name="Kép 4" descr="A képen étel, beltéri, gyümölcs, tányér látható&#10;&#10;Automatikusan generált leírás">
            <a:extLst>
              <a:ext uri="{FF2B5EF4-FFF2-40B4-BE49-F238E27FC236}">
                <a16:creationId xmlns:a16="http://schemas.microsoft.com/office/drawing/2014/main" id="{D419348E-7B1E-C348-86AC-6C342BF0F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917" y="4471512"/>
            <a:ext cx="3530600" cy="19431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B294352-0CA5-494E-9441-94161BE45AFF}"/>
              </a:ext>
            </a:extLst>
          </p:cNvPr>
          <p:cNvSpPr txBox="1"/>
          <p:nvPr/>
        </p:nvSpPr>
        <p:spPr>
          <a:xfrm>
            <a:off x="9286875" y="5143500"/>
            <a:ext cx="96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progenia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42060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9D2DD1-6DE0-4E47-92BD-8D3A515A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Helyzeti rendellenességek</a:t>
            </a:r>
            <a:br>
              <a:rPr lang="hu-HU" dirty="0"/>
            </a:br>
            <a:r>
              <a:rPr lang="hu-HU" dirty="0"/>
              <a:t>- fogsorok záródási hibái (</a:t>
            </a:r>
            <a:r>
              <a:rPr lang="hu-HU" dirty="0" err="1"/>
              <a:t>dysgnathiák</a:t>
            </a:r>
            <a:r>
              <a:rPr lang="hu-HU" dirty="0"/>
              <a:t>):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66AF5F-DC3B-384B-9F50-D14D697B5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b="1" u="sng" dirty="0" err="1"/>
              <a:t>retrognathia</a:t>
            </a:r>
            <a:r>
              <a:rPr lang="hu-HU" b="1" u="sng" dirty="0"/>
              <a:t> </a:t>
            </a:r>
            <a:r>
              <a:rPr lang="hu-HU" b="1" u="sng" dirty="0" err="1"/>
              <a:t>mandibularis</a:t>
            </a:r>
            <a:r>
              <a:rPr lang="hu-HU" b="1" dirty="0"/>
              <a:t> </a:t>
            </a:r>
            <a:r>
              <a:rPr lang="hu-HU" dirty="0"/>
              <a:t>- az állkapocs </a:t>
            </a:r>
            <a:r>
              <a:rPr lang="hu-HU" dirty="0" err="1"/>
              <a:t>hátrahelyeződése</a:t>
            </a:r>
            <a:r>
              <a:rPr lang="hu-HU" dirty="0"/>
              <a:t> (</a:t>
            </a:r>
            <a:r>
              <a:rPr lang="hu-HU" dirty="0" err="1"/>
              <a:t>retrakció</a:t>
            </a:r>
            <a:r>
              <a:rPr lang="hu-HU" dirty="0"/>
              <a:t>) a koponya többi részéhez képest</a:t>
            </a:r>
          </a:p>
          <a:p>
            <a:r>
              <a:rPr lang="hu-HU" b="1" u="sng" dirty="0"/>
              <a:t>Mélyharapás </a:t>
            </a:r>
            <a:r>
              <a:rPr lang="hu-HU" dirty="0"/>
              <a:t>- a felső metszők az átlagos 1-2 mm-nél nagyobb mértékben takarják az alsókat</a:t>
            </a:r>
          </a:p>
          <a:p>
            <a:r>
              <a:rPr lang="hu-HU" b="1" u="sng" dirty="0"/>
              <a:t>fedőharapás</a:t>
            </a:r>
            <a:r>
              <a:rPr lang="hu-HU" u="sng" dirty="0"/>
              <a:t> </a:t>
            </a:r>
            <a:r>
              <a:rPr lang="hu-HU" dirty="0"/>
              <a:t>- a mélyharapás változata, a felső frontfogak meredeken lefelé állnak, hossztengelyük párhuzamos az alsókéval, ezért záródáskor az alsó fogak a felsők mögött felcsúsznak és nem támaszkodnak meg a felsők </a:t>
            </a:r>
            <a:r>
              <a:rPr lang="hu-HU" dirty="0" err="1"/>
              <a:t>palatinális</a:t>
            </a:r>
            <a:r>
              <a:rPr lang="hu-HU" dirty="0"/>
              <a:t> felszínén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E7E4D29-7C87-D844-A5F0-A2558F063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532" y="1326188"/>
            <a:ext cx="2984932" cy="219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18D94E-9E9C-A24C-ADF1-CB9CA3CD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Helyzeti rendellenességek</a:t>
            </a:r>
            <a:br>
              <a:rPr lang="hu-HU" dirty="0"/>
            </a:br>
            <a:r>
              <a:rPr lang="hu-HU" dirty="0"/>
              <a:t>- fogsorok záródási hibái (</a:t>
            </a:r>
            <a:r>
              <a:rPr lang="hu-HU" dirty="0" err="1"/>
              <a:t>dysgnathiák</a:t>
            </a:r>
            <a:r>
              <a:rPr lang="hu-HU" dirty="0"/>
              <a:t>):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B2E2CE-9AD2-A547-A2EA-3DE0EF29E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u="sng" dirty="0"/>
              <a:t>Nyíltharapás (</a:t>
            </a:r>
            <a:r>
              <a:rPr lang="hu-HU" u="sng" dirty="0" err="1"/>
              <a:t>apertognathia</a:t>
            </a:r>
            <a:r>
              <a:rPr lang="hu-HU" u="sng" dirty="0"/>
              <a:t>) </a:t>
            </a:r>
            <a:r>
              <a:rPr lang="hu-HU" dirty="0"/>
              <a:t>- a fogsorok </a:t>
            </a:r>
            <a:r>
              <a:rPr lang="hu-HU" dirty="0" err="1"/>
              <a:t>centralocclusiós</a:t>
            </a:r>
            <a:r>
              <a:rPr lang="hu-HU" dirty="0"/>
              <a:t> helyzetében a felső és az alsó frontfogak között függőleges rés marad</a:t>
            </a:r>
          </a:p>
          <a:p>
            <a:r>
              <a:rPr lang="hu-HU" u="sng" dirty="0"/>
              <a:t>fogtorlódás</a:t>
            </a:r>
            <a:r>
              <a:rPr lang="hu-HU" dirty="0"/>
              <a:t> - a fogak zsúfoltan, részben egymást takarva helyezkednek el</a:t>
            </a:r>
          </a:p>
          <a:p>
            <a:r>
              <a:rPr lang="hu-HU" u="sng" dirty="0"/>
              <a:t>keresztharapás</a:t>
            </a:r>
            <a:r>
              <a:rPr lang="hu-HU" dirty="0"/>
              <a:t> - egy vagy több felső fog az alsó fogakhoz képest </a:t>
            </a:r>
            <a:r>
              <a:rPr lang="hu-HU" dirty="0" err="1"/>
              <a:t>oralisan</a:t>
            </a:r>
            <a:r>
              <a:rPr lang="hu-HU" dirty="0"/>
              <a:t> helyezkedik el</a:t>
            </a:r>
          </a:p>
        </p:txBody>
      </p:sp>
      <p:pic>
        <p:nvPicPr>
          <p:cNvPr id="5" name="Kép 4" descr="A képen beltéri, étel, nő, szemüveg látható&#10;&#10;Automatikusan generált leírás">
            <a:extLst>
              <a:ext uri="{FF2B5EF4-FFF2-40B4-BE49-F238E27FC236}">
                <a16:creationId xmlns:a16="http://schemas.microsoft.com/office/drawing/2014/main" id="{78AE6048-300B-2049-BF1B-098ECD1C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412" y="4572002"/>
            <a:ext cx="6159500" cy="18669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ECB1234-9538-B04E-B079-EC10838F7F09}"/>
              </a:ext>
            </a:extLst>
          </p:cNvPr>
          <p:cNvSpPr txBox="1"/>
          <p:nvPr/>
        </p:nvSpPr>
        <p:spPr>
          <a:xfrm>
            <a:off x="8843963" y="4829175"/>
            <a:ext cx="140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 err="1"/>
              <a:t>apertognathia</a:t>
            </a:r>
            <a:endParaRPr lang="hu-HU" dirty="0"/>
          </a:p>
        </p:txBody>
      </p:sp>
      <p:pic>
        <p:nvPicPr>
          <p:cNvPr id="8" name="Kép 7" descr="A képen személy, beltéri, tartás, kivágás látható&#10;&#10;Automatikusan generált leírás">
            <a:extLst>
              <a:ext uri="{FF2B5EF4-FFF2-40B4-BE49-F238E27FC236}">
                <a16:creationId xmlns:a16="http://schemas.microsoft.com/office/drawing/2014/main" id="{5D6D4277-1ECB-A14F-9D52-1211CA4C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4829175"/>
            <a:ext cx="3774069" cy="172406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FFDE86B7-D878-BB48-B34C-FDA5636BBC5C}"/>
              </a:ext>
            </a:extLst>
          </p:cNvPr>
          <p:cNvSpPr txBox="1"/>
          <p:nvPr/>
        </p:nvSpPr>
        <p:spPr>
          <a:xfrm>
            <a:off x="3400425" y="522153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/>
              <a:t>keresztharapás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7354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06AC84C-C1CC-394E-8563-77323C8D2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929" y="500830"/>
            <a:ext cx="8090034" cy="5856340"/>
          </a:xfrm>
        </p:spPr>
      </p:pic>
    </p:spTree>
    <p:extLst>
      <p:ext uri="{BB962C8B-B14F-4D97-AF65-F5344CB8AC3E}">
        <p14:creationId xmlns:p14="http://schemas.microsoft.com/office/powerpoint/2010/main" val="42019025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36C950-D57D-E14F-B628-5EFB101A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Helyzeti rendellenességek</a:t>
            </a:r>
            <a:br>
              <a:rPr lang="hu-HU" dirty="0"/>
            </a:br>
            <a:r>
              <a:rPr lang="hu-HU" dirty="0"/>
              <a:t>- fogsorok záródási hibái (</a:t>
            </a:r>
            <a:r>
              <a:rPr lang="hu-HU" dirty="0" err="1"/>
              <a:t>dysgnathiák</a:t>
            </a:r>
            <a:r>
              <a:rPr lang="hu-HU" dirty="0"/>
              <a:t>):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0FC1F4-4C58-264D-B0E4-4873BB5D4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u="sng" dirty="0" err="1"/>
              <a:t>protrusio</a:t>
            </a:r>
            <a:r>
              <a:rPr lang="hu-HU" u="sng" dirty="0"/>
              <a:t> </a:t>
            </a:r>
            <a:r>
              <a:rPr lang="hu-HU" u="sng" dirty="0" err="1"/>
              <a:t>dentium</a:t>
            </a:r>
            <a:r>
              <a:rPr lang="hu-HU" dirty="0"/>
              <a:t> - a frontfogak úgy dőlnek előre, hogy csak a fogak hossztengelye dől, a gyökerek csúcsa a helyén marad</a:t>
            </a:r>
          </a:p>
          <a:p>
            <a:r>
              <a:rPr lang="hu-HU" u="sng" dirty="0" err="1"/>
              <a:t>retrusio</a:t>
            </a:r>
            <a:r>
              <a:rPr lang="hu-HU" u="sng" dirty="0"/>
              <a:t> </a:t>
            </a:r>
            <a:r>
              <a:rPr lang="hu-HU" u="sng" dirty="0" err="1"/>
              <a:t>dentium</a:t>
            </a:r>
            <a:r>
              <a:rPr lang="hu-HU" dirty="0"/>
              <a:t> - a frontfogak </a:t>
            </a:r>
            <a:r>
              <a:rPr lang="hu-HU" dirty="0" err="1"/>
              <a:t>hátradőlnek</a:t>
            </a:r>
            <a:r>
              <a:rPr lang="hu-HU" dirty="0"/>
              <a:t>, de a gyökércsúcsok a helyükön maradnak</a:t>
            </a:r>
          </a:p>
        </p:txBody>
      </p:sp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9B0A51D2-5BD4-7649-810F-0F7704A7F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38" y="3881876"/>
            <a:ext cx="3128210" cy="230937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921E2CE-8AEB-4442-A83E-AF8C7C88C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67" y="3905252"/>
            <a:ext cx="3279477" cy="22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79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E639ED2-6B6A-EA4A-A3F7-B3A27D967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22" y="0"/>
            <a:ext cx="9223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074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1D4621-1D81-E142-A8EB-5C286248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Lobodontia</a:t>
            </a:r>
            <a:r>
              <a:rPr lang="hu-HU" dirty="0"/>
              <a:t> </a:t>
            </a:r>
            <a:r>
              <a:rPr lang="hu-HU" dirty="0" err="1"/>
              <a:t>dentium</a:t>
            </a:r>
            <a:r>
              <a:rPr lang="hu-HU" dirty="0"/>
              <a:t> (Összetett fogrendellenesség)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3AA8EF-5288-F849-A060-3CD6064D1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fogak számbeli, alaki, nagysági, helyzeti, előtörési és szerkezeti elváltozásai a szájban egyidőben vannak jelen.</a:t>
            </a:r>
          </a:p>
          <a:p>
            <a:r>
              <a:rPr lang="hu-HU" dirty="0"/>
              <a:t>Örökölhető, ritka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55FD426-141C-4B42-8461-178918EB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5" y="3682544"/>
            <a:ext cx="6513509" cy="21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3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0380CA70-1121-574B-B2EE-1593FDE00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12" y="549799"/>
            <a:ext cx="7754112" cy="5831758"/>
          </a:xfrm>
        </p:spPr>
      </p:pic>
    </p:spTree>
    <p:extLst>
      <p:ext uri="{BB962C8B-B14F-4D97-AF65-F5344CB8AC3E}">
        <p14:creationId xmlns:p14="http://schemas.microsoft.com/office/powerpoint/2010/main" val="407990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EDCCD4A-EFEC-B14F-8599-5DABFEFA0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864" y="652881"/>
            <a:ext cx="7498080" cy="5543224"/>
          </a:xfrm>
        </p:spPr>
      </p:pic>
    </p:spTree>
    <p:extLst>
      <p:ext uri="{BB962C8B-B14F-4D97-AF65-F5344CB8AC3E}">
        <p14:creationId xmlns:p14="http://schemas.microsoft.com/office/powerpoint/2010/main" val="6758602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1702</Words>
  <Application>Microsoft Macintosh PowerPoint</Application>
  <PresentationFormat>Szélesvásznú</PresentationFormat>
  <Paragraphs>224</Paragraphs>
  <Slides>70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70</vt:i4>
      </vt:variant>
    </vt:vector>
  </HeadingPairs>
  <TitlesOfParts>
    <vt:vector size="74" baseType="lpstr">
      <vt:lpstr>Arial</vt:lpstr>
      <vt:lpstr>Calibri</vt:lpstr>
      <vt:lpstr>Garamond</vt:lpstr>
      <vt:lpstr>Organikus</vt:lpstr>
      <vt:lpstr>Gyermekfogászat</vt:lpstr>
      <vt:lpstr>Gyermekfogászat</vt:lpstr>
      <vt:lpstr>1. Állcsont fejlődése</vt:lpstr>
      <vt:lpstr>Arc fejlődése</vt:lpstr>
      <vt:lpstr>PowerPoint-bemutató</vt:lpstr>
      <vt:lpstr>PowerPoint-bemutató</vt:lpstr>
      <vt:lpstr>PowerPoint-bemutató</vt:lpstr>
      <vt:lpstr>PowerPoint-bemutató</vt:lpstr>
      <vt:lpstr>PowerPoint-bemutató</vt:lpstr>
      <vt:lpstr>2. Fogazat fejlődése, előtörése</vt:lpstr>
      <vt:lpstr>Egy fogcsírán belül 3 részt különböztetünk meg.</vt:lpstr>
      <vt:lpstr>                                            Fogcsíra</vt:lpstr>
      <vt:lpstr>Zománcszerv (A)</vt:lpstr>
      <vt:lpstr>Fogpapilla  (B)</vt:lpstr>
      <vt:lpstr>Fogzacskó (C) </vt:lpstr>
      <vt:lpstr>Fejlődés szakaszai</vt:lpstr>
      <vt:lpstr>2. Hisztodifferentiálódás</vt:lpstr>
      <vt:lpstr>3. Calcificatiós szakasz </vt:lpstr>
      <vt:lpstr>4. Eruptiós szakasz</vt:lpstr>
      <vt:lpstr>A fogak áttörése</vt:lpstr>
      <vt:lpstr>A fogak áttörése</vt:lpstr>
      <vt:lpstr>Tejfog áttörés</vt:lpstr>
      <vt:lpstr>Maradó fogak áttörési sorrendje (fogváltás)</vt:lpstr>
      <vt:lpstr>Maradófogak előtörésének rendellenességei vonatkozhatnak az egész fogazatra és az egyes fogakra.</vt:lpstr>
      <vt:lpstr>PowerPoint-bemutató</vt:lpstr>
      <vt:lpstr>Előtörési rendellenességek</vt:lpstr>
      <vt:lpstr>MÁSODIK FOGZÁSI RENDELLENESSÉGEK</vt:lpstr>
      <vt:lpstr>Retentio dentis (fogvisszamaradás)</vt:lpstr>
      <vt:lpstr>Impactált vagy retineált fogak okai</vt:lpstr>
      <vt:lpstr>Jelentősége</vt:lpstr>
      <vt:lpstr>A fogak fejlődési rendellenességei</vt:lpstr>
      <vt:lpstr>PowerPoint-bemutató</vt:lpstr>
      <vt:lpstr>PowerPoint-bemutató</vt:lpstr>
      <vt:lpstr>PowerPoint-bemutató</vt:lpstr>
      <vt:lpstr>PowerPoint-bemutató</vt:lpstr>
      <vt:lpstr>Dens supernumerarius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Dentinogenesis imperfecta </vt:lpstr>
      <vt:lpstr>Helyzeti rendellenességek</vt:lpstr>
      <vt:lpstr>Helyzeti rendellenességek - egyes fogak és fogcsoportok: </vt:lpstr>
      <vt:lpstr>Helyzeti rendellenességek - egyes fogak és fogcsoportok: </vt:lpstr>
      <vt:lpstr>Helyzeti rendellenességek - egyes fogak és fogcsoportok: </vt:lpstr>
      <vt:lpstr>Helyzeti rendellenességek - fogsorok záródási hibái (dysgnathiák):</vt:lpstr>
      <vt:lpstr>Helyzeti rendellenességek - fogsorok záródási hibái (dysgnathiák):</vt:lpstr>
      <vt:lpstr>Helyzeti rendellenességek - fogsorok záródási hibái (dysgnathiák):</vt:lpstr>
      <vt:lpstr>PowerPoint-bemutató</vt:lpstr>
      <vt:lpstr>Helyzeti rendellenességek - fogsorok záródási hibái (dysgnathiák):</vt:lpstr>
      <vt:lpstr>Lobodontia dentium (Összetett fogrendellenesség)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Gyermekfogászat</dc:title>
  <dc:creator>Tímea Szabados</dc:creator>
  <cp:lastModifiedBy>Tímea Szabados</cp:lastModifiedBy>
  <cp:revision>34</cp:revision>
  <dcterms:created xsi:type="dcterms:W3CDTF">2020-11-12T20:19:33Z</dcterms:created>
  <dcterms:modified xsi:type="dcterms:W3CDTF">2020-11-13T20:40:09Z</dcterms:modified>
</cp:coreProperties>
</file>