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33" r:id="rId4"/>
    <p:sldId id="334" r:id="rId5"/>
    <p:sldId id="262" r:id="rId6"/>
    <p:sldId id="263" r:id="rId7"/>
    <p:sldId id="271" r:id="rId8"/>
    <p:sldId id="264" r:id="rId9"/>
    <p:sldId id="258" r:id="rId10"/>
    <p:sldId id="259" r:id="rId11"/>
    <p:sldId id="260" r:id="rId12"/>
    <p:sldId id="277" r:id="rId13"/>
    <p:sldId id="261" r:id="rId14"/>
    <p:sldId id="278" r:id="rId15"/>
    <p:sldId id="272" r:id="rId16"/>
    <p:sldId id="279" r:id="rId17"/>
    <p:sldId id="280" r:id="rId18"/>
    <p:sldId id="281" r:id="rId19"/>
    <p:sldId id="282" r:id="rId20"/>
    <p:sldId id="283" r:id="rId21"/>
    <p:sldId id="275" r:id="rId22"/>
    <p:sldId id="265" r:id="rId23"/>
    <p:sldId id="266" r:id="rId24"/>
    <p:sldId id="269" r:id="rId25"/>
    <p:sldId id="270" r:id="rId26"/>
    <p:sldId id="284" r:id="rId27"/>
    <p:sldId id="267" r:id="rId28"/>
    <p:sldId id="285" r:id="rId29"/>
    <p:sldId id="286" r:id="rId30"/>
    <p:sldId id="332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8"/>
  </p:normalViewPr>
  <p:slideViewPr>
    <p:cSldViewPr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3B451-894E-47B4-9DF3-5CD299CD9DD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10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039B5-EBD2-4438-80FD-21B927875D8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287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6EFA5-3A14-423E-8B55-F8E17F077A6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450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995C2-DA7E-4DC9-BA42-918B0385BF5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054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89B06-48C2-40A1-A2B7-A13FC4C3566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899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6E1E8-89B5-486F-848B-5468224F935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7844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0163B-3A8A-4973-BA7C-217A90153A4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777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67C9-1374-40C6-B36F-19C324B278B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272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4746A-CACC-4DE1-8844-A32F84ABC70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4787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7C8EC-7311-4075-9B70-B3E9939F8D4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685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A554A-08A1-423B-AD4C-2ACB7557F98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22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7175D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7EE5C-3C58-437C-8AFA-F188FC3AEF5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bor@dentesthic.hu" TargetMode="External"/><Relationship Id="rId2" Type="http://schemas.openxmlformats.org/officeDocument/2006/relationships/hyperlink" Target="http://www.fogaszati-radiologia.h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gaszati-radiologia.hu/docs/WJR-3-125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gaszati-radiologia.hu/docs/InTech-dg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00"/>
                </a:solidFill>
              </a:rPr>
              <a:t>Hypercementosis, tumors, developmental  abnormalities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solidFill>
                  <a:srgbClr val="DDDDDD"/>
                </a:solidFill>
              </a:rPr>
              <a:t>Dr. Gábor </a:t>
            </a:r>
            <a:r>
              <a:rPr lang="hu-HU" altLang="hu-HU" b="1" dirty="0" err="1">
                <a:solidFill>
                  <a:srgbClr val="DDDDDD"/>
                </a:solidFill>
              </a:rPr>
              <a:t>Ackermann</a:t>
            </a:r>
            <a:endParaRPr lang="hu-HU" altLang="hu-HU" b="1" dirty="0">
              <a:solidFill>
                <a:srgbClr val="DDDDDD"/>
              </a:solidFill>
            </a:endParaRPr>
          </a:p>
          <a:p>
            <a:pPr eaLnBrk="1" hangingPunct="1"/>
            <a:r>
              <a:rPr lang="hu-HU" altLang="hu-HU" b="1" dirty="0" err="1">
                <a:solidFill>
                  <a:srgbClr val="DDDDDD"/>
                </a:solidFill>
                <a:hlinkClick r:id="rId2"/>
              </a:rPr>
              <a:t>www.fogaszati-radiologia.hu</a:t>
            </a:r>
            <a:r>
              <a:rPr lang="hu-HU" altLang="hu-HU" b="1" dirty="0">
                <a:solidFill>
                  <a:srgbClr val="DDDDDD"/>
                </a:solidFill>
              </a:rPr>
              <a:t> </a:t>
            </a:r>
          </a:p>
          <a:p>
            <a:pPr eaLnBrk="1" hangingPunct="1"/>
            <a:r>
              <a:rPr lang="hu-HU" altLang="hu-HU" b="1" dirty="0" err="1">
                <a:solidFill>
                  <a:srgbClr val="DDDDDD"/>
                </a:solidFill>
                <a:hlinkClick r:id="rId3"/>
              </a:rPr>
              <a:t>gabor</a:t>
            </a:r>
            <a:r>
              <a:rPr lang="hu-HU" altLang="hu-HU" b="1" dirty="0">
                <a:solidFill>
                  <a:srgbClr val="DDDDDD"/>
                </a:solidFill>
                <a:hlinkClick r:id="rId3"/>
              </a:rPr>
              <a:t>@</a:t>
            </a:r>
            <a:r>
              <a:rPr lang="hu-HU" altLang="hu-HU" b="1" dirty="0" err="1">
                <a:solidFill>
                  <a:srgbClr val="DDDDDD"/>
                </a:solidFill>
                <a:hlinkClick r:id="rId3"/>
              </a:rPr>
              <a:t>dentesthic.hu</a:t>
            </a:r>
            <a:r>
              <a:rPr lang="hu-HU" altLang="hu-HU" b="1" dirty="0">
                <a:solidFill>
                  <a:srgbClr val="DDDDDD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>
                <a:solidFill>
                  <a:srgbClr val="DDDDDD"/>
                </a:solidFill>
              </a:rPr>
              <a:t>Ameloblastoma</a:t>
            </a:r>
            <a:r>
              <a:rPr lang="hu-HU" sz="4000">
                <a:solidFill>
                  <a:srgbClr val="DDDDDD"/>
                </a:solidFill>
              </a:rPr>
              <a:t> </a:t>
            </a:r>
            <a:br>
              <a:rPr lang="hu-HU" sz="4000">
                <a:solidFill>
                  <a:srgbClr val="DDDDDD"/>
                </a:solidFill>
              </a:rPr>
            </a:br>
            <a:r>
              <a:rPr lang="hu-HU" sz="4000">
                <a:solidFill>
                  <a:srgbClr val="DDDDDD"/>
                </a:solidFill>
              </a:rPr>
              <a:t> </a:t>
            </a:r>
            <a:r>
              <a:rPr lang="hu-HU" sz="3200">
                <a:solidFill>
                  <a:srgbClr val="DDDDDD"/>
                </a:solidFill>
              </a:rPr>
              <a:t>Real neoplasma</a:t>
            </a:r>
            <a:r>
              <a:rPr lang="hu-HU" sz="4000" b="1">
                <a:solidFill>
                  <a:srgbClr val="EAEAEA"/>
                </a:solidFill>
              </a:rPr>
              <a:t> </a:t>
            </a:r>
          </a:p>
        </p:txBody>
      </p:sp>
      <p:pic>
        <p:nvPicPr>
          <p:cNvPr id="9218" name="Picture 3" descr="ameloblast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248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b="1">
                <a:solidFill>
                  <a:srgbClr val="DDDDDD"/>
                </a:solidFill>
              </a:rPr>
              <a:t>Odontoma</a:t>
            </a:r>
            <a:br>
              <a:rPr lang="hu-HU" altLang="hu-HU" sz="4000">
                <a:solidFill>
                  <a:srgbClr val="DDDDDD"/>
                </a:solidFill>
              </a:rPr>
            </a:br>
            <a:r>
              <a:rPr lang="hu-HU" altLang="hu-HU" sz="4000">
                <a:solidFill>
                  <a:srgbClr val="DDDDDD"/>
                </a:solidFill>
              </a:rPr>
              <a:t> </a:t>
            </a:r>
            <a:r>
              <a:rPr lang="hu-HU" altLang="hu-HU" sz="3200">
                <a:solidFill>
                  <a:srgbClr val="EAEAEA"/>
                </a:solidFill>
              </a:rPr>
              <a:t>Hamartoma</a:t>
            </a:r>
            <a:r>
              <a:rPr lang="hu-HU" altLang="hu-HU" sz="4000">
                <a:solidFill>
                  <a:srgbClr val="DDDDDD"/>
                </a:solidFill>
              </a:rPr>
              <a:t> </a:t>
            </a:r>
          </a:p>
        </p:txBody>
      </p:sp>
      <p:pic>
        <p:nvPicPr>
          <p:cNvPr id="10242" name="Picture 3" descr="complex odont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50202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ompound odont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671888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311275" y="5610225"/>
            <a:ext cx="519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solidFill>
                  <a:srgbClr val="EAEAEA"/>
                </a:solidFill>
                <a:latin typeface="Times New Roman" charset="0"/>
                <a:ea typeface="ＭＳ Ｐゴシック" charset="0"/>
              </a:rPr>
              <a:t>Complex			Compound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DDDDDD"/>
                </a:solidFill>
              </a:rPr>
              <a:t>Odontoma </a:t>
            </a:r>
          </a:p>
        </p:txBody>
      </p:sp>
      <p:pic>
        <p:nvPicPr>
          <p:cNvPr id="11266" name="Picture 3" descr="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0732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905000"/>
            <a:ext cx="19891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0224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35013" y="5033963"/>
            <a:ext cx="7513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geminated		      dilated		dens in dentem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solidFill>
                  <a:srgbClr val="DDDDDD"/>
                </a:solidFill>
              </a:rPr>
              <a:t>Torus mandibularis</a:t>
            </a:r>
          </a:p>
        </p:txBody>
      </p:sp>
      <p:pic>
        <p:nvPicPr>
          <p:cNvPr id="12290" name="Picture 3" descr="torus m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7056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DDDDDD"/>
                </a:solidFill>
              </a:rPr>
              <a:t>Enostosis</a:t>
            </a:r>
          </a:p>
        </p:txBody>
      </p:sp>
      <p:pic>
        <p:nvPicPr>
          <p:cNvPr id="13314" name="Picture 3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705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00"/>
                </a:solidFill>
              </a:rPr>
              <a:t>Hypercememtosis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DDDDDD"/>
                </a:solidFill>
              </a:rPr>
              <a:t>On the apex:</a:t>
            </a:r>
          </a:p>
          <a:p>
            <a:pPr lvl="1" eaLnBrk="1" hangingPunct="1">
              <a:defRPr/>
            </a:pPr>
            <a:r>
              <a:rPr lang="hu-HU">
                <a:solidFill>
                  <a:srgbClr val="EAEAEA"/>
                </a:solidFill>
              </a:rPr>
              <a:t>Nonvital tooth, chr.inflammation</a:t>
            </a:r>
          </a:p>
          <a:p>
            <a:pPr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diffuse lateral:</a:t>
            </a:r>
          </a:p>
          <a:p>
            <a:pPr lvl="1" eaLnBrk="1" hangingPunct="1">
              <a:defRPr/>
            </a:pPr>
            <a:r>
              <a:rPr lang="hu-HU">
                <a:solidFill>
                  <a:srgbClr val="EAEAEA"/>
                </a:solidFill>
              </a:rPr>
              <a:t>overload</a:t>
            </a:r>
          </a:p>
          <a:p>
            <a:pPr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multiple:</a:t>
            </a:r>
          </a:p>
          <a:p>
            <a:pPr lvl="1" eaLnBrk="1" hangingPunct="1">
              <a:defRPr/>
            </a:pPr>
            <a:r>
              <a:rPr lang="hu-HU">
                <a:solidFill>
                  <a:srgbClr val="DDDDDD"/>
                </a:solidFill>
              </a:rPr>
              <a:t>Chr. Inflamm. of joints, general illnesses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7875"/>
            <a:ext cx="83058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6288"/>
            <a:ext cx="81534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ipce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4813"/>
            <a:ext cx="448945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ipc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6250"/>
            <a:ext cx="4754563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>
                <a:solidFill>
                  <a:srgbClr val="FFFF00"/>
                </a:solidFill>
              </a:rPr>
              <a:t>Tumors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err="1">
                <a:solidFill>
                  <a:srgbClr val="EAEAEA"/>
                </a:solidFill>
              </a:rPr>
              <a:t>Clinical</a:t>
            </a:r>
            <a:r>
              <a:rPr lang="hu-HU" b="1" dirty="0">
                <a:solidFill>
                  <a:srgbClr val="EAEAEA"/>
                </a:solidFill>
              </a:rPr>
              <a:t>  </a:t>
            </a:r>
            <a:r>
              <a:rPr lang="hu-HU" b="1" dirty="0" err="1">
                <a:solidFill>
                  <a:srgbClr val="EAEAEA"/>
                </a:solidFill>
              </a:rPr>
              <a:t>examination</a:t>
            </a:r>
            <a:endParaRPr lang="hu-HU" b="1" dirty="0">
              <a:solidFill>
                <a:srgbClr val="EAEAEA"/>
              </a:solidFill>
            </a:endParaRPr>
          </a:p>
          <a:p>
            <a:pPr lvl="1" eaLnBrk="1" hangingPunct="1">
              <a:defRPr/>
            </a:pPr>
            <a:r>
              <a:rPr lang="hu-HU" b="1" dirty="0" err="1">
                <a:solidFill>
                  <a:srgbClr val="EAEAEA"/>
                </a:solidFill>
              </a:rPr>
              <a:t>stomato-oncologic</a:t>
            </a:r>
            <a:r>
              <a:rPr lang="hu-HU" b="1" dirty="0">
                <a:solidFill>
                  <a:srgbClr val="EAEAEA"/>
                </a:solidFill>
              </a:rPr>
              <a:t> </a:t>
            </a:r>
            <a:r>
              <a:rPr lang="hu-HU" b="1" dirty="0" err="1">
                <a:solidFill>
                  <a:srgbClr val="EAEAEA"/>
                </a:solidFill>
              </a:rPr>
              <a:t>regular</a:t>
            </a:r>
            <a:r>
              <a:rPr lang="hu-HU" b="1" dirty="0">
                <a:solidFill>
                  <a:srgbClr val="EAEAEA"/>
                </a:solidFill>
              </a:rPr>
              <a:t> </a:t>
            </a:r>
            <a:r>
              <a:rPr lang="hu-HU" b="1" dirty="0" err="1">
                <a:solidFill>
                  <a:srgbClr val="EAEAEA"/>
                </a:solidFill>
              </a:rPr>
              <a:t>examination</a:t>
            </a:r>
            <a:endParaRPr lang="hu-HU" b="1" dirty="0">
              <a:solidFill>
                <a:srgbClr val="EAEAEA"/>
              </a:solidFill>
            </a:endParaRPr>
          </a:p>
          <a:p>
            <a:pPr eaLnBrk="1" hangingPunct="1">
              <a:defRPr/>
            </a:pPr>
            <a:r>
              <a:rPr lang="hu-HU" b="1" dirty="0" err="1">
                <a:solidFill>
                  <a:srgbClr val="EAEAEA"/>
                </a:solidFill>
              </a:rPr>
              <a:t>Radiographic</a:t>
            </a:r>
            <a:r>
              <a:rPr lang="hu-HU" b="1" dirty="0">
                <a:solidFill>
                  <a:srgbClr val="EAEAEA"/>
                </a:solidFill>
              </a:rPr>
              <a:t> </a:t>
            </a:r>
            <a:r>
              <a:rPr lang="hu-HU" b="1" dirty="0" err="1">
                <a:solidFill>
                  <a:srgbClr val="EAEAEA"/>
                </a:solidFill>
              </a:rPr>
              <a:t>examination</a:t>
            </a:r>
            <a:r>
              <a:rPr lang="hu-HU" b="1" dirty="0">
                <a:solidFill>
                  <a:srgbClr val="EAEAEA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hu-HU" b="1" dirty="0" err="1">
                <a:solidFill>
                  <a:srgbClr val="EAEAEA"/>
                </a:solidFill>
              </a:rPr>
              <a:t>Recognise</a:t>
            </a:r>
            <a:r>
              <a:rPr lang="hu-HU" b="1" dirty="0">
                <a:solidFill>
                  <a:srgbClr val="EAEAEA"/>
                </a:solidFill>
              </a:rPr>
              <a:t> (IO,OP)</a:t>
            </a:r>
          </a:p>
          <a:p>
            <a:pPr lvl="1" eaLnBrk="1" hangingPunct="1">
              <a:defRPr/>
            </a:pPr>
            <a:r>
              <a:rPr lang="hu-HU" b="1" dirty="0" err="1">
                <a:solidFill>
                  <a:srgbClr val="EAEAEA"/>
                </a:solidFill>
              </a:rPr>
              <a:t>Localise</a:t>
            </a:r>
            <a:r>
              <a:rPr lang="hu-HU" b="1" dirty="0">
                <a:solidFill>
                  <a:srgbClr val="EAEAEA"/>
                </a:solidFill>
              </a:rPr>
              <a:t> (</a:t>
            </a:r>
            <a:r>
              <a:rPr lang="hu-HU" b="1" dirty="0" err="1">
                <a:solidFill>
                  <a:srgbClr val="EAEAEA"/>
                </a:solidFill>
              </a:rPr>
              <a:t>occlusal</a:t>
            </a:r>
            <a:r>
              <a:rPr lang="hu-HU" b="1" dirty="0">
                <a:solidFill>
                  <a:srgbClr val="EAEAEA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hu-HU" b="1" dirty="0" err="1">
                <a:solidFill>
                  <a:srgbClr val="EAEAEA"/>
                </a:solidFill>
              </a:rPr>
              <a:t>Planning</a:t>
            </a:r>
            <a:r>
              <a:rPr lang="hu-HU" b="1" dirty="0">
                <a:solidFill>
                  <a:srgbClr val="EAEAEA"/>
                </a:solidFill>
              </a:rPr>
              <a:t> (CT, MRI, US, </a:t>
            </a:r>
            <a:r>
              <a:rPr lang="hu-HU" b="1" dirty="0" err="1">
                <a:solidFill>
                  <a:srgbClr val="EAEAEA"/>
                </a:solidFill>
              </a:rPr>
              <a:t>Nuclear</a:t>
            </a:r>
            <a:r>
              <a:rPr lang="hu-HU" b="1" dirty="0">
                <a:solidFill>
                  <a:srgbClr val="EAEAEA"/>
                </a:solidFill>
              </a:rPr>
              <a:t> </a:t>
            </a:r>
            <a:r>
              <a:rPr lang="hu-HU" b="1" dirty="0" err="1">
                <a:solidFill>
                  <a:srgbClr val="EAEAEA"/>
                </a:solidFill>
              </a:rPr>
              <a:t>medicine</a:t>
            </a:r>
            <a:r>
              <a:rPr lang="hu-HU" b="1" dirty="0">
                <a:solidFill>
                  <a:srgbClr val="EAEAEA"/>
                </a:solidFill>
              </a:rPr>
              <a:t>)</a:t>
            </a:r>
          </a:p>
          <a:p>
            <a:pPr lvl="1" eaLnBrk="1" hangingPunct="1">
              <a:defRPr/>
            </a:pPr>
            <a:endParaRPr lang="hu-HU" b="1" dirty="0">
              <a:solidFill>
                <a:srgbClr val="EAEAEA"/>
              </a:solidFill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ipce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66775"/>
            <a:ext cx="7129463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o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>
                <a:solidFill>
                  <a:srgbClr val="FFFF00"/>
                </a:solidFill>
              </a:rPr>
              <a:t>Radiographic examination </a:t>
            </a:r>
            <a:br>
              <a:rPr lang="hu-HU" altLang="hu-HU"/>
            </a:br>
            <a:r>
              <a:rPr lang="hu-HU" altLang="hu-HU" sz="3600">
                <a:solidFill>
                  <a:srgbClr val="DDDDDD"/>
                </a:solidFill>
              </a:rPr>
              <a:t>(malignant tumor)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b="1">
                <a:solidFill>
                  <a:srgbClr val="EAEAEA"/>
                </a:solidFill>
              </a:rPr>
              <a:t>Localisation</a:t>
            </a:r>
          </a:p>
          <a:p>
            <a:r>
              <a:rPr lang="hu-HU" altLang="hu-HU" b="1">
                <a:solidFill>
                  <a:srgbClr val="EAEAEA"/>
                </a:solidFill>
              </a:rPr>
              <a:t>Borders, shape </a:t>
            </a:r>
          </a:p>
          <a:p>
            <a:pPr lvl="1"/>
            <a:r>
              <a:rPr lang="hu-HU" altLang="hu-HU" b="1">
                <a:solidFill>
                  <a:srgbClr val="EAEAEA"/>
                </a:solidFill>
              </a:rPr>
              <a:t>invasiv patern</a:t>
            </a:r>
          </a:p>
          <a:p>
            <a:pPr lvl="1"/>
            <a:r>
              <a:rPr lang="hu-HU" altLang="hu-HU" b="1">
                <a:solidFill>
                  <a:srgbClr val="EAEAEA"/>
                </a:solidFill>
              </a:rPr>
              <a:t>no cortex, no connecting tissue capsule</a:t>
            </a:r>
          </a:p>
          <a:p>
            <a:r>
              <a:rPr lang="hu-HU" altLang="hu-HU">
                <a:solidFill>
                  <a:srgbClr val="B2B2B2"/>
                </a:solidFill>
              </a:rPr>
              <a:t>Inner structure</a:t>
            </a:r>
          </a:p>
          <a:p>
            <a:r>
              <a:rPr lang="hu-HU" altLang="hu-HU">
                <a:solidFill>
                  <a:srgbClr val="B2B2B2"/>
                </a:solidFill>
              </a:rPr>
              <a:t>Effects of surroundings</a:t>
            </a:r>
          </a:p>
          <a:p>
            <a:endParaRPr lang="hu-HU" altLang="hu-HU" b="1">
              <a:solidFill>
                <a:srgbClr val="B2B2B2"/>
              </a:solidFill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00"/>
                </a:solidFill>
              </a:rPr>
              <a:t>Radiographic examination </a:t>
            </a:r>
            <a:br>
              <a:rPr lang="hu-HU"/>
            </a:br>
            <a:r>
              <a:rPr lang="hu-HU" sz="3600">
                <a:solidFill>
                  <a:srgbClr val="DDDDDD"/>
                </a:solidFill>
              </a:rPr>
              <a:t>(malignant tumor)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solidFill>
                  <a:srgbClr val="B2B2B2"/>
                </a:solidFill>
              </a:rPr>
              <a:t>Localisation</a:t>
            </a:r>
          </a:p>
          <a:p>
            <a:pPr eaLnBrk="1" hangingPunct="1">
              <a:defRPr/>
            </a:pPr>
            <a:r>
              <a:rPr lang="hu-HU">
                <a:solidFill>
                  <a:srgbClr val="B2B2B2"/>
                </a:solidFill>
              </a:rPr>
              <a:t>borders</a:t>
            </a:r>
          </a:p>
          <a:p>
            <a:pPr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Inner structure</a:t>
            </a:r>
          </a:p>
          <a:p>
            <a:pPr lvl="1"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generally radiolucent</a:t>
            </a:r>
          </a:p>
          <a:p>
            <a:pPr lvl="1"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Bone islands </a:t>
            </a:r>
          </a:p>
          <a:p>
            <a:pPr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Effects on surroundings</a:t>
            </a:r>
          </a:p>
          <a:p>
            <a:pPr lvl="1"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quick, destructive effect</a:t>
            </a:r>
          </a:p>
          <a:p>
            <a:pPr eaLnBrk="1" hangingPunct="1">
              <a:defRPr/>
            </a:pPr>
            <a:endParaRPr lang="hu-HU" b="1">
              <a:solidFill>
                <a:srgbClr val="EAEAEA"/>
              </a:solidFill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malha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12800"/>
            <a:ext cx="76200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malha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633913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4" descr="malh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810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osteosarc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9211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00"/>
                </a:solidFill>
              </a:rPr>
              <a:t>Osteosarcoma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sun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1150"/>
            <a:ext cx="76200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ntitled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44463"/>
            <a:ext cx="43291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Dental anomalies</a:t>
            </a:r>
            <a:endParaRPr lang="hu-HU" sz="3600">
              <a:solidFill>
                <a:schemeClr val="bg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6695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hu-HU">
                <a:solidFill>
                  <a:srgbClr val="DDDDDD"/>
                </a:solidFill>
              </a:rPr>
              <a:t>During development</a:t>
            </a:r>
          </a:p>
          <a:p>
            <a:pPr eaLnBrk="1" hangingPunct="1">
              <a:defRPr/>
            </a:pPr>
            <a:r>
              <a:rPr lang="hu-HU">
                <a:solidFill>
                  <a:srgbClr val="DDDDDD"/>
                </a:solidFill>
              </a:rPr>
              <a:t>On  developed teeth, aquired</a:t>
            </a:r>
          </a:p>
          <a:p>
            <a:pPr eaLnBrk="1" hangingPunct="1">
              <a:defRPr/>
            </a:pPr>
            <a:endParaRPr lang="hu-HU">
              <a:solidFill>
                <a:srgbClr val="DDDDDD"/>
              </a:solidFill>
            </a:endParaRPr>
          </a:p>
          <a:p>
            <a:pPr eaLnBrk="1" hangingPunct="1">
              <a:defRPr/>
            </a:pPr>
            <a:r>
              <a:rPr lang="hu-HU">
                <a:solidFill>
                  <a:srgbClr val="DDDDDD"/>
                </a:solidFill>
              </a:rPr>
              <a:t>Localised</a:t>
            </a:r>
          </a:p>
          <a:p>
            <a:pPr eaLnBrk="1" hangingPunct="1">
              <a:defRPr/>
            </a:pPr>
            <a:r>
              <a:rPr lang="hu-HU">
                <a:solidFill>
                  <a:srgbClr val="DDDDDD"/>
                </a:solidFill>
              </a:rPr>
              <a:t>Generalised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asztal látható&#10;&#10;Automatikusan generált leírás">
            <a:extLst>
              <a:ext uri="{FF2B5EF4-FFF2-40B4-BE49-F238E27FC236}">
                <a16:creationId xmlns:a16="http://schemas.microsoft.com/office/drawing/2014/main" id="{9FD2D92B-6D2E-1F4C-B06E-547C0A70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55" y="100697"/>
            <a:ext cx="7076897" cy="6208623"/>
          </a:xfrm>
          <a:prstGeom prst="rect">
            <a:avLst/>
          </a:prstGeom>
        </p:spPr>
      </p:pic>
      <p:sp>
        <p:nvSpPr>
          <p:cNvPr id="6" name="Szövegdoboz 5">
            <a:hlinkClick r:id="rId3"/>
            <a:extLst>
              <a:ext uri="{FF2B5EF4-FFF2-40B4-BE49-F238E27FC236}">
                <a16:creationId xmlns:a16="http://schemas.microsoft.com/office/drawing/2014/main" id="{931F6025-CCA1-9949-8115-BA9A6B88439A}"/>
              </a:ext>
            </a:extLst>
          </p:cNvPr>
          <p:cNvSpPr txBox="1"/>
          <p:nvPr/>
        </p:nvSpPr>
        <p:spPr>
          <a:xfrm>
            <a:off x="316251" y="6330030"/>
            <a:ext cx="851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Imaging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appearance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bone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tumors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maxillofacial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region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88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7D9E0BE-F29A-FC4B-A19B-7A9ADF31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8087">
            <a:off x="2749655" y="1386747"/>
            <a:ext cx="4135384" cy="51435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8753D0E-8327-B74B-B662-FF7490565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963" y="2218748"/>
            <a:ext cx="1869829" cy="162846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E652A85-33CB-764E-9B4B-B1E93D81C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58" y="4372239"/>
            <a:ext cx="2124075" cy="196215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3CADAA02-A2EF-CE4C-A0C0-201A9A37FE9E}"/>
              </a:ext>
            </a:extLst>
          </p:cNvPr>
          <p:cNvSpPr txBox="1"/>
          <p:nvPr/>
        </p:nvSpPr>
        <p:spPr>
          <a:xfrm>
            <a:off x="149051" y="6191166"/>
            <a:ext cx="1820214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44" dirty="0" err="1"/>
              <a:t>Pathologic</a:t>
            </a:r>
            <a:endParaRPr lang="hu-HU" sz="2844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5CDCA7E-F495-5A42-9C54-1971B4E53C73}"/>
              </a:ext>
            </a:extLst>
          </p:cNvPr>
          <p:cNvSpPr txBox="1"/>
          <p:nvPr/>
        </p:nvSpPr>
        <p:spPr>
          <a:xfrm>
            <a:off x="7383888" y="1508981"/>
            <a:ext cx="1324017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44" dirty="0" err="1"/>
              <a:t>Healthy</a:t>
            </a:r>
            <a:endParaRPr lang="hu-HU" sz="2844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051300-A4FC-6445-BC5B-E2EC2EFF75CE}"/>
              </a:ext>
            </a:extLst>
          </p:cNvPr>
          <p:cNvSpPr txBox="1"/>
          <p:nvPr/>
        </p:nvSpPr>
        <p:spPr>
          <a:xfrm>
            <a:off x="4133648" y="4332381"/>
            <a:ext cx="2507289" cy="1501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556" dirty="0" err="1"/>
              <a:t>Abnormal</a:t>
            </a:r>
            <a:endParaRPr lang="hu-HU" sz="3556" dirty="0"/>
          </a:p>
          <a:p>
            <a:r>
              <a:rPr lang="hu-HU" sz="2800" dirty="0"/>
              <a:t>(</a:t>
            </a:r>
            <a:r>
              <a:rPr lang="hu-HU" sz="2800" dirty="0" err="1"/>
              <a:t>Developmental</a:t>
            </a:r>
            <a:endParaRPr lang="hu-HU" sz="2800" dirty="0"/>
          </a:p>
          <a:p>
            <a:r>
              <a:rPr lang="hu-HU" sz="2800" dirty="0" err="1"/>
              <a:t>Abnormalities</a:t>
            </a:r>
            <a:r>
              <a:rPr lang="hu-HU" sz="2800" dirty="0"/>
              <a:t>)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EA655F5-6DA6-784D-B87C-7C8BE28F0EED}"/>
              </a:ext>
            </a:extLst>
          </p:cNvPr>
          <p:cNvSpPr txBox="1"/>
          <p:nvPr/>
        </p:nvSpPr>
        <p:spPr>
          <a:xfrm rot="19888657">
            <a:off x="5712174" y="2730033"/>
            <a:ext cx="59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Size</a:t>
            </a:r>
            <a:r>
              <a:rPr lang="hu-HU" dirty="0"/>
              <a:t> 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8D0B165-8123-A243-A8C2-C3065DEA7B51}"/>
              </a:ext>
            </a:extLst>
          </p:cNvPr>
          <p:cNvSpPr txBox="1"/>
          <p:nvPr/>
        </p:nvSpPr>
        <p:spPr>
          <a:xfrm rot="981933">
            <a:off x="5824725" y="2081534"/>
            <a:ext cx="9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Shape</a:t>
            </a:r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E1FEF784-87DB-034E-A289-2E5368DDD491}"/>
              </a:ext>
            </a:extLst>
          </p:cNvPr>
          <p:cNvSpPr txBox="1"/>
          <p:nvPr/>
        </p:nvSpPr>
        <p:spPr>
          <a:xfrm rot="21124745">
            <a:off x="3608955" y="2448148"/>
            <a:ext cx="148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Misplaced</a:t>
            </a:r>
            <a:endParaRPr lang="hu-HU" dirty="0"/>
          </a:p>
          <a:p>
            <a:pPr algn="ctr"/>
            <a:r>
              <a:rPr lang="hu-HU" dirty="0"/>
              <a:t> </a:t>
            </a:r>
            <a:r>
              <a:rPr lang="hu-HU" dirty="0" err="1"/>
              <a:t>teeth</a:t>
            </a:r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6CD21CF-3106-FC4B-B847-BDD74707A036}"/>
              </a:ext>
            </a:extLst>
          </p:cNvPr>
          <p:cNvSpPr txBox="1"/>
          <p:nvPr/>
        </p:nvSpPr>
        <p:spPr>
          <a:xfrm rot="20928189">
            <a:off x="4895544" y="165138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Number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009D661-B8D8-324C-8928-4047E38C6AB5}"/>
              </a:ext>
            </a:extLst>
          </p:cNvPr>
          <p:cNvSpPr txBox="1"/>
          <p:nvPr/>
        </p:nvSpPr>
        <p:spPr>
          <a:xfrm rot="19634320">
            <a:off x="1964597" y="291790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Morphologic</a:t>
            </a:r>
          </a:p>
          <a:p>
            <a:r>
              <a:rPr lang="hu-HU" dirty="0"/>
              <a:t> </a:t>
            </a:r>
            <a:r>
              <a:rPr lang="hu-HU" dirty="0" err="1"/>
              <a:t>alteration</a:t>
            </a:r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94F814E-942E-BA4B-9DE4-178CD2D9616B}"/>
              </a:ext>
            </a:extLst>
          </p:cNvPr>
          <p:cNvSpPr txBox="1"/>
          <p:nvPr/>
        </p:nvSpPr>
        <p:spPr>
          <a:xfrm rot="19704745">
            <a:off x="2047129" y="4041775"/>
            <a:ext cx="67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Cleft</a:t>
            </a:r>
            <a:r>
              <a:rPr lang="hu-HU" dirty="0"/>
              <a:t>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83C3E3E-3157-9B41-A6FD-BBCF2A18D2AE}"/>
              </a:ext>
            </a:extLst>
          </p:cNvPr>
          <p:cNvSpPr txBox="1"/>
          <p:nvPr/>
        </p:nvSpPr>
        <p:spPr>
          <a:xfrm rot="20626121">
            <a:off x="2486888" y="691839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Complaints</a:t>
            </a:r>
            <a:r>
              <a:rPr lang="hu-HU" dirty="0"/>
              <a:t>/</a:t>
            </a:r>
            <a:r>
              <a:rPr lang="hu-HU" dirty="0" err="1"/>
              <a:t>symptoms</a:t>
            </a:r>
            <a:endParaRPr lang="hu-HU" dirty="0"/>
          </a:p>
        </p:txBody>
      </p:sp>
      <p:sp>
        <p:nvSpPr>
          <p:cNvPr id="3" name="Balra mutató nyíl 2">
            <a:extLst>
              <a:ext uri="{FF2B5EF4-FFF2-40B4-BE49-F238E27FC236}">
                <a16:creationId xmlns:a16="http://schemas.microsoft.com/office/drawing/2014/main" id="{218FFEBA-51C5-714D-BDAF-23D34E458D33}"/>
              </a:ext>
            </a:extLst>
          </p:cNvPr>
          <p:cNvSpPr/>
          <p:nvPr/>
        </p:nvSpPr>
        <p:spPr>
          <a:xfrm rot="20614196">
            <a:off x="2720422" y="1223730"/>
            <a:ext cx="2963615" cy="573726"/>
          </a:xfrm>
          <a:prstGeom prst="leftArrow">
            <a:avLst>
              <a:gd name="adj1" fmla="val 3320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931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solidFill>
                  <a:srgbClr val="FFFF00"/>
                </a:solidFill>
              </a:rPr>
              <a:t>Dental anomalies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0" y="1981200"/>
            <a:ext cx="5757863" cy="4114800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err="1">
                <a:solidFill>
                  <a:srgbClr val="DDDDDD"/>
                </a:solidFill>
              </a:rPr>
              <a:t>Size</a:t>
            </a:r>
            <a:endParaRPr lang="hu-HU" b="1" dirty="0">
              <a:solidFill>
                <a:srgbClr val="DDDDDD"/>
              </a:solidFill>
            </a:endParaRPr>
          </a:p>
          <a:p>
            <a:pPr eaLnBrk="1" hangingPunct="1">
              <a:defRPr/>
            </a:pPr>
            <a:r>
              <a:rPr lang="hu-HU" b="1" dirty="0" err="1">
                <a:solidFill>
                  <a:srgbClr val="DDDDDD"/>
                </a:solidFill>
              </a:rPr>
              <a:t>Shape</a:t>
            </a:r>
            <a:endParaRPr lang="hu-HU" b="1" dirty="0">
              <a:solidFill>
                <a:srgbClr val="DDDDDD"/>
              </a:solidFill>
            </a:endParaRPr>
          </a:p>
          <a:p>
            <a:pPr eaLnBrk="1" hangingPunct="1">
              <a:defRPr/>
            </a:pPr>
            <a:r>
              <a:rPr lang="hu-HU" b="1" dirty="0" err="1">
                <a:solidFill>
                  <a:srgbClr val="DDDDDD"/>
                </a:solidFill>
              </a:rPr>
              <a:t>Number</a:t>
            </a:r>
            <a:endParaRPr lang="hu-HU" b="1" dirty="0">
              <a:solidFill>
                <a:srgbClr val="DDDDDD"/>
              </a:solidFill>
            </a:endParaRPr>
          </a:p>
          <a:p>
            <a:pPr eaLnBrk="1" hangingPunct="1">
              <a:defRPr/>
            </a:pPr>
            <a:r>
              <a:rPr lang="hu-HU" b="1" dirty="0" err="1">
                <a:solidFill>
                  <a:srgbClr val="DDDDDD"/>
                </a:solidFill>
              </a:rPr>
              <a:t>Misplaced</a:t>
            </a:r>
            <a:r>
              <a:rPr lang="hu-HU" b="1" dirty="0">
                <a:solidFill>
                  <a:srgbClr val="DDDDDD"/>
                </a:solidFill>
              </a:rPr>
              <a:t> </a:t>
            </a:r>
            <a:r>
              <a:rPr lang="hu-HU" b="1" dirty="0" err="1">
                <a:solidFill>
                  <a:srgbClr val="DDDDDD"/>
                </a:solidFill>
              </a:rPr>
              <a:t>teeth</a:t>
            </a:r>
            <a:endParaRPr lang="hu-HU" b="1" dirty="0">
              <a:solidFill>
                <a:srgbClr val="DDDDDD"/>
              </a:solidFill>
            </a:endParaRPr>
          </a:p>
          <a:p>
            <a:pPr eaLnBrk="1" hangingPunct="1">
              <a:defRPr/>
            </a:pPr>
            <a:r>
              <a:rPr lang="hu-HU" b="1" dirty="0" err="1">
                <a:solidFill>
                  <a:srgbClr val="DDDDDD"/>
                </a:solidFill>
              </a:rPr>
              <a:t>Eruption</a:t>
            </a:r>
            <a:endParaRPr lang="hu-HU" b="1" dirty="0">
              <a:solidFill>
                <a:srgbClr val="DDDDDD"/>
              </a:solidFill>
            </a:endParaRPr>
          </a:p>
          <a:p>
            <a:pPr eaLnBrk="1" hangingPunct="1">
              <a:defRPr/>
            </a:pPr>
            <a:r>
              <a:rPr lang="hu-HU" b="1" dirty="0">
                <a:solidFill>
                  <a:srgbClr val="DDDDDD"/>
                </a:solidFill>
              </a:rPr>
              <a:t>Morphologic </a:t>
            </a:r>
            <a:r>
              <a:rPr lang="hu-HU" b="1" dirty="0" err="1">
                <a:solidFill>
                  <a:srgbClr val="DDDDDD"/>
                </a:solidFill>
              </a:rPr>
              <a:t>alteration</a:t>
            </a:r>
            <a:endParaRPr lang="hu-HU" b="1" dirty="0">
              <a:solidFill>
                <a:srgbClr val="DDDDDD"/>
              </a:solidFill>
            </a:endParaRPr>
          </a:p>
          <a:p>
            <a:pPr eaLnBrk="1" hangingPunct="1">
              <a:defRPr/>
            </a:pPr>
            <a:r>
              <a:rPr lang="hu-HU" b="1" dirty="0" err="1">
                <a:solidFill>
                  <a:srgbClr val="DDDDDD"/>
                </a:solidFill>
              </a:rPr>
              <a:t>Twin</a:t>
            </a:r>
            <a:r>
              <a:rPr lang="hu-HU" b="1" dirty="0">
                <a:solidFill>
                  <a:srgbClr val="DDDDDD"/>
                </a:solidFill>
              </a:rPr>
              <a:t> </a:t>
            </a:r>
            <a:r>
              <a:rPr lang="hu-HU" b="1" dirty="0" err="1">
                <a:solidFill>
                  <a:srgbClr val="DDDDDD"/>
                </a:solidFill>
              </a:rPr>
              <a:t>teeth</a:t>
            </a:r>
            <a:endParaRPr lang="hu-HU" b="1" dirty="0">
              <a:solidFill>
                <a:srgbClr val="DDDDDD"/>
              </a:solidFill>
            </a:endParaRPr>
          </a:p>
          <a:p>
            <a:pPr eaLnBrk="1" hangingPunct="1">
              <a:defRPr/>
            </a:pPr>
            <a:r>
              <a:rPr lang="hu-HU" b="1" dirty="0" err="1">
                <a:solidFill>
                  <a:srgbClr val="DDDDDD"/>
                </a:solidFill>
              </a:rPr>
              <a:t>Cleft</a:t>
            </a:r>
            <a:r>
              <a:rPr lang="hu-HU" b="1" dirty="0">
                <a:solidFill>
                  <a:srgbClr val="DDDDDD"/>
                </a:solidFill>
              </a:rPr>
              <a:t> </a:t>
            </a:r>
          </a:p>
          <a:p>
            <a:pPr eaLnBrk="1" hangingPunct="1">
              <a:defRPr/>
            </a:pPr>
            <a:endParaRPr lang="hu-HU" b="1" dirty="0">
              <a:solidFill>
                <a:srgbClr val="DDDDDD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Radiographic examination</a:t>
            </a:r>
            <a:r>
              <a:rPr lang="hu-HU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hu-HU" sz="3600" b="1">
                <a:solidFill>
                  <a:srgbClr val="EAEAEA"/>
                </a:solidFill>
              </a:rPr>
              <a:t>Role</a:t>
            </a:r>
            <a:r>
              <a:rPr lang="hu-HU" sz="3600">
                <a:solidFill>
                  <a:srgbClr val="EAEAEA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200">
                <a:solidFill>
                  <a:srgbClr val="EAEAEA"/>
                </a:solidFill>
              </a:rPr>
              <a:t>Diagnosing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200">
                <a:solidFill>
                  <a:srgbClr val="EAEAEA"/>
                </a:solidFill>
              </a:rPr>
              <a:t>Treatment plan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hu-HU" sz="3600" b="1">
                <a:solidFill>
                  <a:srgbClr val="EAEAEA"/>
                </a:solidFill>
              </a:rPr>
              <a:t>Projections</a:t>
            </a:r>
            <a:r>
              <a:rPr lang="hu-HU" sz="3600">
                <a:solidFill>
                  <a:srgbClr val="EAEAEA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200">
                <a:solidFill>
                  <a:srgbClr val="EAEAEA"/>
                </a:solidFill>
              </a:rPr>
              <a:t>Intraoral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200">
                <a:solidFill>
                  <a:srgbClr val="EAEAEA"/>
                </a:solidFill>
              </a:rPr>
              <a:t>Panoramic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200">
                <a:solidFill>
                  <a:srgbClr val="EAEAEA"/>
                </a:solidFill>
              </a:rPr>
              <a:t>Advanced techniques (CBCT)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Size of teeth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54288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>
                <a:solidFill>
                  <a:srgbClr val="DDDDDD"/>
                </a:solidFill>
              </a:rPr>
              <a:t>Macrodontia</a:t>
            </a:r>
          </a:p>
          <a:p>
            <a:pPr eaLnBrk="1" hangingPunct="1">
              <a:defRPr/>
            </a:pPr>
            <a:r>
              <a:rPr lang="hu-HU" sz="4000" b="1">
                <a:solidFill>
                  <a:srgbClr val="DDDDDD"/>
                </a:solidFill>
              </a:rPr>
              <a:t>Microdontia</a:t>
            </a:r>
          </a:p>
          <a:p>
            <a:pPr lvl="3" eaLnBrk="1" hangingPunct="1">
              <a:defRPr/>
            </a:pPr>
            <a:r>
              <a:rPr lang="hu-HU" sz="3600" b="1">
                <a:solidFill>
                  <a:srgbClr val="DDDDDD"/>
                </a:solidFill>
              </a:rPr>
              <a:t>Nanismus dentium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macrod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81075"/>
            <a:ext cx="25987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3" descr="microd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38163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311275" y="5078413"/>
            <a:ext cx="5886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DDDDDD"/>
                </a:solidFill>
                <a:latin typeface="Times New Roman" charset="0"/>
                <a:ea typeface="ＭＳ Ｐゴシック" charset="0"/>
              </a:rPr>
              <a:t>Macrodens			   Microdens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ala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85925"/>
            <a:ext cx="65532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Shape of teeth, root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il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3098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Dilaceration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16138"/>
            <a:ext cx="6192838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Number of roots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taloncus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74503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3" descr="taloncus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00213"/>
            <a:ext cx="3175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taloncus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74517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asztal látható&#10;&#10;Automatikusan generált leírás">
            <a:extLst>
              <a:ext uri="{FF2B5EF4-FFF2-40B4-BE49-F238E27FC236}">
                <a16:creationId xmlns:a16="http://schemas.microsoft.com/office/drawing/2014/main" id="{4ACD9FB2-375C-0F42-9514-B75C5CB76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6633"/>
            <a:ext cx="5248757" cy="6048672"/>
          </a:xfrm>
          <a:prstGeom prst="rect">
            <a:avLst/>
          </a:prstGeom>
        </p:spPr>
      </p:pic>
      <p:sp>
        <p:nvSpPr>
          <p:cNvPr id="4" name="Szövegdoboz 3">
            <a:hlinkClick r:id="rId3"/>
            <a:extLst>
              <a:ext uri="{FF2B5EF4-FFF2-40B4-BE49-F238E27FC236}">
                <a16:creationId xmlns:a16="http://schemas.microsoft.com/office/drawing/2014/main" id="{969AEEE4-8D74-EE4B-AA05-9CD464DD3853}"/>
              </a:ext>
            </a:extLst>
          </p:cNvPr>
          <p:cNvSpPr txBox="1"/>
          <p:nvPr/>
        </p:nvSpPr>
        <p:spPr>
          <a:xfrm>
            <a:off x="683568" y="6279703"/>
            <a:ext cx="753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Diagnostic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Imaging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Oral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Maxillofacial</a:t>
            </a:r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1">
                    <a:lumMod val="85000"/>
                  </a:schemeClr>
                </a:solidFill>
              </a:rPr>
              <a:t>Pathology</a:t>
            </a:r>
            <a:endParaRPr lang="hu-HU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64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taloncus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3375"/>
            <a:ext cx="7596188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taurod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39963"/>
            <a:ext cx="5688013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Taurodens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00"/>
                </a:solidFill>
              </a:rPr>
              <a:t>Abnormalities in number</a:t>
            </a:r>
            <a:br>
              <a:rPr lang="hu-HU" sz="4000" b="1">
                <a:solidFill>
                  <a:srgbClr val="FFFF00"/>
                </a:solidFill>
              </a:rPr>
            </a:br>
            <a:r>
              <a:rPr lang="hu-HU" sz="4000">
                <a:solidFill>
                  <a:schemeClr val="bg1"/>
                </a:solidFill>
              </a:rPr>
              <a:t>more teeth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sz="3600" b="1">
                <a:solidFill>
                  <a:srgbClr val="DDDDDD"/>
                </a:solidFill>
              </a:rPr>
              <a:t>Supernumerary tooth</a:t>
            </a:r>
          </a:p>
          <a:p>
            <a:pPr lvl="1" eaLnBrk="1" hangingPunct="1">
              <a:defRPr/>
            </a:pPr>
            <a:r>
              <a:rPr lang="hu-HU" sz="3200">
                <a:solidFill>
                  <a:srgbClr val="DDDDDD"/>
                </a:solidFill>
              </a:rPr>
              <a:t>Mesiodens</a:t>
            </a:r>
          </a:p>
          <a:p>
            <a:pPr lvl="1" eaLnBrk="1" hangingPunct="1">
              <a:defRPr/>
            </a:pPr>
            <a:r>
              <a:rPr lang="hu-HU" sz="3200">
                <a:solidFill>
                  <a:srgbClr val="DDDDDD"/>
                </a:solidFill>
              </a:rPr>
              <a:t>Paramolaris</a:t>
            </a:r>
          </a:p>
          <a:p>
            <a:pPr lvl="1" eaLnBrk="1" hangingPunct="1">
              <a:defRPr/>
            </a:pPr>
            <a:r>
              <a:rPr lang="hu-HU" sz="3200">
                <a:solidFill>
                  <a:srgbClr val="DDDDDD"/>
                </a:solidFill>
              </a:rPr>
              <a:t>Distomolaris</a:t>
            </a:r>
            <a:endParaRPr lang="hu-HU" sz="3200" b="1">
              <a:solidFill>
                <a:srgbClr val="DDDDDD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hu-HU" sz="3600" b="1">
                <a:solidFill>
                  <a:srgbClr val="DDDDDD"/>
                </a:solidFill>
              </a:rPr>
              <a:t>Suplementary tooth (normal shape) </a:t>
            </a:r>
          </a:p>
          <a:p>
            <a:pPr eaLnBrk="1" hangingPunct="1">
              <a:buFontTx/>
              <a:buNone/>
              <a:defRPr/>
            </a:pPr>
            <a:endParaRPr lang="hu-HU" sz="3600" b="1">
              <a:solidFill>
                <a:srgbClr val="DDDDDD"/>
              </a:solidFill>
            </a:endParaRPr>
          </a:p>
          <a:p>
            <a:pPr lvl="1" eaLnBrk="1" hangingPunct="1">
              <a:defRPr/>
            </a:pPr>
            <a:endParaRPr lang="hu-HU" sz="3200">
              <a:solidFill>
                <a:srgbClr val="DDDDDD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ret_premplus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00013"/>
            <a:ext cx="4440238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mesiod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404813"/>
            <a:ext cx="428783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mes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60350"/>
            <a:ext cx="424973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aram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8713"/>
            <a:ext cx="7345363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istom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04825"/>
            <a:ext cx="838835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00"/>
                </a:solidFill>
              </a:rPr>
              <a:t>Abnormalities in number </a:t>
            </a:r>
            <a:br>
              <a:rPr lang="hu-HU" sz="4000" b="1">
                <a:solidFill>
                  <a:srgbClr val="FFFF00"/>
                </a:solidFill>
              </a:rPr>
            </a:br>
            <a:r>
              <a:rPr lang="hu-HU" sz="4000">
                <a:solidFill>
                  <a:schemeClr val="bg1"/>
                </a:solidFill>
              </a:rPr>
              <a:t>less teeth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b="1">
                <a:solidFill>
                  <a:srgbClr val="DDDDDD"/>
                </a:solidFill>
              </a:rPr>
              <a:t>Hypodontia spuria</a:t>
            </a:r>
          </a:p>
          <a:p>
            <a:pPr eaLnBrk="1" hangingPunct="1">
              <a:defRPr/>
            </a:pPr>
            <a:r>
              <a:rPr lang="hu-HU" sz="4000" b="1">
                <a:solidFill>
                  <a:srgbClr val="DDDDDD"/>
                </a:solidFill>
              </a:rPr>
              <a:t>Hypodontia vera </a:t>
            </a:r>
          </a:p>
          <a:p>
            <a:pPr lvl="1" eaLnBrk="1" hangingPunct="1">
              <a:defRPr/>
            </a:pPr>
            <a:r>
              <a:rPr lang="hu-HU" sz="3600" b="1">
                <a:solidFill>
                  <a:srgbClr val="DDDDDD"/>
                </a:solidFill>
              </a:rPr>
              <a:t>Oligodontia</a:t>
            </a:r>
          </a:p>
          <a:p>
            <a:pPr lvl="1" eaLnBrk="1" hangingPunct="1">
              <a:defRPr/>
            </a:pPr>
            <a:r>
              <a:rPr lang="hu-HU" sz="3600" b="1">
                <a:solidFill>
                  <a:srgbClr val="DDDDDD"/>
                </a:solidFill>
              </a:rPr>
              <a:t>Anodontia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12a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44463"/>
            <a:ext cx="4300538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00"/>
                </a:solidFill>
              </a:rPr>
              <a:t>Radiograchic examination</a:t>
            </a:r>
            <a:r>
              <a:rPr lang="hu-HU"/>
              <a:t> </a:t>
            </a:r>
            <a:br>
              <a:rPr lang="hu-HU"/>
            </a:br>
            <a:r>
              <a:rPr lang="hu-HU" sz="3600">
                <a:solidFill>
                  <a:srgbClr val="DDDDDD"/>
                </a:solidFill>
              </a:rPr>
              <a:t>(benigne tumor)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b="1">
                <a:solidFill>
                  <a:srgbClr val="EAEAEA"/>
                </a:solidFill>
              </a:rPr>
              <a:t>Localisation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b="1">
                <a:solidFill>
                  <a:srgbClr val="EAEAEA"/>
                </a:solidFill>
              </a:rPr>
              <a:t>origin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b="1">
                <a:solidFill>
                  <a:srgbClr val="EAEAEA"/>
                </a:solidFill>
              </a:rPr>
              <a:t>Borders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b="1">
                <a:solidFill>
                  <a:srgbClr val="EAEAEA"/>
                </a:solidFill>
              </a:rPr>
              <a:t>ovoid,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b="1">
                <a:solidFill>
                  <a:srgbClr val="EAEAEA"/>
                </a:solidFill>
              </a:rPr>
              <a:t>continous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b="1">
                <a:solidFill>
                  <a:srgbClr val="EAEAEA"/>
                </a:solidFill>
              </a:rPr>
              <a:t>Connecting tissue capsule, cortex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>
                <a:solidFill>
                  <a:srgbClr val="B2B2B2"/>
                </a:solidFill>
              </a:rPr>
              <a:t>Inner structure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>
                <a:solidFill>
                  <a:srgbClr val="B2B2B2"/>
                </a:solidFill>
              </a:rPr>
              <a:t>Effects of surroundings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12ap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87338"/>
            <a:ext cx="4144963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anodt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96913"/>
            <a:ext cx="788511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infraoc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333375"/>
            <a:ext cx="441325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ret_ta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5338"/>
            <a:ext cx="7777163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Unerupted teeth</a:t>
            </a:r>
            <a:br>
              <a:rPr lang="hu-HU" b="1">
                <a:solidFill>
                  <a:srgbClr val="FFFF00"/>
                </a:solidFill>
              </a:rPr>
            </a:br>
            <a:r>
              <a:rPr lang="hu-HU" sz="4000" b="1">
                <a:solidFill>
                  <a:schemeClr val="bg1"/>
                </a:solidFill>
              </a:rPr>
              <a:t>role of x-ray examination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4000" b="1">
                <a:solidFill>
                  <a:srgbClr val="DDDDDD"/>
                </a:solidFill>
              </a:rPr>
              <a:t>Diagnose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600">
                <a:solidFill>
                  <a:srgbClr val="DDDDDD"/>
                </a:solidFill>
              </a:rPr>
              <a:t>Fact and extent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600">
                <a:solidFill>
                  <a:srgbClr val="DDDDDD"/>
                </a:solidFill>
              </a:rPr>
              <a:t>Number and location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hu-HU" sz="3600">
                <a:solidFill>
                  <a:srgbClr val="DDDDDD"/>
                </a:solidFill>
              </a:rPr>
              <a:t>Cause and consecvence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4000" b="1">
                <a:solidFill>
                  <a:srgbClr val="DDDDDD"/>
                </a:solidFill>
              </a:rPr>
              <a:t>Treatment plan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600">
                <a:solidFill>
                  <a:srgbClr val="DDDDDD"/>
                </a:solidFill>
              </a:rPr>
              <a:t>Lokalisation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600">
                <a:solidFill>
                  <a:srgbClr val="DDDDDD"/>
                </a:solidFill>
              </a:rPr>
              <a:t>Anatomic landmarks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497888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ret_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44463"/>
            <a:ext cx="4381500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retm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632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retm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2750"/>
            <a:ext cx="85693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Untitled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06388"/>
            <a:ext cx="3910013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00"/>
                </a:solidFill>
              </a:rPr>
              <a:t>Radiographic examination </a:t>
            </a:r>
            <a:br>
              <a:rPr lang="hu-HU"/>
            </a:br>
            <a:r>
              <a:rPr lang="hu-HU" sz="3600">
                <a:solidFill>
                  <a:srgbClr val="DDDDDD"/>
                </a:solidFill>
              </a:rPr>
              <a:t>(benigne tumor)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solidFill>
                  <a:srgbClr val="B2B2B2"/>
                </a:solidFill>
              </a:rPr>
              <a:t>Localisation</a:t>
            </a:r>
          </a:p>
          <a:p>
            <a:pPr eaLnBrk="1" hangingPunct="1">
              <a:defRPr/>
            </a:pPr>
            <a:r>
              <a:rPr lang="hu-HU">
                <a:solidFill>
                  <a:srgbClr val="B2B2B2"/>
                </a:solidFill>
              </a:rPr>
              <a:t>borders</a:t>
            </a:r>
          </a:p>
          <a:p>
            <a:pPr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Inner structure</a:t>
            </a:r>
          </a:p>
          <a:p>
            <a:pPr lvl="1"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Recognisable  tissue</a:t>
            </a:r>
          </a:p>
          <a:p>
            <a:pPr lvl="1"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homogeneous/inhomogenous density</a:t>
            </a:r>
          </a:p>
          <a:p>
            <a:pPr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Effects on surroundings</a:t>
            </a:r>
          </a:p>
          <a:p>
            <a:pPr lvl="1"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not destroing</a:t>
            </a:r>
          </a:p>
          <a:p>
            <a:pPr eaLnBrk="1" hangingPunct="1">
              <a:defRPr/>
            </a:pPr>
            <a:endParaRPr lang="hu-HU" b="1">
              <a:solidFill>
                <a:srgbClr val="EAEAEA"/>
              </a:solidFill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  <a:cs typeface="Times New Roman" charset="0"/>
              </a:rPr>
              <a:t>Localisation</a:t>
            </a:r>
            <a:r>
              <a:rPr lang="hu-HU" sz="4000">
                <a:solidFill>
                  <a:srgbClr val="FFFF00"/>
                </a:solidFill>
              </a:rPr>
              <a:t> </a:t>
            </a:r>
            <a:br>
              <a:rPr lang="hu-HU" b="1">
                <a:solidFill>
                  <a:srgbClr val="FFFF00"/>
                </a:solidFill>
              </a:rPr>
            </a:br>
            <a:r>
              <a:rPr lang="hu-HU" sz="2800" b="1">
                <a:solidFill>
                  <a:schemeClr val="bg1"/>
                </a:solidFill>
                <a:cs typeface="Times New Roman" charset="0"/>
              </a:rPr>
              <a:t>radiograms from different views</a:t>
            </a:r>
            <a:r>
              <a:rPr lang="hu-HU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8458200" cy="41148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defRPr/>
            </a:pPr>
            <a:r>
              <a:rPr lang="hu-HU" b="1">
                <a:solidFill>
                  <a:srgbClr val="C0C0C0"/>
                </a:solidFill>
              </a:rPr>
              <a:t>Using altered horisontal/vertical angulation</a:t>
            </a:r>
          </a:p>
          <a:p>
            <a:pPr lvl="1" eaLnBrk="1" hangingPunct="1">
              <a:buFontTx/>
              <a:buNone/>
              <a:defRPr/>
            </a:pPr>
            <a:r>
              <a:rPr lang="hu-HU" sz="3200" b="1">
                <a:solidFill>
                  <a:schemeClr val="bg1"/>
                </a:solidFill>
              </a:rPr>
              <a:t>				</a:t>
            </a:r>
            <a:r>
              <a:rPr lang="hu-HU" sz="3200" b="1" u="sng">
                <a:solidFill>
                  <a:schemeClr val="bg1"/>
                </a:solidFill>
                <a:cs typeface="Times New Roman" charset="0"/>
              </a:rPr>
              <a:t>Buccalis object rule</a:t>
            </a:r>
            <a:endParaRPr lang="hu-HU" sz="3200" b="1">
              <a:solidFill>
                <a:schemeClr val="bg1"/>
              </a:solidFill>
              <a:cs typeface="Times New Roman" charset="0"/>
            </a:endParaRPr>
          </a:p>
          <a:p>
            <a:pPr lvl="1" eaLnBrk="1" hangingPunct="1">
              <a:buClr>
                <a:srgbClr val="FF3300"/>
              </a:buClr>
              <a:defRPr/>
            </a:pPr>
            <a:r>
              <a:rPr lang="hu-HU" b="1">
                <a:solidFill>
                  <a:srgbClr val="C0C0C0"/>
                </a:solidFill>
              </a:rPr>
              <a:t>Stereo radiograms</a:t>
            </a:r>
          </a:p>
          <a:p>
            <a:pPr eaLnBrk="1" hangingPunct="1">
              <a:buClr>
                <a:srgbClr val="FF3300"/>
              </a:buClr>
              <a:defRPr/>
            </a:pPr>
            <a:r>
              <a:rPr lang="hu-HU" b="1">
                <a:solidFill>
                  <a:srgbClr val="DDDDDD"/>
                </a:solidFill>
                <a:cs typeface="Times New Roman" charset="0"/>
              </a:rPr>
              <a:t>Radiograms perpendicular to each other</a:t>
            </a:r>
          </a:p>
          <a:p>
            <a:pPr lvl="1" eaLnBrk="1" hangingPunct="1">
              <a:buFontTx/>
              <a:buNone/>
              <a:defRPr/>
            </a:pPr>
            <a:r>
              <a:rPr lang="hu-HU" sz="3200">
                <a:solidFill>
                  <a:schemeClr val="bg1"/>
                </a:solidFill>
              </a:rPr>
              <a:t>			</a:t>
            </a:r>
            <a:r>
              <a:rPr lang="hu-HU" sz="3200" b="1">
                <a:solidFill>
                  <a:schemeClr val="bg1"/>
                </a:solidFill>
                <a:cs typeface="Times New Roman" charset="0"/>
              </a:rPr>
              <a:t>- periapical and occlusal</a:t>
            </a:r>
          </a:p>
          <a:p>
            <a:pPr lvl="1" eaLnBrk="1" hangingPunct="1">
              <a:buFontTx/>
              <a:buNone/>
              <a:defRPr/>
            </a:pPr>
            <a:r>
              <a:rPr lang="hu-HU" sz="3200" b="1">
                <a:solidFill>
                  <a:schemeClr val="bg1"/>
                </a:solidFill>
                <a:cs typeface="Times New Roman" charset="0"/>
              </a:rPr>
              <a:t>			- advanced panoramic unites</a:t>
            </a:r>
          </a:p>
          <a:p>
            <a:pPr eaLnBrk="1" hangingPunct="1">
              <a:buClr>
                <a:srgbClr val="FF3300"/>
              </a:buClr>
              <a:defRPr/>
            </a:pPr>
            <a:r>
              <a:rPr lang="hu-HU" b="1">
                <a:solidFill>
                  <a:srgbClr val="C0C0C0"/>
                </a:solidFill>
              </a:rPr>
              <a:t>Special imaging tools (CT, CBCT)</a:t>
            </a:r>
          </a:p>
          <a:p>
            <a:pPr eaLnBrk="1" hangingPunct="1">
              <a:buFontTx/>
              <a:buNone/>
              <a:defRPr/>
            </a:pPr>
            <a:endParaRPr lang="hu-HU" b="1">
              <a:solidFill>
                <a:srgbClr val="C0C0C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013"/>
            <a:ext cx="6096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bcti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1150"/>
            <a:ext cx="635793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sz="3600" b="1">
                <a:solidFill>
                  <a:srgbClr val="FFFF66"/>
                </a:solidFill>
              </a:rPr>
              <a:t>Cone Beam CT</a:t>
            </a:r>
            <a:br>
              <a:rPr lang="hu-HU" altLang="hu-HU" sz="4000" b="1">
                <a:solidFill>
                  <a:srgbClr val="FFFF66"/>
                </a:solidFill>
              </a:rPr>
            </a:br>
            <a:r>
              <a:rPr lang="hu-HU" altLang="hu-HU" sz="4000" b="1">
                <a:solidFill>
                  <a:srgbClr val="FFFF66"/>
                </a:solidFill>
              </a:rPr>
              <a:t> </a:t>
            </a:r>
            <a:r>
              <a:rPr lang="hu-HU" altLang="hu-HU" sz="3200" b="1">
                <a:solidFill>
                  <a:srgbClr val="B2B2B2"/>
                </a:solidFill>
              </a:rPr>
              <a:t>i-CAT (</a:t>
            </a:r>
            <a:r>
              <a:rPr lang="en-US" altLang="hu-HU" sz="3200" b="1">
                <a:solidFill>
                  <a:srgbClr val="B2B2B2"/>
                </a:solidFill>
              </a:rPr>
              <a:t>Imaging Sciences International</a:t>
            </a:r>
            <a:r>
              <a:rPr lang="hu-HU" altLang="hu-HU" sz="3200" b="1">
                <a:solidFill>
                  <a:srgbClr val="B2B2B2"/>
                </a:solidFill>
              </a:rPr>
              <a:t>)</a:t>
            </a:r>
          </a:p>
        </p:txBody>
      </p:sp>
      <p:pic>
        <p:nvPicPr>
          <p:cNvPr id="62466" name="Picture 3" descr="third molar p2_Page_1_Image_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770063"/>
            <a:ext cx="3154362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third molar p2_Page_1_Image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593850"/>
            <a:ext cx="3952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4925" y="6453188"/>
            <a:ext cx="296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800">
                <a:solidFill>
                  <a:srgbClr val="DDDDDD"/>
                </a:solidFill>
                <a:latin typeface="Arial" charset="0"/>
                <a:ea typeface="ＭＳ Ｐゴシック" charset="0"/>
              </a:rPr>
              <a:t>www.dentesthic.hu/oktatas/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66"/>
                </a:solidFill>
              </a:rPr>
              <a:t>Sztereo scanogram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3496" name="Picture 9" descr="tome_scano_stereo_de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26384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 descr="s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27238"/>
            <a:ext cx="4967287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34925" y="6453188"/>
            <a:ext cx="296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800">
                <a:solidFill>
                  <a:srgbClr val="DDDDDD"/>
                </a:solidFill>
                <a:latin typeface="Arial" charset="0"/>
                <a:ea typeface="ＭＳ Ｐゴシック" charset="0"/>
              </a:rPr>
              <a:t>www.dentesthic.hu/oktatas/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Missplaced teeth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>
                <a:solidFill>
                  <a:srgbClr val="DDDDDD"/>
                </a:solidFill>
              </a:rPr>
              <a:t>Distalisatio</a:t>
            </a:r>
          </a:p>
          <a:p>
            <a:pPr eaLnBrk="1" hangingPunct="1">
              <a:defRPr/>
            </a:pPr>
            <a:r>
              <a:rPr lang="hu-HU" sz="3600">
                <a:solidFill>
                  <a:srgbClr val="DDDDDD"/>
                </a:solidFill>
              </a:rPr>
              <a:t>Rotatio, torsio</a:t>
            </a:r>
          </a:p>
          <a:p>
            <a:pPr eaLnBrk="1" hangingPunct="1">
              <a:defRPr/>
            </a:pPr>
            <a:r>
              <a:rPr lang="hu-HU" sz="3600">
                <a:solidFill>
                  <a:srgbClr val="DDDDDD"/>
                </a:solidFill>
              </a:rPr>
              <a:t>Intra-, extraversio</a:t>
            </a:r>
          </a:p>
          <a:p>
            <a:pPr eaLnBrk="1" hangingPunct="1">
              <a:defRPr/>
            </a:pPr>
            <a:r>
              <a:rPr lang="hu-HU" sz="3600">
                <a:solidFill>
                  <a:srgbClr val="DDDDDD"/>
                </a:solidFill>
              </a:rPr>
              <a:t>Supra-, infraocclusio</a:t>
            </a:r>
          </a:p>
          <a:p>
            <a:pPr eaLnBrk="1" hangingPunct="1">
              <a:defRPr/>
            </a:pPr>
            <a:r>
              <a:rPr lang="hu-HU" sz="3600">
                <a:solidFill>
                  <a:srgbClr val="DDDDDD"/>
                </a:solidFill>
              </a:rPr>
              <a:t>Transpositio</a:t>
            </a:r>
          </a:p>
          <a:p>
            <a:pPr eaLnBrk="1" hangingPunct="1">
              <a:defRPr/>
            </a:pPr>
            <a:r>
              <a:rPr lang="hu-HU" sz="3600">
                <a:solidFill>
                  <a:srgbClr val="DDDDDD"/>
                </a:solidFill>
              </a:rPr>
              <a:t>Heterotopia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infraoc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32416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3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44675"/>
            <a:ext cx="48228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Untitled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50403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3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195637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460851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3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29000"/>
            <a:ext cx="4608513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Untitled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23925"/>
            <a:ext cx="85693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benha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335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5" descr="benh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8862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distalis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775575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trans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523162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zomhyp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29892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95288" y="61341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Amelogenesis imperfecta			Enamel hypoplasia</a:t>
            </a:r>
          </a:p>
        </p:txBody>
      </p:sp>
      <p:pic>
        <p:nvPicPr>
          <p:cNvPr id="71683" name="Picture 4" descr="amgi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78013"/>
            <a:ext cx="27876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Altered morphology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solidFill>
                  <a:srgbClr val="EAEAEA"/>
                </a:solidFill>
              </a:rPr>
              <a:t>Dentinogenesis imperfecta</a:t>
            </a:r>
          </a:p>
        </p:txBody>
      </p:sp>
      <p:pic>
        <p:nvPicPr>
          <p:cNvPr id="72706" name="Picture 3" descr="angeni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481762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>
                <a:solidFill>
                  <a:srgbClr val="FFFF00"/>
                </a:solidFill>
              </a:rPr>
              <a:t>Twin teeth</a:t>
            </a:r>
          </a:p>
        </p:txBody>
      </p:sp>
      <p:pic>
        <p:nvPicPr>
          <p:cNvPr id="73730" name="Picture 3" descr="gemin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2051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4" descr="fus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2051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384300" y="6134100"/>
            <a:ext cx="554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Geminatio				Fusio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heg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258888" y="5257800"/>
            <a:ext cx="7148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hu-HU" sz="4400">
                <a:solidFill>
                  <a:srgbClr val="FFFF00"/>
                </a:solidFill>
                <a:latin typeface="Times New Roman CE" charset="0"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benh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8900"/>
            <a:ext cx="76200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FFFF00"/>
                </a:solidFill>
              </a:rPr>
              <a:t>Benigne tumors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Real neoplasma (e.g. ameloblastoma)</a:t>
            </a:r>
          </a:p>
          <a:p>
            <a:pPr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Hamartoma (e.g. odontoma)</a:t>
            </a:r>
          </a:p>
          <a:p>
            <a:pPr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Hyerplasia </a:t>
            </a:r>
          </a:p>
          <a:p>
            <a:pPr lvl="1" eaLnBrk="1" hangingPunct="1">
              <a:defRPr/>
            </a:pPr>
            <a:r>
              <a:rPr lang="hu-HU" b="1">
                <a:solidFill>
                  <a:srgbClr val="EAEAEA"/>
                </a:solidFill>
              </a:rPr>
              <a:t>enostosis, exostosis, torus palatinalis, torus mandibularis, hypercementosis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8320088" y="6032500"/>
            <a:ext cx="736600" cy="736600"/>
          </a:xfrm>
          <a:prstGeom prst="ellipse">
            <a:avLst/>
          </a:prstGeom>
          <a:noFill/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8459788" y="6096000"/>
            <a:ext cx="152400" cy="457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612188" y="6096000"/>
            <a:ext cx="76200" cy="533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8383588" y="6324600"/>
            <a:ext cx="457200" cy="762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8688388" y="6477000"/>
            <a:ext cx="76200" cy="1524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8688388" y="6477000"/>
            <a:ext cx="1524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492</Words>
  <Application>Microsoft Macintosh PowerPoint</Application>
  <PresentationFormat>Diavetítés a képernyőre (4:3 oldalarány)</PresentationFormat>
  <Paragraphs>155</Paragraphs>
  <Slides>75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75</vt:i4>
      </vt:variant>
    </vt:vector>
  </HeadingPairs>
  <TitlesOfParts>
    <vt:vector size="79" baseType="lpstr">
      <vt:lpstr>Arial</vt:lpstr>
      <vt:lpstr>Times New Roman</vt:lpstr>
      <vt:lpstr>Times New Roman CE</vt:lpstr>
      <vt:lpstr>Alapértelmezett terv</vt:lpstr>
      <vt:lpstr>Hypercementosis, tumors, developmental  abnormalities</vt:lpstr>
      <vt:lpstr>Tumors</vt:lpstr>
      <vt:lpstr>PowerPoint-bemutató</vt:lpstr>
      <vt:lpstr>PowerPoint-bemutató</vt:lpstr>
      <vt:lpstr>Radiograchic examination  (benigne tumor)</vt:lpstr>
      <vt:lpstr>Radiographic examination  (benigne tumor)</vt:lpstr>
      <vt:lpstr>PowerPoint-bemutató</vt:lpstr>
      <vt:lpstr>PowerPoint-bemutató</vt:lpstr>
      <vt:lpstr>Benigne tumors</vt:lpstr>
      <vt:lpstr>Ameloblastoma   Real neoplasma </vt:lpstr>
      <vt:lpstr>Odontoma  Hamartoma </vt:lpstr>
      <vt:lpstr>Odontoma </vt:lpstr>
      <vt:lpstr>Torus mandibularis</vt:lpstr>
      <vt:lpstr>Enostosis</vt:lpstr>
      <vt:lpstr>Hypercememtosis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Radiographic examination  (malignant tumor)</vt:lpstr>
      <vt:lpstr>Radiographic examination  (malignant tumor)</vt:lpstr>
      <vt:lpstr>PowerPoint-bemutató</vt:lpstr>
      <vt:lpstr>PowerPoint-bemutató</vt:lpstr>
      <vt:lpstr>Osteosarcoma</vt:lpstr>
      <vt:lpstr>PowerPoint-bemutató</vt:lpstr>
      <vt:lpstr>PowerPoint-bemutató</vt:lpstr>
      <vt:lpstr>Dental anomalies</vt:lpstr>
      <vt:lpstr>PowerPoint-bemutató</vt:lpstr>
      <vt:lpstr>Dental anomalies</vt:lpstr>
      <vt:lpstr>Radiographic examination </vt:lpstr>
      <vt:lpstr>Size of teeth</vt:lpstr>
      <vt:lpstr>PowerPoint-bemutató</vt:lpstr>
      <vt:lpstr>Shape of teeth, root</vt:lpstr>
      <vt:lpstr>Dilaceration</vt:lpstr>
      <vt:lpstr>Number of roots</vt:lpstr>
      <vt:lpstr>PowerPoint-bemutató</vt:lpstr>
      <vt:lpstr>PowerPoint-bemutató</vt:lpstr>
      <vt:lpstr>PowerPoint-bemutató</vt:lpstr>
      <vt:lpstr>Taurodens</vt:lpstr>
      <vt:lpstr>Abnormalities in number more teeth</vt:lpstr>
      <vt:lpstr>PowerPoint-bemutató</vt:lpstr>
      <vt:lpstr>PowerPoint-bemutató</vt:lpstr>
      <vt:lpstr>PowerPoint-bemutató</vt:lpstr>
      <vt:lpstr>PowerPoint-bemutató</vt:lpstr>
      <vt:lpstr>PowerPoint-bemutató</vt:lpstr>
      <vt:lpstr>Abnormalities in number  less teeth</vt:lpstr>
      <vt:lpstr>PowerPoint-bemutató</vt:lpstr>
      <vt:lpstr>PowerPoint-bemutató</vt:lpstr>
      <vt:lpstr>PowerPoint-bemutató</vt:lpstr>
      <vt:lpstr>PowerPoint-bemutató</vt:lpstr>
      <vt:lpstr>PowerPoint-bemutató</vt:lpstr>
      <vt:lpstr>Unerupted teeth role of x-ray examination</vt:lpstr>
      <vt:lpstr>PowerPoint-bemutató</vt:lpstr>
      <vt:lpstr>PowerPoint-bemutató</vt:lpstr>
      <vt:lpstr>PowerPoint-bemutató</vt:lpstr>
      <vt:lpstr>PowerPoint-bemutató</vt:lpstr>
      <vt:lpstr>PowerPoint-bemutató</vt:lpstr>
      <vt:lpstr>Localisation  radiograms from different views </vt:lpstr>
      <vt:lpstr>PowerPoint-bemutató</vt:lpstr>
      <vt:lpstr>PowerPoint-bemutató</vt:lpstr>
      <vt:lpstr>Cone Beam CT  i-CAT (Imaging Sciences International)</vt:lpstr>
      <vt:lpstr>Sztereo scanogram</vt:lpstr>
      <vt:lpstr>Missplaced teeth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Altered morphology</vt:lpstr>
      <vt:lpstr>Dentinogenesis imperfecta</vt:lpstr>
      <vt:lpstr>Twin teeth</vt:lpstr>
      <vt:lpstr>PowerPoint-bemutató</vt:lpstr>
    </vt:vector>
  </TitlesOfParts>
  <Company>Újezüst Bt.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Hypercementosis, daganatok, fejlődési rendellenességek</dc:title>
  <dc:creator>Dr. Ackermann Gábor</dc:creator>
  <cp:lastModifiedBy>Tímea Szabados</cp:lastModifiedBy>
  <cp:revision>21</cp:revision>
  <dcterms:created xsi:type="dcterms:W3CDTF">2004-03-29T06:50:29Z</dcterms:created>
  <dcterms:modified xsi:type="dcterms:W3CDTF">2020-11-03T21:56:19Z</dcterms:modified>
</cp:coreProperties>
</file>