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76" r:id="rId10"/>
    <p:sldId id="262" r:id="rId11"/>
    <p:sldId id="277" r:id="rId12"/>
    <p:sldId id="270" r:id="rId13"/>
    <p:sldId id="263" r:id="rId14"/>
    <p:sldId id="265" r:id="rId15"/>
    <p:sldId id="269" r:id="rId16"/>
    <p:sldId id="278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21"/>
    <p:restoredTop sz="94639"/>
  </p:normalViewPr>
  <p:slideViewPr>
    <p:cSldViewPr snapToGrid="0" snapToObjects="1">
      <p:cViewPr varScale="1">
        <p:scale>
          <a:sx n="67" d="100"/>
          <a:sy n="67" d="100"/>
        </p:scale>
        <p:origin x="2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u-H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693332"/>
            <a:ext cx="6498158" cy="1724867"/>
          </a:xfrm>
        </p:spPr>
        <p:txBody>
          <a:bodyPr/>
          <a:lstStyle/>
          <a:p>
            <a:r>
              <a:rPr lang="hu-HU" b="1" i="1" dirty="0"/>
              <a:t>Fogászati érzéstelenítés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1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34329"/>
            <a:ext cx="8042276" cy="908424"/>
          </a:xfrm>
        </p:spPr>
        <p:txBody>
          <a:bodyPr/>
          <a:lstStyle/>
          <a:p>
            <a:r>
              <a:rPr lang="hu-HU" sz="3200" b="1" dirty="0"/>
              <a:t>Kiegészítő érzéstelenítési eljárások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07144"/>
            <a:ext cx="8042276" cy="5394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300" b="1" dirty="0" err="1">
                <a:solidFill>
                  <a:srgbClr val="7030A0"/>
                </a:solidFill>
              </a:rPr>
              <a:t>Intraligamentalis</a:t>
            </a:r>
            <a:r>
              <a:rPr lang="it-IT" sz="3300" b="1" dirty="0">
                <a:solidFill>
                  <a:srgbClr val="7030A0"/>
                </a:solidFill>
              </a:rPr>
              <a:t> </a:t>
            </a:r>
            <a:r>
              <a:rPr lang="hu-HU" sz="3300" b="1" dirty="0">
                <a:solidFill>
                  <a:srgbClr val="7030A0"/>
                </a:solidFill>
              </a:rPr>
              <a:t>érzéstelenítés</a:t>
            </a:r>
            <a:r>
              <a:rPr lang="it-IT" sz="3300" b="1" dirty="0">
                <a:solidFill>
                  <a:srgbClr val="7030A0"/>
                </a:solidFill>
              </a:rPr>
              <a:t>: </a:t>
            </a:r>
            <a:endParaRPr lang="hu-HU" sz="3300" dirty="0">
              <a:solidFill>
                <a:srgbClr val="7030A0"/>
              </a:solidFill>
            </a:endParaRPr>
          </a:p>
          <a:p>
            <a:r>
              <a:rPr lang="hu-HU" dirty="0"/>
              <a:t>Ezt az eljárást - különösen az alsó fogak esetében - önálló</a:t>
            </a:r>
            <a:r>
              <a:rPr lang="hu-HU" b="1" dirty="0"/>
              <a:t> </a:t>
            </a:r>
            <a:r>
              <a:rPr lang="hu-HU" dirty="0"/>
              <a:t>érzéstelenítési eljárásként is ajánlják.</a:t>
            </a:r>
          </a:p>
          <a:p>
            <a:r>
              <a:rPr lang="hu-HU" dirty="0"/>
              <a:t>Az injekciós tű hegyét a fog </a:t>
            </a:r>
            <a:r>
              <a:rPr lang="hu-HU" dirty="0" err="1"/>
              <a:t>mesiobuccalis</a:t>
            </a:r>
            <a:r>
              <a:rPr lang="hu-HU" dirty="0"/>
              <a:t> oldalán a gingivalis </a:t>
            </a:r>
            <a:r>
              <a:rPr lang="hu-HU" dirty="0" err="1"/>
              <a:t>sulcuson</a:t>
            </a:r>
            <a:r>
              <a:rPr lang="hu-HU" dirty="0"/>
              <a:t> </a:t>
            </a:r>
            <a:r>
              <a:rPr lang="hu-HU" dirty="0" smtClean="0"/>
              <a:t>keresztül </a:t>
            </a:r>
            <a:r>
              <a:rPr lang="hu-HU" dirty="0"/>
              <a:t>a </a:t>
            </a:r>
            <a:r>
              <a:rPr lang="hu-HU" dirty="0" err="1"/>
              <a:t>periodontalis</a:t>
            </a:r>
            <a:r>
              <a:rPr lang="hu-HU" dirty="0"/>
              <a:t> résbe, a </a:t>
            </a:r>
            <a:r>
              <a:rPr lang="hu-HU" dirty="0" err="1"/>
              <a:t>ligamentumok</a:t>
            </a:r>
            <a:r>
              <a:rPr lang="hu-HU" dirty="0"/>
              <a:t> közé vezetik. </a:t>
            </a:r>
          </a:p>
          <a:p>
            <a:r>
              <a:rPr lang="hu-HU" dirty="0"/>
              <a:t>Ide adják be (deponálják) az érzéstelenítő oldatot. (Szűk, beadásonként 0.2ml)</a:t>
            </a:r>
          </a:p>
          <a:p>
            <a:r>
              <a:rPr lang="hu-HU" dirty="0"/>
              <a:t>Azérzéstelenség igen gyorsan kialakul, és mintegy 20 percig tart. </a:t>
            </a:r>
          </a:p>
          <a:p>
            <a:endParaRPr lang="en-US" dirty="0"/>
          </a:p>
        </p:txBody>
      </p:sp>
      <p:pic>
        <p:nvPicPr>
          <p:cNvPr id="5" name="Kép 4" descr="A képen sima, fénykép, ülő, repülőgép látható&#10;&#10;Automatikusan generált leírás">
            <a:extLst>
              <a:ext uri="{FF2B5EF4-FFF2-40B4-BE49-F238E27FC236}">
                <a16:creationId xmlns:a16="http://schemas.microsoft.com/office/drawing/2014/main" id="{4ECE19C2-3F5D-DC4C-AE84-280A43AF23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74" y="5855106"/>
            <a:ext cx="2686001" cy="89302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38DB0A-9337-9945-B7B9-E40D51C6CF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26" y="5579734"/>
            <a:ext cx="17272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4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DCCCFB-8FCD-684A-8C16-314A5769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b="1" dirty="0" err="1">
                <a:solidFill>
                  <a:srgbClr val="7030A0"/>
                </a:solidFill>
              </a:rPr>
              <a:t>Intraligamentalis</a:t>
            </a:r>
            <a:r>
              <a:rPr lang="it-IT" sz="4800" b="1" dirty="0">
                <a:solidFill>
                  <a:srgbClr val="7030A0"/>
                </a:solidFill>
              </a:rPr>
              <a:t> </a:t>
            </a:r>
            <a:r>
              <a:rPr lang="hu-HU" sz="4800" b="1" dirty="0">
                <a:solidFill>
                  <a:srgbClr val="7030A0"/>
                </a:solidFill>
              </a:rPr>
              <a:t>érzéstelenítés</a:t>
            </a:r>
            <a:r>
              <a:rPr lang="it-IT" sz="4800" b="1" dirty="0">
                <a:solidFill>
                  <a:srgbClr val="7030A0"/>
                </a:solidFill>
              </a:rPr>
              <a:t>: 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873AC42-9F57-5741-A555-F20C2BFB2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13" y="1591534"/>
            <a:ext cx="3905573" cy="5174388"/>
          </a:xfrm>
        </p:spPr>
      </p:pic>
    </p:spTree>
    <p:extLst>
      <p:ext uri="{BB962C8B-B14F-4D97-AF65-F5344CB8AC3E}">
        <p14:creationId xmlns:p14="http://schemas.microsoft.com/office/powerpoint/2010/main" val="334064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030AE43-FCDC-1244-88B5-1D6DC3D27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08" y="395508"/>
            <a:ext cx="6066983" cy="6066983"/>
          </a:xfrm>
        </p:spPr>
      </p:pic>
    </p:spTree>
    <p:extLst>
      <p:ext uri="{BB962C8B-B14F-4D97-AF65-F5344CB8AC3E}">
        <p14:creationId xmlns:p14="http://schemas.microsoft.com/office/powerpoint/2010/main" val="234811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39058"/>
            <a:ext cx="8042276" cy="61044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4000" b="1" dirty="0" err="1">
                <a:solidFill>
                  <a:srgbClr val="7030A0"/>
                </a:solidFill>
              </a:rPr>
              <a:t>Intraossealis</a:t>
            </a:r>
            <a:r>
              <a:rPr lang="it-IT" sz="4000" b="1" dirty="0">
                <a:solidFill>
                  <a:srgbClr val="7030A0"/>
                </a:solidFill>
              </a:rPr>
              <a:t> </a:t>
            </a:r>
            <a:r>
              <a:rPr lang="hu-HU" sz="4000" b="1" dirty="0">
                <a:solidFill>
                  <a:srgbClr val="7030A0"/>
                </a:solidFill>
              </a:rPr>
              <a:t>érzéstelenítés</a:t>
            </a:r>
            <a:r>
              <a:rPr lang="it-IT" sz="4000" b="1" dirty="0">
                <a:solidFill>
                  <a:srgbClr val="7030A0"/>
                </a:solidFill>
              </a:rPr>
              <a:t>: </a:t>
            </a:r>
            <a:endParaRPr lang="it-IT" sz="4000" dirty="0">
              <a:solidFill>
                <a:srgbClr val="7030A0"/>
              </a:solidFill>
            </a:endParaRPr>
          </a:p>
          <a:p>
            <a:r>
              <a:rPr lang="hu-HU" b="1" dirty="0" err="1"/>
              <a:t>Pulpitises</a:t>
            </a:r>
            <a:r>
              <a:rPr lang="hu-HU" b="1" dirty="0"/>
              <a:t> alsó </a:t>
            </a:r>
            <a:r>
              <a:rPr lang="hu-HU" b="1" dirty="0" err="1"/>
              <a:t>molaris</a:t>
            </a:r>
            <a:r>
              <a:rPr lang="hu-HU" b="1" dirty="0"/>
              <a:t> fogak </a:t>
            </a:r>
            <a:r>
              <a:rPr lang="hu-HU" dirty="0"/>
              <a:t>érzéstelenítése vezetéses injekcióval nem járt sikerrel.</a:t>
            </a:r>
          </a:p>
          <a:p>
            <a:r>
              <a:rPr lang="hu-HU" dirty="0"/>
              <a:t>az oldatot a szivacsos csontállományba adagolják.</a:t>
            </a:r>
          </a:p>
          <a:p>
            <a:r>
              <a:rPr lang="hu-HU" dirty="0"/>
              <a:t>Elvégezhető hagyományos fecskendővel, de speciális felszereléssel is. </a:t>
            </a:r>
          </a:p>
          <a:p>
            <a:r>
              <a:rPr lang="hu-HU" dirty="0"/>
              <a:t>a hagyományos kézidarabba fogott fúróval, a „perforátorral” a </a:t>
            </a:r>
            <a:r>
              <a:rPr lang="hu-HU" dirty="0" err="1"/>
              <a:t>gingiván</a:t>
            </a:r>
            <a:r>
              <a:rPr lang="hu-HU" dirty="0"/>
              <a:t> keresztül lyukat fúrnak a csontba (előtte ezt a területet kis </a:t>
            </a:r>
            <a:r>
              <a:rPr lang="hu-HU" dirty="0" err="1"/>
              <a:t>mennyiségű</a:t>
            </a:r>
            <a:r>
              <a:rPr lang="hu-HU" dirty="0"/>
              <a:t> érzéstelenítő oldattal </a:t>
            </a:r>
            <a:r>
              <a:rPr lang="hu-HU" dirty="0" err="1"/>
              <a:t>infiltrálják</a:t>
            </a:r>
            <a:r>
              <a:rPr lang="hu-HU" dirty="0"/>
              <a:t>). </a:t>
            </a:r>
          </a:p>
          <a:p>
            <a:r>
              <a:rPr lang="hu-HU" dirty="0"/>
              <a:t>Az így készített lyukba illesztik ezután a perforátor méretének megfelelő injekciós tűt, s adagolják az érzéstelenítő oldatot. </a:t>
            </a:r>
          </a:p>
          <a:p>
            <a:r>
              <a:rPr lang="hu-HU" dirty="0"/>
              <a:t>A kezelés idejére elhelyezhetnek a csatornában egy kanült is. Ilyenkor az érzéstelenség meghosszabbítása céljából a </a:t>
            </a:r>
            <a:r>
              <a:rPr lang="hu-HU" dirty="0" err="1"/>
              <a:t>kanül</a:t>
            </a:r>
            <a:r>
              <a:rPr lang="hu-HU" dirty="0"/>
              <a:t> lumenét </a:t>
            </a:r>
            <a:r>
              <a:rPr lang="hu-HU" dirty="0" err="1"/>
              <a:t>használják</a:t>
            </a:r>
            <a:r>
              <a:rPr lang="hu-HU" dirty="0"/>
              <a:t> ismételt tű bevezetésre, illetve az oldat deponálására.</a:t>
            </a:r>
          </a:p>
          <a:p>
            <a:r>
              <a:rPr lang="hu-HU" dirty="0"/>
              <a:t> Az érzéstelenítő hatása gyorsan jelentkezik, s kb. 20 percig tart. </a:t>
            </a:r>
          </a:p>
        </p:txBody>
      </p:sp>
    </p:spTree>
    <p:extLst>
      <p:ext uri="{BB962C8B-B14F-4D97-AF65-F5344CB8AC3E}">
        <p14:creationId xmlns:p14="http://schemas.microsoft.com/office/powerpoint/2010/main" val="256179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87048"/>
            <a:ext cx="8042276" cy="55565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3100" b="1" dirty="0" err="1">
                <a:solidFill>
                  <a:srgbClr val="7030A0"/>
                </a:solidFill>
              </a:rPr>
              <a:t>Intrapulpalis</a:t>
            </a:r>
            <a:r>
              <a:rPr lang="hu-HU" sz="3100" b="1" dirty="0">
                <a:solidFill>
                  <a:srgbClr val="7030A0"/>
                </a:solidFill>
              </a:rPr>
              <a:t> érzéstelenítés: </a:t>
            </a:r>
          </a:p>
          <a:p>
            <a:pPr marL="0" indent="0">
              <a:buNone/>
            </a:pPr>
            <a:endParaRPr lang="hu-HU" sz="2800" dirty="0">
              <a:solidFill>
                <a:srgbClr val="7030A0"/>
              </a:solidFill>
            </a:endParaRPr>
          </a:p>
          <a:p>
            <a:r>
              <a:rPr lang="hu-HU" dirty="0"/>
              <a:t>Alkalmazására élő </a:t>
            </a:r>
            <a:r>
              <a:rPr lang="hu-HU" dirty="0" err="1"/>
              <a:t>pulpájú</a:t>
            </a:r>
            <a:r>
              <a:rPr lang="hu-HU" dirty="0"/>
              <a:t> fogak gyökérkezelésekor lehet szükség.</a:t>
            </a:r>
          </a:p>
          <a:p>
            <a:r>
              <a:rPr lang="hu-HU" dirty="0"/>
              <a:t>Itt elsősorban az érzéstelenítő oldat befecskendezésekor képződő nyomás váltja ki az érzéstelenséget. </a:t>
            </a:r>
          </a:p>
          <a:p>
            <a:r>
              <a:rPr lang="hu-HU" dirty="0"/>
              <a:t>A hasonló technikával alkalmazott fiziológiás sóoldattal hasonló eredmény érhető el.</a:t>
            </a:r>
          </a:p>
          <a:p>
            <a:r>
              <a:rPr lang="hu-HU" dirty="0"/>
              <a:t>Ha a pulpakamra egy kis nyílással már exponált, akkor a nyílásba szorított tűn keresztül, az érzéstelenítő visszafolyásának elkerülésével kell kb. 0,1 ml oldatot befecskendezni. </a:t>
            </a:r>
          </a:p>
          <a:p>
            <a:r>
              <a:rPr lang="hu-HU" dirty="0"/>
              <a:t>Másik lehetőség, hogy a tűt a </a:t>
            </a:r>
            <a:r>
              <a:rPr lang="hu-HU" dirty="0" err="1"/>
              <a:t>pulpakamra</a:t>
            </a:r>
            <a:r>
              <a:rPr lang="hu-HU" dirty="0"/>
              <a:t> mélyebb részébe, a gyökércsatorna bemenetébe </a:t>
            </a:r>
            <a:r>
              <a:rPr lang="hu-HU" dirty="0" err="1"/>
              <a:t>tólva</a:t>
            </a:r>
            <a:r>
              <a:rPr lang="hu-HU" dirty="0"/>
              <a:t> akadályozzák meg a visszafolyást. </a:t>
            </a:r>
          </a:p>
          <a:p>
            <a:r>
              <a:rPr lang="hu-HU" dirty="0"/>
              <a:t>Gyorsan kialakuló, rövid ideig tartó érzéstelenséget eredményez.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2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5BD72C0-FB5B-BA4C-8A0E-F479EACD7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4" y="282740"/>
            <a:ext cx="2587287" cy="3713053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F02CDA4-139A-3C42-939B-AA919DD48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76" y="1480610"/>
            <a:ext cx="2084647" cy="212900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47C6DCD-2C69-2A4A-8EDC-8B6B38C251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3" y="3960575"/>
            <a:ext cx="2084646" cy="2838326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41EA1CAC-5F77-1247-B179-DEFF60E6E683}"/>
              </a:ext>
            </a:extLst>
          </p:cNvPr>
          <p:cNvSpPr txBox="1"/>
          <p:nvPr/>
        </p:nvSpPr>
        <p:spPr>
          <a:xfrm>
            <a:off x="2779191" y="6205928"/>
            <a:ext cx="273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Érzéstelenítő készülék: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041A507-7FC9-784E-AEBB-8D200ED37E20}"/>
              </a:ext>
            </a:extLst>
          </p:cNvPr>
          <p:cNvSpPr txBox="1"/>
          <p:nvPr/>
        </p:nvSpPr>
        <p:spPr>
          <a:xfrm>
            <a:off x="5516379" y="2083633"/>
            <a:ext cx="3507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Számítógépesen adagol</a:t>
            </a:r>
          </a:p>
          <a:p>
            <a:r>
              <a:rPr lang="hu-HU" dirty="0"/>
              <a:t>Beépített nyomáskontroll</a:t>
            </a:r>
          </a:p>
          <a:p>
            <a:r>
              <a:rPr lang="hu-HU" dirty="0"/>
              <a:t>Nem okoz beáramlás okozta </a:t>
            </a:r>
          </a:p>
          <a:p>
            <a:r>
              <a:rPr lang="hu-HU" dirty="0"/>
              <a:t>Szövetfeszülést</a:t>
            </a:r>
          </a:p>
          <a:p>
            <a:r>
              <a:rPr lang="hu-HU" dirty="0"/>
              <a:t>(</a:t>
            </a:r>
            <a:r>
              <a:rPr lang="hu-HU" dirty="0" err="1"/>
              <a:t>intraligamentalis</a:t>
            </a:r>
            <a:r>
              <a:rPr lang="hu-HU" dirty="0"/>
              <a:t>, </a:t>
            </a:r>
            <a:r>
              <a:rPr lang="hu-HU" dirty="0" err="1"/>
              <a:t>mucosa</a:t>
            </a:r>
            <a:r>
              <a:rPr lang="hu-HU" dirty="0"/>
              <a:t> érzéstelenítés)</a:t>
            </a:r>
          </a:p>
        </p:txBody>
      </p:sp>
    </p:spTree>
    <p:extLst>
      <p:ext uri="{BB962C8B-B14F-4D97-AF65-F5344CB8AC3E}">
        <p14:creationId xmlns:p14="http://schemas.microsoft.com/office/powerpoint/2010/main" val="297062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beltéri, asztal, ülő, zöld látható&#10;&#10;Automatikusan generált leírás">
            <a:extLst>
              <a:ext uri="{FF2B5EF4-FFF2-40B4-BE49-F238E27FC236}">
                <a16:creationId xmlns:a16="http://schemas.microsoft.com/office/drawing/2014/main" id="{9E476B60-634A-AC4F-A3B9-77C530173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675940"/>
            <a:ext cx="8042275" cy="4191919"/>
          </a:xfrm>
        </p:spPr>
      </p:pic>
    </p:spTree>
    <p:extLst>
      <p:ext uri="{BB962C8B-B14F-4D97-AF65-F5344CB8AC3E}">
        <p14:creationId xmlns:p14="http://schemas.microsoft.com/office/powerpoint/2010/main" val="3919533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986582-5D34-3D45-9013-B8950477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Helyi érzéstelenítésben használt gyógyszerek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596027-3588-A349-9AF0-02066381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43129"/>
          </a:xfrm>
        </p:spPr>
        <p:txBody>
          <a:bodyPr>
            <a:normAutofit/>
          </a:bodyPr>
          <a:lstStyle/>
          <a:p>
            <a:r>
              <a:rPr lang="hu-HU" b="1" i="1" dirty="0" err="1">
                <a:solidFill>
                  <a:srgbClr val="FF6600"/>
                </a:solidFill>
              </a:rPr>
              <a:t>procain</a:t>
            </a:r>
            <a:r>
              <a:rPr lang="hu-HU" b="1" i="1" dirty="0">
                <a:solidFill>
                  <a:srgbClr val="FF6600"/>
                </a:solidFill>
              </a:rPr>
              <a:t>: </a:t>
            </a:r>
            <a:r>
              <a:rPr lang="hu-HU" b="1" dirty="0">
                <a:solidFill>
                  <a:srgbClr val="003399"/>
                </a:solidFill>
              </a:rPr>
              <a:t>PROKAIN</a:t>
            </a:r>
            <a:r>
              <a:rPr lang="hu-HU" b="1" dirty="0"/>
              <a:t> </a:t>
            </a:r>
            <a:r>
              <a:rPr lang="hu-HU" b="1" dirty="0">
                <a:solidFill>
                  <a:srgbClr val="003399"/>
                </a:solidFill>
              </a:rPr>
              <a:t>klorid</a:t>
            </a:r>
            <a:r>
              <a:rPr lang="hu-HU" b="1" dirty="0"/>
              <a:t> 1% </a:t>
            </a:r>
            <a:r>
              <a:rPr lang="hu-HU" b="1" dirty="0" err="1"/>
              <a:t>inj</a:t>
            </a:r>
            <a:r>
              <a:rPr lang="hu-HU" b="1" dirty="0"/>
              <a:t>.</a:t>
            </a:r>
          </a:p>
          <a:p>
            <a:pPr>
              <a:defRPr/>
            </a:pPr>
            <a:r>
              <a:rPr lang="hu-HU" b="1" i="1" dirty="0" err="1">
                <a:solidFill>
                  <a:srgbClr val="FF6600"/>
                </a:solidFill>
              </a:rPr>
              <a:t>lidocain</a:t>
            </a:r>
            <a:r>
              <a:rPr lang="hu-HU" b="1" i="1" dirty="0"/>
              <a:t>	</a:t>
            </a:r>
            <a:r>
              <a:rPr lang="hu-HU" b="1" dirty="0">
                <a:solidFill>
                  <a:srgbClr val="003399"/>
                </a:solidFill>
              </a:rPr>
              <a:t>LIDOCAIN		</a:t>
            </a:r>
            <a:r>
              <a:rPr lang="hu-HU" b="1" dirty="0"/>
              <a:t>10% </a:t>
            </a:r>
            <a:r>
              <a:rPr lang="hu-HU" b="1" dirty="0" err="1"/>
              <a:t>inj</a:t>
            </a:r>
            <a:r>
              <a:rPr lang="hu-HU" b="1" dirty="0"/>
              <a:t>., 5% kenőcs</a:t>
            </a:r>
            <a:endParaRPr lang="hu-HU" b="1" dirty="0">
              <a:solidFill>
                <a:srgbClr val="003399"/>
              </a:solidFill>
            </a:endParaRPr>
          </a:p>
          <a:p>
            <a:pPr>
              <a:buNone/>
              <a:defRPr/>
            </a:pPr>
            <a:r>
              <a:rPr lang="hu-HU" b="1" dirty="0">
                <a:solidFill>
                  <a:srgbClr val="003399"/>
                </a:solidFill>
              </a:rPr>
              <a:t>			</a:t>
            </a:r>
            <a:r>
              <a:rPr lang="hu-HU" b="1" dirty="0">
                <a:solidFill>
                  <a:srgbClr val="DCEC06"/>
                </a:solidFill>
              </a:rPr>
              <a:t>LIDOCAIN- EGIS</a:t>
            </a:r>
            <a:r>
              <a:rPr lang="hu-HU" b="1" dirty="0"/>
              <a:t>	10%, </a:t>
            </a:r>
            <a:r>
              <a:rPr lang="hu-HU" b="1" dirty="0" err="1"/>
              <a:t>inj</a:t>
            </a:r>
            <a:r>
              <a:rPr lang="hu-HU" b="1" dirty="0"/>
              <a:t>., spray</a:t>
            </a:r>
          </a:p>
          <a:p>
            <a:pPr>
              <a:buNone/>
              <a:defRPr/>
            </a:pPr>
            <a:r>
              <a:rPr lang="hu-HU" b="1" dirty="0"/>
              <a:t>			LIDOCAIN SINE TONOGENO 2% </a:t>
            </a:r>
          </a:p>
          <a:p>
            <a:pPr>
              <a:buNone/>
              <a:defRPr/>
            </a:pPr>
            <a:r>
              <a:rPr lang="hu-HU" b="1" i="1" dirty="0" err="1">
                <a:solidFill>
                  <a:srgbClr val="FF6600"/>
                </a:solidFill>
              </a:rPr>
              <a:t>lidocain+komb</a:t>
            </a:r>
            <a:r>
              <a:rPr lang="hu-HU" b="1" i="1" dirty="0">
                <a:solidFill>
                  <a:srgbClr val="FF6600"/>
                </a:solidFill>
              </a:rPr>
              <a:t>.</a:t>
            </a:r>
            <a:r>
              <a:rPr lang="hu-HU" b="1" i="1" dirty="0"/>
              <a:t>	</a:t>
            </a:r>
            <a:br>
              <a:rPr lang="hu-HU" b="1" i="1" dirty="0"/>
            </a:br>
            <a:r>
              <a:rPr lang="hu-HU" b="1" i="1" dirty="0"/>
              <a:t>		</a:t>
            </a:r>
            <a:r>
              <a:rPr lang="hu-HU" b="1" dirty="0">
                <a:solidFill>
                  <a:srgbClr val="003399"/>
                </a:solidFill>
              </a:rPr>
              <a:t>LIDOCAIN 2% -ADRENALIN </a:t>
            </a:r>
            <a:r>
              <a:rPr lang="hu-HU" b="1" dirty="0"/>
              <a:t>0.001% </a:t>
            </a:r>
            <a:r>
              <a:rPr lang="hu-HU" b="1" dirty="0" err="1"/>
              <a:t>inj</a:t>
            </a:r>
            <a:r>
              <a:rPr lang="hu-HU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hu-HU" b="1" i="1" dirty="0" err="1">
                <a:solidFill>
                  <a:srgbClr val="FF6600"/>
                </a:solidFill>
              </a:rPr>
              <a:t>Bupivacain</a:t>
            </a:r>
            <a:r>
              <a:rPr lang="hu-HU" b="1" i="1" dirty="0">
                <a:solidFill>
                  <a:srgbClr val="FF6600"/>
                </a:solidFill>
              </a:rPr>
              <a:t> </a:t>
            </a:r>
            <a:r>
              <a:rPr lang="hu-HU" b="1" dirty="0">
                <a:solidFill>
                  <a:srgbClr val="003399"/>
                </a:solidFill>
              </a:rPr>
              <a:t>MARCAIN	</a:t>
            </a:r>
            <a:r>
              <a:rPr lang="hu-HU" b="1" dirty="0"/>
              <a:t>	0.25%, 0.5% </a:t>
            </a:r>
            <a:r>
              <a:rPr lang="hu-HU" b="1" dirty="0" err="1"/>
              <a:t>inj</a:t>
            </a:r>
            <a:r>
              <a:rPr lang="hu-HU" b="1" dirty="0"/>
              <a:t>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b="1" dirty="0"/>
              <a:t>			   </a:t>
            </a:r>
            <a:r>
              <a:rPr lang="hu-HU" b="1" dirty="0">
                <a:solidFill>
                  <a:srgbClr val="003399"/>
                </a:solidFill>
              </a:rPr>
              <a:t>BUCAIN</a:t>
            </a:r>
            <a:r>
              <a:rPr lang="hu-HU" b="1" dirty="0"/>
              <a:t>		0.25%, 0.5% </a:t>
            </a:r>
            <a:r>
              <a:rPr lang="hu-HU" b="1" dirty="0" err="1"/>
              <a:t>inj</a:t>
            </a:r>
            <a:r>
              <a:rPr lang="hu-HU" b="1" dirty="0"/>
              <a:t>.,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69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997138-15A3-BE46-BA50-50A28B0FC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765544"/>
            <a:ext cx="8382074" cy="565652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hu-HU" sz="3600" b="1" i="1" dirty="0" err="1">
                <a:solidFill>
                  <a:srgbClr val="FF6600"/>
                </a:solidFill>
              </a:rPr>
              <a:t>ropivacain</a:t>
            </a:r>
            <a:r>
              <a:rPr lang="hu-HU" b="1" dirty="0"/>
              <a:t>	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800" b="1" dirty="0">
                <a:solidFill>
                  <a:srgbClr val="003399"/>
                </a:solidFill>
              </a:rPr>
              <a:t>			NAROPIN</a:t>
            </a:r>
            <a:r>
              <a:rPr lang="hu-HU" b="1" dirty="0"/>
              <a:t>		</a:t>
            </a:r>
            <a:r>
              <a:rPr lang="hu-HU" b="1" dirty="0" err="1"/>
              <a:t>inj</a:t>
            </a:r>
            <a:r>
              <a:rPr lang="hu-HU" b="1" dirty="0"/>
              <a:t>. többféle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800" b="1" dirty="0">
                <a:solidFill>
                  <a:srgbClr val="003399"/>
                </a:solidFill>
              </a:rPr>
              <a:t>			ROPIVACAIN 	</a:t>
            </a:r>
            <a:r>
              <a:rPr lang="hu-HU" b="1" dirty="0"/>
              <a:t>CHIESI 2, 7.5, 10 </a:t>
            </a:r>
            <a:r>
              <a:rPr lang="hu-HU" b="1" dirty="0" err="1"/>
              <a:t>inj</a:t>
            </a:r>
            <a:r>
              <a:rPr lang="hu-HU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hu-HU" sz="3200" b="1" i="1" dirty="0" err="1">
                <a:solidFill>
                  <a:srgbClr val="FF6600"/>
                </a:solidFill>
              </a:rPr>
              <a:t>articain</a:t>
            </a:r>
            <a:r>
              <a:rPr lang="hu-HU" b="1" i="1" dirty="0"/>
              <a:t>	</a:t>
            </a:r>
            <a:r>
              <a:rPr lang="hu-HU" b="1" dirty="0">
                <a:solidFill>
                  <a:srgbClr val="003399"/>
                </a:solidFill>
              </a:rPr>
              <a:t>ULTRACAIN DS FORTE</a:t>
            </a:r>
            <a:r>
              <a:rPr lang="hu-HU" b="1" dirty="0"/>
              <a:t> </a:t>
            </a:r>
            <a:r>
              <a:rPr lang="hu-HU" b="1" dirty="0" err="1"/>
              <a:t>inj</a:t>
            </a:r>
            <a:r>
              <a:rPr lang="hu-HU" b="1" dirty="0"/>
              <a:t>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b="1" dirty="0"/>
              <a:t>			</a:t>
            </a:r>
            <a:r>
              <a:rPr lang="hu-HU" b="1" dirty="0">
                <a:solidFill>
                  <a:srgbClr val="003399"/>
                </a:solidFill>
              </a:rPr>
              <a:t>SEPTANEST	</a:t>
            </a:r>
            <a:r>
              <a:rPr lang="hu-HU" b="1" dirty="0" err="1"/>
              <a:t>inj</a:t>
            </a:r>
            <a:r>
              <a:rPr lang="hu-HU" b="1" dirty="0"/>
              <a:t>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b="1" dirty="0">
                <a:solidFill>
                  <a:srgbClr val="003399"/>
                </a:solidFill>
              </a:rPr>
              <a:t>			UBISTESIN</a:t>
            </a:r>
            <a:r>
              <a:rPr lang="hu-HU" b="1" dirty="0"/>
              <a:t>	</a:t>
            </a:r>
            <a:r>
              <a:rPr lang="hu-HU" b="1" dirty="0" err="1"/>
              <a:t>inj</a:t>
            </a:r>
            <a:r>
              <a:rPr lang="hu-HU" b="1" dirty="0"/>
              <a:t>., </a:t>
            </a:r>
            <a:r>
              <a:rPr lang="hu-HU" b="1" dirty="0">
                <a:solidFill>
                  <a:srgbClr val="003399"/>
                </a:solidFill>
              </a:rPr>
              <a:t>forte</a:t>
            </a:r>
            <a:r>
              <a:rPr lang="hu-HU" b="1" dirty="0"/>
              <a:t> </a:t>
            </a:r>
            <a:r>
              <a:rPr lang="hu-HU" b="1" dirty="0" err="1"/>
              <a:t>inj</a:t>
            </a:r>
            <a:r>
              <a:rPr lang="hu-HU" b="1" dirty="0"/>
              <a:t>. 							</a:t>
            </a:r>
            <a:r>
              <a:rPr lang="hu-HU" b="1" dirty="0">
                <a:solidFill>
                  <a:srgbClr val="FF0000"/>
                </a:solidFill>
              </a:rPr>
              <a:t>(adrenalinnal)</a:t>
            </a:r>
          </a:p>
          <a:p>
            <a:pPr>
              <a:lnSpc>
                <a:spcPct val="90000"/>
              </a:lnSpc>
              <a:buNone/>
              <a:defRPr/>
            </a:pPr>
            <a:endParaRPr lang="hu-HU" dirty="0"/>
          </a:p>
          <a:p>
            <a:pPr>
              <a:lnSpc>
                <a:spcPct val="80000"/>
              </a:lnSpc>
              <a:buNone/>
              <a:defRPr/>
            </a:pPr>
            <a:r>
              <a:rPr lang="hu-HU" sz="2000" b="1" dirty="0">
                <a:solidFill>
                  <a:srgbClr val="003399"/>
                </a:solidFill>
              </a:rPr>
              <a:t>DENTINOX  N </a:t>
            </a:r>
            <a:r>
              <a:rPr lang="hu-HU" sz="2000" b="1" dirty="0"/>
              <a:t>gél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u-HU" b="1" dirty="0"/>
              <a:t>     Csecsemők és gyermekek </a:t>
            </a:r>
            <a:r>
              <a:rPr lang="hu-HU" b="1" dirty="0">
                <a:solidFill>
                  <a:schemeClr val="tx1"/>
                </a:solidFill>
              </a:rPr>
              <a:t>fogzással járó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>fájdalmainak enyhítésére, a fogínybe masszírozva.</a:t>
            </a:r>
          </a:p>
          <a:p>
            <a:pPr>
              <a:lnSpc>
                <a:spcPct val="90000"/>
              </a:lnSpc>
              <a:buNone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2015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E2CF7D6-FEBA-2B4B-B6E6-E1EB7DFF4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" y="595423"/>
            <a:ext cx="9070405" cy="5667154"/>
          </a:xfrm>
        </p:spPr>
      </p:pic>
    </p:spTree>
    <p:extLst>
      <p:ext uri="{BB962C8B-B14F-4D97-AF65-F5344CB8AC3E}">
        <p14:creationId xmlns:p14="http://schemas.microsoft.com/office/powerpoint/2010/main" val="420084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B2472C-FE43-8841-99C1-BD7966490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653143"/>
            <a:ext cx="8042276" cy="529045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1. </a:t>
            </a:r>
            <a:r>
              <a:rPr lang="hu-HU" b="1" dirty="0">
                <a:solidFill>
                  <a:srgbClr val="7030A0"/>
                </a:solidFill>
              </a:rPr>
              <a:t>Általános</a:t>
            </a:r>
          </a:p>
          <a:p>
            <a:pPr lvl="1"/>
            <a:r>
              <a:rPr lang="hu-HU" dirty="0"/>
              <a:t>Éber </a:t>
            </a:r>
            <a:r>
              <a:rPr lang="hu-HU" dirty="0" err="1"/>
              <a:t>szedáció</a:t>
            </a:r>
            <a:r>
              <a:rPr lang="hu-HU" dirty="0"/>
              <a:t> – bódítás (iv </a:t>
            </a:r>
            <a:r>
              <a:rPr lang="hu-HU" dirty="0" err="1"/>
              <a:t>sedatio</a:t>
            </a:r>
            <a:r>
              <a:rPr lang="hu-HU" dirty="0"/>
              <a:t> vagy kéjgáz)</a:t>
            </a:r>
          </a:p>
          <a:p>
            <a:pPr lvl="1"/>
            <a:r>
              <a:rPr lang="hu-HU" dirty="0" err="1"/>
              <a:t>Narcosis</a:t>
            </a:r>
            <a:r>
              <a:rPr lang="hu-HU" dirty="0"/>
              <a:t> - altatás</a:t>
            </a:r>
          </a:p>
          <a:p>
            <a:pPr marL="0" indent="0">
              <a:buNone/>
            </a:pPr>
            <a:r>
              <a:rPr lang="hu-HU" dirty="0"/>
              <a:t>2. </a:t>
            </a:r>
            <a:r>
              <a:rPr lang="hu-HU" b="1" dirty="0" err="1">
                <a:solidFill>
                  <a:srgbClr val="7030A0"/>
                </a:solidFill>
              </a:rPr>
              <a:t>Localis</a:t>
            </a:r>
            <a:r>
              <a:rPr lang="hu-HU" b="1" dirty="0">
                <a:solidFill>
                  <a:srgbClr val="7030A0"/>
                </a:solidFill>
              </a:rPr>
              <a:t> (helyi)</a:t>
            </a:r>
          </a:p>
          <a:p>
            <a:pPr lvl="1"/>
            <a:r>
              <a:rPr lang="hu-HU" b="1" dirty="0"/>
              <a:t>Felületi vagy nyálkahártya érzéstelenítés </a:t>
            </a:r>
          </a:p>
          <a:p>
            <a:pPr lvl="1"/>
            <a:r>
              <a:rPr lang="it-IT" b="1" dirty="0" err="1"/>
              <a:t>Terminális</a:t>
            </a:r>
            <a:r>
              <a:rPr lang="it-IT" b="1" dirty="0"/>
              <a:t> (</a:t>
            </a:r>
            <a:r>
              <a:rPr lang="it-IT" b="1" dirty="0" err="1"/>
              <a:t>infiltrációs</a:t>
            </a:r>
            <a:r>
              <a:rPr lang="it-IT" b="1" dirty="0"/>
              <a:t>) </a:t>
            </a:r>
          </a:p>
          <a:p>
            <a:pPr lvl="1"/>
            <a:r>
              <a:rPr lang="nl-NL" b="1" dirty="0" err="1"/>
              <a:t>Vezetéses</a:t>
            </a:r>
            <a:r>
              <a:rPr lang="nl-NL" b="1" dirty="0"/>
              <a:t> (</a:t>
            </a:r>
            <a:r>
              <a:rPr lang="nl-NL" b="1" dirty="0" err="1"/>
              <a:t>conductiv</a:t>
            </a:r>
            <a:r>
              <a:rPr lang="nl-NL" b="1" dirty="0"/>
              <a:t>) </a:t>
            </a:r>
          </a:p>
          <a:p>
            <a:pPr lvl="1"/>
            <a:r>
              <a:rPr lang="it-IT" b="1" dirty="0" err="1"/>
              <a:t>Intraligamentalis</a:t>
            </a:r>
            <a:r>
              <a:rPr lang="it-IT" b="1" dirty="0"/>
              <a:t> </a:t>
            </a:r>
          </a:p>
          <a:p>
            <a:pPr lvl="1"/>
            <a:r>
              <a:rPr lang="it-IT" sz="2400" b="1" dirty="0" err="1"/>
              <a:t>Intraossealis</a:t>
            </a:r>
            <a:r>
              <a:rPr lang="it-IT" sz="2400" b="1" dirty="0"/>
              <a:t> </a:t>
            </a:r>
          </a:p>
          <a:p>
            <a:pPr lvl="1"/>
            <a:r>
              <a:rPr lang="hu-HU" b="1" dirty="0" err="1"/>
              <a:t>Intrapulpalis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268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3EF5DC-F78D-104B-8982-8F40B5D9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Érzéstelenítés szövődményei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5D787C-D483-7348-A6A6-04CA50992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9198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hu-HU" b="1" dirty="0"/>
              <a:t>Általános szövődmények</a:t>
            </a:r>
          </a:p>
          <a:p>
            <a:r>
              <a:rPr lang="hu-HU" dirty="0"/>
              <a:t>Toxikus reakciók – túladagolásból eredhet</a:t>
            </a:r>
          </a:p>
          <a:p>
            <a:pPr marL="0" indent="0">
              <a:buNone/>
            </a:pPr>
            <a:r>
              <a:rPr lang="hu-HU" dirty="0"/>
              <a:t>	- Kp-i idegrendszeri tünetek (görcsök, eszméletvesztés, légzésdepresszió)</a:t>
            </a:r>
          </a:p>
          <a:p>
            <a:r>
              <a:rPr lang="hu-HU" dirty="0"/>
              <a:t>Allergiás reakciók</a:t>
            </a:r>
          </a:p>
          <a:p>
            <a:pPr marL="0" indent="0">
              <a:buNone/>
            </a:pPr>
            <a:r>
              <a:rPr lang="hu-HU" b="1" dirty="0"/>
              <a:t>2. Helyi szövődmények</a:t>
            </a:r>
          </a:p>
          <a:p>
            <a:pPr marL="0" indent="0">
              <a:buNone/>
            </a:pPr>
            <a:r>
              <a:rPr lang="hu-HU" dirty="0"/>
              <a:t>Két okból eredhetnek:</a:t>
            </a:r>
          </a:p>
          <a:p>
            <a:pPr marL="0" indent="0">
              <a:buNone/>
            </a:pPr>
            <a:r>
              <a:rPr lang="hu-HU" dirty="0"/>
              <a:t>Különböző anatómiaiképletek sérülése</a:t>
            </a:r>
          </a:p>
          <a:p>
            <a:pPr marL="0" indent="0">
              <a:buNone/>
            </a:pPr>
            <a:r>
              <a:rPr lang="hu-HU" dirty="0"/>
              <a:t>Érzéstelenítő nem megfelelő helyre történő adása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5326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AB9076-A6EA-6C48-85A4-A9FFC6BF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91386"/>
            <a:ext cx="8042276" cy="6666613"/>
          </a:xfrm>
        </p:spPr>
        <p:txBody>
          <a:bodyPr>
            <a:normAutofit fontScale="92500"/>
          </a:bodyPr>
          <a:lstStyle/>
          <a:p>
            <a:r>
              <a:rPr lang="hu-HU" b="1" dirty="0" err="1">
                <a:solidFill>
                  <a:srgbClr val="7030A0"/>
                </a:solidFill>
              </a:rPr>
              <a:t>Haematoma</a:t>
            </a:r>
            <a:endParaRPr lang="hu-HU" b="1" dirty="0">
              <a:solidFill>
                <a:srgbClr val="7030A0"/>
              </a:solidFill>
            </a:endParaRPr>
          </a:p>
          <a:p>
            <a:pPr marL="336550" lvl="1" indent="0">
              <a:buNone/>
            </a:pPr>
            <a:r>
              <a:rPr lang="hu-HU" dirty="0"/>
              <a:t>Általában </a:t>
            </a:r>
            <a:r>
              <a:rPr lang="hu-HU" dirty="0" err="1"/>
              <a:t>tuberalis</a:t>
            </a:r>
            <a:r>
              <a:rPr lang="hu-HU" dirty="0"/>
              <a:t>, ritkábban alsó vezetéses érzéstelenítésnél</a:t>
            </a:r>
          </a:p>
          <a:p>
            <a:pPr marL="336550" lvl="1" indent="0">
              <a:buNone/>
            </a:pPr>
            <a:r>
              <a:rPr lang="hu-HU" dirty="0"/>
              <a:t>Vénás eredetű</a:t>
            </a:r>
          </a:p>
          <a:p>
            <a:pPr marL="336550" lvl="1" indent="0">
              <a:buNone/>
            </a:pPr>
            <a:r>
              <a:rPr lang="hu-HU" dirty="0"/>
              <a:t>1-2 hét alatt gyógyul</a:t>
            </a:r>
          </a:p>
          <a:p>
            <a:pPr marL="336550" lvl="1" indent="0">
              <a:buNone/>
            </a:pPr>
            <a:r>
              <a:rPr lang="hu-HU" dirty="0"/>
              <a:t>Befertőződése - </a:t>
            </a:r>
            <a:r>
              <a:rPr lang="hu-HU" b="1" dirty="0" err="1"/>
              <a:t>abscessus</a:t>
            </a:r>
            <a:endParaRPr lang="hu-HU" b="1" dirty="0"/>
          </a:p>
          <a:p>
            <a:r>
              <a:rPr lang="hu-HU" dirty="0"/>
              <a:t>I</a:t>
            </a:r>
            <a:r>
              <a:rPr lang="hu-HU" b="1" dirty="0">
                <a:solidFill>
                  <a:srgbClr val="7030A0"/>
                </a:solidFill>
              </a:rPr>
              <a:t>degsérülés</a:t>
            </a:r>
          </a:p>
          <a:p>
            <a:pPr marL="336550" lvl="1" indent="0">
              <a:buNone/>
            </a:pPr>
            <a:r>
              <a:rPr lang="hu-HU" dirty="0"/>
              <a:t>alsó vezetéses érzéstelenítésnél </a:t>
            </a:r>
          </a:p>
          <a:p>
            <a:pPr marL="336550" lvl="1" indent="0">
              <a:buNone/>
            </a:pPr>
            <a:r>
              <a:rPr lang="hu-HU" dirty="0"/>
              <a:t>n. </a:t>
            </a:r>
            <a:r>
              <a:rPr lang="hu-HU" dirty="0" err="1"/>
              <a:t>Alveolaris</a:t>
            </a:r>
            <a:r>
              <a:rPr lang="hu-HU" dirty="0"/>
              <a:t> </a:t>
            </a:r>
            <a:r>
              <a:rPr lang="hu-HU" dirty="0" err="1"/>
              <a:t>inf</a:t>
            </a:r>
            <a:r>
              <a:rPr lang="hu-HU" dirty="0"/>
              <a:t>. Vagy n. </a:t>
            </a:r>
            <a:r>
              <a:rPr lang="hu-HU" dirty="0" err="1"/>
              <a:t>Lingualis</a:t>
            </a:r>
            <a:endParaRPr lang="hu-HU" dirty="0"/>
          </a:p>
          <a:p>
            <a:pPr marL="336550" lvl="1" indent="0">
              <a:buNone/>
            </a:pPr>
            <a:r>
              <a:rPr lang="hu-HU" dirty="0"/>
              <a:t>Több hónapig tartó </a:t>
            </a:r>
            <a:r>
              <a:rPr lang="hu-HU" dirty="0" err="1"/>
              <a:t>paresthesia</a:t>
            </a:r>
            <a:endParaRPr lang="hu-HU" dirty="0"/>
          </a:p>
          <a:p>
            <a:pPr marL="336550" lvl="1" indent="0">
              <a:buNone/>
            </a:pPr>
            <a:r>
              <a:rPr lang="hu-HU" dirty="0" err="1"/>
              <a:t>Szájnyítási</a:t>
            </a:r>
            <a:r>
              <a:rPr lang="hu-HU" dirty="0"/>
              <a:t> korlátozottság. </a:t>
            </a:r>
            <a:r>
              <a:rPr lang="hu-HU" dirty="0" err="1"/>
              <a:t>trismus</a:t>
            </a:r>
            <a:endParaRPr lang="hu-HU" dirty="0"/>
          </a:p>
          <a:p>
            <a:r>
              <a:rPr lang="hu-HU" b="1" dirty="0">
                <a:solidFill>
                  <a:srgbClr val="7030A0"/>
                </a:solidFill>
              </a:rPr>
              <a:t>N. </a:t>
            </a:r>
            <a:r>
              <a:rPr lang="hu-HU" b="1" dirty="0" err="1">
                <a:solidFill>
                  <a:srgbClr val="7030A0"/>
                </a:solidFill>
              </a:rPr>
              <a:t>Facialis</a:t>
            </a:r>
            <a:r>
              <a:rPr lang="hu-HU" b="1" dirty="0">
                <a:solidFill>
                  <a:srgbClr val="7030A0"/>
                </a:solidFill>
              </a:rPr>
              <a:t> </a:t>
            </a:r>
            <a:r>
              <a:rPr lang="hu-HU" b="1" dirty="0" err="1">
                <a:solidFill>
                  <a:srgbClr val="7030A0"/>
                </a:solidFill>
              </a:rPr>
              <a:t>paresis</a:t>
            </a:r>
            <a:endParaRPr lang="hu-HU" b="1" dirty="0">
              <a:solidFill>
                <a:srgbClr val="7030A0"/>
              </a:solidFill>
            </a:endParaRPr>
          </a:p>
          <a:p>
            <a:pPr marL="336550" lvl="1" indent="0">
              <a:buNone/>
            </a:pPr>
            <a:r>
              <a:rPr lang="hu-HU" dirty="0"/>
              <a:t>Ha a tűt túl mélyre vezetik</a:t>
            </a:r>
          </a:p>
          <a:p>
            <a:pPr marL="336550" lvl="1" indent="0">
              <a:buNone/>
            </a:pPr>
            <a:r>
              <a:rPr lang="hu-HU" dirty="0"/>
              <a:t>Érzéstelenítő hatása után elmúlik</a:t>
            </a:r>
          </a:p>
          <a:p>
            <a:r>
              <a:rPr lang="hu-HU" b="1" dirty="0">
                <a:solidFill>
                  <a:srgbClr val="7030A0"/>
                </a:solidFill>
              </a:rPr>
              <a:t>Ajak és nyelvsérülés</a:t>
            </a:r>
          </a:p>
          <a:p>
            <a:r>
              <a:rPr lang="hu-HU" dirty="0"/>
              <a:t>Amíg zsibbad ne egyen</a:t>
            </a:r>
          </a:p>
          <a:p>
            <a:pPr marL="336550" lvl="1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E7B859E-5B0D-854D-A870-C673D367A7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04" y="940390"/>
            <a:ext cx="2490791" cy="258430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AA9C529-A8F5-054E-87A8-1534580F24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06" y="4082312"/>
            <a:ext cx="1795586" cy="25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6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CA559C-CB82-484E-80F9-3630A48A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Éber </a:t>
            </a:r>
            <a:r>
              <a:rPr lang="hu-HU" b="1" dirty="0" err="1"/>
              <a:t>szedáció</a:t>
            </a:r>
            <a:r>
              <a:rPr lang="hu-HU" b="1" dirty="0"/>
              <a:t> – bódítás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63958C-866B-A149-94EB-E8CF3174E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78828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Intravénásan adnak altató-, nyugtatószereket (</a:t>
            </a:r>
            <a:r>
              <a:rPr lang="hu-HU" dirty="0" err="1"/>
              <a:t>Propofol</a:t>
            </a:r>
            <a:r>
              <a:rPr lang="hu-HU" dirty="0"/>
              <a:t>), vagy maszkon keresztül kéjgázt (</a:t>
            </a:r>
            <a:r>
              <a:rPr lang="hu-HU" dirty="0" err="1"/>
              <a:t>Dinitrogénoxidul</a:t>
            </a:r>
            <a:r>
              <a:rPr lang="hu-HU" dirty="0"/>
              <a:t>), így egy könnyű, szorongásmentes, felszínes alváshoz hasonló állapotot idéznek elő.</a:t>
            </a:r>
          </a:p>
          <a:p>
            <a:r>
              <a:rPr lang="hu-HU" dirty="0"/>
              <a:t>Beavatkozás közben a páciens képes kommunikálni, együttműködni. </a:t>
            </a:r>
          </a:p>
          <a:p>
            <a:r>
              <a:rPr lang="hu-HU" dirty="0"/>
              <a:t>A légzési-, nyelési-, és keringési védekező reflexek megmaradnak.</a:t>
            </a:r>
          </a:p>
          <a:p>
            <a:r>
              <a:rPr lang="hu-HU" dirty="0"/>
              <a:t>A beavatkozást kellemesnek és rövidnek érzi a páciens, utólag szinte semmire sem emlékszik.</a:t>
            </a:r>
          </a:p>
          <a:p>
            <a:r>
              <a:rPr lang="hu-HU" dirty="0"/>
              <a:t>Bódítás előtt szükség van altató orvosi vizsgálatra a kockázatfelmérés érdekében.</a:t>
            </a:r>
          </a:p>
          <a:p>
            <a:r>
              <a:rPr lang="hu-HU" b="1" dirty="0"/>
              <a:t>Kulcsfontosságú a beavatkozás előtt legalább 5 órája üres gyomor, vizet a beavatkozás előtt 2 órával fogyaszthat utoljára!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759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753E84-D4EF-B847-888A-7E710EA1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611872"/>
            <a:ext cx="7924804" cy="11620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500" b="1" dirty="0"/>
              <a:t>Milyen kezelések esetén alkalmazható éber </a:t>
            </a:r>
            <a:r>
              <a:rPr lang="hu-HU" sz="2500" b="1" dirty="0" err="1"/>
              <a:t>szedáció</a:t>
            </a:r>
            <a:r>
              <a:rPr lang="hu-HU" sz="2500" b="1" dirty="0"/>
              <a:t>?</a:t>
            </a:r>
            <a:endParaRPr lang="hu-HU" sz="25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F16806-F885-FB44-8958-C644EB5F3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398" y="1992086"/>
            <a:ext cx="5508173" cy="425404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Hosszan tartó, fájdalmasabbnak vélt szájsebészeti kezelések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Implantológiai</a:t>
            </a:r>
            <a:r>
              <a:rPr lang="hu-HU" dirty="0"/>
              <a:t> műtétek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Egy ülésben történő több beavatkozás, kiterjesztett műtétek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Fogászati beavatkozásoktól fokozottan félő pácienseknél, gyermekeknél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Kevéssé együttműködő páciensek (mentálisan sérült, szellemi fogyatékos)</a:t>
            </a:r>
          </a:p>
          <a:p>
            <a:endParaRPr lang="hu-HU" dirty="0"/>
          </a:p>
        </p:txBody>
      </p:sp>
      <p:pic>
        <p:nvPicPr>
          <p:cNvPr id="5" name="Kép 4" descr="A képen személy, beltéri, fogkefe, fogak látható&#10;&#10;Automatikusan generált leírás">
            <a:extLst>
              <a:ext uri="{FF2B5EF4-FFF2-40B4-BE49-F238E27FC236}">
                <a16:creationId xmlns:a16="http://schemas.microsoft.com/office/drawing/2014/main" id="{D9CD0F4D-3BA0-9C4B-9245-A176BC4F83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r="44883" b="1"/>
          <a:stretch/>
        </p:blipFill>
        <p:spPr>
          <a:xfrm>
            <a:off x="6118173" y="2048869"/>
            <a:ext cx="2340029" cy="3402355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99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42295"/>
            <a:ext cx="8042276" cy="5681133"/>
          </a:xfrm>
        </p:spPr>
        <p:txBody>
          <a:bodyPr/>
          <a:lstStyle/>
          <a:p>
            <a:pPr marL="0" indent="0" algn="ctr">
              <a:buNone/>
            </a:pPr>
            <a:r>
              <a:rPr lang="hu-HU" sz="3200" b="1" dirty="0">
                <a:solidFill>
                  <a:srgbClr val="7030A0"/>
                </a:solidFill>
              </a:rPr>
              <a:t>Helyi érzéstelenítés</a:t>
            </a:r>
          </a:p>
          <a:p>
            <a:pPr marL="0" indent="0" algn="ctr">
              <a:buNone/>
            </a:pPr>
            <a:endParaRPr lang="hu-HU" sz="32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dirty="0"/>
              <a:t>Reverzibilisen gátolják az ingerület vezetését az idegekben, anélkül hogy a tudati éberséget befolyásolnák. </a:t>
            </a:r>
          </a:p>
          <a:p>
            <a:r>
              <a:rPr lang="hu-HU" dirty="0"/>
              <a:t>Az érzéstelenítők az </a:t>
            </a:r>
            <a:r>
              <a:rPr lang="hu-HU" b="1" dirty="0"/>
              <a:t>idegrostokban és a végkészülékekben átmenetileg felfüggesztik az ingerületvezetést az érző- és mozgatóidegekben</a:t>
            </a:r>
            <a:r>
              <a:rPr lang="hu-HU" dirty="0"/>
              <a:t>. </a:t>
            </a:r>
          </a:p>
          <a:p>
            <a:r>
              <a:rPr lang="hu-HU" dirty="0"/>
              <a:t>Többféle érzéstelenítési eljárást különböztetünk meg annak megfelelően, hogy az ingerületvezetést hol szakítjuk meg.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0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10138"/>
            <a:ext cx="8042276" cy="1336956"/>
          </a:xfrm>
        </p:spPr>
        <p:txBody>
          <a:bodyPr/>
          <a:lstStyle/>
          <a:p>
            <a:r>
              <a:rPr lang="hu-HU" sz="4000" b="1" i="1" dirty="0"/>
              <a:t>Az érzéstelenítés típusai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67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>
                <a:solidFill>
                  <a:srgbClr val="7030A0"/>
                </a:solidFill>
              </a:rPr>
              <a:t>1. Felületi vagy nyálkahártya- érzéstelenítés </a:t>
            </a:r>
          </a:p>
          <a:p>
            <a:r>
              <a:rPr lang="hu-HU" sz="2000" dirty="0"/>
              <a:t>Sok beteg fél az érzéstelenítéstől (bizalmuk elnyerése)</a:t>
            </a:r>
          </a:p>
          <a:p>
            <a:r>
              <a:rPr lang="hu-HU" sz="2000" dirty="0"/>
              <a:t>Célszerű ezért már a beszúrás helyét is érzéketlenné tenni.</a:t>
            </a:r>
          </a:p>
          <a:p>
            <a:r>
              <a:rPr lang="hu-HU" sz="2000" dirty="0"/>
              <a:t> Érzéstelenítő szerként csak olyan anyag használatos, ami könnyen, gyorsan felszívódik, s így eléri a nyálkahártya idegelemeit.</a:t>
            </a:r>
          </a:p>
          <a:p>
            <a:r>
              <a:rPr lang="hu-HU" sz="2000" dirty="0"/>
              <a:t> A szert pálcára tekert vattagombóccal vagy spray formájában juttathatjuk a beszúrási helyre. </a:t>
            </a:r>
          </a:p>
          <a:p>
            <a:r>
              <a:rPr lang="hu-HU" sz="2000" dirty="0" err="1"/>
              <a:t>Lidocain</a:t>
            </a:r>
            <a:r>
              <a:rPr lang="hu-HU" sz="2000" dirty="0"/>
              <a:t> spray, </a:t>
            </a:r>
            <a:r>
              <a:rPr lang="hu-HU" sz="2000" dirty="0" err="1"/>
              <a:t>Bensocaine</a:t>
            </a:r>
            <a:r>
              <a:rPr lang="hu-HU" sz="2000" dirty="0"/>
              <a:t> gél</a:t>
            </a:r>
          </a:p>
          <a:p>
            <a:endParaRPr lang="hu-HU" dirty="0"/>
          </a:p>
          <a:p>
            <a:endParaRPr lang="en-US" dirty="0"/>
          </a:p>
        </p:txBody>
      </p:sp>
      <p:pic>
        <p:nvPicPr>
          <p:cNvPr id="5" name="Kép 4" descr="A képen palack, beltéri, hűtőgép, asztal látható&#10;&#10;Automatikusan generált leírás">
            <a:extLst>
              <a:ext uri="{FF2B5EF4-FFF2-40B4-BE49-F238E27FC236}">
                <a16:creationId xmlns:a16="http://schemas.microsoft.com/office/drawing/2014/main" id="{3838DF79-457E-3D49-911B-ED2DC95F56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57" y="5061857"/>
            <a:ext cx="1796143" cy="1796143"/>
          </a:xfrm>
          <a:prstGeom prst="rect">
            <a:avLst/>
          </a:prstGeom>
        </p:spPr>
      </p:pic>
      <p:pic>
        <p:nvPicPr>
          <p:cNvPr id="7" name="Kép 6" descr="A képen beltéri, palack, ülő, asztal látható&#10;&#10;Automatikusan generált leírás">
            <a:extLst>
              <a:ext uri="{FF2B5EF4-FFF2-40B4-BE49-F238E27FC236}">
                <a16:creationId xmlns:a16="http://schemas.microsoft.com/office/drawing/2014/main" id="{A9473038-B8CD-A24E-95EA-5213F1AD73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36" y="5382078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7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64771"/>
            <a:ext cx="8042276" cy="5487609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>
                <a:solidFill>
                  <a:srgbClr val="7030A0"/>
                </a:solidFill>
              </a:rPr>
              <a:t>2. </a:t>
            </a:r>
            <a:r>
              <a:rPr lang="it-IT" sz="2800" b="1" dirty="0" err="1">
                <a:solidFill>
                  <a:srgbClr val="7030A0"/>
                </a:solidFill>
              </a:rPr>
              <a:t>Terminalis</a:t>
            </a:r>
            <a:r>
              <a:rPr lang="it-IT" sz="2800" b="1" dirty="0">
                <a:solidFill>
                  <a:srgbClr val="7030A0"/>
                </a:solidFill>
              </a:rPr>
              <a:t> (</a:t>
            </a:r>
            <a:r>
              <a:rPr lang="it-IT" sz="2800" b="1" dirty="0" err="1">
                <a:solidFill>
                  <a:srgbClr val="7030A0"/>
                </a:solidFill>
              </a:rPr>
              <a:t>infiltrációs</a:t>
            </a:r>
            <a:r>
              <a:rPr lang="it-IT" sz="2800" b="1" dirty="0">
                <a:solidFill>
                  <a:srgbClr val="7030A0"/>
                </a:solidFill>
              </a:rPr>
              <a:t>) </a:t>
            </a:r>
            <a:r>
              <a:rPr lang="hu-HU" sz="2800" b="1" dirty="0">
                <a:solidFill>
                  <a:srgbClr val="7030A0"/>
                </a:solidFill>
              </a:rPr>
              <a:t>érzéstelenítés </a:t>
            </a:r>
          </a:p>
          <a:p>
            <a:pPr marL="0" indent="0">
              <a:buNone/>
            </a:pPr>
            <a:endParaRPr lang="hu-HU" sz="2800" b="1" dirty="0">
              <a:solidFill>
                <a:srgbClr val="7030A0"/>
              </a:solidFill>
            </a:endParaRPr>
          </a:p>
          <a:p>
            <a:r>
              <a:rPr lang="hu-HU" dirty="0"/>
              <a:t>Ezt alkalmazzák valamennyi felső fognál, valamint kisegítő érzéstelenítésként</a:t>
            </a:r>
            <a:r>
              <a:rPr lang="hu-HU" b="1" dirty="0"/>
              <a:t> </a:t>
            </a:r>
            <a:r>
              <a:rPr lang="hu-HU" dirty="0"/>
              <a:t>az alsó frontfogaknál. </a:t>
            </a:r>
          </a:p>
          <a:p>
            <a:r>
              <a:rPr lang="hu-HU" dirty="0"/>
              <a:t>az érzéstelenítendő területet egy vagy több ponton megszúrva, közvetlenül az ideg-végkészülékekhez adják a helyi érzéstelenítő szert.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Kép 3" descr="A képen személy, kozmetikai, rózsaszín, száj látható&#10;&#10;Automatikusan generált leírás">
            <a:extLst>
              <a:ext uri="{FF2B5EF4-FFF2-40B4-BE49-F238E27FC236}">
                <a16:creationId xmlns:a16="http://schemas.microsoft.com/office/drawing/2014/main" id="{F2C8E9D9-E7AE-0C47-B7E4-ED9D3C9E8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3" y="4959651"/>
            <a:ext cx="3048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30201"/>
            <a:ext cx="8042276" cy="6261704"/>
          </a:xfrm>
        </p:spPr>
        <p:txBody>
          <a:bodyPr/>
          <a:lstStyle/>
          <a:p>
            <a:pPr marL="0" indent="0">
              <a:buNone/>
            </a:pPr>
            <a:r>
              <a:rPr lang="nl-NL" sz="2800" b="1" dirty="0">
                <a:solidFill>
                  <a:srgbClr val="7030A0"/>
                </a:solidFill>
              </a:rPr>
              <a:t>3. </a:t>
            </a:r>
            <a:r>
              <a:rPr lang="nl-NL" sz="2800" b="1" dirty="0" err="1">
                <a:solidFill>
                  <a:srgbClr val="7030A0"/>
                </a:solidFill>
              </a:rPr>
              <a:t>Vezetéses</a:t>
            </a:r>
            <a:r>
              <a:rPr lang="nl-NL" sz="2800" b="1" dirty="0">
                <a:solidFill>
                  <a:srgbClr val="7030A0"/>
                </a:solidFill>
              </a:rPr>
              <a:t> (</a:t>
            </a:r>
            <a:r>
              <a:rPr lang="nl-NL" sz="2800" b="1" dirty="0" err="1">
                <a:solidFill>
                  <a:srgbClr val="7030A0"/>
                </a:solidFill>
              </a:rPr>
              <a:t>conductiv</a:t>
            </a:r>
            <a:r>
              <a:rPr lang="nl-NL" sz="2800" b="1" dirty="0">
                <a:solidFill>
                  <a:srgbClr val="7030A0"/>
                </a:solidFill>
              </a:rPr>
              <a:t>) </a:t>
            </a:r>
            <a:r>
              <a:rPr lang="hu-HU" sz="2800" b="1" dirty="0">
                <a:solidFill>
                  <a:srgbClr val="7030A0"/>
                </a:solidFill>
              </a:rPr>
              <a:t>érzéstelenítés </a:t>
            </a:r>
          </a:p>
          <a:p>
            <a:pPr marL="0" indent="0">
              <a:buNone/>
            </a:pPr>
            <a:r>
              <a:rPr lang="hu-HU" dirty="0"/>
              <a:t>Az érzéstelenítendő területtől </a:t>
            </a:r>
            <a:r>
              <a:rPr lang="hu-HU" dirty="0" err="1"/>
              <a:t>proximalisan</a:t>
            </a:r>
            <a:r>
              <a:rPr lang="hu-HU" dirty="0"/>
              <a:t> távolabb, a beidegzést ellátó ideg-ág köré fecskendezik az érzéstelenítő szert.</a:t>
            </a:r>
          </a:p>
          <a:p>
            <a:r>
              <a:rPr lang="hu-HU" dirty="0"/>
              <a:t>Ezt alkalmazzák az alsó fogak érzéstelenítéséhez, illetve a felső </a:t>
            </a:r>
            <a:r>
              <a:rPr lang="hu-HU" dirty="0" err="1"/>
              <a:t>molaris</a:t>
            </a:r>
            <a:r>
              <a:rPr lang="hu-HU" dirty="0"/>
              <a:t> fogaknál, ha mindháromnál egyszerre kívánnak érzéstelenséget elérni. </a:t>
            </a:r>
          </a:p>
          <a:p>
            <a:r>
              <a:rPr lang="hu-HU" dirty="0"/>
              <a:t>Az érzéstelenítéshez hosszabb tűt használnak.</a:t>
            </a:r>
          </a:p>
          <a:p>
            <a:r>
              <a:rPr lang="hu-HU" dirty="0"/>
              <a:t> Két oldalra tilos adni, mert a garat is elzsibbad, s a páciens megfulladhat.</a:t>
            </a:r>
          </a:p>
          <a:p>
            <a:r>
              <a:rPr lang="hu-HU" dirty="0"/>
              <a:t> A fogbél érzéstelenségéhez 10-15 perc szükséges, hatása pedig mintegy 2-2,5 órán keresztül tart.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7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artalom helye 10" descr="A képen szöveg, játék látható&#10;&#10;Automatikusan generált leírás">
            <a:extLst>
              <a:ext uri="{FF2B5EF4-FFF2-40B4-BE49-F238E27FC236}">
                <a16:creationId xmlns:a16="http://schemas.microsoft.com/office/drawing/2014/main" id="{A4F425A7-1B5E-A646-A1A2-5750808F5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76"/>
            <a:ext cx="5486400" cy="3627120"/>
          </a:xfrm>
        </p:spPr>
      </p:pic>
      <p:pic>
        <p:nvPicPr>
          <p:cNvPr id="13" name="Kép 12" descr="A képen épület, szobor, beltéri, asztal látható&#10;&#10;Automatikusan generált leírás">
            <a:extLst>
              <a:ext uri="{FF2B5EF4-FFF2-40B4-BE49-F238E27FC236}">
                <a16:creationId xmlns:a16="http://schemas.microsoft.com/office/drawing/2014/main" id="{E42B3D24-93D1-084E-8D54-AAA54BB88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23788"/>
            <a:ext cx="3403600" cy="5143500"/>
          </a:xfrm>
          <a:prstGeom prst="rect">
            <a:avLst/>
          </a:prstGeom>
        </p:spPr>
      </p:pic>
      <p:pic>
        <p:nvPicPr>
          <p:cNvPr id="15" name="Kép 14" descr="A képen személy, tartás, kéz, kicsi látható&#10;&#10;Automatikusan generált leírás">
            <a:extLst>
              <a:ext uri="{FF2B5EF4-FFF2-40B4-BE49-F238E27FC236}">
                <a16:creationId xmlns:a16="http://schemas.microsoft.com/office/drawing/2014/main" id="{9655DA21-962D-7743-856C-D3E554D11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3895538"/>
            <a:ext cx="3657600" cy="27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75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797</Words>
  <Application>Microsoft Office PowerPoint</Application>
  <PresentationFormat>Diavetítés a képernyőre (4:3 oldalarány)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News Gothic MT</vt:lpstr>
      <vt:lpstr>Wingdings 2</vt:lpstr>
      <vt:lpstr>Breeze</vt:lpstr>
      <vt:lpstr>Fogászati érzéstelenítés</vt:lpstr>
      <vt:lpstr>PowerPoint-bemutató</vt:lpstr>
      <vt:lpstr>Éber szedáció – bódítás</vt:lpstr>
      <vt:lpstr>Milyen kezelések esetén alkalmazható éber szedáció?</vt:lpstr>
      <vt:lpstr>PowerPoint-bemutató</vt:lpstr>
      <vt:lpstr>Az érzéstelenítés típusai </vt:lpstr>
      <vt:lpstr>PowerPoint-bemutató</vt:lpstr>
      <vt:lpstr>PowerPoint-bemutató</vt:lpstr>
      <vt:lpstr>PowerPoint-bemutató</vt:lpstr>
      <vt:lpstr>Kiegészítő érzéstelenítési eljárások </vt:lpstr>
      <vt:lpstr>Intraligamentalis érzéstelenítés: </vt:lpstr>
      <vt:lpstr>PowerPoint-bemutató</vt:lpstr>
      <vt:lpstr>PowerPoint-bemutató</vt:lpstr>
      <vt:lpstr>PowerPoint-bemutató</vt:lpstr>
      <vt:lpstr>PowerPoint-bemutató</vt:lpstr>
      <vt:lpstr>PowerPoint-bemutató</vt:lpstr>
      <vt:lpstr>Helyi érzéstelenítésben használt gyógyszerek</vt:lpstr>
      <vt:lpstr>PowerPoint-bemutató</vt:lpstr>
      <vt:lpstr>PowerPoint-bemutató</vt:lpstr>
      <vt:lpstr>Érzéstelenítés szövődményei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Fogászati érzéstelenítés</dc:title>
  <dc:creator>Tímea Szabados</dc:creator>
  <cp:lastModifiedBy>Tanar</cp:lastModifiedBy>
  <cp:revision>20</cp:revision>
  <dcterms:created xsi:type="dcterms:W3CDTF">2020-07-03T16:29:54Z</dcterms:created>
  <dcterms:modified xsi:type="dcterms:W3CDTF">2020-09-29T11:58:20Z</dcterms:modified>
</cp:coreProperties>
</file>