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media/image16.jpeg" ContentType="image/jpeg"/>
  <Override PartName="/ppt/media/image17.jpeg" ContentType="image/jpeg"/>
  <Override PartName="/ppt/media/image1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1A610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gradFill>
            <a:gsLst>
              <a:gs pos="0">
                <a:schemeClr val="accent1"/>
              </a:gs>
              <a:gs pos="100000">
                <a:schemeClr val="accent1">
                  <a:hueOff val="321133"/>
                  <a:satOff val="-12043"/>
                  <a:lumOff val="-7113"/>
                </a:schemeClr>
              </a:gs>
            </a:gsLst>
            <a:lin ang="5400000"/>
          </a:gra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gradFill>
            <a:gsLst>
              <a:gs pos="0">
                <a:schemeClr val="accent1"/>
              </a:gs>
              <a:gs pos="100000">
                <a:schemeClr val="accent1">
                  <a:hueOff val="321133"/>
                  <a:satOff val="-12043"/>
                  <a:lumOff val="-7113"/>
                </a:schemeClr>
              </a:gs>
            </a:gsLst>
            <a:lin ang="5400000"/>
          </a:gra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ímszöveg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Címszöveg</a:t>
            </a:r>
          </a:p>
        </p:txBody>
      </p:sp>
      <p:sp>
        <p:nvSpPr>
          <p:cNvPr id="12" name="1. szövegtörzsszint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3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Kép"/>
          <p:cNvSpPr/>
          <p:nvPr>
            <p:ph type="pic" sz="half" idx="13"/>
          </p:nvPr>
        </p:nvSpPr>
        <p:spPr>
          <a:xfrm>
            <a:off x="6959600" y="1828800"/>
            <a:ext cx="4572000" cy="609600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88" name="Címszöveg"/>
          <p:cNvSpPr txBox="1"/>
          <p:nvPr>
            <p:ph type="title"/>
          </p:nvPr>
        </p:nvSpPr>
        <p:spPr>
          <a:xfrm>
            <a:off x="635000" y="15240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pPr/>
            <a:r>
              <a:t>Címszöveg</a:t>
            </a:r>
          </a:p>
        </p:txBody>
      </p:sp>
      <p:sp>
        <p:nvSpPr>
          <p:cNvPr id="89" name="1. szövegtörzsszint…"/>
          <p:cNvSpPr txBox="1"/>
          <p:nvPr>
            <p:ph type="body" sz="quarter" idx="1"/>
          </p:nvPr>
        </p:nvSpPr>
        <p:spPr>
          <a:xfrm>
            <a:off x="635000" y="49022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90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Kép"/>
          <p:cNvSpPr/>
          <p:nvPr>
            <p:ph type="pic" sz="half" idx="13"/>
          </p:nvPr>
        </p:nvSpPr>
        <p:spPr>
          <a:xfrm>
            <a:off x="6959600" y="1828800"/>
            <a:ext cx="4572000" cy="6096000"/>
          </a:xfrm>
          <a:prstGeom prst="rect">
            <a:avLst/>
          </a:prstGeom>
          <a:ln w="25400">
            <a:solidFill>
              <a:srgbClr val="FFFFFF"/>
            </a:solidFill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98" name="Címszöveg"/>
          <p:cNvSpPr txBox="1"/>
          <p:nvPr>
            <p:ph type="title"/>
          </p:nvPr>
        </p:nvSpPr>
        <p:spPr>
          <a:xfrm>
            <a:off x="635000" y="15240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pPr/>
            <a:r>
              <a:t>Címszöveg</a:t>
            </a:r>
          </a:p>
        </p:txBody>
      </p:sp>
      <p:sp>
        <p:nvSpPr>
          <p:cNvPr id="99" name="1. szövegtörzsszint…"/>
          <p:cNvSpPr txBox="1"/>
          <p:nvPr>
            <p:ph type="body" sz="quarter" idx="1"/>
          </p:nvPr>
        </p:nvSpPr>
        <p:spPr>
          <a:xfrm>
            <a:off x="635000" y="49022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00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Kép"/>
          <p:cNvSpPr/>
          <p:nvPr>
            <p:ph type="pic" sz="quarter" idx="13"/>
          </p:nvPr>
        </p:nvSpPr>
        <p:spPr>
          <a:xfrm>
            <a:off x="7277100" y="2895600"/>
            <a:ext cx="4102100" cy="546100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108" name="Címszöve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109" name="1. szövegtörzsszint…"/>
          <p:cNvSpPr txBox="1"/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10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ímszöve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118" name="1. szövegtörzsszint…"/>
          <p:cNvSpPr txBox="1"/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19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ímszöve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127" name="1. szövegtörzsszint…"/>
          <p:cNvSpPr txBox="1"/>
          <p:nvPr>
            <p:ph type="body" sz="quarter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28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ímszöve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21" name="1. szövegtörzsszint…"/>
          <p:cNvSpPr txBox="1"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>
              <a:spcBef>
                <a:spcPts val="2400"/>
              </a:spcBef>
            </a:lvl1pPr>
            <a:lvl2pPr>
              <a:spcBef>
                <a:spcPts val="2400"/>
              </a:spcBef>
            </a:lvl2pPr>
            <a:lvl3pPr>
              <a:spcBef>
                <a:spcPts val="2400"/>
              </a:spcBef>
            </a:lvl3pPr>
            <a:lvl4pPr>
              <a:spcBef>
                <a:spcPts val="2400"/>
              </a:spcBef>
            </a:lvl4pPr>
            <a:lvl5pPr>
              <a:spcBef>
                <a:spcPts val="2400"/>
              </a:spcBef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22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ímszöve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30" name="1. szövegtörzsszint…"/>
          <p:cNvSpPr txBox="1"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 numCol="2" spcCol="523240" anchor="t"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31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1. szövegtörzsszin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39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ímszöve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54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ímszöveg"/>
          <p:cNvSpPr txBox="1"/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62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Kép"/>
          <p:cNvSpPr/>
          <p:nvPr>
            <p:ph type="pic" sz="half" idx="13"/>
          </p:nvPr>
        </p:nvSpPr>
        <p:spPr>
          <a:xfrm>
            <a:off x="3454400" y="2222500"/>
            <a:ext cx="6096000" cy="4572000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0" name="Címszöveg"/>
          <p:cNvSpPr txBox="1"/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71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Kép"/>
          <p:cNvSpPr/>
          <p:nvPr>
            <p:ph type="pic" sz="half" idx="13"/>
          </p:nvPr>
        </p:nvSpPr>
        <p:spPr>
          <a:xfrm>
            <a:off x="3454400" y="2222500"/>
            <a:ext cx="6096000" cy="4572000"/>
          </a:xfrm>
          <a:prstGeom prst="rect">
            <a:avLst/>
          </a:prstGeom>
          <a:ln w="25400">
            <a:solidFill>
              <a:srgbClr val="FFFFFF"/>
            </a:solidFill>
          </a:ln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9" name="Címszöveg"/>
          <p:cNvSpPr txBox="1"/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/>
            <a:r>
              <a:t>Címszöveg</a:t>
            </a:r>
          </a:p>
        </p:txBody>
      </p:sp>
      <p:sp>
        <p:nvSpPr>
          <p:cNvPr id="80" name="Diasorszám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. szövegtörzsszint…"/>
          <p:cNvSpPr txBox="1"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3" name="Címszöveg"/>
          <p:cNvSpPr txBox="1"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Címszöveg</a:t>
            </a:r>
          </a:p>
        </p:txBody>
      </p:sp>
      <p:sp>
        <p:nvSpPr>
          <p:cNvPr id="4" name="Diasorszám"/>
          <p:cNvSpPr txBox="1"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889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1pPr>
      <a:lvl2pPr marL="1333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2pPr>
      <a:lvl3pPr marL="1778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3pPr>
      <a:lvl4pPr marL="2222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4pPr>
      <a:lvl5pPr marL="2667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5pPr>
      <a:lvl6pPr marL="30226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6pPr>
      <a:lvl7pPr marL="33782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7pPr>
      <a:lvl8pPr marL="37338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8pPr>
      <a:lvl9pPr marL="40894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2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3" Type="http://schemas.openxmlformats.org/officeDocument/2006/relationships/image" Target="../media/image16.jpeg"/><Relationship Id="rId4" Type="http://schemas.openxmlformats.org/officeDocument/2006/relationships/image" Target="../media/image17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ÓCBETEGSÉG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GÓCBETEGSÉG</a:t>
            </a:r>
          </a:p>
        </p:txBody>
      </p:sp>
      <p:sp>
        <p:nvSpPr>
          <p:cNvPr id="138" name="Szövegtörzs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39" name="gocvizgsalat_gocfertozes.jpg" descr="gocvizgsalat_gocfertoze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75200" y="6248400"/>
            <a:ext cx="3441700" cy="24511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ím"/>
          <p:cNvSpPr txBox="1"/>
          <p:nvPr>
            <p:ph type="title"/>
          </p:nvPr>
        </p:nvSpPr>
        <p:spPr>
          <a:xfrm>
            <a:off x="1270000" y="254000"/>
            <a:ext cx="10464800" cy="1905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4" name="A parodontális góc évtizedekig fájdalmatlanul fennállhat, míg az endodontális góc esetén rendszerint fájdalom előzi meg a krónikus állapot kialakulását, amely azután ugyancsak fájdalmatlan és tünetszegény lehet.…"/>
          <p:cNvSpPr txBox="1"/>
          <p:nvPr>
            <p:ph type="body" idx="1"/>
          </p:nvPr>
        </p:nvSpPr>
        <p:spPr>
          <a:xfrm>
            <a:off x="355600" y="495300"/>
            <a:ext cx="12484100" cy="7988300"/>
          </a:xfrm>
          <a:prstGeom prst="rect">
            <a:avLst/>
          </a:prstGeom>
        </p:spPr>
        <p:txBody>
          <a:bodyPr/>
          <a:lstStyle/>
          <a:p>
            <a:pPr marL="725714" indent="-408214" algn="ctr">
              <a:defRPr b="1" sz="3000">
                <a:solidFill>
                  <a:srgbClr val="74A7F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parodontális góc évtizedekig fájdalmatlanul fennállhat, míg az endodontális góc esetén rendszerint fájdalom előzi meg a krónikus állapot kialakulását, amely azután ugyancsak fájdalmatlan és tünetszegény lehet.</a:t>
            </a: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szóródás lehetősége parodontális elváltozás esetén – mivel igen nagy felszínt érint – valószínűbb, mint periapikális granuloma esetén.</a:t>
            </a: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b="1" sz="3000">
                <a:solidFill>
                  <a:srgbClr val="FFB43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Súlyos fogágybetegségben szóródást idézhet elő a rágás vagy a fogmosás, de a fogorvosi beavatkozások is.</a:t>
            </a: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baktériumok száma fogágybetegségekben lényegesen nagyobb, mint a fertőzött pulpában.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push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A szájüregből a kórokozók terjedésének módjai:"/>
          <p:cNvSpPr txBox="1"/>
          <p:nvPr>
            <p:ph type="title"/>
          </p:nvPr>
        </p:nvSpPr>
        <p:spPr>
          <a:xfrm>
            <a:off x="368300" y="254000"/>
            <a:ext cx="12344400" cy="1892300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pPr/>
            <a:r>
              <a:t>A szájüregből a kórokozók terjedésének módjai:</a:t>
            </a:r>
          </a:p>
        </p:txBody>
      </p:sp>
      <p:sp>
        <p:nvSpPr>
          <p:cNvPr id="177" name="1. Direkt terjedés útja:…"/>
          <p:cNvSpPr txBox="1"/>
          <p:nvPr>
            <p:ph type="body" idx="1"/>
          </p:nvPr>
        </p:nvSpPr>
        <p:spPr>
          <a:xfrm>
            <a:off x="1270000" y="1993900"/>
            <a:ext cx="10464800" cy="6489700"/>
          </a:xfrm>
          <a:prstGeom prst="rect">
            <a:avLst/>
          </a:prstGeom>
        </p:spPr>
        <p:txBody>
          <a:bodyPr/>
          <a:lstStyle/>
          <a:p>
            <a:pPr marL="0" marR="457200" indent="0" algn="just" defTabSz="457200">
              <a:spcBef>
                <a:spcPts val="0"/>
              </a:spcBef>
              <a:buSzTx/>
              <a:buNone/>
              <a:defRPr b="1" sz="3000" u="sng">
                <a:solidFill>
                  <a:srgbClr val="0061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Direkt terjedés útja: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izmok, fasciák (spáciumok) mentén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nyálmirigyeken keresztül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a csontok üregein át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vér és nyirokereket követve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idegek mellett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légutakon és emésztőrendszeren keresztül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b="1" sz="3000" u="sng">
                <a:solidFill>
                  <a:srgbClr val="0061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Indirekt terjedési mód: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vérerekben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nyirokerekben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flip dir="r"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ócbetegség gyanúja áll fenn:"/>
          <p:cNvSpPr txBox="1"/>
          <p:nvPr>
            <p:ph type="title"/>
          </p:nvPr>
        </p:nvSpPr>
        <p:spPr>
          <a:xfrm>
            <a:off x="1270000" y="-139700"/>
            <a:ext cx="10464800" cy="1219200"/>
          </a:xfrm>
          <a:prstGeom prst="rect">
            <a:avLst/>
          </a:prstGeom>
        </p:spPr>
        <p:txBody>
          <a:bodyPr/>
          <a:lstStyle>
            <a:lvl1pPr>
              <a:defRPr sz="5000"/>
            </a:lvl1pPr>
          </a:lstStyle>
          <a:p>
            <a:pPr/>
            <a:r>
              <a:t>Gócbetegség gyanúja áll fenn:</a:t>
            </a:r>
          </a:p>
        </p:txBody>
      </p:sp>
      <p:sp>
        <p:nvSpPr>
          <p:cNvPr id="180" name="Sokízleti gyulladás, ismeretlen okú izületi fájdalmak…"/>
          <p:cNvSpPr txBox="1"/>
          <p:nvPr>
            <p:ph type="body" idx="1"/>
          </p:nvPr>
        </p:nvSpPr>
        <p:spPr>
          <a:xfrm>
            <a:off x="800100" y="1562100"/>
            <a:ext cx="12585700" cy="8458200"/>
          </a:xfrm>
          <a:prstGeom prst="rect">
            <a:avLst/>
          </a:prstGeom>
        </p:spPr>
        <p:txBody>
          <a:bodyPr/>
          <a:lstStyle/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Sokízleti gyulladás, ismeretlen okú izületi fájdalmak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-4572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Szív és érrendszeri betegsége :</a:t>
            </a:r>
          </a:p>
          <a:p>
            <a:pPr marL="914400" marR="457200" indent="-2286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	Myocardialis infarctus előfordulása férfiaknál szignifikánsan pozitív összefüggést mutat a fogágybetegségekkel</a:t>
            </a:r>
          </a:p>
          <a:p>
            <a:pPr marL="914400" marR="457200" indent="-2286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	Stroke előfordulása gyakoribb krónikus parodontális betegségben szenvedőknél</a:t>
            </a:r>
          </a:p>
          <a:p>
            <a:pPr marL="914400" marR="457200" indent="-228600" algn="just" defTabSz="457200">
              <a:spcBef>
                <a:spcPts val="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3.	érelmeszesedés kialakulása</a:t>
            </a:r>
          </a:p>
          <a:p>
            <a:pPr marL="914400" marR="457200" indent="-228600" algn="just" defTabSz="457200">
              <a:spcBef>
                <a:spcPts val="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Kötőhártya gyulladás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foltos hajhullás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Különféle allergiás folyamatok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Gyermekkori asztma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Ekcéma</a:t>
            </a:r>
          </a:p>
        </p:txBody>
      </p:sp>
      <p:pic>
        <p:nvPicPr>
          <p:cNvPr id="181" name="Unknown-3.jpeg" descr="Unknown-3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69500" y="1092200"/>
            <a:ext cx="3454400" cy="2349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s.jpeg" descr="images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38900" y="5194300"/>
            <a:ext cx="3251200" cy="2438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foltos-hajhullás-3.jpg" descr="foltos-hajhullás-3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083800" y="5930900"/>
            <a:ext cx="2540000" cy="2247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ime00003.png" descr="ime00003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580331" y="7404100"/>
            <a:ext cx="2668569" cy="23495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12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3"/>
      <p:bldP build="whole" bldLvl="1" animBg="1" rev="0" advAuto="0" spid="183" grpId="2"/>
      <p:bldP build="whole" bldLvl="1" animBg="1" rev="0" advAuto="0" spid="18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ím"/>
          <p:cNvSpPr txBox="1"/>
          <p:nvPr>
            <p:ph type="title"/>
          </p:nvPr>
        </p:nvSpPr>
        <p:spPr>
          <a:xfrm>
            <a:off x="1270000" y="254000"/>
            <a:ext cx="10464800" cy="1193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7" name="Szembetegségek…"/>
          <p:cNvSpPr txBox="1"/>
          <p:nvPr>
            <p:ph type="body" idx="1"/>
          </p:nvPr>
        </p:nvSpPr>
        <p:spPr>
          <a:xfrm>
            <a:off x="1270000" y="2032000"/>
            <a:ext cx="10464800" cy="6451600"/>
          </a:xfrm>
          <a:prstGeom prst="rect">
            <a:avLst/>
          </a:prstGeom>
        </p:spPr>
        <p:txBody>
          <a:bodyPr/>
          <a:lstStyle/>
          <a:p>
            <a:pPr marL="698500" indent="-381000"/>
            <a:r>
              <a:rPr sz="2800">
                <a:latin typeface="Times New Roman"/>
                <a:ea typeface="Times New Roman"/>
                <a:cs typeface="Times New Roman"/>
                <a:sym typeface="Times New Roman"/>
              </a:rPr>
              <a:t>Szembetegségek</a:t>
            </a:r>
            <a:endParaRPr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Bőrgyógyászati betegségek, bőrön jelentkező kiütés 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különböző szervek, szervrendszerek hosszú ideje tartó, ismeretlen eredetű megbetegedései</a:t>
            </a:r>
          </a:p>
          <a:p>
            <a:pPr marL="228600" marR="457200" indent="0" defTabSz="457200">
              <a:lnSpc>
                <a:spcPct val="115000"/>
              </a:lnSpc>
              <a:spcBef>
                <a:spcPts val="1000"/>
              </a:spcBef>
              <a:buSzPct val="125000"/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Genitális megbetegedések (féri+nő egyaránt)</a:t>
            </a:r>
          </a:p>
          <a:p>
            <a:pPr marL="457200" marR="457200" indent="-4572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</a:t>
            </a:r>
          </a:p>
          <a:p>
            <a:pPr marL="0" marR="457200" indent="0" defTabSz="457200">
              <a:spcBef>
                <a:spcPts val="0"/>
              </a:spcBef>
              <a:buSzPct val="125000"/>
              <a:tabLst>
                <a:tab pos="139700" algn="l"/>
                <a:tab pos="4572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Terhességnél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	koraszülés gyakoribb előfordulása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2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	kis súlyú újszülött</a:t>
            </a:r>
          </a:p>
        </p:txBody>
      </p:sp>
      <p:pic>
        <p:nvPicPr>
          <p:cNvPr id="188" name="16240.jpg" descr="16240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42300" y="6781800"/>
            <a:ext cx="3619500" cy="2552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14:flip dir="r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ím"/>
          <p:cNvSpPr txBox="1"/>
          <p:nvPr>
            <p:ph type="title"/>
          </p:nvPr>
        </p:nvSpPr>
        <p:spPr>
          <a:xfrm>
            <a:off x="1270000" y="254000"/>
            <a:ext cx="10464800" cy="4953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1" name="A szájüregből künduló gócfertőzés gyakrabban alakul ki csökkent rezisztenciájú pácienseknél.…"/>
          <p:cNvSpPr txBox="1"/>
          <p:nvPr>
            <p:ph type="body" idx="1"/>
          </p:nvPr>
        </p:nvSpPr>
        <p:spPr>
          <a:xfrm>
            <a:off x="381000" y="825500"/>
            <a:ext cx="12407900" cy="7658100"/>
          </a:xfrm>
          <a:prstGeom prst="rect">
            <a:avLst/>
          </a:prstGeom>
        </p:spPr>
        <p:txBody>
          <a:bodyPr/>
          <a:lstStyle/>
          <a:p>
            <a:pPr marL="807357" indent="-489857" algn="ctr"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szájüregből künduló gócfertőzés gyakrabban alakul ki csökkent rezisztenciájú pácienseknél. </a:t>
            </a: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i="1">
                <a:solidFill>
                  <a:srgbClr val="00C7FC"/>
                </a:solidFill>
              </a:rPr>
              <a:t>Csökkent rezisztenciát jelenthet</a:t>
            </a:r>
            <a:r>
              <a:t> az idősebb életkor, szisztematikus megbetegedés, lázas állapot, vérképzőrendszeri és daganatos megbetegedések, ízületi protézis jelenléte, immunszupresszív terápia és irradiáció. </a:t>
            </a: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gócbetegségek megelőzésében is rendkívül fontos szerepe van a szájhigiénének.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circl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Fogászati góc keresése, diagnosztizálása:"/>
          <p:cNvSpPr txBox="1"/>
          <p:nvPr>
            <p:ph type="title"/>
          </p:nvPr>
        </p:nvSpPr>
        <p:spPr>
          <a:xfrm>
            <a:off x="457200" y="254000"/>
            <a:ext cx="12242800" cy="1549400"/>
          </a:xfrm>
          <a:prstGeom prst="rect">
            <a:avLst/>
          </a:prstGeom>
        </p:spPr>
        <p:txBody>
          <a:bodyPr/>
          <a:lstStyle>
            <a:lvl1pPr>
              <a:spcBef>
                <a:spcPts val="2400"/>
              </a:spcBef>
              <a:defRPr b="1" sz="4000">
                <a:solidFill>
                  <a:srgbClr val="77BB4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b="0"/>
            </a:pPr>
            <a:r>
              <a:rPr b="1"/>
              <a:t>Fogászati góc keresése, diagnosztizálása:</a:t>
            </a:r>
          </a:p>
        </p:txBody>
      </p:sp>
      <p:sp>
        <p:nvSpPr>
          <p:cNvPr id="194" name="- ellenőrizzük a fogak vitalitását,…"/>
          <p:cNvSpPr txBox="1"/>
          <p:nvPr>
            <p:ph type="body" idx="1"/>
          </p:nvPr>
        </p:nvSpPr>
        <p:spPr>
          <a:xfrm>
            <a:off x="241300" y="1701800"/>
            <a:ext cx="12547600" cy="6781800"/>
          </a:xfrm>
          <a:prstGeom prst="rect">
            <a:avLst/>
          </a:prstGeom>
        </p:spPr>
        <p:txBody>
          <a:bodyPr/>
          <a:lstStyle/>
          <a:p>
            <a:pPr marL="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ellenőrizzük a fogak vitalitását,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átvizsgáljuk a fogak koronai részét, 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megtekintjük, megtapintjuk az ínyt, 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parodontális szonda segítségével ellenőrizzük, hogy vannak-e tasakok a fogak és az íny között,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A fizikális vizsgálatot röntgen vizsgálat követi, ugyanis számos elváltozást kizárólag röntgen filmen fedezhetünk fel (gyökércsúcsi elváltozások, áttörésben visszamaradt fogak, fogágyban maradt betört gyökerek).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pull dir="ru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Fogászati góc keresése röntgen segítségével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spcBef>
                <a:spcPts val="2400"/>
              </a:spcBef>
              <a:defRPr b="1" sz="4000">
                <a:solidFill>
                  <a:srgbClr val="77BB4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defRPr b="0"/>
            </a:pPr>
            <a:r>
              <a:rPr b="1"/>
              <a:t>Fogászati góc keresése röntgen segítségével:</a:t>
            </a:r>
          </a:p>
        </p:txBody>
      </p:sp>
      <p:sp>
        <p:nvSpPr>
          <p:cNvPr id="197" name="PANORÁMAFELVÉTEL: egy felvételen láthatjuk a fogakkal együtt a felső, alsó állcsontot, valamint az arcüreg alsó részét és az állkapocsízületet."/>
          <p:cNvSpPr txBox="1"/>
          <p:nvPr>
            <p:ph type="body" idx="1"/>
          </p:nvPr>
        </p:nvSpPr>
        <p:spPr>
          <a:xfrm>
            <a:off x="546100" y="1866900"/>
            <a:ext cx="12471400" cy="6616700"/>
          </a:xfrm>
          <a:prstGeom prst="rect">
            <a:avLst/>
          </a:prstGeom>
        </p:spPr>
        <p:txBody>
          <a:bodyPr/>
          <a:lstStyle>
            <a:lvl1pPr marL="725714" indent="-408214" algn="ctr"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PANORÁMAFELVÉTEL: egy felvételen láthatjuk a fogakkal együtt a felső, alsó állcsontot, valamint az arcüreg alsó részét és az állkapocsízületet.</a:t>
            </a:r>
          </a:p>
        </p:txBody>
      </p:sp>
      <p:pic>
        <p:nvPicPr>
          <p:cNvPr id="198" name="images.jpeg" descr="images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80100" y="6235700"/>
            <a:ext cx="2565400" cy="3175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warp dir="in"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Cím"/>
          <p:cNvSpPr txBox="1"/>
          <p:nvPr>
            <p:ph type="title"/>
          </p:nvPr>
        </p:nvSpPr>
        <p:spPr>
          <a:xfrm>
            <a:off x="1270000" y="254000"/>
            <a:ext cx="10464800" cy="635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1" name="RTG STÁTUSZ: a fogakról ill. az állcsontokról intraorális felvételeket készítünk és azokat úgy rendezzük egymás mellé, hogy a fogak és a parodoncium állapotát át lehessen tekinteni. A felvételek száma a vizsgálat céljától függ.…"/>
          <p:cNvSpPr txBox="1"/>
          <p:nvPr>
            <p:ph type="body" idx="1"/>
          </p:nvPr>
        </p:nvSpPr>
        <p:spPr>
          <a:xfrm>
            <a:off x="469900" y="381000"/>
            <a:ext cx="12382500" cy="8102600"/>
          </a:xfrm>
          <a:prstGeom prst="rect">
            <a:avLst/>
          </a:prstGeom>
        </p:spPr>
        <p:txBody>
          <a:bodyPr/>
          <a:lstStyle/>
          <a:p>
            <a:pPr marL="725714" indent="-408214" algn="just"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>
                <a:solidFill>
                  <a:srgbClr val="669C35"/>
                </a:solidFill>
              </a:rPr>
              <a:t>RTG STÁTUSZ: </a:t>
            </a:r>
            <a:r>
              <a:t>a fogakról ill. az állcsontokról intraorális felvételeket készítünk és azokat úgy rendezzük egymás mellé, hogy a fogak és a parodoncium állapotát át lehessen tekinteni. A felvételek száma a vizsgálat céljától függ.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11 filmet készítünk: 6 felül, 5 alul</a:t>
            </a:r>
          </a:p>
          <a:p>
            <a:pPr marL="45720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0" defTabSz="457200">
              <a:spcBef>
                <a:spcPts val="0"/>
              </a:spcBef>
              <a:buSzTx/>
              <a:buNone/>
              <a:defRPr b="1" sz="3000">
                <a:solidFill>
                  <a:srgbClr val="00C7F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876     54    321   123    45      678</a:t>
            </a:r>
          </a:p>
          <a:p>
            <a:pPr marL="457200" marR="457200" indent="0" defTabSz="457200">
              <a:spcBef>
                <a:spcPts val="0"/>
              </a:spcBef>
              <a:buSzTx/>
              <a:buNone/>
              <a:defRPr b="1" sz="3000">
                <a:solidFill>
                  <a:srgbClr val="00C7F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876     54      321123     45      678</a:t>
            </a:r>
          </a:p>
          <a:p>
            <a:pPr marL="45720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Készíthetünk 14, 16, 18 filmes státuszt is – részletesebb, pontosabb</a:t>
            </a:r>
          </a:p>
          <a:p>
            <a:pPr marL="45720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felvételeket mindig azonos sorrendben készítjük: bal felső nagyörlőknél kezdjük a jobb felső nagyörlőkig, majd a jobb alső nagyörlőktől a bal alsó nagyörlőkig.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óc kezelése:"/>
          <p:cNvSpPr txBox="1"/>
          <p:nvPr>
            <p:ph type="title"/>
          </p:nvPr>
        </p:nvSpPr>
        <p:spPr>
          <a:xfrm>
            <a:off x="1270000" y="254000"/>
            <a:ext cx="10464800" cy="1282700"/>
          </a:xfrm>
          <a:prstGeom prst="rect">
            <a:avLst/>
          </a:prstGeom>
        </p:spPr>
        <p:txBody>
          <a:bodyPr/>
          <a:lstStyle/>
          <a:p>
            <a:pPr/>
            <a:r>
              <a:t>Góc kezelése:</a:t>
            </a:r>
          </a:p>
        </p:txBody>
      </p:sp>
      <p:sp>
        <p:nvSpPr>
          <p:cNvPr id="204" name="Olyan módszert alkalmazzunk, amely nem a fog eltávolítását, hanem annak megtartását célozza meg.…"/>
          <p:cNvSpPr txBox="1"/>
          <p:nvPr>
            <p:ph type="body" idx="1"/>
          </p:nvPr>
        </p:nvSpPr>
        <p:spPr>
          <a:xfrm>
            <a:off x="254000" y="1358900"/>
            <a:ext cx="12446000" cy="7124700"/>
          </a:xfrm>
          <a:prstGeom prst="rect">
            <a:avLst/>
          </a:prstGeom>
        </p:spPr>
        <p:txBody>
          <a:bodyPr/>
          <a:lstStyle/>
          <a:p>
            <a:pPr marL="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Olyan módszert alkalmazzunk, amely nem a fog eltávolítását, hanem annak megtartását célozza meg.</a:t>
            </a:r>
          </a:p>
          <a:p>
            <a:pPr marL="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 Gyökérkezelés, gyökértömés</a:t>
            </a:r>
          </a:p>
          <a:p>
            <a:pPr marL="457200" marR="457200" indent="-228600" defTabSz="457200">
              <a:lnSpc>
                <a:spcPct val="115000"/>
              </a:lnSpc>
              <a:spcBef>
                <a:spcPts val="100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•	Gyökércsúcs eltávolítása</a:t>
            </a: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b="1" sz="3000">
                <a:solidFill>
                  <a:srgbClr val="C3D11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Ezeken az alternatívákon kívül meg kell próbálni az antibiotikum alkalmazását is. </a:t>
            </a:r>
          </a:p>
          <a:p>
            <a:pPr marL="0" marR="457200" indent="0" algn="ctr" defTabSz="457200">
              <a:spcBef>
                <a:spcPts val="1600"/>
              </a:spcBef>
              <a:buSzTx/>
              <a:buNone/>
              <a:defRPr b="1" sz="3000">
                <a:solidFill>
                  <a:srgbClr val="C3D11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Jelenleg mikrobiológiai szempontból a gócfertőzés megelőzésére a Penicillint, az Amoxicillint, az Erythromicint és a Clindamycint tartják megfelelőnek. </a:t>
            </a:r>
          </a:p>
          <a:p>
            <a:pPr marL="0" marR="457200" indent="0" defTabSz="457200">
              <a:spcBef>
                <a:spcPts val="160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Fontos az antibiotikum adagolásának időzítése is, hogy a beavatkozás idején a lehető legmagasabb koncentrációban legyen jelen.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14:flip dir="r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Cím"/>
          <p:cNvSpPr txBox="1"/>
          <p:nvPr>
            <p:ph type="title"/>
          </p:nvPr>
        </p:nvSpPr>
        <p:spPr>
          <a:xfrm>
            <a:off x="1270000" y="254000"/>
            <a:ext cx="10464800" cy="3556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7" name="Fogászati beavatkozásokat követően a bakteriaemia a beavatkozás után harminc perc múlva éri el a csúcskoncentrációt.…"/>
          <p:cNvSpPr txBox="1"/>
          <p:nvPr>
            <p:ph type="body" idx="1"/>
          </p:nvPr>
        </p:nvSpPr>
        <p:spPr>
          <a:xfrm>
            <a:off x="304800" y="596900"/>
            <a:ext cx="12433300" cy="7886700"/>
          </a:xfrm>
          <a:prstGeom prst="rect">
            <a:avLst/>
          </a:prstGeom>
        </p:spPr>
        <p:txBody>
          <a:bodyPr/>
          <a:lstStyle/>
          <a:p>
            <a:pPr marL="725714" indent="-408214">
              <a:defRPr sz="3000">
                <a:solidFill>
                  <a:srgbClr val="77BB4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Fogászati beavatkozásokat követően a </a:t>
            </a:r>
            <a:r>
              <a:rPr b="1"/>
              <a:t>bakteriaemia </a:t>
            </a:r>
            <a:r>
              <a:t>a beavatkozás után harminc perc múlva éri el a csúcskoncentrációt. </a:t>
            </a:r>
          </a:p>
          <a:p>
            <a:pPr marL="0" marR="457200" indent="0" algn="ctr" defTabSz="457200">
              <a:spcBef>
                <a:spcPts val="160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más, terápiás jellegű antibiotikum-terápiában szokásos többnapos adagolás helyett a gócbetegség profilaxisára ma már az alább leírt kétszeri adagolást tartják megfelelőnek</a:t>
            </a:r>
          </a:p>
          <a:p>
            <a:pPr marL="457200" marR="457200" indent="-4572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3000">
                <a:solidFill>
                  <a:srgbClr val="E63B7A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▪	Amoxicillin: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3 g 1órával a beavatkozás előtt,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1,5 g 6 órával később</a:t>
            </a:r>
          </a:p>
          <a:p>
            <a:pPr marL="457200" marR="457200" indent="-4572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3000">
                <a:solidFill>
                  <a:srgbClr val="B18CF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▪	Erythromycin: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800 mg - 1 g 1órával a beavatkozás előtt,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400-500 mg 6 órával később</a:t>
            </a:r>
          </a:p>
          <a:p>
            <a:pPr marL="457200" marR="457200" indent="-4572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3000">
                <a:solidFill>
                  <a:srgbClr val="00C7F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▪	Clindamycin: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300 mg 1órával a beavatkozás előtt,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150 mg 6 órával később</a:t>
            </a:r>
          </a:p>
          <a:p>
            <a:pPr marL="914400" marR="457200" indent="-914400" defTabSz="457200">
              <a:spcBef>
                <a:spcPts val="0"/>
              </a:spcBef>
              <a:buSzTx/>
              <a:buNone/>
              <a:tabLst>
                <a:tab pos="596900" algn="l"/>
                <a:tab pos="9144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</a:t>
            </a:r>
          </a:p>
          <a:p>
            <a:pPr marL="457200" marR="457200" indent="-45720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▪	Gyermekeknél a kornak megfelelő dózis.</a:t>
            </a:r>
          </a:p>
          <a:p>
            <a:pPr marL="457200" marR="457200" indent="0" defTabSz="457200">
              <a:spcBef>
                <a:spcPts val="0"/>
              </a:spcBef>
              <a:buSzTx/>
              <a:buNone/>
              <a:tabLst>
                <a:tab pos="139700" algn="l"/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defTabSz="457200">
              <a:spcBef>
                <a:spcPts val="0"/>
              </a:spcBef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Javallat: minden vérzéssel járó fogászati beavatkozás (foghúzás, dentoalveolaris műtétek, subgingivális fogkő-eltávolítás, implantáció stb.)</a:t>
            </a:r>
          </a:p>
          <a:p>
            <a:pPr marL="0" marR="457200" indent="0" defTabSz="457200">
              <a:spcBef>
                <a:spcPts val="0"/>
              </a:spcBef>
              <a:buSzTx/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defTabSz="457200">
              <a:spcBef>
                <a:spcPts val="0"/>
              </a:spcBef>
              <a:buSzTx/>
              <a:buNone/>
              <a:defRPr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pic>
        <p:nvPicPr>
          <p:cNvPr id="208" name="Unknown.jpeg" descr="Unknown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18700" y="2895600"/>
            <a:ext cx="2235200" cy="1727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Unknown-1.jpeg" descr="Unknown-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404100" y="4572000"/>
            <a:ext cx="3289300" cy="24638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images-2.jpeg" descr="images-2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575800" y="7099300"/>
            <a:ext cx="3124200" cy="2603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push dir="d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ócnak tekintün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Gócnak tekintünk</a:t>
            </a:r>
          </a:p>
        </p:txBody>
      </p:sp>
      <p:sp>
        <p:nvSpPr>
          <p:cNvPr id="142" name="minden olyan akut és krónikus gyulladásos folyamatot, amely többé kevésbé körülzártan húzódik meg a szervezetben, és amelyből közvetlenül vagy indirekt úton baktériumok, toxinjaik, ill allergének (testidegen anyagok) juthatnak más, távoli szervekbe, ahol gyulladást, túlérzékenységi reakciót, ezáltal másodlagos betegséget okozhatnak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 algn="just"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minden olyan akut és krónikus gyulladásos folyamatot, amely többé kevésbé körülzártan húzódik meg a szervezetben, és amelyből közvetlenül vagy indirekt úton baktériumok, toxinjaik, ill allergének (testidegen anyagok) juthatnak más, távoli szervekbe, ahol gyulladást, túlérzékenységi reakciót, ezáltal másodlagos betegséget okozhatnak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checker dir="vert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ím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3" name="Szövegtörzs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214" name="Unknown.jpeg" descr="Unknown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09900" y="3289300"/>
            <a:ext cx="6540500" cy="38526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med" advClick="1" p14:dur="1000">
        <p15:prstTrans prst="pageCurlDouble"/>
      </p:transition>
    </mc:Choice>
    <mc:Choice xmlns:p14="http://schemas.microsoft.com/office/powerpoint/2010/main" Requires="p14">
      <p:transition spd="med" advClick="1" p14:dur="1000">
        <p14:prism dir="d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ÓC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/>
          </a:lstStyle>
          <a:p>
            <a:pPr/>
            <a:r>
              <a:t>GÓC:</a:t>
            </a:r>
          </a:p>
        </p:txBody>
      </p:sp>
      <p:sp>
        <p:nvSpPr>
          <p:cNvPr id="145" name="a szervezetben elhelyezkedő olyan sarjszövet vagy gyulladás (krónikus gyulladás), amely ritkán okoz helyi tüneteke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807357" indent="-489857"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szervezetben elhelyezkedő olyan </a:t>
            </a:r>
            <a:r>
              <a:rPr b="1" u="sng">
                <a:solidFill>
                  <a:srgbClr val="C4BC00"/>
                </a:solidFill>
              </a:rPr>
              <a:t>sarjszövet</a:t>
            </a:r>
            <a:r>
              <a:rPr b="1">
                <a:solidFill>
                  <a:srgbClr val="C4BC00"/>
                </a:solidFill>
              </a:rPr>
              <a:t> </a:t>
            </a:r>
            <a:r>
              <a:t>vagy </a:t>
            </a:r>
            <a:r>
              <a:rPr b="1" u="sng">
                <a:solidFill>
                  <a:srgbClr val="C4BC00"/>
                </a:solidFill>
              </a:rPr>
              <a:t>gyulladás (krónikus gyulladás)</a:t>
            </a:r>
            <a:r>
              <a:rPr u="sng"/>
              <a:t>,</a:t>
            </a:r>
            <a:r>
              <a:t> amely ritkán okoz helyi tüneteket</a:t>
            </a:r>
          </a:p>
          <a:p>
            <a:pPr marL="807357" indent="-489857"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szervezetben levő gócok </a:t>
            </a:r>
            <a:r>
              <a:rPr b="1">
                <a:solidFill>
                  <a:srgbClr val="E32400"/>
                </a:solidFill>
              </a:rPr>
              <a:t>betegséget okoznak</a:t>
            </a:r>
            <a:r>
              <a:t> egyes szervekben, szervrendszerekben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ócnak tekintehtő szervek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Gócnak tekintehtő szervek:</a:t>
            </a:r>
          </a:p>
        </p:txBody>
      </p:sp>
      <p:sp>
        <p:nvSpPr>
          <p:cNvPr id="148" name="- fogazat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fogazat</a:t>
            </a:r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garatmandula</a:t>
            </a:r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orr és melléküregei</a:t>
            </a:r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nemi szervek</a:t>
            </a:r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epehólyag, féregnyúlvány</a:t>
            </a:r>
          </a:p>
        </p:txBody>
      </p:sp>
      <p:pic>
        <p:nvPicPr>
          <p:cNvPr id="149" name="images-1.jpeg" descr="images-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48300" y="2984500"/>
            <a:ext cx="3606800" cy="22479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Throat_with_Tonsils_0012J.jpeg.jpeg" descr="Throat_with_Tonsils_0012J.jpeg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912100" y="3441700"/>
            <a:ext cx="3175000" cy="3175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arcureggyulladas.jpg" descr="arcureggyullada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753600" y="4914900"/>
            <a:ext cx="3327401" cy="320381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appendicitis.jpg" descr="appendicitis.jp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172200" y="6908800"/>
            <a:ext cx="3606800" cy="288544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circ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id="7" dur="2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8" dur="1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2" grpId="4"/>
      <p:bldP build="whole" bldLvl="1" animBg="1" rev="0" advAuto="0" spid="151" grpId="3"/>
      <p:bldP build="whole" bldLvl="1" animBg="1" rev="0" advAuto="0" spid="150" grpId="2"/>
      <p:bldP build="whole" bldLvl="1" animBg="1" rev="0" advAuto="0" spid="14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ócbetegségek előidézésében szerepet játszanak:"/>
          <p:cNvSpPr txBox="1"/>
          <p:nvPr>
            <p:ph type="title"/>
          </p:nvPr>
        </p:nvSpPr>
        <p:spPr>
          <a:xfrm>
            <a:off x="0" y="0"/>
            <a:ext cx="12674600" cy="2667000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rgbClr val="00C7F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Gócbetegségek előidézésében szerepet játszanak:</a:t>
            </a:r>
          </a:p>
        </p:txBody>
      </p:sp>
      <p:sp>
        <p:nvSpPr>
          <p:cNvPr id="155" name="- a baktériumok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457200" indent="0" algn="just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a baktériumok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vagy a baktériumok toxinjai, amelyek szaporodnak a gócban, belekerülnek a vérpályába. 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allergének (testidegen anyagok) </a:t>
            </a:r>
          </a:p>
          <a:p>
            <a:pPr marL="0" marR="457200" indent="0" algn="just" defTabSz="457200">
              <a:spcBef>
                <a:spcPts val="0"/>
              </a:spcBef>
              <a:buSzTx/>
              <a:buNone/>
              <a:defRPr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0" marR="457200" indent="0" algn="ctr" defTabSz="457200">
              <a:spcBef>
                <a:spcPts val="0"/>
              </a:spcBef>
              <a:buSzTx/>
              <a:buNone/>
              <a:defRPr sz="3600">
                <a:solidFill>
                  <a:srgbClr val="FFB43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Olyan helyeken tapadnak meg, ahol a szövetek ellenálló képessége csökkent – így a szöveteket megbetegítik.</a:t>
            </a:r>
          </a:p>
        </p:txBody>
      </p:sp>
      <p:pic>
        <p:nvPicPr>
          <p:cNvPr id="156" name="Unknown-2.jpeg" descr="Unknown-2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337800" y="1524000"/>
            <a:ext cx="2019300" cy="2095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flip dir="r"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zájüregi góc formái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Szájüregi góc formái:</a:t>
            </a:r>
          </a:p>
        </p:txBody>
      </p:sp>
      <p:sp>
        <p:nvSpPr>
          <p:cNvPr id="159" name="I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marR="457200" indent="-228600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b="1" i="1"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I. </a:t>
            </a:r>
          </a:p>
          <a:p>
            <a:pPr marL="457200" marR="457200" indent="-228600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nyitott, zárt góc, </a:t>
            </a:r>
          </a:p>
          <a:p>
            <a:pPr marL="457200" marR="457200" indent="-228600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-228600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b="1" i="1"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II.</a:t>
            </a:r>
          </a:p>
          <a:p>
            <a:pPr marL="457200" marR="457200" indent="-228600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-endodontalis, parodontalis</a:t>
            </a:r>
          </a:p>
        </p:txBody>
      </p:sp>
      <p:pic>
        <p:nvPicPr>
          <p:cNvPr id="160" name="images-2.jpeg" descr="images-2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09276" y="4051300"/>
            <a:ext cx="5131925" cy="37465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dissolv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ím"/>
          <p:cNvSpPr txBox="1"/>
          <p:nvPr>
            <p:ph type="title"/>
          </p:nvPr>
        </p:nvSpPr>
        <p:spPr>
          <a:xfrm>
            <a:off x="1270000" y="254000"/>
            <a:ext cx="10464800" cy="3937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3" name="I.…"/>
          <p:cNvSpPr txBox="1"/>
          <p:nvPr>
            <p:ph type="body" idx="1"/>
          </p:nvPr>
        </p:nvSpPr>
        <p:spPr>
          <a:xfrm>
            <a:off x="520700" y="774700"/>
            <a:ext cx="11925300" cy="77089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I. </a:t>
            </a:r>
          </a:p>
          <a:p>
            <a:pPr marL="0" indent="0">
              <a:buSzTx/>
              <a:buNone/>
              <a:defRPr b="1" i="1" sz="3000" u="sng">
                <a:solidFill>
                  <a:srgbClr val="00C7F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Nyitott: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Caries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Parodontalis tasak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Extractio helye (Fogeltávolítás sebe) - Alveolitis</a:t>
            </a:r>
          </a:p>
          <a:p>
            <a:pPr marL="0" marR="457200" indent="0">
              <a:buSzTx/>
              <a:buNone/>
              <a:tabLst>
                <a:tab pos="596900" algn="l"/>
                <a:tab pos="914400" algn="l"/>
              </a:tabLst>
              <a:defRPr b="1" i="1" sz="3000" u="sng">
                <a:solidFill>
                  <a:srgbClr val="00A3D7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Zárt: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Periapikális fertőzések (granulóma, chronicus abscessus)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Át nem tört fertőzött fogak (körüli gyulladt ciszta)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Fertőzött elhalt pulpa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Radix relicta (eltávolított fog állcsontban maradt gyökere)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Elő nem tört fogak </a:t>
            </a:r>
          </a:p>
          <a:p>
            <a:pPr marL="1371600" marR="457200" indent="-1371600" defTabSz="457200">
              <a:spcBef>
                <a:spcPts val="0"/>
              </a:spcBef>
              <a:buSzTx/>
              <a:buNone/>
              <a:tabLst>
                <a:tab pos="1054100" algn="l"/>
                <a:tab pos="13716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- Gyökértömött fogak (akkor is ha a gyökértömés jónak látszik)</a:t>
            </a:r>
          </a:p>
        </p:txBody>
      </p:sp>
      <p:pic>
        <p:nvPicPr>
          <p:cNvPr id="164" name="gyokerkezeles_ara_pecs.png" descr="gyokerkezeles_ara_pecs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97800" y="342900"/>
            <a:ext cx="5448300" cy="2260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ím"/>
          <p:cNvSpPr txBox="1"/>
          <p:nvPr>
            <p:ph type="title"/>
          </p:nvPr>
        </p:nvSpPr>
        <p:spPr>
          <a:xfrm>
            <a:off x="1270000" y="254000"/>
            <a:ext cx="10464800" cy="6731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7" name="II.…"/>
          <p:cNvSpPr txBox="1"/>
          <p:nvPr>
            <p:ph type="body" idx="1"/>
          </p:nvPr>
        </p:nvSpPr>
        <p:spPr>
          <a:xfrm>
            <a:off x="495300" y="889000"/>
            <a:ext cx="12103100" cy="75057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i="1"/>
              <a:t>II.</a:t>
            </a:r>
            <a:endParaRPr b="1" i="1"/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i="1" u="sng">
                <a:solidFill>
                  <a:srgbClr val="00A3D7"/>
                </a:solidFill>
              </a:rPr>
              <a:t>Endodontális (fog eredetű = odontogén góc): </a:t>
            </a:r>
            <a:r>
              <a:t>pl. </a:t>
            </a:r>
          </a:p>
          <a:p>
            <a:pPr marL="457200" marR="457200" indent="-228600" algn="just">
              <a:lnSpc>
                <a:spcPct val="60000"/>
              </a:lnSpc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granuloma, </a:t>
            </a:r>
          </a:p>
          <a:p>
            <a:pPr marL="457200" marR="457200" indent="-228600" algn="just">
              <a:lnSpc>
                <a:spcPct val="60000"/>
              </a:lnSpc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cysták, </a:t>
            </a:r>
          </a:p>
          <a:p>
            <a:pPr marL="457200" marR="457200" indent="-228600" algn="just">
              <a:lnSpc>
                <a:spcPct val="60000"/>
              </a:lnSpc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kezeletlen fogszuvasodás, </a:t>
            </a:r>
          </a:p>
          <a:p>
            <a:pPr marL="457200" marR="457200" indent="-228600" algn="just">
              <a:lnSpc>
                <a:spcPct val="60000"/>
              </a:lnSpc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a fogágyban maradt betört gyökerek, letört fogak, </a:t>
            </a:r>
          </a:p>
          <a:p>
            <a:pPr marL="457200" marR="457200" indent="-228600" algn="just">
              <a:lnSpc>
                <a:spcPct val="60000"/>
              </a:lnSpc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 retinealt fog</a:t>
            </a:r>
            <a:endParaRPr b="1"/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 i="1" u="sng">
                <a:solidFill>
                  <a:srgbClr val="00A3D7"/>
                </a:solidFill>
              </a:rPr>
              <a:t>Parodontális góc :</a:t>
            </a:r>
            <a:r>
              <a:rPr b="1"/>
              <a:t> </a:t>
            </a:r>
            <a:r>
              <a:t> </a:t>
            </a:r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 parodontális tasakban halmozódnak fel a baktériumok (gingivitis, parodontitis, parodontosis, parodontopathia)</a:t>
            </a:r>
          </a:p>
        </p:txBody>
      </p:sp>
      <p:pic>
        <p:nvPicPr>
          <p:cNvPr id="168" name="Unknown-1.jpeg" descr="Unknown-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82100" y="1765300"/>
            <a:ext cx="3759200" cy="2159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warp dir="in"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Különbségek a gócok között: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Különbségek a gócok között:</a:t>
            </a:r>
          </a:p>
        </p:txBody>
      </p:sp>
      <p:sp>
        <p:nvSpPr>
          <p:cNvPr id="171" name="- fennállás időtartama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725714" indent="-408214"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-	</a:t>
            </a:r>
            <a:r>
              <a:rPr sz="3600"/>
              <a:t>fennállás időtartama</a:t>
            </a:r>
            <a:endParaRPr sz="3600"/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/>
              <a:t>-	fájdalom jelentkezésének gyakorisága</a:t>
            </a:r>
            <a:endParaRPr sz="3600"/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/>
              <a:t>-	szóródás lehetősége (érintett felszín nagyásga)</a:t>
            </a:r>
            <a:endParaRPr sz="3600"/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/>
              <a:t>-	szóródás gyakorisága</a:t>
            </a:r>
            <a:endParaRPr sz="3600"/>
          </a:p>
          <a:p>
            <a:pPr marL="457200" marR="457200" indent="-228600" algn="just" defTabSz="457200">
              <a:spcBef>
                <a:spcPts val="0"/>
              </a:spcBef>
              <a:buSzTx/>
              <a:buNone/>
              <a:tabLst>
                <a:tab pos="457200" algn="l"/>
              </a:tabLst>
              <a:defRPr sz="3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600"/>
              <a:t>-	baktériumok száma és gyakorisága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push dir="r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001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001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