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76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/>
    <p:restoredTop sz="94691"/>
  </p:normalViewPr>
  <p:slideViewPr>
    <p:cSldViewPr snapToGrid="0" snapToObjects="1">
      <p:cViewPr varScale="1">
        <p:scale>
          <a:sx n="83" d="100"/>
          <a:sy n="83" d="100"/>
        </p:scale>
        <p:origin x="1096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4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9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ímsor é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-437555" y="-406673"/>
            <a:ext cx="9822656" cy="9822656"/>
            <a:chOff x="0" y="0"/>
            <a:chExt cx="13970000" cy="13969998"/>
          </a:xfrm>
        </p:grpSpPr>
        <p:pic>
          <p:nvPicPr>
            <p:cNvPr id="37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0" y="9582678"/>
              <a:ext cx="13970000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l="13272" t="8727" b="12727"/>
            <a:stretch>
              <a:fillRect/>
            </a:stretch>
          </p:blipFill>
          <p:spPr>
            <a:xfrm>
              <a:off x="1016000" y="2534178"/>
              <a:ext cx="12115799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l="47496" t="1999" b="19454"/>
            <a:stretch>
              <a:fillRect/>
            </a:stretch>
          </p:blipFill>
          <p:spPr>
            <a:xfrm rot="16200000">
              <a:off x="9312076" y="6004254"/>
              <a:ext cx="733464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0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16199993">
              <a:off x="-5727684" y="6839477"/>
              <a:ext cx="13969999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37517" t="19727" b="21089"/>
            <a:stretch>
              <a:fillRect/>
            </a:stretch>
          </p:blipFill>
          <p:spPr>
            <a:xfrm>
              <a:off x="1473200" y="26738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37517" t="19727" b="21089"/>
            <a:stretch>
              <a:fillRect/>
            </a:stretch>
          </p:blipFill>
          <p:spPr>
            <a:xfrm flipH="1">
              <a:off x="1473199" y="9493778"/>
              <a:ext cx="11480801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61831" t="19592" b="20962"/>
            <a:stretch>
              <a:fillRect/>
            </a:stretch>
          </p:blipFill>
          <p:spPr>
            <a:xfrm rot="16199982">
              <a:off x="-2102107" y="6083569"/>
              <a:ext cx="6997710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63424" t="19591" b="20963"/>
            <a:stretch>
              <a:fillRect/>
            </a:stretch>
          </p:blipFill>
          <p:spPr>
            <a:xfrm rot="16200022" flipH="1">
              <a:off x="9542308" y="6097763"/>
              <a:ext cx="6642943" cy="226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" name="scrapbook_title_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16" y="178594"/>
            <a:ext cx="7742039" cy="165199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8D4D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892969" y="2089547"/>
            <a:ext cx="7358063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2250"/>
              </a:spcBef>
              <a:buBlip>
                <a:blip r:embed="rId5"/>
              </a:buBlip>
            </a:lvl1pPr>
            <a:lvl2pPr>
              <a:spcBef>
                <a:spcPts val="2250"/>
              </a:spcBef>
              <a:buBlip>
                <a:blip r:embed="rId5"/>
              </a:buBlip>
            </a:lvl2pPr>
            <a:lvl3pPr>
              <a:spcBef>
                <a:spcPts val="2250"/>
              </a:spcBef>
              <a:buBlip>
                <a:blip r:embed="rId5"/>
              </a:buBlip>
            </a:lvl3pPr>
            <a:lvl4pPr>
              <a:spcBef>
                <a:spcPts val="2250"/>
              </a:spcBef>
              <a:buBlip>
                <a:blip r:embed="rId5"/>
              </a:buBlip>
            </a:lvl4pPr>
            <a:lvl5pPr>
              <a:spcBef>
                <a:spcPts val="2250"/>
              </a:spcBef>
              <a:buBlip>
                <a:blip r:embed="rId5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404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8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2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4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7308B-122D-6B4C-92EE-6F058E1E0F05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C8C5-E56C-2D44-96C8-412615C9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0090"/>
                </a:solidFill>
              </a:rPr>
              <a:t>Rögzítő</a:t>
            </a:r>
            <a:r>
              <a:rPr lang="en-US" sz="4000" b="1" dirty="0">
                <a:solidFill>
                  <a:srgbClr val="000090"/>
                </a:solidFill>
              </a:rPr>
              <a:t> apparatus </a:t>
            </a:r>
            <a:r>
              <a:rPr lang="en-US" sz="4000" b="1" dirty="0" err="1">
                <a:solidFill>
                  <a:srgbClr val="000090"/>
                </a:solidFill>
              </a:rPr>
              <a:t>betegségei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62759"/>
            <a:ext cx="8433176" cy="48278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 err="1"/>
              <a:t>károsodás</a:t>
            </a:r>
            <a:r>
              <a:rPr lang="en-US" dirty="0"/>
              <a:t> </a:t>
            </a:r>
            <a:r>
              <a:rPr lang="en-US" dirty="0" err="1"/>
              <a:t>érinti</a:t>
            </a:r>
            <a:r>
              <a:rPr lang="en-US" dirty="0"/>
              <a:t> a </a:t>
            </a:r>
            <a:r>
              <a:rPr lang="en-US" dirty="0" err="1"/>
              <a:t>fogak</a:t>
            </a:r>
            <a:r>
              <a:rPr lang="en-US" dirty="0"/>
              <a:t> </a:t>
            </a:r>
            <a:r>
              <a:rPr lang="en-US" dirty="0" err="1"/>
              <a:t>elhorgonyzásában</a:t>
            </a:r>
            <a:r>
              <a:rPr lang="en-US" dirty="0"/>
              <a:t> </a:t>
            </a:r>
            <a:r>
              <a:rPr lang="en-US" dirty="0" err="1"/>
              <a:t>szerepet</a:t>
            </a:r>
            <a:r>
              <a:rPr lang="en-US" dirty="0"/>
              <a:t> </a:t>
            </a:r>
            <a:r>
              <a:rPr lang="en-US" dirty="0" err="1"/>
              <a:t>játszó</a:t>
            </a:r>
            <a:r>
              <a:rPr lang="en-US" dirty="0"/>
              <a:t> </a:t>
            </a:r>
            <a:r>
              <a:rPr lang="en-US" b="1" dirty="0" err="1">
                <a:solidFill>
                  <a:srgbClr val="660066"/>
                </a:solidFill>
              </a:rPr>
              <a:t>gyökérhártyarostokat</a:t>
            </a:r>
            <a:r>
              <a:rPr lang="en-US" b="1" dirty="0">
                <a:solidFill>
                  <a:srgbClr val="660066"/>
                </a:solidFill>
              </a:rPr>
              <a:t>, a </a:t>
            </a:r>
            <a:r>
              <a:rPr lang="en-US" b="1" dirty="0" err="1">
                <a:solidFill>
                  <a:srgbClr val="660066"/>
                </a:solidFill>
              </a:rPr>
              <a:t>cementet</a:t>
            </a:r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b="1" dirty="0" err="1">
                <a:solidFill>
                  <a:srgbClr val="660066"/>
                </a:solidFill>
              </a:rPr>
              <a:t>és</a:t>
            </a:r>
            <a:r>
              <a:rPr lang="en-US" b="1" dirty="0">
                <a:solidFill>
                  <a:srgbClr val="660066"/>
                </a:solidFill>
              </a:rPr>
              <a:t> a </a:t>
            </a:r>
            <a:r>
              <a:rPr lang="en-US" b="1" dirty="0" err="1">
                <a:solidFill>
                  <a:srgbClr val="660066"/>
                </a:solidFill>
              </a:rPr>
              <a:t>processus</a:t>
            </a:r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b="1" dirty="0" err="1">
                <a:solidFill>
                  <a:srgbClr val="660066"/>
                </a:solidFill>
              </a:rPr>
              <a:t>alveolarist</a:t>
            </a:r>
            <a:r>
              <a:rPr lang="en-US" dirty="0"/>
              <a:t>.</a:t>
            </a:r>
          </a:p>
          <a:p>
            <a:r>
              <a:rPr lang="en-US" dirty="0"/>
              <a:t>Gingivitis </a:t>
            </a:r>
            <a:r>
              <a:rPr lang="en-US" dirty="0" err="1"/>
              <a:t>mellett</a:t>
            </a:r>
            <a:r>
              <a:rPr lang="en-US" dirty="0"/>
              <a:t> </a:t>
            </a:r>
            <a:r>
              <a:rPr lang="en-US" dirty="0" err="1"/>
              <a:t>tasakképződés</a:t>
            </a:r>
            <a:r>
              <a:rPr lang="en-US" dirty="0"/>
              <a:t>,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tapadásvezsteség</a:t>
            </a:r>
            <a:r>
              <a:rPr lang="en-US" dirty="0"/>
              <a:t> van</a:t>
            </a:r>
          </a:p>
          <a:p>
            <a:r>
              <a:rPr lang="en-US" dirty="0"/>
              <a:t>A </a:t>
            </a:r>
            <a:r>
              <a:rPr lang="en-US" dirty="0" err="1"/>
              <a:t>betegség</a:t>
            </a:r>
            <a:r>
              <a:rPr lang="en-US" dirty="0"/>
              <a:t> </a:t>
            </a:r>
            <a:r>
              <a:rPr lang="en-US" dirty="0" err="1"/>
              <a:t>mindig</a:t>
            </a:r>
            <a:r>
              <a:rPr lang="en-US" dirty="0"/>
              <a:t> </a:t>
            </a:r>
            <a:r>
              <a:rPr lang="en-US" dirty="0" err="1"/>
              <a:t>maradandó</a:t>
            </a:r>
            <a:r>
              <a:rPr lang="en-US" dirty="0"/>
              <a:t> </a:t>
            </a:r>
            <a:r>
              <a:rPr lang="en-US" dirty="0" err="1"/>
              <a:t>károsodással</a:t>
            </a:r>
            <a:r>
              <a:rPr lang="en-US" dirty="0"/>
              <a:t> </a:t>
            </a:r>
            <a:r>
              <a:rPr lang="en-US" dirty="0" err="1"/>
              <a:t>gyógyul</a:t>
            </a:r>
            <a:endParaRPr lang="en-US" dirty="0"/>
          </a:p>
          <a:p>
            <a:r>
              <a:rPr lang="en-US" dirty="0" err="1"/>
              <a:t>Plakk</a:t>
            </a:r>
            <a:r>
              <a:rPr lang="en-US" dirty="0"/>
              <a:t> </a:t>
            </a:r>
            <a:r>
              <a:rPr lang="en-US" dirty="0" err="1"/>
              <a:t>okozta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plakk</a:t>
            </a:r>
            <a:r>
              <a:rPr lang="en-US" dirty="0"/>
              <a:t> </a:t>
            </a:r>
            <a:r>
              <a:rPr lang="en-US" dirty="0" err="1"/>
              <a:t>okozta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gyulladás</a:t>
            </a:r>
            <a:r>
              <a:rPr lang="en-US" dirty="0"/>
              <a:t>, </a:t>
            </a:r>
            <a:r>
              <a:rPr lang="en-US" dirty="0" err="1"/>
              <a:t>laesio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4732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267891" y="178594"/>
            <a:ext cx="8626078" cy="2067872"/>
          </a:xfrm>
          <a:prstGeom prst="rect">
            <a:avLst/>
          </a:prstGeom>
        </p:spPr>
        <p:txBody>
          <a:bodyPr/>
          <a:lstStyle/>
          <a:p>
            <a:r>
              <a:rPr lang="hu-HU" sz="2800" b="1" dirty="0">
                <a:solidFill>
                  <a:srgbClr val="800000"/>
                </a:solidFill>
              </a:rPr>
              <a:t>Agresszív parodontitis</a:t>
            </a:r>
            <a:br>
              <a:rPr lang="hu-HU" sz="2800" dirty="0">
                <a:solidFill>
                  <a:srgbClr val="800000"/>
                </a:solidFill>
              </a:rPr>
            </a:br>
            <a:r>
              <a:rPr lang="hu-HU" sz="2800" dirty="0">
                <a:solidFill>
                  <a:srgbClr val="800000"/>
                </a:solidFill>
              </a:rPr>
              <a:t>Régen parodontosisnak, később </a:t>
            </a:r>
            <a:r>
              <a:rPr lang="en-US" sz="2200" dirty="0">
                <a:solidFill>
                  <a:srgbClr val="800000"/>
                </a:solidFill>
              </a:rPr>
              <a:t>JUVENILIS - </a:t>
            </a:r>
            <a:r>
              <a:rPr lang="en-US" sz="2200" dirty="0" err="1">
                <a:solidFill>
                  <a:srgbClr val="800000"/>
                </a:solidFill>
              </a:rPr>
              <a:t>serdülőkori</a:t>
            </a:r>
            <a:r>
              <a:rPr lang="en-US" sz="2200" dirty="0">
                <a:solidFill>
                  <a:srgbClr val="800000"/>
                </a:solidFill>
              </a:rPr>
              <a:t>, POSZTJUVENILIS - </a:t>
            </a:r>
            <a:r>
              <a:rPr lang="en-US" sz="2200" dirty="0" err="1">
                <a:solidFill>
                  <a:srgbClr val="800000"/>
                </a:solidFill>
              </a:rPr>
              <a:t>fiatal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 err="1">
                <a:solidFill>
                  <a:srgbClr val="800000"/>
                </a:solidFill>
              </a:rPr>
              <a:t>felnőttkori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 err="1">
                <a:solidFill>
                  <a:srgbClr val="800000"/>
                </a:solidFill>
              </a:rPr>
              <a:t>rapidan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 err="1">
                <a:solidFill>
                  <a:srgbClr val="800000"/>
                </a:solidFill>
              </a:rPr>
              <a:t>progredialó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 err="1">
                <a:solidFill>
                  <a:srgbClr val="800000"/>
                </a:solidFill>
              </a:rPr>
              <a:t>parodontitisnek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 err="1">
                <a:solidFill>
                  <a:srgbClr val="800000"/>
                </a:solidFill>
              </a:rPr>
              <a:t>hívták</a:t>
            </a:r>
            <a:br>
              <a:rPr lang="en-US" sz="2200" dirty="0">
                <a:solidFill>
                  <a:srgbClr val="800000"/>
                </a:solidFill>
              </a:rPr>
            </a:br>
            <a:endParaRPr sz="2200" dirty="0">
              <a:solidFill>
                <a:srgbClr val="800000"/>
              </a:solidFill>
            </a:endParaRPr>
          </a:p>
        </p:txBody>
      </p:sp>
      <p:sp>
        <p:nvSpPr>
          <p:cNvPr id="367" name="Shape 367"/>
          <p:cNvSpPr>
            <a:spLocks noGrp="1"/>
          </p:cNvSpPr>
          <p:nvPr>
            <p:ph type="body" idx="1"/>
          </p:nvPr>
        </p:nvSpPr>
        <p:spPr>
          <a:xfrm>
            <a:off x="267891" y="2060111"/>
            <a:ext cx="8626078" cy="478896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60000"/>
              </a:lnSpc>
              <a:buNone/>
            </a:pPr>
            <a:r>
              <a:rPr lang="hu-HU" sz="2000" dirty="0"/>
              <a:t>Jelentős tapadásveszteség és csontpusztulás alakul ki rövid időn belül,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hu-HU" sz="2000" dirty="0"/>
              <a:t> a szövetpusztulás mértéke nincs összhangban a lokális irritatív tényezőkkel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sz="2000" dirty="0"/>
              <a:t>Fogágynak foglazulással és fogvándorlással járó pusztulása</a:t>
            </a:r>
          </a:p>
          <a:p>
            <a:pPr>
              <a:lnSpc>
                <a:spcPct val="60000"/>
              </a:lnSpc>
              <a:buSzPct val="100000"/>
              <a:buBlip>
                <a:blip r:embed="rId2"/>
              </a:buBlip>
              <a:defRPr sz="2400"/>
            </a:pPr>
            <a:r>
              <a:rPr sz="2000" dirty="0"/>
              <a:t>Familiáris jellegű, nőknél gyakoribb (3:1)</a:t>
            </a:r>
          </a:p>
          <a:p>
            <a:pPr>
              <a:lnSpc>
                <a:spcPct val="60000"/>
              </a:lnSpc>
              <a:buSzPct val="100000"/>
              <a:buBlip>
                <a:blip r:embed="rId2"/>
              </a:buBlip>
              <a:defRPr sz="2400"/>
            </a:pPr>
            <a:r>
              <a:rPr sz="2000" dirty="0"/>
              <a:t>A vegyes fogazat még ép, fogváltás után viszont már fogágypusztulás tapasztalható.</a:t>
            </a:r>
          </a:p>
          <a:p>
            <a:pPr>
              <a:lnSpc>
                <a:spcPct val="60000"/>
              </a:lnSpc>
              <a:buSzPct val="100000"/>
              <a:buBlip>
                <a:blip r:embed="rId2"/>
              </a:buBlip>
              <a:defRPr sz="2400"/>
            </a:pPr>
            <a:r>
              <a:rPr sz="2000" dirty="0"/>
              <a:t>A betegség gyulladás nélkül, fájdalommentesen zajlik, </a:t>
            </a:r>
            <a:endParaRPr lang="hu-HU" sz="2000" dirty="0"/>
          </a:p>
          <a:p>
            <a:pPr>
              <a:lnSpc>
                <a:spcPct val="60000"/>
              </a:lnSpc>
              <a:buSzPct val="100000"/>
              <a:buBlip>
                <a:blip r:embed="rId2"/>
              </a:buBlip>
              <a:defRPr sz="2400"/>
            </a:pPr>
            <a:r>
              <a:rPr sz="2000" dirty="0"/>
              <a:t>Különösen gyors a pusztulás a nagyörlők és a frontfogak mellett, míg a kisörlők parodontiuma ép</a:t>
            </a:r>
          </a:p>
          <a:p>
            <a:pPr>
              <a:lnSpc>
                <a:spcPct val="60000"/>
              </a:lnSpc>
              <a:buSzPct val="100000"/>
              <a:buBlip>
                <a:blip r:embed="rId2"/>
              </a:buBlip>
              <a:defRPr sz="2400"/>
            </a:pPr>
            <a:r>
              <a:rPr sz="2000" dirty="0"/>
              <a:t>A fogak meglazulnak és a csonttasak irányába megdőlnek</a:t>
            </a:r>
          </a:p>
          <a:p>
            <a:pPr>
              <a:lnSpc>
                <a:spcPct val="60000"/>
              </a:lnSpc>
              <a:buSzPct val="100000"/>
              <a:buBlip>
                <a:blip r:embed="rId2"/>
              </a:buBlip>
              <a:defRPr sz="2400"/>
            </a:pPr>
            <a:r>
              <a:rPr sz="2000" dirty="0"/>
              <a:t>Rtg - </a:t>
            </a:r>
            <a:r>
              <a:rPr sz="2000" b="1" u="sng" dirty="0">
                <a:solidFill>
                  <a:srgbClr val="000090"/>
                </a:solidFill>
              </a:rPr>
              <a:t>vertikális csontpusztulás</a:t>
            </a:r>
          </a:p>
        </p:txBody>
      </p:sp>
    </p:spTree>
    <p:extLst>
      <p:ext uri="{BB962C8B-B14F-4D97-AF65-F5344CB8AC3E}">
        <p14:creationId xmlns:p14="http://schemas.microsoft.com/office/powerpoint/2010/main" val="3970405786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892969" y="402728"/>
            <a:ext cx="7358063" cy="865288"/>
          </a:xfrm>
          <a:prstGeom prst="rect">
            <a:avLst/>
          </a:prstGeo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Agresszív parodontitis</a:t>
            </a:r>
            <a:endParaRPr dirty="0"/>
          </a:p>
        </p:txBody>
      </p:sp>
      <p:sp>
        <p:nvSpPr>
          <p:cNvPr id="370" name="Shape 370"/>
          <p:cNvSpPr>
            <a:spLocks noGrp="1"/>
          </p:cNvSpPr>
          <p:nvPr>
            <p:ph type="body" idx="1"/>
          </p:nvPr>
        </p:nvSpPr>
        <p:spPr>
          <a:xfrm>
            <a:off x="460427" y="1703851"/>
            <a:ext cx="8106296" cy="49721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53621"/>
            <a:r>
              <a:rPr lang="en-US" sz="2200" dirty="0" err="1">
                <a:solidFill>
                  <a:srgbClr val="561029"/>
                </a:solidFill>
              </a:rPr>
              <a:t>Etiológia</a:t>
            </a:r>
            <a:r>
              <a:rPr lang="en-US" sz="2200" dirty="0">
                <a:solidFill>
                  <a:srgbClr val="561029"/>
                </a:solidFill>
              </a:rPr>
              <a:t>:</a:t>
            </a:r>
            <a:r>
              <a:rPr lang="en-US" sz="2200" dirty="0"/>
              <a:t> </a:t>
            </a:r>
            <a:r>
              <a:rPr lang="en-US" sz="2200" dirty="0" err="1"/>
              <a:t>immunológiai</a:t>
            </a:r>
            <a:r>
              <a:rPr lang="en-US" sz="2200" dirty="0"/>
              <a:t>, </a:t>
            </a:r>
            <a:r>
              <a:rPr lang="en-US" sz="2200" dirty="0" err="1"/>
              <a:t>genetikai</a:t>
            </a:r>
            <a:r>
              <a:rPr lang="en-US" sz="2200" dirty="0"/>
              <a:t> </a:t>
            </a:r>
            <a:r>
              <a:rPr lang="en-US" sz="2200" dirty="0" err="1"/>
              <a:t>tényezők</a:t>
            </a:r>
            <a:r>
              <a:rPr lang="en-US" sz="2200" dirty="0"/>
              <a:t>, </a:t>
            </a:r>
            <a:r>
              <a:rPr lang="hu-HU" sz="2200" dirty="0">
                <a:solidFill>
                  <a:srgbClr val="003144"/>
                </a:solidFill>
              </a:rPr>
              <a:t>A bakteriális tasakban az Actinobacillus actinomycetemcomitans magas %-ban kimutatható.</a:t>
            </a:r>
          </a:p>
          <a:p>
            <a:pPr marL="553621"/>
            <a:r>
              <a:rPr sz="2200" b="1" dirty="0">
                <a:solidFill>
                  <a:srgbClr val="800000"/>
                </a:solidFill>
              </a:rPr>
              <a:t>Locali</a:t>
            </a:r>
            <a:r>
              <a:rPr lang="hu-HU" sz="2200" b="1" dirty="0">
                <a:solidFill>
                  <a:srgbClr val="800000"/>
                </a:solidFill>
              </a:rPr>
              <a:t>zált agresszív </a:t>
            </a:r>
            <a:r>
              <a:rPr sz="2200" b="1" dirty="0">
                <a:solidFill>
                  <a:srgbClr val="800000"/>
                </a:solidFill>
              </a:rPr>
              <a:t>parodontitis (L</a:t>
            </a:r>
            <a:r>
              <a:rPr lang="hu-HU" sz="2200" b="1" dirty="0">
                <a:solidFill>
                  <a:srgbClr val="800000"/>
                </a:solidFill>
              </a:rPr>
              <a:t>A</a:t>
            </a:r>
            <a:r>
              <a:rPr sz="2200" b="1" dirty="0">
                <a:solidFill>
                  <a:srgbClr val="800000"/>
                </a:solidFill>
              </a:rPr>
              <a:t>P) </a:t>
            </a:r>
            <a:r>
              <a:rPr lang="mr-IN" sz="2200" dirty="0"/>
              <a:t>–</a:t>
            </a:r>
            <a:r>
              <a:rPr lang="hu-HU" sz="2200" dirty="0"/>
              <a:t> (régen </a:t>
            </a:r>
            <a:r>
              <a:rPr lang="en-US" sz="2200" dirty="0" err="1"/>
              <a:t>Localizált</a:t>
            </a:r>
            <a:r>
              <a:rPr lang="en-US" sz="2200" dirty="0"/>
              <a:t> </a:t>
            </a:r>
            <a:r>
              <a:rPr lang="en-US" sz="2200" dirty="0" err="1"/>
              <a:t>juvenilis</a:t>
            </a:r>
            <a:r>
              <a:rPr lang="en-US" sz="2200" dirty="0"/>
              <a:t> </a:t>
            </a:r>
            <a:r>
              <a:rPr lang="en-US" sz="2200" dirty="0" err="1"/>
              <a:t>parodontitisnek</a:t>
            </a:r>
            <a:r>
              <a:rPr lang="en-US" sz="2200" dirty="0"/>
              <a:t> (LJP)</a:t>
            </a:r>
            <a:r>
              <a:rPr sz="2200" dirty="0"/>
              <a:t> </a:t>
            </a:r>
            <a:r>
              <a:rPr lang="hu-HU" sz="2200" dirty="0"/>
              <a:t>nevezték) </a:t>
            </a:r>
            <a:r>
              <a:rPr lang="mr-IN" sz="2200" dirty="0"/>
              <a:t>–</a:t>
            </a:r>
            <a:r>
              <a:rPr lang="hu-HU" sz="2200" dirty="0"/>
              <a:t> pubertáns kor körül kezdődik, első molaris</a:t>
            </a:r>
            <a:r>
              <a:rPr sz="2200" dirty="0"/>
              <a:t>-metsző</a:t>
            </a:r>
            <a:r>
              <a:rPr lang="hu-HU" sz="2200" dirty="0"/>
              <a:t>k mellett vertikális</a:t>
            </a:r>
            <a:r>
              <a:rPr sz="2200" dirty="0"/>
              <a:t> csontpusztulás</a:t>
            </a:r>
            <a:r>
              <a:rPr lang="hu-HU" sz="2200" dirty="0"/>
              <a:t>, tapadásveszteség</a:t>
            </a:r>
            <a:endParaRPr sz="2200" dirty="0"/>
          </a:p>
          <a:p>
            <a:pPr marL="553621"/>
            <a:r>
              <a:rPr sz="2200" b="1" dirty="0">
                <a:solidFill>
                  <a:srgbClr val="800000"/>
                </a:solidFill>
              </a:rPr>
              <a:t>Generalizált </a:t>
            </a:r>
            <a:r>
              <a:rPr lang="hu-HU" sz="2200" b="1" dirty="0">
                <a:solidFill>
                  <a:srgbClr val="800000"/>
                </a:solidFill>
              </a:rPr>
              <a:t> agresszív </a:t>
            </a:r>
            <a:r>
              <a:rPr sz="2200" b="1" dirty="0">
                <a:solidFill>
                  <a:srgbClr val="800000"/>
                </a:solidFill>
              </a:rPr>
              <a:t>parodontitis (G</a:t>
            </a:r>
            <a:r>
              <a:rPr lang="hu-HU" sz="2200" b="1" dirty="0">
                <a:solidFill>
                  <a:srgbClr val="800000"/>
                </a:solidFill>
              </a:rPr>
              <a:t>A</a:t>
            </a:r>
            <a:r>
              <a:rPr sz="2200" b="1" dirty="0">
                <a:solidFill>
                  <a:srgbClr val="800000"/>
                </a:solidFill>
              </a:rPr>
              <a:t>P)</a:t>
            </a:r>
            <a:r>
              <a:rPr sz="2200" dirty="0">
                <a:solidFill>
                  <a:srgbClr val="800000"/>
                </a:solidFill>
              </a:rPr>
              <a:t> </a:t>
            </a:r>
            <a:r>
              <a:rPr sz="2200" dirty="0"/>
              <a:t>- </a:t>
            </a:r>
            <a:r>
              <a:rPr lang="en-US" sz="2200" dirty="0"/>
              <a:t>(régen Generalizált juvenilis parodontitisnek (GJP) nevezték) </a:t>
            </a:r>
            <a:r>
              <a:rPr lang="mr-IN" sz="2200" dirty="0"/>
              <a:t>–</a:t>
            </a:r>
            <a:r>
              <a:rPr lang="en-US" sz="2200" dirty="0"/>
              <a:t> 30. </a:t>
            </a:r>
            <a:r>
              <a:rPr lang="en-US" sz="2200" dirty="0" err="1"/>
              <a:t>életév</a:t>
            </a:r>
            <a:r>
              <a:rPr lang="en-US" sz="2200" dirty="0"/>
              <a:t> </a:t>
            </a:r>
            <a:r>
              <a:rPr lang="en-US" sz="2200" dirty="0" err="1"/>
              <a:t>alatt</a:t>
            </a:r>
            <a:r>
              <a:rPr lang="en-US" sz="2200" dirty="0"/>
              <a:t> </a:t>
            </a:r>
            <a:r>
              <a:rPr lang="en-US" sz="2200" dirty="0" err="1"/>
              <a:t>kezdődik</a:t>
            </a:r>
            <a:r>
              <a:rPr lang="en-US" sz="2200" dirty="0"/>
              <a:t>, </a:t>
            </a:r>
            <a:r>
              <a:rPr sz="2200" dirty="0" err="1"/>
              <a:t>legalább</a:t>
            </a:r>
            <a:r>
              <a:rPr sz="2200" dirty="0"/>
              <a:t> 8 fog körül alakul ki 5 mm-nél nagyobb tapadásveszteség, a fogak közül legalább 3 nem első molaris vagy metszőfog</a:t>
            </a:r>
          </a:p>
        </p:txBody>
      </p:sp>
    </p:spTree>
    <p:extLst>
      <p:ext uri="{BB962C8B-B14F-4D97-AF65-F5344CB8AC3E}">
        <p14:creationId xmlns:p14="http://schemas.microsoft.com/office/powerpoint/2010/main" val="3620385464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err="1">
                <a:solidFill>
                  <a:srgbClr val="800000"/>
                </a:solidFill>
              </a:rPr>
              <a:t>Generalizált</a:t>
            </a:r>
            <a:r>
              <a:rPr lang="en-US" sz="3400" b="1" dirty="0">
                <a:solidFill>
                  <a:srgbClr val="800000"/>
                </a:solidFill>
              </a:rPr>
              <a:t>  </a:t>
            </a:r>
            <a:r>
              <a:rPr lang="en-US" sz="3400" b="1" dirty="0" err="1">
                <a:solidFill>
                  <a:srgbClr val="800000"/>
                </a:solidFill>
              </a:rPr>
              <a:t>agresszív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parodontitis</a:t>
            </a:r>
            <a:r>
              <a:rPr lang="en-US" sz="3400" b="1" dirty="0">
                <a:solidFill>
                  <a:srgbClr val="800000"/>
                </a:solidFill>
              </a:rPr>
              <a:t> (GAP)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endParaRPr lang="en-US" sz="3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49" y="2089547"/>
            <a:ext cx="8545435" cy="401835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Kétféle</a:t>
            </a:r>
            <a:r>
              <a:rPr lang="en-US" dirty="0"/>
              <a:t> </a:t>
            </a:r>
            <a:r>
              <a:rPr lang="en-US" dirty="0" err="1"/>
              <a:t>ínyreakció</a:t>
            </a:r>
            <a:r>
              <a:rPr lang="en-US" dirty="0"/>
              <a:t> </a:t>
            </a:r>
            <a:r>
              <a:rPr lang="en-US" dirty="0" err="1"/>
              <a:t>kísérheti</a:t>
            </a:r>
            <a:r>
              <a:rPr lang="en-US" dirty="0"/>
              <a:t>:</a:t>
            </a:r>
          </a:p>
          <a:p>
            <a:pPr lvl="1"/>
            <a:r>
              <a:rPr lang="en-US" b="1" u="sng" dirty="0" err="1">
                <a:solidFill>
                  <a:srgbClr val="800000"/>
                </a:solidFill>
              </a:rPr>
              <a:t>Akut</a:t>
            </a:r>
            <a:r>
              <a:rPr lang="en-US" b="1" u="sng" dirty="0">
                <a:solidFill>
                  <a:srgbClr val="800000"/>
                </a:solidFill>
              </a:rPr>
              <a:t> (</a:t>
            </a:r>
            <a:r>
              <a:rPr lang="en-US" b="1" u="sng" dirty="0" err="1">
                <a:solidFill>
                  <a:srgbClr val="800000"/>
                </a:solidFill>
              </a:rPr>
              <a:t>aktív</a:t>
            </a:r>
            <a:r>
              <a:rPr lang="en-US" b="1" u="sng" dirty="0">
                <a:solidFill>
                  <a:srgbClr val="800000"/>
                </a:solidFill>
              </a:rPr>
              <a:t> </a:t>
            </a:r>
            <a:r>
              <a:rPr lang="en-US" b="1" u="sng" dirty="0" err="1">
                <a:solidFill>
                  <a:srgbClr val="800000"/>
                </a:solidFill>
              </a:rPr>
              <a:t>stádium</a:t>
            </a:r>
            <a:r>
              <a:rPr lang="en-US" b="1" u="sng" dirty="0">
                <a:solidFill>
                  <a:srgbClr val="800000"/>
                </a:solidFill>
              </a:rPr>
              <a:t>): </a:t>
            </a:r>
            <a:r>
              <a:rPr lang="en-US" dirty="0" err="1"/>
              <a:t>íny</a:t>
            </a:r>
            <a:r>
              <a:rPr lang="en-US" dirty="0"/>
              <a:t> </a:t>
            </a:r>
            <a:r>
              <a:rPr lang="en-US" dirty="0" err="1"/>
              <a:t>erősen</a:t>
            </a:r>
            <a:r>
              <a:rPr lang="en-US" dirty="0"/>
              <a:t> </a:t>
            </a:r>
            <a:r>
              <a:rPr lang="en-US" dirty="0" err="1"/>
              <a:t>duzzadt</a:t>
            </a:r>
            <a:r>
              <a:rPr lang="en-US" dirty="0"/>
              <a:t>, </a:t>
            </a:r>
            <a:r>
              <a:rPr lang="en-US" dirty="0" err="1"/>
              <a:t>gyulladt</a:t>
            </a:r>
            <a:r>
              <a:rPr lang="en-US" dirty="0"/>
              <a:t>, </a:t>
            </a:r>
            <a:r>
              <a:rPr lang="en-US" dirty="0" err="1"/>
              <a:t>haragos</a:t>
            </a:r>
            <a:r>
              <a:rPr lang="en-US" dirty="0"/>
              <a:t> </a:t>
            </a:r>
            <a:r>
              <a:rPr lang="en-US" dirty="0" err="1"/>
              <a:t>vörös</a:t>
            </a:r>
            <a:r>
              <a:rPr lang="en-US" dirty="0"/>
              <a:t>, </a:t>
            </a:r>
            <a:r>
              <a:rPr lang="en-US" dirty="0" err="1"/>
              <a:t>legkisebb</a:t>
            </a:r>
            <a:r>
              <a:rPr lang="en-US" dirty="0"/>
              <a:t> </a:t>
            </a:r>
            <a:r>
              <a:rPr lang="en-US" dirty="0" err="1"/>
              <a:t>stimulusra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spontán</a:t>
            </a:r>
            <a:r>
              <a:rPr lang="en-US" dirty="0"/>
              <a:t> </a:t>
            </a:r>
            <a:r>
              <a:rPr lang="en-US" dirty="0" err="1"/>
              <a:t>vérzés</a:t>
            </a:r>
            <a:r>
              <a:rPr lang="en-US" dirty="0"/>
              <a:t>, a </a:t>
            </a:r>
            <a:r>
              <a:rPr lang="en-US" dirty="0" err="1"/>
              <a:t>tasakból</a:t>
            </a:r>
            <a:r>
              <a:rPr lang="en-US" dirty="0"/>
              <a:t> </a:t>
            </a:r>
            <a:r>
              <a:rPr lang="en-US" dirty="0" err="1"/>
              <a:t>híg</a:t>
            </a:r>
            <a:r>
              <a:rPr lang="en-US" dirty="0"/>
              <a:t> </a:t>
            </a:r>
            <a:r>
              <a:rPr lang="en-US" dirty="0" err="1"/>
              <a:t>gennyes</a:t>
            </a:r>
            <a:r>
              <a:rPr lang="en-US" dirty="0"/>
              <a:t> </a:t>
            </a:r>
            <a:r>
              <a:rPr lang="en-US" dirty="0" err="1"/>
              <a:t>váladék</a:t>
            </a:r>
            <a:r>
              <a:rPr lang="en-US" dirty="0"/>
              <a:t> </a:t>
            </a:r>
            <a:r>
              <a:rPr lang="en-US" dirty="0" err="1"/>
              <a:t>ürül</a:t>
            </a:r>
            <a:endParaRPr lang="en-US" dirty="0"/>
          </a:p>
          <a:p>
            <a:pPr lvl="1"/>
            <a:r>
              <a:rPr lang="en-US" b="1" u="sng" dirty="0" err="1">
                <a:solidFill>
                  <a:srgbClr val="800000"/>
                </a:solidFill>
              </a:rPr>
              <a:t>Nyugalmi</a:t>
            </a:r>
            <a:r>
              <a:rPr lang="en-US" b="1" u="sng" dirty="0">
                <a:solidFill>
                  <a:srgbClr val="800000"/>
                </a:solidFill>
              </a:rPr>
              <a:t> </a:t>
            </a:r>
            <a:r>
              <a:rPr lang="en-US" b="1" u="sng" dirty="0" err="1">
                <a:solidFill>
                  <a:srgbClr val="800000"/>
                </a:solidFill>
              </a:rPr>
              <a:t>stádium</a:t>
            </a:r>
            <a:r>
              <a:rPr lang="en-US" b="1" u="sng" dirty="0">
                <a:solidFill>
                  <a:srgbClr val="800000"/>
                </a:solidFill>
              </a:rPr>
              <a:t>: </a:t>
            </a:r>
            <a:r>
              <a:rPr lang="en-US" dirty="0" err="1"/>
              <a:t>íny</a:t>
            </a:r>
            <a:r>
              <a:rPr lang="en-US" dirty="0"/>
              <a:t> </a:t>
            </a:r>
            <a:r>
              <a:rPr lang="en-US" dirty="0" err="1"/>
              <a:t>színe</a:t>
            </a:r>
            <a:r>
              <a:rPr lang="en-US" dirty="0"/>
              <a:t> </a:t>
            </a:r>
            <a:r>
              <a:rPr lang="en-US" dirty="0" err="1"/>
              <a:t>halvány</a:t>
            </a:r>
            <a:r>
              <a:rPr lang="en-US" dirty="0"/>
              <a:t> </a:t>
            </a:r>
            <a:r>
              <a:rPr lang="en-US" dirty="0" err="1"/>
              <a:t>rózsaszín</a:t>
            </a:r>
            <a:r>
              <a:rPr lang="en-US" dirty="0"/>
              <a:t>, </a:t>
            </a:r>
            <a:r>
              <a:rPr lang="en-US" dirty="0" err="1"/>
              <a:t>gyulladás</a:t>
            </a:r>
            <a:r>
              <a:rPr lang="en-US" dirty="0"/>
              <a:t> </a:t>
            </a:r>
            <a:r>
              <a:rPr lang="en-US" dirty="0" err="1"/>
              <a:t>jeleit</a:t>
            </a:r>
            <a:r>
              <a:rPr lang="en-US" dirty="0"/>
              <a:t> </a:t>
            </a:r>
            <a:r>
              <a:rPr lang="en-US" dirty="0" err="1"/>
              <a:t>alig</a:t>
            </a:r>
            <a:r>
              <a:rPr lang="en-US" dirty="0"/>
              <a:t> </a:t>
            </a:r>
            <a:r>
              <a:rPr lang="en-US" dirty="0" err="1"/>
              <a:t>mutatja</a:t>
            </a:r>
            <a:r>
              <a:rPr lang="en-US" dirty="0"/>
              <a:t>, </a:t>
            </a:r>
            <a:r>
              <a:rPr lang="en-US" dirty="0" err="1"/>
              <a:t>szondázáskor</a:t>
            </a:r>
            <a:r>
              <a:rPr lang="en-US" dirty="0"/>
              <a:t> </a:t>
            </a:r>
            <a:r>
              <a:rPr lang="en-US" dirty="0" err="1"/>
              <a:t>mély</a:t>
            </a:r>
            <a:r>
              <a:rPr lang="en-US" dirty="0"/>
              <a:t> </a:t>
            </a:r>
            <a:r>
              <a:rPr lang="en-US" dirty="0" err="1"/>
              <a:t>tasakok</a:t>
            </a:r>
            <a:r>
              <a:rPr lang="en-US" dirty="0"/>
              <a:t> </a:t>
            </a:r>
            <a:r>
              <a:rPr lang="en-US" dirty="0" err="1"/>
              <a:t>találhatók</a:t>
            </a:r>
            <a:endParaRPr lang="en-US" dirty="0"/>
          </a:p>
          <a:p>
            <a:pPr lvl="1"/>
            <a:r>
              <a:rPr lang="en-US" b="1" dirty="0" err="1">
                <a:solidFill>
                  <a:srgbClr val="000090"/>
                </a:solidFill>
              </a:rPr>
              <a:t>Tölcsér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alakú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vertikális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csontpusztulás</a:t>
            </a:r>
            <a:r>
              <a:rPr lang="en-US" dirty="0"/>
              <a:t>, ha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szomszédos</a:t>
            </a:r>
            <a:r>
              <a:rPr lang="en-US" dirty="0"/>
              <a:t> </a:t>
            </a:r>
            <a:r>
              <a:rPr lang="en-US" dirty="0" err="1"/>
              <a:t>fogak</a:t>
            </a:r>
            <a:r>
              <a:rPr lang="en-US" dirty="0"/>
              <a:t> </a:t>
            </a:r>
            <a:r>
              <a:rPr lang="en-US" dirty="0" err="1"/>
              <a:t>mentén</a:t>
            </a:r>
            <a:r>
              <a:rPr lang="en-US" dirty="0"/>
              <a:t> </a:t>
            </a:r>
            <a:r>
              <a:rPr lang="en-US" dirty="0" err="1"/>
              <a:t>alakul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a </a:t>
            </a:r>
            <a:r>
              <a:rPr lang="en-US" dirty="0" err="1"/>
              <a:t>csontpusztulás</a:t>
            </a:r>
            <a:r>
              <a:rPr lang="en-US" dirty="0"/>
              <a:t> </a:t>
            </a:r>
            <a:r>
              <a:rPr lang="en-US" dirty="0" err="1"/>
              <a:t>egybeolvadhat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horizontális</a:t>
            </a:r>
            <a:r>
              <a:rPr lang="en-US" dirty="0"/>
              <a:t> </a:t>
            </a:r>
            <a:r>
              <a:rPr lang="en-US" dirty="0" err="1"/>
              <a:t>csonthiány</a:t>
            </a:r>
            <a:r>
              <a:rPr lang="en-US" dirty="0"/>
              <a:t> </a:t>
            </a:r>
            <a:r>
              <a:rPr lang="en-US" dirty="0" err="1"/>
              <a:t>jön</a:t>
            </a:r>
            <a:r>
              <a:rPr lang="en-US" dirty="0"/>
              <a:t> </a:t>
            </a:r>
            <a:r>
              <a:rPr lang="en-US" dirty="0" err="1"/>
              <a:t>létre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650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Atrophia parodontii (fogágysorvadás)</a:t>
            </a:r>
          </a:p>
        </p:txBody>
      </p:sp>
      <p:sp>
        <p:nvSpPr>
          <p:cNvPr id="373" name="Shape 3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Két formája ismert:</a:t>
            </a:r>
          </a:p>
          <a:p>
            <a:pPr>
              <a:buBlip>
                <a:blip r:embed="rId2"/>
              </a:buBlip>
            </a:pPr>
            <a:r>
              <a:rPr dirty="0"/>
              <a:t>Atrophia praecox (fiatalkori)</a:t>
            </a:r>
          </a:p>
          <a:p>
            <a:pPr>
              <a:buBlip>
                <a:blip r:embed="rId2"/>
              </a:buBlip>
            </a:pPr>
            <a:r>
              <a:rPr dirty="0"/>
              <a:t>Atrophia senilis (öregkori)</a:t>
            </a:r>
          </a:p>
        </p:txBody>
      </p:sp>
      <p:pic>
        <p:nvPicPr>
          <p:cNvPr id="374" name="fogagysorvada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800" y="4402336"/>
            <a:ext cx="3506200" cy="24556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3561198"/>
      </p:ext>
    </p:extLst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453164"/>
          </a:xfrm>
          <a:prstGeom prst="rect">
            <a:avLst/>
          </a:prstGeom>
        </p:spPr>
        <p:txBody>
          <a:bodyPr/>
          <a:lstStyle/>
          <a:p>
            <a:r>
              <a:rPr dirty="0"/>
              <a:t>Atrophia praecox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idx="1"/>
          </p:nvPr>
        </p:nvSpPr>
        <p:spPr>
          <a:xfrm>
            <a:off x="535781" y="1765808"/>
            <a:ext cx="8170664" cy="434209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i="1" u="sng" dirty="0">
                <a:solidFill>
                  <a:srgbClr val="00364A"/>
                </a:solidFill>
              </a:rPr>
              <a:t>Oka:</a:t>
            </a:r>
            <a:r>
              <a:rPr dirty="0"/>
              <a:t> ismeretlen</a:t>
            </a:r>
          </a:p>
          <a:p>
            <a:pPr marL="0" indent="0">
              <a:buNone/>
            </a:pPr>
            <a:r>
              <a:rPr i="1" u="sng" dirty="0">
                <a:solidFill>
                  <a:srgbClr val="004D65"/>
                </a:solidFill>
              </a:rPr>
              <a:t>Hátterében</a:t>
            </a:r>
            <a:r>
              <a:rPr dirty="0"/>
              <a:t> a fogmedernyúlvány vesztibuláris falának hiányos fejlettsége és az íny ellenállóképességének csökkenése van.</a:t>
            </a:r>
          </a:p>
          <a:p>
            <a:pPr marL="0" indent="0">
              <a:buNone/>
            </a:pPr>
            <a:r>
              <a:rPr dirty="0">
                <a:solidFill>
                  <a:srgbClr val="D58400"/>
                </a:solidFill>
              </a:rPr>
              <a:t>A túl erős, vízszintes írányú fogkefehasználat kárt </a:t>
            </a:r>
            <a:r>
              <a:rPr i="1" dirty="0">
                <a:solidFill>
                  <a:srgbClr val="A96800"/>
                </a:solidFill>
              </a:rPr>
              <a:t>okoz:</a:t>
            </a:r>
            <a:r>
              <a:rPr dirty="0"/>
              <a:t> az íny a csonttal nem borított cementről idő előtt lehúzódik             az íny nem képes úgy regenerálódni, mint a bőségesebb vérellátással rendelkező, normálisan fejlett csontott fedő íny.</a:t>
            </a:r>
          </a:p>
        </p:txBody>
      </p:sp>
      <p:sp>
        <p:nvSpPr>
          <p:cNvPr id="378" name="Shape 378"/>
          <p:cNvSpPr/>
          <p:nvPr/>
        </p:nvSpPr>
        <p:spPr>
          <a:xfrm>
            <a:off x="3188742" y="4670227"/>
            <a:ext cx="598289" cy="375047"/>
          </a:xfrm>
          <a:prstGeom prst="rightArrow">
            <a:avLst>
              <a:gd name="adj1" fmla="val 32000"/>
              <a:gd name="adj2" fmla="val 104762"/>
            </a:avLst>
          </a:prstGeom>
          <a:blipFill>
            <a:blip r:embed="rId3"/>
          </a:blip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>
                <a:solidFill>
                  <a:srgbClr val="477C43"/>
                </a:solidFill>
                <a:latin typeface="+mj-lt"/>
                <a:ea typeface="+mj-ea"/>
                <a:cs typeface="+mj-cs"/>
                <a:sym typeface="Marker Fel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67932"/>
      </p:ext>
    </p:extLst>
  </p:cSld>
  <p:clrMapOvr>
    <a:masterClrMapping/>
  </p:clrMapOvr>
  <p:transition spd="slow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Klinikai megjelenése:</a:t>
            </a:r>
          </a:p>
        </p:txBody>
      </p:sp>
      <p:sp>
        <p:nvSpPr>
          <p:cNvPr id="381" name="Shape 3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67921" indent="-457200">
              <a:buFont typeface="Arial"/>
              <a:buChar char="•"/>
            </a:pPr>
            <a:r>
              <a:rPr dirty="0"/>
              <a:t>gyulladásmentes íny,</a:t>
            </a:r>
          </a:p>
          <a:p>
            <a:pPr marL="667921" indent="-457200">
              <a:buFont typeface="Arial"/>
              <a:buChar char="•"/>
            </a:pPr>
            <a:r>
              <a:rPr dirty="0"/>
              <a:t>tasakhiány,</a:t>
            </a:r>
          </a:p>
          <a:p>
            <a:pPr marL="667921" indent="-457200">
              <a:buFont typeface="Arial"/>
              <a:buChar char="•"/>
            </a:pPr>
            <a:r>
              <a:rPr dirty="0"/>
              <a:t>ínypapillák épsége,</a:t>
            </a:r>
          </a:p>
          <a:p>
            <a:pPr marL="667921" indent="-457200">
              <a:buFont typeface="Arial"/>
              <a:buChar char="•"/>
            </a:pPr>
            <a:r>
              <a:rPr dirty="0"/>
              <a:t>a fogak tökéletes rögzítettsége,</a:t>
            </a:r>
          </a:p>
          <a:p>
            <a:pPr marL="667921" indent="-457200">
              <a:buFont typeface="Arial"/>
              <a:buChar char="•"/>
            </a:pPr>
            <a:r>
              <a:rPr b="1" dirty="0">
                <a:solidFill>
                  <a:srgbClr val="800000"/>
                </a:solidFill>
              </a:rPr>
              <a:t>a fognyaki cement szabaddá válása - a fognyaki rész érzékeny</a:t>
            </a:r>
          </a:p>
        </p:txBody>
      </p:sp>
    </p:spTree>
    <p:extLst>
      <p:ext uri="{BB962C8B-B14F-4D97-AF65-F5344CB8AC3E}">
        <p14:creationId xmlns:p14="http://schemas.microsoft.com/office/powerpoint/2010/main" val="2827998177"/>
      </p:ext>
    </p:extLst>
  </p:cSld>
  <p:clrMapOvr>
    <a:masterClrMapping/>
  </p:clrMapOvr>
  <p:transition spd="slow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Atrophia senilis</a:t>
            </a:r>
          </a:p>
        </p:txBody>
      </p:sp>
      <p:sp>
        <p:nvSpPr>
          <p:cNvPr id="384" name="Shape 384"/>
          <p:cNvSpPr>
            <a:spLocks noGrp="1"/>
          </p:cNvSpPr>
          <p:nvPr>
            <p:ph type="body" idx="1"/>
          </p:nvPr>
        </p:nvSpPr>
        <p:spPr>
          <a:xfrm>
            <a:off x="517922" y="1843256"/>
            <a:ext cx="8134945" cy="449197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53621"/>
            <a:r>
              <a:rPr dirty="0"/>
              <a:t>A szervezet </a:t>
            </a:r>
            <a:r>
              <a:rPr dirty="0">
                <a:solidFill>
                  <a:srgbClr val="561029"/>
                </a:solidFill>
              </a:rPr>
              <a:t>általános involúciójának</a:t>
            </a:r>
            <a:r>
              <a:rPr dirty="0"/>
              <a:t> részjelensége</a:t>
            </a:r>
          </a:p>
          <a:p>
            <a:pPr marL="553621"/>
            <a:r>
              <a:rPr dirty="0"/>
              <a:t>Az íny szorosan tapad, de nem a fog nyakán, hanem annak gyökerén.</a:t>
            </a:r>
          </a:p>
          <a:p>
            <a:pPr marL="553621"/>
            <a:r>
              <a:rPr dirty="0"/>
              <a:t>Az íny gyulladásmentes, egyenes lefutású, és a fogközök szabadok, a fogak rögzítettsége kielégítő.</a:t>
            </a:r>
          </a:p>
          <a:p>
            <a:pPr marL="553621"/>
            <a:r>
              <a:rPr dirty="0"/>
              <a:t>Rtg-nen: horizontális irányú fogágypusztulást látni: a csontgerendák elvékonyodtak, a velőüregek tágabbak (osteoporosis).</a:t>
            </a:r>
          </a:p>
        </p:txBody>
      </p:sp>
    </p:spTree>
    <p:extLst>
      <p:ext uri="{BB962C8B-B14F-4D97-AF65-F5344CB8AC3E}">
        <p14:creationId xmlns:p14="http://schemas.microsoft.com/office/powerpoint/2010/main" val="1859917599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65" y="178594"/>
            <a:ext cx="8287677" cy="1651992"/>
          </a:xfrm>
        </p:spPr>
        <p:txBody>
          <a:bodyPr/>
          <a:lstStyle/>
          <a:p>
            <a:r>
              <a:rPr lang="en-US" b="1" u="sng" dirty="0">
                <a:solidFill>
                  <a:srgbClr val="9A244F"/>
                </a:solidFill>
              </a:rPr>
              <a:t>PARODONTIUM ABSCESSUSAI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Felosztása</a:t>
            </a:r>
            <a:r>
              <a:rPr lang="en-US" dirty="0"/>
              <a:t>:</a:t>
            </a:r>
          </a:p>
          <a:p>
            <a:r>
              <a:rPr lang="en-US" dirty="0"/>
              <a:t>1. </a:t>
            </a:r>
            <a:r>
              <a:rPr lang="en-US" dirty="0" err="1"/>
              <a:t>hova</a:t>
            </a:r>
            <a:r>
              <a:rPr lang="en-US" dirty="0"/>
              <a:t> </a:t>
            </a:r>
            <a:r>
              <a:rPr lang="en-US" dirty="0" err="1"/>
              <a:t>lokalizálódik</a:t>
            </a:r>
            <a:r>
              <a:rPr lang="en-US" dirty="0"/>
              <a:t> (</a:t>
            </a:r>
            <a:r>
              <a:rPr lang="en-US" dirty="0" err="1"/>
              <a:t>parodontalis</a:t>
            </a:r>
            <a:r>
              <a:rPr lang="en-US" dirty="0"/>
              <a:t>, </a:t>
            </a:r>
            <a:r>
              <a:rPr lang="en-US" dirty="0" err="1"/>
              <a:t>gingivalis</a:t>
            </a:r>
            <a:r>
              <a:rPr lang="en-US" dirty="0"/>
              <a:t>, </a:t>
            </a:r>
            <a:r>
              <a:rPr lang="en-US" dirty="0" err="1"/>
              <a:t>perikoronális</a:t>
            </a:r>
            <a:r>
              <a:rPr lang="en-US" dirty="0"/>
              <a:t>)</a:t>
            </a:r>
          </a:p>
          <a:p>
            <a:r>
              <a:rPr lang="en-US" dirty="0"/>
              <a:t>2. </a:t>
            </a:r>
            <a:r>
              <a:rPr lang="en-US" dirty="0" err="1"/>
              <a:t>acut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chronicus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kiterjedése</a:t>
            </a:r>
            <a:r>
              <a:rPr lang="en-US" dirty="0"/>
              <a:t>: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fognál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946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Acut</a:t>
            </a:r>
            <a:r>
              <a:rPr lang="en-US" dirty="0"/>
              <a:t> </a:t>
            </a:r>
            <a:r>
              <a:rPr lang="en-US" dirty="0" err="1"/>
              <a:t>parodontális</a:t>
            </a:r>
            <a:r>
              <a:rPr lang="en-US" dirty="0"/>
              <a:t> </a:t>
            </a:r>
            <a:r>
              <a:rPr lang="en-US" dirty="0" err="1"/>
              <a:t>tályog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886" y="2089547"/>
            <a:ext cx="7929548" cy="442209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ínytasakban</a:t>
            </a:r>
            <a:r>
              <a:rPr lang="en-US" sz="2200" dirty="0"/>
              <a:t> a </a:t>
            </a:r>
            <a:r>
              <a:rPr lang="en-US" sz="2200" dirty="0" err="1"/>
              <a:t>foggyökér</a:t>
            </a:r>
            <a:r>
              <a:rPr lang="en-US" sz="2200" dirty="0"/>
              <a:t> </a:t>
            </a:r>
            <a:r>
              <a:rPr lang="en-US" sz="2200" dirty="0" err="1"/>
              <a:t>mentén</a:t>
            </a:r>
            <a:r>
              <a:rPr lang="en-US" sz="2200" dirty="0"/>
              <a:t> </a:t>
            </a:r>
            <a:r>
              <a:rPr lang="en-US" sz="2200" dirty="0" err="1"/>
              <a:t>kialakuló</a:t>
            </a:r>
            <a:r>
              <a:rPr lang="en-US" sz="2200" dirty="0"/>
              <a:t> </a:t>
            </a:r>
            <a:r>
              <a:rPr lang="en-US" sz="2200" dirty="0" err="1"/>
              <a:t>gennygyülem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íny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érintett</a:t>
            </a:r>
            <a:r>
              <a:rPr lang="en-US" sz="2200" dirty="0"/>
              <a:t> </a:t>
            </a:r>
            <a:r>
              <a:rPr lang="en-US" sz="2200" dirty="0" err="1"/>
              <a:t>fogak</a:t>
            </a:r>
            <a:r>
              <a:rPr lang="en-US" sz="2200" dirty="0"/>
              <a:t> </a:t>
            </a:r>
            <a:r>
              <a:rPr lang="en-US" sz="2200" dirty="0" err="1"/>
              <a:t>mentén</a:t>
            </a:r>
            <a:r>
              <a:rPr lang="en-US" sz="2200" dirty="0"/>
              <a:t> </a:t>
            </a:r>
            <a:r>
              <a:rPr lang="en-US" sz="2200" dirty="0" err="1"/>
              <a:t>duzzadt</a:t>
            </a:r>
            <a:r>
              <a:rPr lang="en-US" sz="2200" dirty="0"/>
              <a:t>, </a:t>
            </a:r>
            <a:r>
              <a:rPr lang="en-US" sz="2200" dirty="0" err="1"/>
              <a:t>színe</a:t>
            </a:r>
            <a:r>
              <a:rPr lang="en-US" sz="2200" dirty="0"/>
              <a:t> </a:t>
            </a:r>
            <a:r>
              <a:rPr lang="en-US" sz="2200" dirty="0" err="1"/>
              <a:t>haragos</a:t>
            </a:r>
            <a:r>
              <a:rPr lang="en-US" sz="2200" dirty="0"/>
              <a:t> </a:t>
            </a:r>
            <a:r>
              <a:rPr lang="en-US" sz="2200" dirty="0" err="1"/>
              <a:t>vörös</a:t>
            </a:r>
            <a:r>
              <a:rPr lang="en-US" sz="2200" dirty="0"/>
              <a:t>, </a:t>
            </a:r>
            <a:r>
              <a:rPr lang="en-US" sz="2200" dirty="0" err="1"/>
              <a:t>felszíne</a:t>
            </a:r>
            <a:r>
              <a:rPr lang="en-US" sz="2200" dirty="0"/>
              <a:t> </a:t>
            </a:r>
            <a:r>
              <a:rPr lang="en-US" sz="2200" dirty="0" err="1"/>
              <a:t>elsimult</a:t>
            </a:r>
            <a:r>
              <a:rPr lang="en-US" sz="2200" dirty="0"/>
              <a:t>.</a:t>
            </a:r>
          </a:p>
          <a:p>
            <a:pPr>
              <a:lnSpc>
                <a:spcPct val="70000"/>
              </a:lnSpc>
            </a:pPr>
            <a:r>
              <a:rPr lang="en-US" sz="2200" dirty="0" err="1"/>
              <a:t>Nyomásra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ínyszél</a:t>
            </a:r>
            <a:r>
              <a:rPr lang="en-US" sz="2200" dirty="0"/>
              <a:t> </a:t>
            </a:r>
            <a:r>
              <a:rPr lang="en-US" sz="2200" dirty="0" err="1"/>
              <a:t>mentén</a:t>
            </a:r>
            <a:r>
              <a:rPr lang="en-US" sz="2200" dirty="0"/>
              <a:t> </a:t>
            </a:r>
            <a:r>
              <a:rPr lang="en-US" sz="2200" dirty="0" err="1"/>
              <a:t>genny</a:t>
            </a:r>
            <a:r>
              <a:rPr lang="en-US" sz="2200" dirty="0"/>
              <a:t> </a:t>
            </a:r>
            <a:r>
              <a:rPr lang="en-US" sz="2200" dirty="0" err="1"/>
              <a:t>préselhető</a:t>
            </a:r>
            <a:r>
              <a:rPr lang="en-US" sz="2200" dirty="0"/>
              <a:t> </a:t>
            </a:r>
            <a:r>
              <a:rPr lang="en-US" sz="2200" dirty="0" err="1"/>
              <a:t>ki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 err="1"/>
              <a:t>Tompa</a:t>
            </a:r>
            <a:r>
              <a:rPr lang="en-US" sz="2200" dirty="0"/>
              <a:t> </a:t>
            </a:r>
            <a:r>
              <a:rPr lang="en-US" sz="2200" dirty="0" err="1"/>
              <a:t>bizonytalan</a:t>
            </a:r>
            <a:r>
              <a:rPr lang="en-US" sz="2200" dirty="0"/>
              <a:t> </a:t>
            </a:r>
            <a:r>
              <a:rPr lang="en-US" sz="2200" dirty="0" err="1"/>
              <a:t>fájdalom</a:t>
            </a:r>
            <a:r>
              <a:rPr lang="en-US" sz="2200" dirty="0"/>
              <a:t>, </a:t>
            </a:r>
            <a:r>
              <a:rPr lang="en-US" sz="2200" dirty="0" err="1"/>
              <a:t>oldalirányú</a:t>
            </a:r>
            <a:r>
              <a:rPr lang="en-US" sz="2200" dirty="0"/>
              <a:t> </a:t>
            </a:r>
            <a:r>
              <a:rPr lang="en-US" sz="2200" dirty="0" err="1"/>
              <a:t>kopogtatási</a:t>
            </a:r>
            <a:r>
              <a:rPr lang="en-US" sz="2200" dirty="0"/>
              <a:t> </a:t>
            </a:r>
            <a:r>
              <a:rPr lang="en-US" sz="2200" dirty="0" err="1"/>
              <a:t>érzékenység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/>
              <a:t>A fog </a:t>
            </a:r>
            <a:r>
              <a:rPr lang="en-US" sz="2200" dirty="0" err="1"/>
              <a:t>mozgathatóvá</a:t>
            </a:r>
            <a:r>
              <a:rPr lang="en-US" sz="2200" dirty="0"/>
              <a:t> </a:t>
            </a:r>
            <a:r>
              <a:rPr lang="en-US" sz="2200" dirty="0" err="1"/>
              <a:t>válik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/>
              <a:t>Ha a </a:t>
            </a:r>
            <a:r>
              <a:rPr lang="en-US" sz="2200" dirty="0" err="1"/>
              <a:t>gyulladás</a:t>
            </a:r>
            <a:r>
              <a:rPr lang="en-US" sz="2200" dirty="0"/>
              <a:t> </a:t>
            </a:r>
            <a:r>
              <a:rPr lang="en-US" sz="2200" dirty="0" err="1"/>
              <a:t>nagyobb</a:t>
            </a:r>
            <a:r>
              <a:rPr lang="en-US" sz="2200" dirty="0"/>
              <a:t> </a:t>
            </a:r>
            <a:r>
              <a:rPr lang="en-US" sz="2200" dirty="0" err="1"/>
              <a:t>felszínre</a:t>
            </a:r>
            <a:r>
              <a:rPr lang="en-US" sz="2200" dirty="0"/>
              <a:t> </a:t>
            </a:r>
            <a:r>
              <a:rPr lang="en-US" sz="2200" dirty="0" err="1"/>
              <a:t>terjed</a:t>
            </a:r>
            <a:r>
              <a:rPr lang="en-US" sz="2200" dirty="0"/>
              <a:t>, a fog </a:t>
            </a:r>
            <a:r>
              <a:rPr lang="en-US" sz="2200" dirty="0" err="1"/>
              <a:t>kiemelkedhet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alveolusból</a:t>
            </a:r>
            <a:r>
              <a:rPr lang="en-US" sz="2200" dirty="0"/>
              <a:t>,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ráharapáskor</a:t>
            </a:r>
            <a:r>
              <a:rPr lang="en-US" sz="2200" dirty="0"/>
              <a:t> </a:t>
            </a:r>
            <a:r>
              <a:rPr lang="en-US" sz="2200" dirty="0" err="1"/>
              <a:t>fájdalmas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 err="1"/>
              <a:t>Kezelés</a:t>
            </a:r>
            <a:r>
              <a:rPr lang="en-US" sz="2200" dirty="0"/>
              <a:t> </a:t>
            </a:r>
            <a:r>
              <a:rPr lang="en-US" sz="2200" dirty="0" err="1"/>
              <a:t>hiányában</a:t>
            </a:r>
            <a:r>
              <a:rPr lang="en-US" sz="2200" dirty="0"/>
              <a:t> </a:t>
            </a:r>
            <a:r>
              <a:rPr lang="mr-IN" sz="2200" dirty="0"/>
              <a:t>–</a:t>
            </a:r>
            <a:r>
              <a:rPr lang="en-US" sz="2200" dirty="0" err="1"/>
              <a:t>krónikussá</a:t>
            </a:r>
            <a:r>
              <a:rPr lang="en-US" sz="2200" dirty="0"/>
              <a:t> </a:t>
            </a:r>
            <a:r>
              <a:rPr lang="en-US" sz="2200" dirty="0" err="1"/>
              <a:t>válhat</a:t>
            </a:r>
            <a:r>
              <a:rPr lang="en-US" sz="2200" dirty="0"/>
              <a:t> </a:t>
            </a:r>
            <a:r>
              <a:rPr lang="mr-IN" sz="2200" dirty="0"/>
              <a:t>–</a:t>
            </a:r>
            <a:r>
              <a:rPr lang="en-US" sz="2200" dirty="0"/>
              <a:t> </a:t>
            </a:r>
            <a:r>
              <a:rPr lang="en-US" sz="2200" dirty="0" err="1"/>
              <a:t>sipoly</a:t>
            </a:r>
            <a:r>
              <a:rPr lang="en-US" sz="2200" dirty="0"/>
              <a:t> </a:t>
            </a:r>
            <a:r>
              <a:rPr lang="en-US" sz="2200" dirty="0" err="1"/>
              <a:t>képződik</a:t>
            </a:r>
            <a:r>
              <a:rPr lang="en-US" sz="2200" dirty="0"/>
              <a:t> </a:t>
            </a:r>
            <a:r>
              <a:rPr lang="mr-IN" sz="2200" dirty="0"/>
              <a:t>–</a:t>
            </a:r>
            <a:r>
              <a:rPr lang="en-US" sz="2200" dirty="0"/>
              <a:t> </a:t>
            </a:r>
            <a:r>
              <a:rPr lang="en-US" sz="2200" dirty="0" err="1"/>
              <a:t>így</a:t>
            </a:r>
            <a:r>
              <a:rPr lang="en-US" sz="2200" dirty="0"/>
              <a:t> </a:t>
            </a:r>
            <a:r>
              <a:rPr lang="en-US" sz="2200" dirty="0" err="1"/>
              <a:t>tünetmentes</a:t>
            </a:r>
            <a:r>
              <a:rPr lang="en-US" sz="2200" dirty="0"/>
              <a:t> is </a:t>
            </a:r>
            <a:r>
              <a:rPr lang="en-US" sz="2200" dirty="0" err="1"/>
              <a:t>lehet</a:t>
            </a:r>
            <a:r>
              <a:rPr lang="en-US" sz="2200" dirty="0"/>
              <a:t>, </a:t>
            </a:r>
            <a:r>
              <a:rPr lang="en-US" sz="2200" dirty="0" err="1"/>
              <a:t>míg</a:t>
            </a:r>
            <a:r>
              <a:rPr lang="en-US" sz="2200" dirty="0"/>
              <a:t> el </a:t>
            </a:r>
            <a:r>
              <a:rPr lang="en-US" sz="2200" dirty="0" err="1"/>
              <a:t>nem</a:t>
            </a:r>
            <a:r>
              <a:rPr lang="en-US" sz="2200" dirty="0"/>
              <a:t> </a:t>
            </a:r>
            <a:r>
              <a:rPr lang="en-US" sz="2200" dirty="0" err="1"/>
              <a:t>záródik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026775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Acut</a:t>
            </a:r>
            <a:r>
              <a:rPr lang="en-US" dirty="0"/>
              <a:t> </a:t>
            </a:r>
            <a:r>
              <a:rPr lang="en-US" dirty="0" err="1"/>
              <a:t>parodontális</a:t>
            </a:r>
            <a:r>
              <a:rPr lang="en-US" dirty="0"/>
              <a:t> </a:t>
            </a:r>
            <a:r>
              <a:rPr lang="en-US" dirty="0" err="1"/>
              <a:t>tályog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Lehet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solidFill>
                  <a:srgbClr val="800000"/>
                </a:solidFill>
              </a:rPr>
              <a:t>Parodontitissel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összefüggő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krónikus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agresszív</a:t>
            </a:r>
            <a:r>
              <a:rPr lang="en-US" dirty="0"/>
              <a:t> </a:t>
            </a:r>
            <a:r>
              <a:rPr lang="en-US" dirty="0" err="1"/>
              <a:t>fogágygyulladás</a:t>
            </a:r>
            <a:r>
              <a:rPr lang="en-US" dirty="0"/>
              <a:t> </a:t>
            </a:r>
            <a:r>
              <a:rPr lang="en-US" dirty="0" err="1"/>
              <a:t>fellángolásának</a:t>
            </a:r>
            <a:r>
              <a:rPr lang="en-US" dirty="0"/>
              <a:t> </a:t>
            </a:r>
            <a:r>
              <a:rPr lang="en-US" dirty="0" err="1"/>
              <a:t>gyakori</a:t>
            </a:r>
            <a:r>
              <a:rPr lang="en-US" dirty="0"/>
              <a:t> </a:t>
            </a:r>
            <a:r>
              <a:rPr lang="en-US" dirty="0" err="1"/>
              <a:t>kísérője</a:t>
            </a:r>
            <a:endParaRPr lang="en-US" dirty="0"/>
          </a:p>
          <a:p>
            <a:pPr lvl="1"/>
            <a:r>
              <a:rPr lang="en-US" dirty="0" err="1">
                <a:solidFill>
                  <a:srgbClr val="800000"/>
                </a:solidFill>
              </a:rPr>
              <a:t>Parodontitissel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nem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összefüggő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külső</a:t>
            </a:r>
            <a:r>
              <a:rPr lang="en-US" dirty="0"/>
              <a:t> </a:t>
            </a:r>
            <a:r>
              <a:rPr lang="en-US" dirty="0" err="1"/>
              <a:t>helyi</a:t>
            </a:r>
            <a:r>
              <a:rPr lang="en-US" dirty="0"/>
              <a:t> </a:t>
            </a:r>
            <a:r>
              <a:rPr lang="en-US" dirty="0" err="1"/>
              <a:t>tényező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dirty="0" err="1"/>
              <a:t>alakul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sz="2000" dirty="0" err="1"/>
              <a:t>idegentest</a:t>
            </a:r>
            <a:r>
              <a:rPr lang="en-US" sz="2000" dirty="0"/>
              <a:t> </a:t>
            </a:r>
            <a:r>
              <a:rPr lang="en-US" sz="2000" dirty="0" err="1"/>
              <a:t>beékelődik</a:t>
            </a:r>
            <a:r>
              <a:rPr lang="en-US" sz="2000" dirty="0"/>
              <a:t> a </a:t>
            </a:r>
            <a:r>
              <a:rPr lang="en-US" sz="2000" dirty="0" err="1"/>
              <a:t>gingivalis</a:t>
            </a:r>
            <a:r>
              <a:rPr lang="en-US" sz="2000" dirty="0"/>
              <a:t> </a:t>
            </a:r>
            <a:r>
              <a:rPr lang="en-US" sz="2000" dirty="0" err="1"/>
              <a:t>sulcusba</a:t>
            </a:r>
            <a:r>
              <a:rPr lang="en-US" sz="2000" dirty="0"/>
              <a:t> </a:t>
            </a:r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dirty="0" err="1"/>
              <a:t>ínytasakba</a:t>
            </a:r>
            <a:r>
              <a:rPr lang="en-US" sz="2000" dirty="0"/>
              <a:t> (</a:t>
            </a:r>
            <a:r>
              <a:rPr lang="en-US" sz="2000" dirty="0" err="1"/>
              <a:t>pl</a:t>
            </a:r>
            <a:r>
              <a:rPr lang="en-US" sz="2000" dirty="0"/>
              <a:t> </a:t>
            </a:r>
            <a:r>
              <a:rPr lang="en-US" sz="2000" dirty="0" err="1"/>
              <a:t>szájhigiénés</a:t>
            </a:r>
            <a:r>
              <a:rPr lang="en-US" sz="2000" dirty="0"/>
              <a:t> </a:t>
            </a:r>
            <a:r>
              <a:rPr lang="en-US" sz="2000" dirty="0" err="1"/>
              <a:t>eszköz</a:t>
            </a:r>
            <a:r>
              <a:rPr lang="en-US" sz="2000" dirty="0"/>
              <a:t>, </a:t>
            </a:r>
            <a:r>
              <a:rPr lang="en-US" sz="2000" dirty="0" err="1"/>
              <a:t>ételrészecske</a:t>
            </a:r>
            <a:r>
              <a:rPr lang="en-US" sz="2000" dirty="0"/>
              <a:t>, </a:t>
            </a:r>
            <a:r>
              <a:rPr lang="en-US" sz="2000" dirty="0" err="1"/>
              <a:t>ragasztócement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63882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xfrm>
            <a:off x="1902023" y="285750"/>
            <a:ext cx="7358063" cy="1446609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Parodontitis (fogágygyulladás)</a:t>
            </a:r>
          </a:p>
        </p:txBody>
      </p:sp>
      <p:sp>
        <p:nvSpPr>
          <p:cNvPr id="358" name="Shape 358"/>
          <p:cNvSpPr>
            <a:spLocks noGrp="1"/>
          </p:cNvSpPr>
          <p:nvPr>
            <p:ph type="body" idx="1"/>
          </p:nvPr>
        </p:nvSpPr>
        <p:spPr>
          <a:xfrm>
            <a:off x="216839" y="1991320"/>
            <a:ext cx="7434461" cy="469701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lvl="6" indent="1607287" algn="ctr">
              <a:spcBef>
                <a:spcPts val="2250"/>
              </a:spcBef>
              <a:buNone/>
            </a:pPr>
            <a:r>
              <a:rPr dirty="0"/>
              <a:t>Amikor az ínygyulladás a gyökérhártyára és a processus alveolarisra is ráterjed.</a:t>
            </a:r>
          </a:p>
          <a:p>
            <a:pPr marL="0" indent="0">
              <a:buNone/>
            </a:pPr>
            <a:r>
              <a:rPr b="1" u="sng" dirty="0"/>
              <a:t>Tünetek:</a:t>
            </a:r>
          </a:p>
          <a:p>
            <a:pPr>
              <a:buBlip>
                <a:blip r:embed="rId2"/>
              </a:buBlip>
            </a:pPr>
            <a:r>
              <a:rPr dirty="0"/>
              <a:t>ínyduzzanat, ínyvérzés</a:t>
            </a:r>
          </a:p>
          <a:p>
            <a:pPr>
              <a:buBlip>
                <a:blip r:embed="rId2"/>
              </a:buBlip>
            </a:pPr>
            <a:r>
              <a:rPr dirty="0"/>
              <a:t>az alveolus csontperemének felszívódása</a:t>
            </a:r>
          </a:p>
          <a:p>
            <a:pPr>
              <a:buBlip>
                <a:blip r:embed="rId2"/>
              </a:buBlip>
            </a:pPr>
            <a:r>
              <a:rPr dirty="0"/>
              <a:t>tasak- és váladékképződés</a:t>
            </a:r>
          </a:p>
          <a:p>
            <a:pPr>
              <a:buBlip>
                <a:blip r:embed="rId2"/>
              </a:buBlip>
            </a:pPr>
            <a:r>
              <a:rPr dirty="0"/>
              <a:t>fogkő lerakódás</a:t>
            </a:r>
            <a:r>
              <a:rPr lang="hu-HU" dirty="0"/>
              <a:t>, fog mobilitás, fog vándorlás</a:t>
            </a:r>
            <a:endParaRPr dirty="0"/>
          </a:p>
        </p:txBody>
      </p:sp>
      <p:pic>
        <p:nvPicPr>
          <p:cNvPr id="359" name="parodontoph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050" y="2401971"/>
            <a:ext cx="1782864" cy="2093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parodontoph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24846" cy="24782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9868302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7-03-28 - 0.1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478"/>
            <a:ext cx="9144000" cy="66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1886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Gingivális</a:t>
            </a:r>
            <a:r>
              <a:rPr lang="en-US" dirty="0"/>
              <a:t> </a:t>
            </a:r>
            <a:r>
              <a:rPr lang="en-US" dirty="0" err="1"/>
              <a:t>abscessus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Gyorsan</a:t>
            </a:r>
            <a:r>
              <a:rPr lang="en-US" dirty="0"/>
              <a:t> </a:t>
            </a:r>
            <a:r>
              <a:rPr lang="en-US" dirty="0" err="1"/>
              <a:t>kifejlődő</a:t>
            </a:r>
            <a:r>
              <a:rPr lang="en-US" dirty="0"/>
              <a:t>, </a:t>
            </a:r>
            <a:r>
              <a:rPr lang="en-US" dirty="0" err="1"/>
              <a:t>fájdalmas</a:t>
            </a:r>
            <a:r>
              <a:rPr lang="en-US" dirty="0"/>
              <a:t> </a:t>
            </a:r>
            <a:r>
              <a:rPr lang="en-US" dirty="0" err="1"/>
              <a:t>duzzanat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ínyeben</a:t>
            </a:r>
            <a:endParaRPr lang="en-US" dirty="0"/>
          </a:p>
          <a:p>
            <a:r>
              <a:rPr lang="en-US" dirty="0" err="1"/>
              <a:t>Ép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körülmények</a:t>
            </a:r>
            <a:r>
              <a:rPr lang="en-US" dirty="0"/>
              <a:t> </a:t>
            </a:r>
            <a:r>
              <a:rPr lang="en-US" dirty="0" err="1"/>
              <a:t>között</a:t>
            </a:r>
            <a:r>
              <a:rPr lang="en-US" dirty="0"/>
              <a:t> </a:t>
            </a:r>
            <a:r>
              <a:rPr lang="en-US" dirty="0" err="1"/>
              <a:t>alakul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ínyt</a:t>
            </a:r>
            <a:r>
              <a:rPr lang="en-US" dirty="0"/>
              <a:t> </a:t>
            </a:r>
            <a:r>
              <a:rPr lang="en-US" dirty="0" err="1"/>
              <a:t>érő</a:t>
            </a:r>
            <a:r>
              <a:rPr lang="en-US" dirty="0"/>
              <a:t> </a:t>
            </a:r>
            <a:r>
              <a:rPr lang="en-US" dirty="0" err="1"/>
              <a:t>valamilyen</a:t>
            </a:r>
            <a:r>
              <a:rPr lang="en-US" dirty="0"/>
              <a:t> </a:t>
            </a:r>
            <a:r>
              <a:rPr lang="en-US" dirty="0" err="1"/>
              <a:t>mechanikai</a:t>
            </a:r>
            <a:r>
              <a:rPr lang="en-US" dirty="0"/>
              <a:t> </a:t>
            </a:r>
            <a:r>
              <a:rPr lang="en-US" dirty="0" err="1"/>
              <a:t>behatás</a:t>
            </a:r>
            <a:r>
              <a:rPr lang="en-US" dirty="0"/>
              <a:t> </a:t>
            </a:r>
            <a:r>
              <a:rPr lang="en-US" dirty="0" err="1"/>
              <a:t>következménye</a:t>
            </a:r>
            <a:endParaRPr lang="en-US" dirty="0"/>
          </a:p>
          <a:p>
            <a:r>
              <a:rPr lang="en-US" dirty="0" err="1"/>
              <a:t>Íny</a:t>
            </a:r>
            <a:r>
              <a:rPr lang="en-US" dirty="0"/>
              <a:t> </a:t>
            </a:r>
            <a:r>
              <a:rPr lang="en-US" dirty="0" err="1"/>
              <a:t>színe</a:t>
            </a:r>
            <a:r>
              <a:rPr lang="en-US" dirty="0"/>
              <a:t> </a:t>
            </a:r>
            <a:r>
              <a:rPr lang="en-US" dirty="0" err="1"/>
              <a:t>haragos</a:t>
            </a:r>
            <a:r>
              <a:rPr lang="en-US" dirty="0"/>
              <a:t> </a:t>
            </a:r>
            <a:r>
              <a:rPr lang="en-US" dirty="0" err="1"/>
              <a:t>vörös</a:t>
            </a:r>
            <a:r>
              <a:rPr lang="en-US" dirty="0"/>
              <a:t>, </a:t>
            </a:r>
            <a:r>
              <a:rPr lang="en-US" dirty="0" err="1"/>
              <a:t>felszíne</a:t>
            </a:r>
            <a:r>
              <a:rPr lang="en-US" dirty="0"/>
              <a:t> </a:t>
            </a:r>
            <a:r>
              <a:rPr lang="en-US" dirty="0" err="1"/>
              <a:t>sima</a:t>
            </a:r>
            <a:r>
              <a:rPr lang="en-US" dirty="0"/>
              <a:t>, </a:t>
            </a:r>
            <a:r>
              <a:rPr lang="en-US" dirty="0" err="1"/>
              <a:t>fénylő</a:t>
            </a:r>
            <a:endParaRPr lang="en-US" dirty="0"/>
          </a:p>
          <a:p>
            <a:r>
              <a:rPr lang="en-US" dirty="0" err="1"/>
              <a:t>Egy-két</a:t>
            </a:r>
            <a:r>
              <a:rPr lang="en-US" dirty="0"/>
              <a:t> nap </a:t>
            </a:r>
            <a:r>
              <a:rPr lang="en-US" dirty="0" err="1"/>
              <a:t>alatt</a:t>
            </a:r>
            <a:r>
              <a:rPr lang="en-US" dirty="0"/>
              <a:t> a </a:t>
            </a:r>
            <a:r>
              <a:rPr lang="en-US" dirty="0" err="1"/>
              <a:t>folyamat</a:t>
            </a:r>
            <a:r>
              <a:rPr lang="en-US" dirty="0"/>
              <a:t> </a:t>
            </a:r>
            <a:r>
              <a:rPr lang="en-US" dirty="0" err="1"/>
              <a:t>beolvad</a:t>
            </a:r>
            <a:r>
              <a:rPr lang="en-US" dirty="0"/>
              <a:t>, </a:t>
            </a:r>
            <a:r>
              <a:rPr lang="en-US" dirty="0" err="1"/>
              <a:t>fluctuatio</a:t>
            </a:r>
            <a:r>
              <a:rPr lang="en-US" dirty="0"/>
              <a:t> </a:t>
            </a:r>
            <a:r>
              <a:rPr lang="en-US" dirty="0" err="1"/>
              <a:t>jelei</a:t>
            </a:r>
            <a:r>
              <a:rPr lang="en-US" dirty="0"/>
              <a:t> </a:t>
            </a:r>
            <a:r>
              <a:rPr lang="en-US" dirty="0" err="1"/>
              <a:t>láthatók</a:t>
            </a:r>
            <a:endParaRPr lang="en-US" dirty="0"/>
          </a:p>
          <a:p>
            <a:r>
              <a:rPr lang="en-US" dirty="0" err="1"/>
              <a:t>Kezelés</a:t>
            </a:r>
            <a:r>
              <a:rPr lang="en-US" dirty="0"/>
              <a:t> </a:t>
            </a:r>
            <a:r>
              <a:rPr lang="en-US" dirty="0" err="1"/>
              <a:t>nélkül</a:t>
            </a:r>
            <a:r>
              <a:rPr lang="en-US" dirty="0"/>
              <a:t> is </a:t>
            </a:r>
            <a:r>
              <a:rPr lang="en-US" dirty="0" err="1"/>
              <a:t>spontán</a:t>
            </a:r>
            <a:r>
              <a:rPr lang="en-US" dirty="0"/>
              <a:t> </a:t>
            </a:r>
            <a:r>
              <a:rPr lang="en-US" dirty="0" err="1"/>
              <a:t>gyógyul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149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660066"/>
                </a:solidFill>
              </a:rPr>
              <a:t>Krónikus</a:t>
            </a:r>
            <a:r>
              <a:rPr lang="en-US" sz="3200" b="1" dirty="0">
                <a:solidFill>
                  <a:srgbClr val="660066"/>
                </a:solidFill>
              </a:rPr>
              <a:t> </a:t>
            </a:r>
            <a:r>
              <a:rPr lang="en-US" sz="3200" b="1" dirty="0" err="1">
                <a:solidFill>
                  <a:srgbClr val="660066"/>
                </a:solidFill>
              </a:rPr>
              <a:t>parodontitis</a:t>
            </a:r>
            <a:br>
              <a:rPr lang="en-US" sz="3200" b="1" dirty="0">
                <a:solidFill>
                  <a:srgbClr val="660066"/>
                </a:solidFill>
              </a:rPr>
            </a:br>
            <a:r>
              <a:rPr lang="en-US" sz="3200" b="1" dirty="0">
                <a:solidFill>
                  <a:srgbClr val="660066"/>
                </a:solidFill>
              </a:rPr>
              <a:t>(</a:t>
            </a:r>
            <a:r>
              <a:rPr lang="en-US" sz="3200" b="1" dirty="0" err="1">
                <a:solidFill>
                  <a:srgbClr val="660066"/>
                </a:solidFill>
              </a:rPr>
              <a:t>Korábban</a:t>
            </a:r>
            <a:r>
              <a:rPr lang="en-US" sz="3200" b="1" dirty="0">
                <a:solidFill>
                  <a:srgbClr val="660066"/>
                </a:solidFill>
              </a:rPr>
              <a:t>: </a:t>
            </a:r>
            <a:r>
              <a:rPr lang="en-US" sz="3200" b="1" dirty="0" err="1">
                <a:solidFill>
                  <a:srgbClr val="660066"/>
                </a:solidFill>
              </a:rPr>
              <a:t>felnőttkori</a:t>
            </a:r>
            <a:r>
              <a:rPr lang="en-US" sz="3200" b="1" dirty="0">
                <a:solidFill>
                  <a:srgbClr val="660066"/>
                </a:solidFill>
              </a:rPr>
              <a:t> </a:t>
            </a:r>
            <a:r>
              <a:rPr lang="en-US" sz="3200" b="1" dirty="0" err="1">
                <a:solidFill>
                  <a:srgbClr val="660066"/>
                </a:solidFill>
              </a:rPr>
              <a:t>parodontitis</a:t>
            </a:r>
            <a:r>
              <a:rPr lang="en-US" sz="3200" b="1" dirty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89547"/>
            <a:ext cx="8229599" cy="401835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Lassan</a:t>
            </a:r>
            <a:r>
              <a:rPr lang="en-US" dirty="0"/>
              <a:t> </a:t>
            </a:r>
            <a:r>
              <a:rPr lang="en-US" dirty="0" err="1"/>
              <a:t>progrediáló</a:t>
            </a:r>
            <a:r>
              <a:rPr lang="en-US" dirty="0"/>
              <a:t> forma, de </a:t>
            </a:r>
            <a:r>
              <a:rPr lang="en-US" dirty="0" err="1"/>
              <a:t>bármely</a:t>
            </a:r>
            <a:r>
              <a:rPr lang="en-US" dirty="0"/>
              <a:t> </a:t>
            </a:r>
            <a:r>
              <a:rPr lang="en-US" dirty="0" err="1"/>
              <a:t>stádiumban</a:t>
            </a:r>
            <a:r>
              <a:rPr lang="en-US" dirty="0"/>
              <a:t> </a:t>
            </a:r>
            <a:r>
              <a:rPr lang="en-US" dirty="0" err="1"/>
              <a:t>kialakulhat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fellángolás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felelős</a:t>
            </a:r>
            <a:r>
              <a:rPr lang="en-US" dirty="0"/>
              <a:t> a </a:t>
            </a:r>
            <a:r>
              <a:rPr lang="en-US" dirty="0" err="1"/>
              <a:t>tapadásveszteségért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subgingivalis</a:t>
            </a:r>
            <a:r>
              <a:rPr lang="en-US" dirty="0"/>
              <a:t> </a:t>
            </a:r>
            <a:r>
              <a:rPr lang="en-US" dirty="0" err="1"/>
              <a:t>plakk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dirty="0" err="1"/>
              <a:t>kifejlődő</a:t>
            </a:r>
            <a:r>
              <a:rPr lang="en-US" dirty="0"/>
              <a:t> </a:t>
            </a:r>
            <a:r>
              <a:rPr lang="en-US" dirty="0" err="1"/>
              <a:t>gyulladás</a:t>
            </a:r>
            <a:r>
              <a:rPr lang="en-US" dirty="0"/>
              <a:t> a fog </a:t>
            </a:r>
            <a:r>
              <a:rPr lang="en-US" dirty="0" err="1"/>
              <a:t>rögzítőszerkezetében</a:t>
            </a:r>
            <a:r>
              <a:rPr lang="en-US" dirty="0"/>
              <a:t> </a:t>
            </a:r>
            <a:r>
              <a:rPr lang="en-US" dirty="0" err="1"/>
              <a:t>progresszív</a:t>
            </a:r>
            <a:r>
              <a:rPr lang="en-US" dirty="0"/>
              <a:t>, </a:t>
            </a:r>
            <a:r>
              <a:rPr lang="en-US" dirty="0" err="1"/>
              <a:t>visszafordíthatatlan</a:t>
            </a:r>
            <a:r>
              <a:rPr lang="en-US" dirty="0"/>
              <a:t> </a:t>
            </a:r>
            <a:r>
              <a:rPr lang="en-US" dirty="0" err="1"/>
              <a:t>károsodást</a:t>
            </a:r>
            <a:r>
              <a:rPr lang="en-US" dirty="0"/>
              <a:t> </a:t>
            </a:r>
            <a:r>
              <a:rPr lang="en-US" dirty="0" err="1"/>
              <a:t>okoz</a:t>
            </a:r>
            <a:endParaRPr lang="en-US" dirty="0"/>
          </a:p>
          <a:p>
            <a:r>
              <a:rPr lang="en-US" dirty="0" err="1"/>
              <a:t>Fő</a:t>
            </a:r>
            <a:r>
              <a:rPr lang="en-US" dirty="0"/>
              <a:t> ok a </a:t>
            </a:r>
            <a:r>
              <a:rPr lang="en-US" dirty="0" err="1"/>
              <a:t>plakk</a:t>
            </a:r>
            <a:r>
              <a:rPr lang="en-US" dirty="0"/>
              <a:t>, de a </a:t>
            </a:r>
            <a:r>
              <a:rPr lang="en-US" dirty="0" err="1"/>
              <a:t>szövetpusztulásért</a:t>
            </a:r>
            <a:r>
              <a:rPr lang="en-US" dirty="0"/>
              <a:t> </a:t>
            </a:r>
            <a:r>
              <a:rPr lang="en-US" dirty="0" err="1"/>
              <a:t>elsősorban</a:t>
            </a:r>
            <a:r>
              <a:rPr lang="en-US" dirty="0"/>
              <a:t> 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gyulladásos</a:t>
            </a:r>
            <a:r>
              <a:rPr lang="en-US" dirty="0"/>
              <a:t> </a:t>
            </a:r>
            <a:r>
              <a:rPr lang="en-US" dirty="0" err="1"/>
              <a:t>válaszreakciója</a:t>
            </a:r>
            <a:r>
              <a:rPr lang="en-US" dirty="0"/>
              <a:t> </a:t>
            </a:r>
            <a:r>
              <a:rPr lang="en-US" dirty="0" err="1"/>
              <a:t>felel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144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923709"/>
          </a:xfrm>
        </p:spPr>
        <p:txBody>
          <a:bodyPr/>
          <a:lstStyle/>
          <a:p>
            <a:r>
              <a:rPr lang="en-US" sz="3400" b="1" dirty="0" err="1">
                <a:solidFill>
                  <a:srgbClr val="660066"/>
                </a:solidFill>
              </a:rPr>
              <a:t>Krónikus</a:t>
            </a:r>
            <a:r>
              <a:rPr lang="en-US" sz="3400" b="1" dirty="0">
                <a:solidFill>
                  <a:srgbClr val="660066"/>
                </a:solidFill>
              </a:rPr>
              <a:t> </a:t>
            </a:r>
            <a:r>
              <a:rPr lang="en-US" sz="3400" b="1" dirty="0" err="1">
                <a:solidFill>
                  <a:srgbClr val="660066"/>
                </a:solidFill>
              </a:rPr>
              <a:t>parodontitis</a:t>
            </a:r>
            <a:endParaRPr lang="en-US" sz="3400" b="1" dirty="0">
              <a:solidFill>
                <a:srgbClr val="66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31" y="2089547"/>
            <a:ext cx="8239861" cy="440057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 </a:t>
            </a:r>
            <a:r>
              <a:rPr lang="en-US" sz="2000" dirty="0" err="1"/>
              <a:t>betegség</a:t>
            </a:r>
            <a:r>
              <a:rPr lang="en-US" sz="2000" dirty="0"/>
              <a:t> </a:t>
            </a:r>
            <a:r>
              <a:rPr lang="en-US" sz="2000" dirty="0" err="1"/>
              <a:t>kiterjedése</a:t>
            </a:r>
            <a:r>
              <a:rPr lang="en-US" sz="2000" dirty="0"/>
              <a:t> </a:t>
            </a:r>
            <a:r>
              <a:rPr lang="en-US" sz="2000" dirty="0" err="1"/>
              <a:t>alapján</a:t>
            </a:r>
            <a:r>
              <a:rPr lang="en-US" sz="2000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- </a:t>
            </a:r>
            <a:r>
              <a:rPr lang="en-US" sz="2000" dirty="0" err="1"/>
              <a:t>lokalizált</a:t>
            </a:r>
            <a:r>
              <a:rPr lang="en-US" sz="2000" dirty="0"/>
              <a:t> </a:t>
            </a:r>
            <a:r>
              <a:rPr lang="mr-IN" sz="2000" dirty="0"/>
              <a:t>–</a:t>
            </a:r>
            <a:r>
              <a:rPr lang="en-US" sz="2000" dirty="0"/>
              <a:t> </a:t>
            </a:r>
            <a:r>
              <a:rPr lang="en-US" sz="2000" dirty="0" err="1"/>
              <a:t>egy-egy</a:t>
            </a:r>
            <a:r>
              <a:rPr lang="en-US" sz="2000" dirty="0"/>
              <a:t> </a:t>
            </a:r>
            <a:r>
              <a:rPr lang="en-US" sz="2000" dirty="0" err="1"/>
              <a:t>fogra</a:t>
            </a:r>
            <a:r>
              <a:rPr lang="en-US" sz="2000" dirty="0"/>
              <a:t> </a:t>
            </a:r>
            <a:r>
              <a:rPr lang="en-US" sz="2000" dirty="0" err="1"/>
              <a:t>korlátozódó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- </a:t>
            </a:r>
            <a:r>
              <a:rPr lang="en-US" sz="2000" dirty="0" err="1"/>
              <a:t>generalizált</a:t>
            </a:r>
            <a:r>
              <a:rPr lang="en-US" sz="2000" dirty="0"/>
              <a:t> </a:t>
            </a:r>
            <a:r>
              <a:rPr lang="mr-IN" sz="2000" dirty="0"/>
              <a:t>–</a:t>
            </a:r>
            <a:r>
              <a:rPr lang="en-US" sz="2000" dirty="0"/>
              <a:t> </a:t>
            </a:r>
            <a:r>
              <a:rPr lang="en-US" sz="2000" dirty="0" err="1"/>
              <a:t>nagyobb</a:t>
            </a:r>
            <a:r>
              <a:rPr lang="en-US" sz="2000" dirty="0"/>
              <a:t> </a:t>
            </a:r>
            <a:r>
              <a:rPr lang="en-US" sz="2000" dirty="0" err="1"/>
              <a:t>kiterjedésű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err="1">
                <a:solidFill>
                  <a:srgbClr val="660066"/>
                </a:solidFill>
              </a:rPr>
              <a:t>Tapadásveszteség</a:t>
            </a:r>
            <a:r>
              <a:rPr lang="en-US" sz="2000" b="1" dirty="0">
                <a:solidFill>
                  <a:srgbClr val="660066"/>
                </a:solidFill>
              </a:rPr>
              <a:t> (CAL </a:t>
            </a:r>
            <a:r>
              <a:rPr lang="mr-IN" sz="2000" b="1" dirty="0">
                <a:solidFill>
                  <a:srgbClr val="660066"/>
                </a:solidFill>
              </a:rPr>
              <a:t>–</a:t>
            </a:r>
            <a:r>
              <a:rPr lang="en-US" sz="2000" b="1" dirty="0">
                <a:solidFill>
                  <a:srgbClr val="660066"/>
                </a:solidFill>
              </a:rPr>
              <a:t> clinical attachment loss) </a:t>
            </a:r>
            <a:r>
              <a:rPr lang="en-US" sz="2000" b="1" dirty="0" err="1">
                <a:solidFill>
                  <a:srgbClr val="660066"/>
                </a:solidFill>
              </a:rPr>
              <a:t>mértéke</a:t>
            </a:r>
            <a:r>
              <a:rPr lang="en-US" sz="2000" b="1" dirty="0">
                <a:solidFill>
                  <a:srgbClr val="660066"/>
                </a:solidFill>
              </a:rPr>
              <a:t> </a:t>
            </a:r>
            <a:r>
              <a:rPr lang="en-US" sz="2000" dirty="0" err="1"/>
              <a:t>lapján</a:t>
            </a:r>
            <a:r>
              <a:rPr lang="en-US" sz="2000" dirty="0"/>
              <a:t> </a:t>
            </a:r>
            <a:r>
              <a:rPr lang="en-US" sz="2000" dirty="0" err="1"/>
              <a:t>lehet</a:t>
            </a:r>
            <a:r>
              <a:rPr lang="en-US" sz="2000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- </a:t>
            </a:r>
            <a:r>
              <a:rPr lang="en-US" sz="2000" dirty="0" err="1"/>
              <a:t>enyhe</a:t>
            </a:r>
            <a:r>
              <a:rPr lang="en-US" sz="2000" dirty="0"/>
              <a:t> (CAL 1-2 mm)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- </a:t>
            </a:r>
            <a:r>
              <a:rPr lang="en-US" sz="2000" dirty="0" err="1"/>
              <a:t>mérsékelt</a:t>
            </a:r>
            <a:r>
              <a:rPr lang="en-US" sz="2000" dirty="0"/>
              <a:t> (CAL 3-4 mm)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- </a:t>
            </a:r>
            <a:r>
              <a:rPr lang="en-US" sz="2000" dirty="0" err="1"/>
              <a:t>súlyos</a:t>
            </a:r>
            <a:r>
              <a:rPr lang="en-US" sz="2000" dirty="0"/>
              <a:t> forma (CAL &gt;5 mm)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 </a:t>
            </a:r>
            <a:r>
              <a:rPr lang="en-US" sz="2000" dirty="0" err="1"/>
              <a:t>helyi</a:t>
            </a:r>
            <a:r>
              <a:rPr lang="en-US" sz="2000" dirty="0"/>
              <a:t> </a:t>
            </a:r>
            <a:r>
              <a:rPr lang="en-US" sz="2000" dirty="0" err="1"/>
              <a:t>irritatív</a:t>
            </a:r>
            <a:r>
              <a:rPr lang="en-US" sz="2000" dirty="0"/>
              <a:t> </a:t>
            </a:r>
            <a:r>
              <a:rPr lang="en-US" sz="2000" dirty="0" err="1"/>
              <a:t>tényezők</a:t>
            </a:r>
            <a:r>
              <a:rPr lang="en-US" sz="2000" dirty="0"/>
              <a:t> </a:t>
            </a:r>
            <a:r>
              <a:rPr lang="en-US" sz="2000" dirty="0" err="1"/>
              <a:t>arányban</a:t>
            </a:r>
            <a:r>
              <a:rPr lang="en-US" sz="2000" dirty="0"/>
              <a:t> </a:t>
            </a:r>
            <a:r>
              <a:rPr lang="en-US" sz="2000" dirty="0" err="1"/>
              <a:t>vannak</a:t>
            </a:r>
            <a:r>
              <a:rPr lang="en-US" sz="2000" dirty="0"/>
              <a:t> a </a:t>
            </a:r>
            <a:r>
              <a:rPr lang="en-US" sz="2000" dirty="0" err="1"/>
              <a:t>parodontalis</a:t>
            </a:r>
            <a:r>
              <a:rPr lang="en-US" sz="2000" dirty="0"/>
              <a:t> </a:t>
            </a:r>
            <a:r>
              <a:rPr lang="en-US" sz="2000" dirty="0" err="1"/>
              <a:t>pusztulás</a:t>
            </a:r>
            <a:r>
              <a:rPr lang="en-US" sz="2000" dirty="0"/>
              <a:t> </a:t>
            </a:r>
            <a:r>
              <a:rPr lang="en-US" sz="2000" dirty="0" err="1"/>
              <a:t>mértékével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555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err="1">
                <a:solidFill>
                  <a:srgbClr val="660066"/>
                </a:solidFill>
              </a:rPr>
              <a:t>Krónikus</a:t>
            </a:r>
            <a:r>
              <a:rPr lang="en-US" sz="3400" b="1" dirty="0">
                <a:solidFill>
                  <a:srgbClr val="660066"/>
                </a:solidFill>
              </a:rPr>
              <a:t> </a:t>
            </a:r>
            <a:r>
              <a:rPr lang="en-US" sz="3400" b="1" dirty="0" err="1">
                <a:solidFill>
                  <a:srgbClr val="660066"/>
                </a:solidFill>
              </a:rPr>
              <a:t>parodontitis</a:t>
            </a:r>
            <a:endParaRPr lang="en-US" sz="3400" b="1" dirty="0">
              <a:solidFill>
                <a:srgbClr val="66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746" y="1579935"/>
            <a:ext cx="8346053" cy="4992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Tünete</a:t>
            </a:r>
            <a:r>
              <a:rPr lang="en-US" sz="2200" dirty="0"/>
              <a:t> </a:t>
            </a:r>
            <a:r>
              <a:rPr lang="en-US" sz="2200" dirty="0" err="1"/>
              <a:t>még</a:t>
            </a:r>
            <a:r>
              <a:rPr lang="en-US" sz="2200" dirty="0"/>
              <a:t>:</a:t>
            </a:r>
          </a:p>
          <a:p>
            <a:r>
              <a:rPr lang="en-US" sz="2200" dirty="0"/>
              <a:t>supra-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subgingivalis</a:t>
            </a:r>
            <a:r>
              <a:rPr lang="en-US" sz="2200" dirty="0"/>
              <a:t> </a:t>
            </a:r>
            <a:r>
              <a:rPr lang="en-US" sz="2200" dirty="0" err="1"/>
              <a:t>plakk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fogkő</a:t>
            </a:r>
            <a:endParaRPr lang="en-US" sz="2200" dirty="0"/>
          </a:p>
          <a:p>
            <a:r>
              <a:rPr lang="en-US" sz="2200" dirty="0" err="1"/>
              <a:t>ínyszéli</a:t>
            </a:r>
            <a:r>
              <a:rPr lang="en-US" sz="2200" dirty="0"/>
              <a:t> </a:t>
            </a:r>
            <a:r>
              <a:rPr lang="en-US" sz="2200" dirty="0" err="1"/>
              <a:t>gyulladás</a:t>
            </a:r>
            <a:r>
              <a:rPr lang="en-US" sz="2200" dirty="0"/>
              <a:t>, </a:t>
            </a:r>
            <a:r>
              <a:rPr lang="en-US" sz="2200" dirty="0" err="1"/>
              <a:t>tasakképződés</a:t>
            </a:r>
            <a:r>
              <a:rPr lang="en-US" sz="2200" dirty="0"/>
              <a:t>, </a:t>
            </a:r>
            <a:r>
              <a:rPr lang="en-US" sz="2200" dirty="0" err="1"/>
              <a:t>tapadásveszteség</a:t>
            </a:r>
            <a:r>
              <a:rPr lang="en-US" sz="2200" dirty="0"/>
              <a:t>, </a:t>
            </a:r>
            <a:r>
              <a:rPr lang="en-US" sz="2200" u="sng" dirty="0" err="1">
                <a:solidFill>
                  <a:srgbClr val="000090"/>
                </a:solidFill>
              </a:rPr>
              <a:t>horizontális</a:t>
            </a:r>
            <a:r>
              <a:rPr lang="en-US" sz="2200" u="sng" dirty="0">
                <a:solidFill>
                  <a:srgbClr val="000090"/>
                </a:solidFill>
              </a:rPr>
              <a:t> </a:t>
            </a:r>
            <a:r>
              <a:rPr lang="en-US" sz="2200" u="sng" dirty="0" err="1">
                <a:solidFill>
                  <a:srgbClr val="000090"/>
                </a:solidFill>
              </a:rPr>
              <a:t>csontpusztulás</a:t>
            </a:r>
            <a:r>
              <a:rPr lang="en-US" sz="2200" u="sng" dirty="0">
                <a:solidFill>
                  <a:srgbClr val="000090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interdentalis</a:t>
            </a:r>
            <a:r>
              <a:rPr lang="en-US" sz="2200" dirty="0"/>
              <a:t> </a:t>
            </a:r>
            <a:r>
              <a:rPr lang="en-US" sz="2200" dirty="0" err="1"/>
              <a:t>csontseptumok</a:t>
            </a:r>
            <a:r>
              <a:rPr lang="en-US" sz="2200" dirty="0"/>
              <a:t> is </a:t>
            </a:r>
            <a:r>
              <a:rPr lang="en-US" sz="2200" dirty="0" err="1"/>
              <a:t>pusztulnak</a:t>
            </a:r>
            <a:r>
              <a:rPr lang="en-US" sz="2200" dirty="0"/>
              <a:t>), </a:t>
            </a:r>
            <a:r>
              <a:rPr lang="en-US" sz="2200" dirty="0" err="1"/>
              <a:t>fogközök</a:t>
            </a:r>
            <a:r>
              <a:rPr lang="en-US" sz="2200" dirty="0"/>
              <a:t> </a:t>
            </a:r>
            <a:r>
              <a:rPr lang="en-US" sz="2200" dirty="0" err="1"/>
              <a:t>megnyílnak</a:t>
            </a:r>
            <a:endParaRPr lang="en-US" sz="2200" dirty="0"/>
          </a:p>
          <a:p>
            <a:r>
              <a:rPr lang="en-US" sz="2200" dirty="0" err="1"/>
              <a:t>Parodontalis</a:t>
            </a:r>
            <a:r>
              <a:rPr lang="en-US" sz="2200" dirty="0"/>
              <a:t> </a:t>
            </a:r>
            <a:r>
              <a:rPr lang="en-US" sz="2200" dirty="0" err="1"/>
              <a:t>tapadásveszteséget</a:t>
            </a:r>
            <a:r>
              <a:rPr lang="en-US" sz="2200" dirty="0"/>
              <a:t> </a:t>
            </a:r>
            <a:r>
              <a:rPr lang="en-US" sz="2200" dirty="0" err="1"/>
              <a:t>nem</a:t>
            </a:r>
            <a:r>
              <a:rPr lang="en-US" sz="2200" dirty="0"/>
              <a:t> </a:t>
            </a:r>
            <a:r>
              <a:rPr lang="en-US" sz="2200" dirty="0" err="1"/>
              <a:t>mindig</a:t>
            </a:r>
            <a:r>
              <a:rPr lang="en-US" sz="2200" dirty="0"/>
              <a:t> </a:t>
            </a:r>
            <a:r>
              <a:rPr lang="en-US" sz="2200" dirty="0" err="1"/>
              <a:t>kíséri</a:t>
            </a:r>
            <a:r>
              <a:rPr lang="en-US" sz="2200" dirty="0"/>
              <a:t> </a:t>
            </a:r>
            <a:r>
              <a:rPr lang="en-US" sz="2200" dirty="0" err="1"/>
              <a:t>tasakképződés</a:t>
            </a:r>
            <a:endParaRPr lang="en-US" sz="2200" dirty="0"/>
          </a:p>
          <a:p>
            <a:r>
              <a:rPr lang="en-US" sz="2200" dirty="0" err="1"/>
              <a:t>Ínyrecessió</a:t>
            </a:r>
            <a:r>
              <a:rPr lang="en-US" sz="2200" dirty="0"/>
              <a:t> is </a:t>
            </a:r>
            <a:r>
              <a:rPr lang="en-US" sz="2200" dirty="0" err="1"/>
              <a:t>kísérheti</a:t>
            </a:r>
            <a:endParaRPr lang="en-US" sz="2200" dirty="0"/>
          </a:p>
          <a:p>
            <a:r>
              <a:rPr lang="en-US" sz="2200" dirty="0" err="1"/>
              <a:t>Szisztémás</a:t>
            </a:r>
            <a:r>
              <a:rPr lang="en-US" sz="2200" dirty="0"/>
              <a:t> </a:t>
            </a:r>
            <a:r>
              <a:rPr lang="en-US" sz="2200" dirty="0" err="1"/>
              <a:t>betegségek</a:t>
            </a:r>
            <a:r>
              <a:rPr lang="en-US" sz="2200" dirty="0"/>
              <a:t> (diabetes, AIDS), </a:t>
            </a:r>
            <a:r>
              <a:rPr lang="en-US" sz="2200" dirty="0" err="1"/>
              <a:t>környezeti</a:t>
            </a:r>
            <a:r>
              <a:rPr lang="en-US" sz="2200" dirty="0"/>
              <a:t>, </a:t>
            </a:r>
            <a:r>
              <a:rPr lang="en-US" sz="2200" dirty="0" err="1"/>
              <a:t>magatartási</a:t>
            </a:r>
            <a:r>
              <a:rPr lang="en-US" sz="2200" dirty="0"/>
              <a:t> </a:t>
            </a:r>
            <a:r>
              <a:rPr lang="en-US" sz="2200" dirty="0" err="1"/>
              <a:t>rizikó</a:t>
            </a:r>
            <a:r>
              <a:rPr lang="en-US" sz="2200" dirty="0"/>
              <a:t> </a:t>
            </a:r>
            <a:r>
              <a:rPr lang="en-US" sz="2200" dirty="0" err="1"/>
              <a:t>téyezők</a:t>
            </a:r>
            <a:r>
              <a:rPr lang="en-US" sz="2200" dirty="0"/>
              <a:t> is </a:t>
            </a:r>
            <a:r>
              <a:rPr lang="en-US" sz="2200" dirty="0" err="1"/>
              <a:t>súlyosbíthatják</a:t>
            </a:r>
            <a:r>
              <a:rPr lang="en-US" sz="2200" dirty="0"/>
              <a:t> (</a:t>
            </a:r>
            <a:r>
              <a:rPr lang="en-US" sz="2200" dirty="0" err="1"/>
              <a:t>dohányzás</a:t>
            </a:r>
            <a:r>
              <a:rPr lang="en-US" sz="2200" dirty="0"/>
              <a:t>, </a:t>
            </a:r>
            <a:r>
              <a:rPr lang="en-US" sz="2200" dirty="0" err="1"/>
              <a:t>stressz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58986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                      </a:t>
            </a:r>
            <a:r>
              <a:rPr lang="en-US" sz="2000" dirty="0" err="1">
                <a:solidFill>
                  <a:srgbClr val="660066"/>
                </a:solidFill>
              </a:rPr>
              <a:t>Egészséges</a:t>
            </a:r>
            <a:r>
              <a:rPr lang="en-US" sz="2000" dirty="0">
                <a:solidFill>
                  <a:srgbClr val="660066"/>
                </a:solidFill>
              </a:rPr>
              <a:t>							</a:t>
            </a:r>
            <a:r>
              <a:rPr lang="en-US" sz="2000" dirty="0" err="1">
                <a:solidFill>
                  <a:srgbClr val="660066"/>
                </a:solidFill>
              </a:rPr>
              <a:t>Parodontitis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ergleich-gesunde-zaehne-parodontit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38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ages-of-gingivitis-and-periodontit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9" y="0"/>
            <a:ext cx="8428011" cy="3745783"/>
          </a:xfrm>
          <a:prstGeom prst="rect">
            <a:avLst/>
          </a:prstGeom>
        </p:spPr>
      </p:pic>
      <p:pic>
        <p:nvPicPr>
          <p:cNvPr id="6" name="Picture 5" descr="csm_Chronische-Parodontitis-im-Ober-Unterkiefer_b5f0b224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83" y="3618067"/>
            <a:ext cx="3263748" cy="3158466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9" y="3618067"/>
            <a:ext cx="3872115" cy="32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650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bbildung-1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8"/>
            <a:ext cx="8843911" cy="66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44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body" idx="1"/>
          </p:nvPr>
        </p:nvSpPr>
        <p:spPr>
          <a:xfrm>
            <a:off x="185861" y="508991"/>
            <a:ext cx="8781957" cy="57332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53621"/>
            <a:r>
              <a:rPr sz="2600" dirty="0"/>
              <a:t>A folyamat évekig halad előre, és a ki-kiújuló gyulladás a fogak kilazulásához vezet.</a:t>
            </a:r>
          </a:p>
          <a:p>
            <a:pPr marL="553621"/>
            <a:r>
              <a:rPr sz="2600" dirty="0"/>
              <a:t>Rtg - horizontális csontpusztulás, amely felszínes és mélyreterjedő is lehet</a:t>
            </a:r>
          </a:p>
          <a:p>
            <a:pPr marL="553621"/>
            <a:r>
              <a:rPr i="1" dirty="0"/>
              <a:t>Szövődménye:</a:t>
            </a:r>
            <a:r>
              <a:rPr dirty="0"/>
              <a:t> </a:t>
            </a:r>
            <a:r>
              <a:rPr b="1" u="sng" dirty="0">
                <a:solidFill>
                  <a:srgbClr val="9A244F"/>
                </a:solidFill>
              </a:rPr>
              <a:t>ABSCESSUS PARODONTALIS</a:t>
            </a:r>
          </a:p>
          <a:p>
            <a:pPr marL="458374" indent="-190493">
              <a:defRPr sz="2400">
                <a:solidFill>
                  <a:srgbClr val="9A244F"/>
                </a:solidFill>
              </a:defRPr>
            </a:pPr>
            <a:r>
              <a:rPr dirty="0"/>
              <a:t>Eleinte körülírtan egy-két fog mellett jelentkezik.</a:t>
            </a:r>
          </a:p>
          <a:p>
            <a:pPr marL="458374" indent="-190493">
              <a:defRPr sz="2400">
                <a:solidFill>
                  <a:srgbClr val="9A244F"/>
                </a:solidFill>
              </a:defRPr>
            </a:pPr>
            <a:r>
              <a:rPr dirty="0"/>
              <a:t>A tasakban gennygyülem keletkezik</a:t>
            </a:r>
          </a:p>
          <a:p>
            <a:pPr marL="458374" indent="-190493">
              <a:defRPr sz="2400">
                <a:solidFill>
                  <a:srgbClr val="9A244F"/>
                </a:solidFill>
              </a:defRPr>
            </a:pPr>
            <a:r>
              <a:rPr b="1" dirty="0"/>
              <a:t>OKA</a:t>
            </a:r>
            <a:r>
              <a:rPr dirty="0"/>
              <a:t>: a tasak kijáratának elzáródása (mákos, diós ételek elősegítik)</a:t>
            </a:r>
          </a:p>
          <a:p>
            <a:pPr marL="458374" indent="-190493">
              <a:defRPr sz="2400">
                <a:solidFill>
                  <a:srgbClr val="9A244F"/>
                </a:solidFill>
              </a:defRPr>
            </a:pPr>
            <a:r>
              <a:rPr b="1" dirty="0"/>
              <a:t>TÜNETE</a:t>
            </a:r>
            <a:r>
              <a:rPr dirty="0"/>
              <a:t>: lüktető, feszülő fájdalom, környezete oedémás, láz leucocytosis</a:t>
            </a:r>
          </a:p>
          <a:p>
            <a:pPr marL="458374" indent="-190493">
              <a:defRPr sz="2400">
                <a:solidFill>
                  <a:srgbClr val="9A244F"/>
                </a:solidFill>
              </a:defRPr>
            </a:pPr>
            <a:r>
              <a:rPr b="1" dirty="0"/>
              <a:t>SZÖVŐDMÉNYE:</a:t>
            </a:r>
            <a:r>
              <a:rPr dirty="0"/>
              <a:t> csonthártya-, gyökérhártya-gyulladás</a:t>
            </a:r>
          </a:p>
        </p:txBody>
      </p:sp>
      <p:pic>
        <p:nvPicPr>
          <p:cNvPr id="364" name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624" y="2992818"/>
            <a:ext cx="1238392" cy="12070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5311778"/>
      </p:ext>
    </p:extLst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971</Words>
  <Application>Microsoft Macintosh PowerPoint</Application>
  <PresentationFormat>Diavetítés a képernyőre (4:3 oldalarány)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Rögzítő apparatus betegségei</vt:lpstr>
      <vt:lpstr> Parodontitis (fogágygyulladás)</vt:lpstr>
      <vt:lpstr>Krónikus parodontitis (Korábban: felnőttkori parodontitis)</vt:lpstr>
      <vt:lpstr>Krónikus parodontitis</vt:lpstr>
      <vt:lpstr>Krónikus parodontitis</vt:lpstr>
      <vt:lpstr>                      Egészséges       Parodontitis</vt:lpstr>
      <vt:lpstr>PowerPoint-bemutató</vt:lpstr>
      <vt:lpstr>PowerPoint-bemutató</vt:lpstr>
      <vt:lpstr>PowerPoint-bemutató</vt:lpstr>
      <vt:lpstr>Agresszív parodontitis Régen parodontosisnak, később JUVENILIS - serdülőkori, POSZTJUVENILIS - fiatal felnőttkori rapidan progredialó parodontitisnek hívták </vt:lpstr>
      <vt:lpstr>Agresszív parodontitis</vt:lpstr>
      <vt:lpstr>Generalizált  agresszív parodontitis (GAP) </vt:lpstr>
      <vt:lpstr>Atrophia parodontii (fogágysorvadás)</vt:lpstr>
      <vt:lpstr>Atrophia praecox</vt:lpstr>
      <vt:lpstr>Klinikai megjelenése:</vt:lpstr>
      <vt:lpstr>Atrophia senilis</vt:lpstr>
      <vt:lpstr>PARODONTIUM ABSCESSUSAI</vt:lpstr>
      <vt:lpstr>Acut parodontális tályog</vt:lpstr>
      <vt:lpstr>Acut parodontális tályog</vt:lpstr>
      <vt:lpstr>PowerPoint-bemutató</vt:lpstr>
      <vt:lpstr>Gingivális abscessus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Rögzítő apparatus betegségei</dc:title>
  <dc:creator>Microsoft Office User</dc:creator>
  <cp:lastModifiedBy>Tímea Szabados</cp:lastModifiedBy>
  <cp:revision>13</cp:revision>
  <dcterms:created xsi:type="dcterms:W3CDTF">2020-03-17T17:37:54Z</dcterms:created>
  <dcterms:modified xsi:type="dcterms:W3CDTF">2020-05-22T18:05:20Z</dcterms:modified>
</cp:coreProperties>
</file>