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69" r:id="rId17"/>
    <p:sldId id="272" r:id="rId18"/>
    <p:sldId id="273" r:id="rId19"/>
    <p:sldId id="274" r:id="rId20"/>
    <p:sldId id="283" r:id="rId21"/>
    <p:sldId id="275" r:id="rId22"/>
    <p:sldId id="276" r:id="rId23"/>
    <p:sldId id="284" r:id="rId24"/>
    <p:sldId id="277" r:id="rId25"/>
    <p:sldId id="278" r:id="rId26"/>
    <p:sldId id="279" r:id="rId27"/>
    <p:sldId id="280" r:id="rId28"/>
    <p:sldId id="281" r:id="rId29"/>
    <p:sldId id="285" r:id="rId30"/>
    <p:sldId id="282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86"/>
    <p:restoredTop sz="94733"/>
  </p:normalViewPr>
  <p:slideViewPr>
    <p:cSldViewPr snapToGrid="0" snapToObjects="1">
      <p:cViewPr varScale="1">
        <p:scale>
          <a:sx n="117" d="100"/>
          <a:sy n="117" d="100"/>
        </p:scale>
        <p:origin x="124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hu-HU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1/3/22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1/3/22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1/3/22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7C3F878-F5E8-489B-AC8A-64F2A7E22C28}" type="datetimeFigureOut">
              <a:rPr lang="en-US" smtClean="0"/>
              <a:pPr/>
              <a:t>1/3/22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Fogágy</a:t>
            </a:r>
            <a:r>
              <a:rPr lang="en-US" dirty="0"/>
              <a:t> </a:t>
            </a:r>
            <a:r>
              <a:rPr lang="en-US" dirty="0" err="1"/>
              <a:t>megbetegedéseinek</a:t>
            </a:r>
            <a:r>
              <a:rPr lang="en-US" dirty="0"/>
              <a:t> </a:t>
            </a:r>
            <a:r>
              <a:rPr lang="en-US" dirty="0" err="1"/>
              <a:t>diagnosztikája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4910666"/>
            <a:ext cx="5712179" cy="349955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en-US" dirty="0" err="1"/>
              <a:t>Szabados</a:t>
            </a:r>
            <a:r>
              <a:rPr lang="en-US" dirty="0"/>
              <a:t> </a:t>
            </a:r>
            <a:r>
              <a:rPr lang="en-US" dirty="0" err="1"/>
              <a:t>Tímea</a:t>
            </a:r>
            <a:endParaRPr lang="en-US" dirty="0"/>
          </a:p>
        </p:txBody>
      </p:sp>
      <p:pic>
        <p:nvPicPr>
          <p:cNvPr id="4" name="Picture 3" descr="iORVojNtf31u29ksoRY1AuD4o2hGlOLNMcAipYqitl2CXP5veLpDYUwoH3Ik-BZIRqaGE8nRbTyrNJnsZfkfLDSD2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3810696"/>
            <a:ext cx="1684867" cy="186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23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6500" y="1164166"/>
            <a:ext cx="6985000" cy="4931833"/>
          </a:xfrm>
        </p:spPr>
        <p:txBody>
          <a:bodyPr>
            <a:normAutofit/>
          </a:bodyPr>
          <a:lstStyle/>
          <a:p>
            <a:r>
              <a:rPr lang="en-US" dirty="0"/>
              <a:t> A </a:t>
            </a:r>
            <a:r>
              <a:rPr lang="en-US" dirty="0" err="1"/>
              <a:t>klinikai</a:t>
            </a:r>
            <a:r>
              <a:rPr lang="en-US" dirty="0"/>
              <a:t> </a:t>
            </a:r>
            <a:r>
              <a:rPr lang="en-US" dirty="0" err="1"/>
              <a:t>vizsglatokabn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ínyvérzés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mértéke</a:t>
            </a:r>
            <a:r>
              <a:rPr lang="en-US" dirty="0"/>
              <a:t>,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b="1" dirty="0" err="1">
                <a:solidFill>
                  <a:srgbClr val="FF0000"/>
                </a:solidFill>
              </a:rPr>
              <a:t>ínyvérzés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kiindulási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helyének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lokalizációja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 err="1"/>
              <a:t>alapján</a:t>
            </a:r>
            <a:r>
              <a:rPr lang="en-US" dirty="0"/>
              <a:t> </a:t>
            </a:r>
            <a:r>
              <a:rPr lang="en-US" dirty="0" err="1"/>
              <a:t>következtethetünk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aktuális</a:t>
            </a:r>
            <a:r>
              <a:rPr lang="en-US" dirty="0"/>
              <a:t> </a:t>
            </a:r>
            <a:r>
              <a:rPr lang="en-US" dirty="0" err="1"/>
              <a:t>gyulladás</a:t>
            </a:r>
            <a:r>
              <a:rPr lang="en-US" dirty="0"/>
              <a:t> </a:t>
            </a:r>
            <a:r>
              <a:rPr lang="en-US" dirty="0" err="1"/>
              <a:t>jelenlétére</a:t>
            </a:r>
            <a:r>
              <a:rPr lang="en-US" dirty="0"/>
              <a:t>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annak</a:t>
            </a:r>
            <a:r>
              <a:rPr lang="en-US" dirty="0"/>
              <a:t> </a:t>
            </a:r>
            <a:r>
              <a:rPr lang="en-US" dirty="0" err="1"/>
              <a:t>hiányára</a:t>
            </a:r>
            <a:endParaRPr lang="en-US" dirty="0"/>
          </a:p>
          <a:p>
            <a:r>
              <a:rPr lang="en-US" dirty="0"/>
              <a:t>Ha a </a:t>
            </a:r>
            <a:r>
              <a:rPr lang="en-US" dirty="0" err="1"/>
              <a:t>gyulladásos</a:t>
            </a:r>
            <a:r>
              <a:rPr lang="en-US" dirty="0"/>
              <a:t> </a:t>
            </a:r>
            <a:r>
              <a:rPr lang="en-US" dirty="0" err="1"/>
              <a:t>infiltrátum</a:t>
            </a:r>
            <a:r>
              <a:rPr lang="en-US" dirty="0"/>
              <a:t> </a:t>
            </a:r>
            <a:r>
              <a:rPr lang="en-US" dirty="0" err="1"/>
              <a:t>csak</a:t>
            </a:r>
            <a:r>
              <a:rPr lang="en-US" dirty="0"/>
              <a:t> a </a:t>
            </a:r>
            <a:r>
              <a:rPr lang="en-US" b="1" dirty="0" err="1">
                <a:solidFill>
                  <a:srgbClr val="FF0000"/>
                </a:solidFill>
              </a:rPr>
              <a:t>szabad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ínyszélre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lokalizálódik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és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ínyvérzés</a:t>
            </a:r>
            <a:r>
              <a:rPr lang="en-US" b="1" dirty="0">
                <a:solidFill>
                  <a:srgbClr val="FF0000"/>
                </a:solidFill>
              </a:rPr>
              <a:t> a </a:t>
            </a:r>
            <a:r>
              <a:rPr lang="en-US" b="1" dirty="0" err="1">
                <a:solidFill>
                  <a:srgbClr val="FF0000"/>
                </a:solidFill>
              </a:rPr>
              <a:t>felszíni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sulcusból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váltható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akkor</a:t>
            </a:r>
            <a:r>
              <a:rPr lang="en-US" dirty="0"/>
              <a:t> </a:t>
            </a:r>
            <a:r>
              <a:rPr lang="en-US" b="1" dirty="0" err="1">
                <a:solidFill>
                  <a:srgbClr val="000090"/>
                </a:solidFill>
              </a:rPr>
              <a:t>gingivitisrő</a:t>
            </a:r>
            <a:r>
              <a:rPr lang="en-US" dirty="0" err="1"/>
              <a:t>l</a:t>
            </a:r>
            <a:r>
              <a:rPr lang="en-US" dirty="0"/>
              <a:t> </a:t>
            </a:r>
            <a:r>
              <a:rPr lang="en-US" dirty="0" err="1"/>
              <a:t>beszélünk</a:t>
            </a:r>
            <a:r>
              <a:rPr lang="en-US" dirty="0"/>
              <a:t>,</a:t>
            </a:r>
          </a:p>
          <a:p>
            <a:r>
              <a:rPr lang="en-US" dirty="0"/>
              <a:t>Ha a </a:t>
            </a:r>
            <a:r>
              <a:rPr lang="en-US" dirty="0" err="1"/>
              <a:t>gyulladásos</a:t>
            </a:r>
            <a:r>
              <a:rPr lang="en-US" dirty="0"/>
              <a:t> </a:t>
            </a:r>
            <a:r>
              <a:rPr lang="en-US" dirty="0" err="1"/>
              <a:t>infiltrátum</a:t>
            </a:r>
            <a:r>
              <a:rPr lang="en-US" dirty="0"/>
              <a:t> </a:t>
            </a:r>
            <a:r>
              <a:rPr lang="en-US" dirty="0" err="1"/>
              <a:t>ráterjed</a:t>
            </a:r>
            <a:r>
              <a:rPr lang="en-US" dirty="0"/>
              <a:t> a </a:t>
            </a:r>
            <a:r>
              <a:rPr lang="en-US" dirty="0" err="1"/>
              <a:t>rögzítő</a:t>
            </a:r>
            <a:r>
              <a:rPr lang="en-US" dirty="0"/>
              <a:t> </a:t>
            </a:r>
            <a:r>
              <a:rPr lang="en-US" dirty="0" err="1"/>
              <a:t>apparátusra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mély</a:t>
            </a:r>
            <a:r>
              <a:rPr lang="en-US" dirty="0"/>
              <a:t> </a:t>
            </a:r>
            <a:r>
              <a:rPr lang="en-US" dirty="0" err="1"/>
              <a:t>parodontalis</a:t>
            </a:r>
            <a:r>
              <a:rPr lang="en-US" dirty="0"/>
              <a:t> </a:t>
            </a:r>
            <a:r>
              <a:rPr lang="en-US" dirty="0" err="1"/>
              <a:t>tasak</a:t>
            </a:r>
            <a:r>
              <a:rPr lang="en-US" dirty="0"/>
              <a:t> </a:t>
            </a:r>
            <a:r>
              <a:rPr lang="en-US" dirty="0" err="1"/>
              <a:t>alakul</a:t>
            </a:r>
            <a:r>
              <a:rPr lang="en-US" dirty="0"/>
              <a:t> </a:t>
            </a:r>
            <a:r>
              <a:rPr lang="en-US" dirty="0" err="1"/>
              <a:t>ki</a:t>
            </a:r>
            <a:r>
              <a:rPr lang="en-US" dirty="0"/>
              <a:t>, </a:t>
            </a:r>
            <a:r>
              <a:rPr lang="en-US" b="1" dirty="0" err="1">
                <a:solidFill>
                  <a:srgbClr val="FF0000"/>
                </a:solidFill>
              </a:rPr>
              <a:t>az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ínyvérzést</a:t>
            </a:r>
            <a:r>
              <a:rPr lang="en-US" b="1" dirty="0">
                <a:solidFill>
                  <a:srgbClr val="FF0000"/>
                </a:solidFill>
              </a:rPr>
              <a:t> a </a:t>
            </a:r>
            <a:r>
              <a:rPr lang="en-US" b="1" dirty="0" err="1">
                <a:solidFill>
                  <a:srgbClr val="FF0000"/>
                </a:solidFill>
              </a:rPr>
              <a:t>parodontalis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tasak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bázisából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 err="1"/>
              <a:t>lehet</a:t>
            </a:r>
            <a:r>
              <a:rPr lang="en-US" dirty="0"/>
              <a:t> </a:t>
            </a:r>
            <a:r>
              <a:rPr lang="en-US" dirty="0" err="1"/>
              <a:t>kiváltani</a:t>
            </a:r>
            <a:r>
              <a:rPr lang="en-US" dirty="0"/>
              <a:t>, </a:t>
            </a:r>
            <a:r>
              <a:rPr lang="en-US" dirty="0" err="1"/>
              <a:t>akkor</a:t>
            </a:r>
            <a:r>
              <a:rPr lang="en-US" dirty="0"/>
              <a:t> </a:t>
            </a:r>
            <a:r>
              <a:rPr lang="en-US" b="1" dirty="0" err="1">
                <a:solidFill>
                  <a:srgbClr val="000090"/>
                </a:solidFill>
              </a:rPr>
              <a:t>parodontitisről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dirty="0" err="1"/>
              <a:t>beszélünk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665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mps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r="7869"/>
          <a:stretch>
            <a:fillRect/>
          </a:stretch>
        </p:blipFill>
        <p:spPr>
          <a:xfrm>
            <a:off x="889000" y="1291167"/>
            <a:ext cx="7260167" cy="443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65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Rögzítő</a:t>
            </a:r>
            <a:r>
              <a:rPr lang="en-US" dirty="0"/>
              <a:t> </a:t>
            </a:r>
            <a:r>
              <a:rPr lang="en-US" dirty="0" err="1"/>
              <a:t>apparátus</a:t>
            </a:r>
            <a:r>
              <a:rPr lang="en-US" dirty="0"/>
              <a:t> </a:t>
            </a:r>
            <a:r>
              <a:rPr lang="en-US" dirty="0" err="1"/>
              <a:t>vizsgálata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</a:t>
            </a:r>
            <a:r>
              <a:rPr lang="en-US" dirty="0" err="1"/>
              <a:t>vizsgálat</a:t>
            </a:r>
            <a:r>
              <a:rPr lang="en-US" dirty="0"/>
              <a:t> </a:t>
            </a:r>
            <a:r>
              <a:rPr lang="en-US" dirty="0" err="1"/>
              <a:t>kiterjed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- sulcus </a:t>
            </a:r>
            <a:r>
              <a:rPr lang="en-US" dirty="0" err="1"/>
              <a:t>mélységére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tapadási</a:t>
            </a:r>
            <a:r>
              <a:rPr lang="en-US" dirty="0"/>
              <a:t> </a:t>
            </a:r>
            <a:r>
              <a:rPr lang="en-US" dirty="0" err="1"/>
              <a:t>nívóra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ínyrecessio</a:t>
            </a:r>
            <a:r>
              <a:rPr lang="en-US" dirty="0"/>
              <a:t> </a:t>
            </a:r>
            <a:r>
              <a:rPr lang="en-US" dirty="0" err="1"/>
              <a:t>máértékére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morfológia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betegség</a:t>
            </a:r>
            <a:r>
              <a:rPr lang="en-US" dirty="0"/>
              <a:t> </a:t>
            </a:r>
            <a:r>
              <a:rPr lang="en-US" dirty="0" err="1"/>
              <a:t>aktivitás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furcatio</a:t>
            </a:r>
            <a:r>
              <a:rPr lang="en-US" dirty="0"/>
              <a:t> </a:t>
            </a:r>
            <a:r>
              <a:rPr lang="en-US" dirty="0" err="1"/>
              <a:t>érintettség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- fog </a:t>
            </a:r>
            <a:r>
              <a:rPr lang="en-US" dirty="0" err="1"/>
              <a:t>mobilitás</a:t>
            </a:r>
            <a:r>
              <a:rPr lang="en-US" dirty="0"/>
              <a:t> </a:t>
            </a:r>
            <a:r>
              <a:rPr lang="en-US" dirty="0" err="1"/>
              <a:t>értéke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724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Sulcus </a:t>
            </a:r>
            <a:r>
              <a:rPr lang="en-US" dirty="0" err="1"/>
              <a:t>mélység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5024" y="1735667"/>
            <a:ext cx="6965244" cy="4402666"/>
          </a:xfrm>
        </p:spPr>
        <p:txBody>
          <a:bodyPr/>
          <a:lstStyle/>
          <a:p>
            <a:r>
              <a:rPr lang="en-US" dirty="0" err="1"/>
              <a:t>Parodontalis</a:t>
            </a:r>
            <a:r>
              <a:rPr lang="en-US" dirty="0"/>
              <a:t> </a:t>
            </a:r>
            <a:r>
              <a:rPr lang="en-US" dirty="0" err="1"/>
              <a:t>szondával</a:t>
            </a:r>
            <a:endParaRPr lang="en-US" dirty="0"/>
          </a:p>
          <a:p>
            <a:r>
              <a:rPr lang="en-US" b="1" dirty="0" err="1">
                <a:solidFill>
                  <a:srgbClr val="000090"/>
                </a:solidFill>
              </a:rPr>
              <a:t>Aktuális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tasak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mélység</a:t>
            </a:r>
            <a:r>
              <a:rPr lang="en-US" b="1" dirty="0">
                <a:solidFill>
                  <a:srgbClr val="000090"/>
                </a:solidFill>
              </a:rPr>
              <a:t>: </a:t>
            </a:r>
            <a:r>
              <a:rPr lang="en-US" dirty="0" err="1"/>
              <a:t>ínyszél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tasak</a:t>
            </a:r>
            <a:r>
              <a:rPr lang="en-US" dirty="0"/>
              <a:t> </a:t>
            </a:r>
            <a:r>
              <a:rPr lang="en-US" dirty="0" err="1"/>
              <a:t>fundusa</a:t>
            </a:r>
            <a:r>
              <a:rPr lang="en-US" dirty="0"/>
              <a:t> </a:t>
            </a:r>
            <a:r>
              <a:rPr lang="en-US" dirty="0" err="1"/>
              <a:t>közötti</a:t>
            </a:r>
            <a:r>
              <a:rPr lang="en-US" dirty="0"/>
              <a:t> </a:t>
            </a:r>
            <a:r>
              <a:rPr lang="en-US" dirty="0" err="1"/>
              <a:t>távolság</a:t>
            </a:r>
            <a:endParaRPr lang="en-US" dirty="0"/>
          </a:p>
          <a:p>
            <a:r>
              <a:rPr lang="en-US" dirty="0"/>
              <a:t>A fog </a:t>
            </a:r>
            <a:r>
              <a:rPr lang="en-US" dirty="0" err="1"/>
              <a:t>hossztengelyével</a:t>
            </a:r>
            <a:r>
              <a:rPr lang="en-US" dirty="0"/>
              <a:t> </a:t>
            </a:r>
            <a:r>
              <a:rPr lang="en-US" dirty="0" err="1"/>
              <a:t>párhuzamosan</a:t>
            </a:r>
            <a:r>
              <a:rPr lang="en-US" dirty="0"/>
              <a:t> </a:t>
            </a:r>
            <a:r>
              <a:rPr lang="en-US" dirty="0" err="1"/>
              <a:t>tartott</a:t>
            </a:r>
            <a:r>
              <a:rPr lang="en-US" dirty="0"/>
              <a:t> </a:t>
            </a:r>
            <a:r>
              <a:rPr lang="en-US" dirty="0" err="1"/>
              <a:t>szondával</a:t>
            </a:r>
            <a:r>
              <a:rPr lang="en-US" dirty="0"/>
              <a:t>, </a:t>
            </a:r>
            <a:r>
              <a:rPr lang="en-US" dirty="0" err="1"/>
              <a:t>enyhe</a:t>
            </a:r>
            <a:r>
              <a:rPr lang="en-US" dirty="0"/>
              <a:t> kb 0,20-0,25 </a:t>
            </a:r>
            <a:r>
              <a:rPr lang="en-US" dirty="0" err="1"/>
              <a:t>Nweton</a:t>
            </a:r>
            <a:r>
              <a:rPr lang="en-US" dirty="0"/>
              <a:t> </a:t>
            </a:r>
            <a:r>
              <a:rPr lang="en-US" dirty="0" err="1"/>
              <a:t>erővel</a:t>
            </a:r>
            <a:r>
              <a:rPr lang="en-US" dirty="0"/>
              <a:t> </a:t>
            </a:r>
            <a:r>
              <a:rPr lang="en-US" dirty="0" err="1"/>
              <a:t>végezzük</a:t>
            </a:r>
            <a:endParaRPr lang="en-US" dirty="0"/>
          </a:p>
          <a:p>
            <a:r>
              <a:rPr lang="en-US" dirty="0" err="1"/>
              <a:t>Mivel</a:t>
            </a:r>
            <a:r>
              <a:rPr lang="en-US" dirty="0"/>
              <a:t> a </a:t>
            </a:r>
            <a:r>
              <a:rPr lang="en-US" dirty="0" err="1"/>
              <a:t>ínyszél</a:t>
            </a:r>
            <a:r>
              <a:rPr lang="en-US" dirty="0"/>
              <a:t> </a:t>
            </a:r>
            <a:r>
              <a:rPr lang="en-US" dirty="0" err="1"/>
              <a:t>oedémája</a:t>
            </a:r>
            <a:r>
              <a:rPr lang="en-US" dirty="0"/>
              <a:t> (</a:t>
            </a:r>
            <a:r>
              <a:rPr lang="en-US" dirty="0" err="1"/>
              <a:t>áltasak</a:t>
            </a:r>
            <a:r>
              <a:rPr lang="en-US" dirty="0"/>
              <a:t>),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ínyrecessio</a:t>
            </a:r>
            <a:r>
              <a:rPr lang="en-US" dirty="0"/>
              <a:t> </a:t>
            </a:r>
            <a:r>
              <a:rPr lang="en-US" dirty="0" err="1"/>
              <a:t>változtat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aktuális</a:t>
            </a:r>
            <a:r>
              <a:rPr lang="en-US" dirty="0"/>
              <a:t> </a:t>
            </a:r>
            <a:r>
              <a:rPr lang="en-US" dirty="0" err="1"/>
              <a:t>tasakmélységen</a:t>
            </a:r>
            <a:r>
              <a:rPr lang="en-US" dirty="0"/>
              <a:t> </a:t>
            </a:r>
            <a:r>
              <a:rPr lang="en-US" dirty="0" err="1"/>
              <a:t>ezért</a:t>
            </a:r>
            <a:r>
              <a:rPr lang="en-US" dirty="0"/>
              <a:t> </a:t>
            </a:r>
            <a:r>
              <a:rPr lang="en-US" dirty="0" err="1"/>
              <a:t>tasakmélység</a:t>
            </a:r>
            <a:r>
              <a:rPr lang="en-US" dirty="0"/>
              <a:t> </a:t>
            </a:r>
            <a:r>
              <a:rPr lang="en-US" dirty="0" err="1"/>
              <a:t>helyett</a:t>
            </a:r>
            <a:r>
              <a:rPr lang="en-US" dirty="0"/>
              <a:t> </a:t>
            </a:r>
            <a:r>
              <a:rPr lang="en-US" b="1" dirty="0" err="1">
                <a:solidFill>
                  <a:srgbClr val="000090"/>
                </a:solidFill>
              </a:rPr>
              <a:t>klinikai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szondázási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mélységről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dirty="0" err="1"/>
              <a:t>beszélnek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180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́pernyőfotó 2020-03-24 - 11.49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67" y="656908"/>
            <a:ext cx="6688666" cy="560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93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Parodontalis</a:t>
            </a:r>
            <a:r>
              <a:rPr lang="en-US" dirty="0"/>
              <a:t> </a:t>
            </a:r>
            <a:r>
              <a:rPr lang="en-US" dirty="0" err="1"/>
              <a:t>tapadási</a:t>
            </a:r>
            <a:r>
              <a:rPr lang="en-US" dirty="0"/>
              <a:t> </a:t>
            </a:r>
            <a:r>
              <a:rPr lang="en-US" dirty="0" err="1"/>
              <a:t>nívó</a:t>
            </a:r>
            <a:r>
              <a:rPr lang="en-US" dirty="0"/>
              <a:t> </a:t>
            </a:r>
            <a:r>
              <a:rPr lang="en-US" dirty="0" err="1"/>
              <a:t>értékelése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334" y="2286000"/>
            <a:ext cx="7255934" cy="3775735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rgbClr val="000090"/>
                </a:solidFill>
              </a:rPr>
              <a:t>Valódi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parodontalis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tapadási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 err="1">
                <a:solidFill>
                  <a:srgbClr val="000090"/>
                </a:solidFill>
              </a:rPr>
              <a:t>nívó</a:t>
            </a:r>
            <a:r>
              <a:rPr lang="en-US" b="1" dirty="0">
                <a:solidFill>
                  <a:srgbClr val="000090"/>
                </a:solidFill>
              </a:rPr>
              <a:t>: </a:t>
            </a:r>
            <a:r>
              <a:rPr lang="en-US" dirty="0" err="1"/>
              <a:t>zománc</a:t>
            </a:r>
            <a:r>
              <a:rPr lang="en-US" dirty="0"/>
              <a:t>-cement </a:t>
            </a:r>
            <a:r>
              <a:rPr lang="en-US" dirty="0" err="1"/>
              <a:t>határ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tasak</a:t>
            </a:r>
            <a:r>
              <a:rPr lang="en-US" dirty="0"/>
              <a:t> </a:t>
            </a:r>
            <a:r>
              <a:rPr lang="en-US" dirty="0" err="1"/>
              <a:t>fundusa</a:t>
            </a:r>
            <a:r>
              <a:rPr lang="en-US" dirty="0"/>
              <a:t> </a:t>
            </a:r>
            <a:r>
              <a:rPr lang="en-US" dirty="0" err="1"/>
              <a:t>közötti</a:t>
            </a:r>
            <a:r>
              <a:rPr lang="en-US" dirty="0"/>
              <a:t> </a:t>
            </a:r>
            <a:r>
              <a:rPr lang="en-US" dirty="0" err="1"/>
              <a:t>távolságot</a:t>
            </a:r>
            <a:r>
              <a:rPr lang="en-US" dirty="0"/>
              <a:t> </a:t>
            </a:r>
            <a:r>
              <a:rPr lang="en-US" dirty="0" err="1"/>
              <a:t>kell</a:t>
            </a:r>
            <a:r>
              <a:rPr lang="en-US" dirty="0"/>
              <a:t> </a:t>
            </a:r>
            <a:r>
              <a:rPr lang="en-US" dirty="0" err="1"/>
              <a:t>meghatározni</a:t>
            </a:r>
            <a:r>
              <a:rPr lang="en-US" dirty="0"/>
              <a:t> (</a:t>
            </a:r>
            <a:r>
              <a:rPr lang="en-US" dirty="0" err="1"/>
              <a:t>Klinikai</a:t>
            </a:r>
            <a:r>
              <a:rPr lang="en-US" dirty="0"/>
              <a:t> </a:t>
            </a:r>
            <a:r>
              <a:rPr lang="en-US" dirty="0" err="1"/>
              <a:t>tapadási</a:t>
            </a:r>
            <a:r>
              <a:rPr lang="en-US" dirty="0"/>
              <a:t> </a:t>
            </a:r>
            <a:r>
              <a:rPr lang="en-US" dirty="0" err="1"/>
              <a:t>nívó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Clinical attachment level </a:t>
            </a:r>
            <a:r>
              <a:rPr lang="mr-IN" dirty="0"/>
              <a:t>–</a:t>
            </a:r>
            <a:r>
              <a:rPr lang="en-US" dirty="0"/>
              <a:t> CAL)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aktuális</a:t>
            </a:r>
            <a:r>
              <a:rPr lang="en-US" dirty="0"/>
              <a:t> </a:t>
            </a:r>
            <a:r>
              <a:rPr lang="en-US" dirty="0" err="1"/>
              <a:t>szondázási</a:t>
            </a:r>
            <a:r>
              <a:rPr lang="en-US" dirty="0"/>
              <a:t> </a:t>
            </a:r>
            <a:r>
              <a:rPr lang="en-US" dirty="0" err="1"/>
              <a:t>mélység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klinikai</a:t>
            </a:r>
            <a:r>
              <a:rPr lang="en-US" dirty="0"/>
              <a:t> </a:t>
            </a:r>
            <a:r>
              <a:rPr lang="en-US" dirty="0" err="1"/>
              <a:t>tapadási</a:t>
            </a:r>
            <a:r>
              <a:rPr lang="en-US" dirty="0"/>
              <a:t> </a:t>
            </a:r>
            <a:r>
              <a:rPr lang="en-US" dirty="0" err="1"/>
              <a:t>nívó</a:t>
            </a:r>
            <a:r>
              <a:rPr lang="en-US" dirty="0"/>
              <a:t> </a:t>
            </a:r>
            <a:r>
              <a:rPr lang="en-US" dirty="0" err="1"/>
              <a:t>közötti</a:t>
            </a:r>
            <a:r>
              <a:rPr lang="en-US" dirty="0"/>
              <a:t> </a:t>
            </a:r>
            <a:r>
              <a:rPr lang="en-US" dirty="0" err="1"/>
              <a:t>különbség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ínyrecessio</a:t>
            </a:r>
            <a:r>
              <a:rPr lang="en-US" dirty="0"/>
              <a:t> </a:t>
            </a:r>
            <a:r>
              <a:rPr lang="en-US" dirty="0" err="1"/>
              <a:t>mértékével</a:t>
            </a:r>
            <a:r>
              <a:rPr lang="en-US" dirty="0"/>
              <a:t> </a:t>
            </a:r>
            <a:r>
              <a:rPr lang="en-US" dirty="0" err="1"/>
              <a:t>egyenlő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Ínyduzzanat</a:t>
            </a:r>
            <a:r>
              <a:rPr lang="en-US" dirty="0"/>
              <a:t>, </a:t>
            </a:r>
            <a:r>
              <a:rPr lang="en-US" dirty="0" err="1"/>
              <a:t>ínyhyperplasi</a:t>
            </a:r>
            <a:r>
              <a:rPr lang="en-US" dirty="0"/>
              <a:t> </a:t>
            </a:r>
            <a:r>
              <a:rPr lang="en-US" dirty="0" err="1"/>
              <a:t>esetén</a:t>
            </a:r>
            <a:r>
              <a:rPr lang="en-US" dirty="0"/>
              <a:t> </a:t>
            </a:r>
            <a:r>
              <a:rPr lang="en-US" dirty="0" err="1"/>
              <a:t>ez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érték</a:t>
            </a:r>
            <a:r>
              <a:rPr lang="en-US" dirty="0"/>
              <a:t> </a:t>
            </a:r>
            <a:r>
              <a:rPr lang="en-US" dirty="0" err="1"/>
              <a:t>negatív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124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19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1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95022" y="4191003"/>
            <a:ext cx="7011811" cy="1947332"/>
          </a:xfrm>
        </p:spPr>
        <p:txBody>
          <a:bodyPr/>
          <a:lstStyle/>
          <a:p>
            <a:r>
              <a:rPr lang="en-US" b="1" dirty="0" err="1"/>
              <a:t>Szondázási</a:t>
            </a:r>
            <a:r>
              <a:rPr lang="en-US" b="1" dirty="0"/>
              <a:t> </a:t>
            </a:r>
            <a:r>
              <a:rPr lang="en-US" b="1" dirty="0" err="1"/>
              <a:t>mélység</a:t>
            </a:r>
            <a:r>
              <a:rPr lang="en-US" b="1" dirty="0"/>
              <a:t>: </a:t>
            </a:r>
            <a:r>
              <a:rPr lang="en-US" dirty="0" err="1"/>
              <a:t>ínyszél</a:t>
            </a:r>
            <a:r>
              <a:rPr lang="en-US" dirty="0"/>
              <a:t> - </a:t>
            </a:r>
            <a:r>
              <a:rPr lang="en-US" dirty="0" err="1"/>
              <a:t>tasakbázis</a:t>
            </a:r>
            <a:r>
              <a:rPr lang="en-US" dirty="0"/>
              <a:t> </a:t>
            </a:r>
            <a:r>
              <a:rPr lang="en-US" dirty="0" err="1"/>
              <a:t>között</a:t>
            </a:r>
            <a:endParaRPr lang="en-US" dirty="0"/>
          </a:p>
          <a:p>
            <a:r>
              <a:rPr lang="en-US" b="1" dirty="0" err="1"/>
              <a:t>Klinikai</a:t>
            </a:r>
            <a:r>
              <a:rPr lang="en-US" b="1" dirty="0"/>
              <a:t> </a:t>
            </a:r>
            <a:r>
              <a:rPr lang="en-US" b="1" dirty="0" err="1"/>
              <a:t>tapadási</a:t>
            </a:r>
            <a:r>
              <a:rPr lang="en-US" b="1" dirty="0"/>
              <a:t> </a:t>
            </a:r>
            <a:r>
              <a:rPr lang="en-US" b="1" dirty="0" err="1"/>
              <a:t>nívó</a:t>
            </a:r>
            <a:r>
              <a:rPr lang="en-US" dirty="0"/>
              <a:t>: </a:t>
            </a:r>
            <a:r>
              <a:rPr lang="en-US" dirty="0" err="1"/>
              <a:t>zománc</a:t>
            </a:r>
            <a:r>
              <a:rPr lang="en-US" dirty="0"/>
              <a:t>-cement </a:t>
            </a:r>
            <a:r>
              <a:rPr lang="en-US" dirty="0" err="1"/>
              <a:t>határ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tasakbázis</a:t>
            </a:r>
            <a:endParaRPr lang="en-US" dirty="0"/>
          </a:p>
          <a:p>
            <a:r>
              <a:rPr lang="en-US" b="1" dirty="0" err="1"/>
              <a:t>Ínyrecessio</a:t>
            </a:r>
            <a:r>
              <a:rPr lang="en-US" dirty="0"/>
              <a:t>: </a:t>
            </a:r>
            <a:r>
              <a:rPr lang="en-US" dirty="0" err="1"/>
              <a:t>zománc</a:t>
            </a:r>
            <a:r>
              <a:rPr lang="en-US" dirty="0"/>
              <a:t>-cement </a:t>
            </a:r>
            <a:r>
              <a:rPr lang="en-US" dirty="0" err="1"/>
              <a:t>határ</a:t>
            </a:r>
            <a:r>
              <a:rPr lang="en-US" dirty="0"/>
              <a:t>  - </a:t>
            </a:r>
            <a:r>
              <a:rPr lang="en-US" dirty="0" err="1"/>
              <a:t>ínyszél</a:t>
            </a:r>
            <a:endParaRPr lang="en-US" dirty="0"/>
          </a:p>
        </p:txBody>
      </p:sp>
      <p:pic>
        <p:nvPicPr>
          <p:cNvPr id="8" name="Picture 7" descr="IMG_22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1331" y="1295167"/>
            <a:ext cx="3309527" cy="24821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0422" y="1934954"/>
            <a:ext cx="135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</a:rPr>
              <a:t>tasakbázis</a:t>
            </a:r>
            <a:endParaRPr lang="en-US" dirty="0">
              <a:ln>
                <a:solidFill>
                  <a:srgbClr val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90422" y="2532527"/>
            <a:ext cx="947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800000"/>
                </a:solidFill>
              </a:rPr>
              <a:t>ínyszél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90421" y="3103985"/>
            <a:ext cx="2398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Zománc</a:t>
            </a:r>
            <a:r>
              <a:rPr lang="en-US" dirty="0"/>
              <a:t>-cement </a:t>
            </a:r>
            <a:r>
              <a:rPr lang="en-US" dirty="0" err="1"/>
              <a:t>határ</a:t>
            </a:r>
            <a:endParaRPr lang="en-US" dirty="0"/>
          </a:p>
        </p:txBody>
      </p:sp>
      <p:cxnSp>
        <p:nvCxnSpPr>
          <p:cNvPr id="13" name="Straight Connector 12"/>
          <p:cNvCxnSpPr>
            <a:endCxn id="9" idx="1"/>
          </p:cNvCxnSpPr>
          <p:nvPr/>
        </p:nvCxnSpPr>
        <p:spPr>
          <a:xfrm flipV="1">
            <a:off x="3577167" y="2119620"/>
            <a:ext cx="313255" cy="1846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10" idx="1"/>
          </p:cNvCxnSpPr>
          <p:nvPr/>
        </p:nvCxnSpPr>
        <p:spPr>
          <a:xfrm>
            <a:off x="3577167" y="2717193"/>
            <a:ext cx="3132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1" idx="1"/>
          </p:cNvCxnSpPr>
          <p:nvPr/>
        </p:nvCxnSpPr>
        <p:spPr>
          <a:xfrm flipV="1">
            <a:off x="3577167" y="3288651"/>
            <a:ext cx="313254" cy="370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603819" y="1934953"/>
            <a:ext cx="1673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Aktuális</a:t>
            </a:r>
            <a:r>
              <a:rPr lang="en-US" dirty="0"/>
              <a:t> </a:t>
            </a:r>
            <a:r>
              <a:rPr lang="en-US" dirty="0" err="1"/>
              <a:t>tasak</a:t>
            </a:r>
            <a:r>
              <a:rPr lang="en-US" dirty="0"/>
              <a:t> </a:t>
            </a:r>
            <a:r>
              <a:rPr lang="en-US" dirty="0" err="1"/>
              <a:t>mélység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006971" y="2717193"/>
            <a:ext cx="1889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ínyrecessio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4797514" y="2304286"/>
            <a:ext cx="806304" cy="1034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565702" y="2166460"/>
            <a:ext cx="10078" cy="41290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354046" y="2717193"/>
            <a:ext cx="0" cy="5714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0" idx="2"/>
            <a:endCxn id="22" idx="1"/>
          </p:cNvCxnSpPr>
          <p:nvPr/>
        </p:nvCxnSpPr>
        <p:spPr>
          <a:xfrm>
            <a:off x="4364126" y="2901859"/>
            <a:ext cx="16428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177023" y="1934954"/>
            <a:ext cx="54627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177023" y="3103985"/>
            <a:ext cx="54627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7639738" y="1934954"/>
            <a:ext cx="0" cy="116903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837830" y="3628038"/>
            <a:ext cx="3501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Valódi</a:t>
            </a:r>
            <a:r>
              <a:rPr lang="en-US" dirty="0"/>
              <a:t> </a:t>
            </a:r>
            <a:r>
              <a:rPr lang="en-US" dirty="0" err="1"/>
              <a:t>parodontális</a:t>
            </a:r>
            <a:r>
              <a:rPr lang="en-US" dirty="0"/>
              <a:t> </a:t>
            </a:r>
            <a:r>
              <a:rPr lang="en-US" dirty="0" err="1"/>
              <a:t>tapadási</a:t>
            </a:r>
            <a:r>
              <a:rPr lang="en-US" dirty="0"/>
              <a:t> </a:t>
            </a:r>
            <a:r>
              <a:rPr lang="en-US" dirty="0" err="1"/>
              <a:t>nívó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7276901" y="2717193"/>
            <a:ext cx="362837" cy="9108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03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Ínyrecessio</a:t>
            </a:r>
            <a:r>
              <a:rPr lang="en-US" dirty="0"/>
              <a:t> </a:t>
            </a:r>
            <a:r>
              <a:rPr lang="en-US" dirty="0" err="1"/>
              <a:t>vizsgálat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5024" y="2119257"/>
            <a:ext cx="5379153" cy="3603812"/>
          </a:xfrm>
        </p:spPr>
        <p:txBody>
          <a:bodyPr/>
          <a:lstStyle/>
          <a:p>
            <a:r>
              <a:rPr lang="en-US" dirty="0"/>
              <a:t> A </a:t>
            </a:r>
            <a:r>
              <a:rPr lang="en-US" dirty="0" err="1"/>
              <a:t>zománc</a:t>
            </a:r>
            <a:r>
              <a:rPr lang="en-US" dirty="0"/>
              <a:t>-cement </a:t>
            </a:r>
            <a:r>
              <a:rPr lang="en-US" dirty="0" err="1"/>
              <a:t>határ</a:t>
            </a:r>
            <a:r>
              <a:rPr lang="en-US" dirty="0"/>
              <a:t> 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ínyszél</a:t>
            </a:r>
            <a:r>
              <a:rPr lang="en-US" dirty="0"/>
              <a:t> </a:t>
            </a:r>
            <a:r>
              <a:rPr lang="en-US" dirty="0" err="1"/>
              <a:t>közötti</a:t>
            </a:r>
            <a:r>
              <a:rPr lang="en-US" dirty="0"/>
              <a:t> </a:t>
            </a:r>
            <a:r>
              <a:rPr lang="en-US" dirty="0" err="1"/>
              <a:t>távolság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ínyrecessio</a:t>
            </a:r>
            <a:r>
              <a:rPr lang="en-US" dirty="0"/>
              <a:t> </a:t>
            </a:r>
            <a:r>
              <a:rPr lang="en-US" dirty="0" err="1"/>
              <a:t>számszerű</a:t>
            </a:r>
            <a:r>
              <a:rPr lang="en-US" dirty="0"/>
              <a:t> </a:t>
            </a:r>
            <a:r>
              <a:rPr lang="en-US" dirty="0" err="1"/>
              <a:t>meghatározásán</a:t>
            </a:r>
            <a:r>
              <a:rPr lang="en-US" dirty="0"/>
              <a:t> </a:t>
            </a:r>
            <a:r>
              <a:rPr lang="en-US" dirty="0" err="1"/>
              <a:t>kívül</a:t>
            </a:r>
            <a:r>
              <a:rPr lang="en-US" dirty="0"/>
              <a:t> </a:t>
            </a:r>
            <a:r>
              <a:rPr lang="en-US" dirty="0" err="1"/>
              <a:t>rögzíteni</a:t>
            </a:r>
            <a:r>
              <a:rPr lang="en-US" dirty="0"/>
              <a:t> </a:t>
            </a:r>
            <a:r>
              <a:rPr lang="en-US" dirty="0" err="1"/>
              <a:t>kell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formáját</a:t>
            </a:r>
            <a:endParaRPr lang="en-US" dirty="0"/>
          </a:p>
          <a:p>
            <a:pPr lvl="1"/>
            <a:r>
              <a:rPr lang="en-US" dirty="0"/>
              <a:t> a </a:t>
            </a:r>
            <a:r>
              <a:rPr lang="en-US" dirty="0" err="1"/>
              <a:t>mucogingivalis</a:t>
            </a:r>
            <a:r>
              <a:rPr lang="en-US" dirty="0"/>
              <a:t> </a:t>
            </a:r>
            <a:r>
              <a:rPr lang="en-US" dirty="0" err="1"/>
              <a:t>junctióhoz</a:t>
            </a:r>
            <a:r>
              <a:rPr lang="en-US" dirty="0"/>
              <a:t> </a:t>
            </a:r>
            <a:r>
              <a:rPr lang="en-US" dirty="0" err="1"/>
              <a:t>való</a:t>
            </a:r>
            <a:r>
              <a:rPr lang="en-US" dirty="0"/>
              <a:t> </a:t>
            </a:r>
            <a:r>
              <a:rPr lang="en-US" dirty="0" err="1"/>
              <a:t>viszonyát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Erre</a:t>
            </a:r>
            <a:r>
              <a:rPr lang="en-US" dirty="0"/>
              <a:t> </a:t>
            </a:r>
            <a:r>
              <a:rPr lang="en-US" dirty="0" err="1"/>
              <a:t>használjá</a:t>
            </a:r>
            <a:r>
              <a:rPr lang="en-US" dirty="0"/>
              <a:t> a Miller-</a:t>
            </a:r>
            <a:r>
              <a:rPr lang="en-US" dirty="0" err="1"/>
              <a:t>féle</a:t>
            </a:r>
            <a:r>
              <a:rPr lang="en-US" dirty="0"/>
              <a:t> </a:t>
            </a:r>
            <a:r>
              <a:rPr lang="en-US" dirty="0" err="1"/>
              <a:t>klasszifikációt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 descr="IMG_22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7205" y="3954959"/>
            <a:ext cx="2643229" cy="198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85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22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6" y="186334"/>
            <a:ext cx="8689026" cy="651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86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 </a:t>
            </a:r>
            <a:r>
              <a:rPr lang="en-US" dirty="0" err="1"/>
              <a:t>Klinikai</a:t>
            </a:r>
            <a:r>
              <a:rPr lang="en-US" dirty="0"/>
              <a:t> </a:t>
            </a:r>
            <a:r>
              <a:rPr lang="en-US" dirty="0" err="1"/>
              <a:t>vizsgáló</a:t>
            </a:r>
            <a:r>
              <a:rPr lang="en-US" dirty="0"/>
              <a:t>-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diagnosztikai</a:t>
            </a:r>
            <a:r>
              <a:rPr lang="en-US" dirty="0"/>
              <a:t> </a:t>
            </a:r>
            <a:r>
              <a:rPr lang="en-US" dirty="0" err="1"/>
              <a:t>módszerek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2285999"/>
            <a:ext cx="6196405" cy="3704167"/>
          </a:xfrm>
        </p:spPr>
        <p:txBody>
          <a:bodyPr/>
          <a:lstStyle/>
          <a:p>
            <a:r>
              <a:rPr lang="en-US" dirty="0" err="1"/>
              <a:t>Szájhigiéné</a:t>
            </a:r>
            <a:r>
              <a:rPr lang="en-US" dirty="0"/>
              <a:t> </a:t>
            </a:r>
            <a:r>
              <a:rPr lang="en-US" dirty="0" err="1"/>
              <a:t>vizsgálata</a:t>
            </a:r>
            <a:endParaRPr lang="en-US" dirty="0"/>
          </a:p>
          <a:p>
            <a:r>
              <a:rPr lang="en-US" dirty="0" err="1"/>
              <a:t>Íny</a:t>
            </a:r>
            <a:r>
              <a:rPr lang="en-US" dirty="0"/>
              <a:t> </a:t>
            </a:r>
            <a:r>
              <a:rPr lang="en-US" dirty="0" err="1"/>
              <a:t>állapotának</a:t>
            </a:r>
            <a:r>
              <a:rPr lang="en-US" dirty="0"/>
              <a:t> </a:t>
            </a:r>
            <a:r>
              <a:rPr lang="en-US" dirty="0" err="1"/>
              <a:t>viszgálata</a:t>
            </a:r>
            <a:endParaRPr lang="en-US" dirty="0"/>
          </a:p>
          <a:p>
            <a:r>
              <a:rPr lang="en-US" dirty="0" err="1"/>
              <a:t>Tasakmélység</a:t>
            </a:r>
            <a:r>
              <a:rPr lang="en-US" dirty="0"/>
              <a:t> </a:t>
            </a:r>
            <a:r>
              <a:rPr lang="en-US" dirty="0" err="1"/>
              <a:t>meghatározása</a:t>
            </a:r>
            <a:endParaRPr lang="en-US" dirty="0"/>
          </a:p>
          <a:p>
            <a:r>
              <a:rPr lang="en-US" dirty="0" err="1"/>
              <a:t>Parodontális</a:t>
            </a:r>
            <a:r>
              <a:rPr lang="en-US" dirty="0"/>
              <a:t> </a:t>
            </a:r>
            <a:r>
              <a:rPr lang="en-US" dirty="0" err="1"/>
              <a:t>tapadási</a:t>
            </a:r>
            <a:r>
              <a:rPr lang="en-US" dirty="0"/>
              <a:t> </a:t>
            </a:r>
            <a:r>
              <a:rPr lang="en-US" dirty="0" err="1"/>
              <a:t>nívó</a:t>
            </a:r>
            <a:r>
              <a:rPr lang="en-US" dirty="0"/>
              <a:t> </a:t>
            </a:r>
            <a:r>
              <a:rPr lang="en-US" dirty="0" err="1"/>
              <a:t>értékelése</a:t>
            </a:r>
            <a:endParaRPr lang="en-US" dirty="0"/>
          </a:p>
          <a:p>
            <a:r>
              <a:rPr lang="en-US" dirty="0" err="1"/>
              <a:t>Fogágybetegség</a:t>
            </a:r>
            <a:r>
              <a:rPr lang="en-US" dirty="0"/>
              <a:t> </a:t>
            </a:r>
            <a:r>
              <a:rPr lang="en-US" dirty="0" err="1"/>
              <a:t>aktivitásának</a:t>
            </a:r>
            <a:r>
              <a:rPr lang="en-US" dirty="0"/>
              <a:t> </a:t>
            </a:r>
            <a:r>
              <a:rPr lang="en-US" dirty="0" err="1"/>
              <a:t>vizsgálata</a:t>
            </a:r>
            <a:endParaRPr lang="en-US" dirty="0"/>
          </a:p>
          <a:p>
            <a:r>
              <a:rPr lang="en-US" dirty="0" err="1"/>
              <a:t>Furcatioérintettség</a:t>
            </a:r>
            <a:r>
              <a:rPr lang="en-US" dirty="0"/>
              <a:t> </a:t>
            </a:r>
            <a:r>
              <a:rPr lang="en-US" dirty="0" err="1"/>
              <a:t>vizsgálata</a:t>
            </a:r>
            <a:endParaRPr lang="en-US" dirty="0"/>
          </a:p>
          <a:p>
            <a:r>
              <a:rPr lang="en-US" dirty="0" err="1"/>
              <a:t>Fogmozgathatóság</a:t>
            </a:r>
            <a:r>
              <a:rPr lang="en-US" dirty="0"/>
              <a:t> </a:t>
            </a:r>
            <a:r>
              <a:rPr lang="en-US" dirty="0" err="1"/>
              <a:t>értékelése</a:t>
            </a:r>
            <a:endParaRPr lang="en-US" dirty="0"/>
          </a:p>
          <a:p>
            <a:r>
              <a:rPr lang="en-US" dirty="0" err="1"/>
              <a:t>Alveoláris</a:t>
            </a:r>
            <a:r>
              <a:rPr lang="en-US" dirty="0"/>
              <a:t> </a:t>
            </a:r>
            <a:r>
              <a:rPr lang="en-US" dirty="0" err="1"/>
              <a:t>csont</a:t>
            </a:r>
            <a:r>
              <a:rPr lang="en-US" dirty="0"/>
              <a:t> </a:t>
            </a:r>
            <a:r>
              <a:rPr lang="en-US" dirty="0" err="1"/>
              <a:t>vizsgálata</a:t>
            </a:r>
            <a:r>
              <a:rPr lang="en-US" dirty="0"/>
              <a:t>- </a:t>
            </a:r>
            <a:r>
              <a:rPr lang="en-US" dirty="0" err="1"/>
              <a:t>radiológia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13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1482" y="621721"/>
            <a:ext cx="6350718" cy="572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85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Fogágybetegség</a:t>
            </a:r>
            <a:r>
              <a:rPr lang="en-US" sz="3200" dirty="0"/>
              <a:t> </a:t>
            </a:r>
            <a:r>
              <a:rPr lang="en-US" sz="3200" dirty="0" err="1"/>
              <a:t>aktivitásának</a:t>
            </a:r>
            <a:r>
              <a:rPr lang="en-US" sz="3200" dirty="0"/>
              <a:t> </a:t>
            </a:r>
            <a:r>
              <a:rPr lang="en-US" sz="3200" dirty="0" err="1"/>
              <a:t>vizsgálata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2754" y="2354411"/>
            <a:ext cx="5792684" cy="3368657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tasakmélység</a:t>
            </a:r>
            <a:r>
              <a:rPr lang="en-US" dirty="0"/>
              <a:t>, a </a:t>
            </a:r>
            <a:r>
              <a:rPr lang="en-US" dirty="0" err="1"/>
              <a:t>tapadásveszteség</a:t>
            </a:r>
            <a:r>
              <a:rPr lang="en-US" dirty="0"/>
              <a:t> a </a:t>
            </a:r>
            <a:r>
              <a:rPr lang="en-US" dirty="0" err="1"/>
              <a:t>korábban</a:t>
            </a:r>
            <a:r>
              <a:rPr lang="en-US" dirty="0"/>
              <a:t> </a:t>
            </a:r>
            <a:r>
              <a:rPr lang="en-US" dirty="0" err="1"/>
              <a:t>lezajlott</a:t>
            </a:r>
            <a:r>
              <a:rPr lang="en-US" dirty="0"/>
              <a:t> </a:t>
            </a:r>
            <a:r>
              <a:rPr lang="en-US" dirty="0" err="1"/>
              <a:t>folyamatok</a:t>
            </a:r>
            <a:r>
              <a:rPr lang="en-US" dirty="0"/>
              <a:t> </a:t>
            </a:r>
            <a:r>
              <a:rPr lang="en-US" dirty="0" err="1"/>
              <a:t>eredője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aktivitás</a:t>
            </a:r>
            <a:r>
              <a:rPr lang="en-US" dirty="0"/>
              <a:t> </a:t>
            </a:r>
            <a:r>
              <a:rPr lang="en-US" dirty="0" err="1"/>
              <a:t>indikátora</a:t>
            </a:r>
            <a:r>
              <a:rPr lang="en-US" dirty="0"/>
              <a:t> a </a:t>
            </a:r>
            <a:r>
              <a:rPr lang="en-US" dirty="0" err="1"/>
              <a:t>tasak</a:t>
            </a:r>
            <a:r>
              <a:rPr lang="en-US" dirty="0"/>
              <a:t> </a:t>
            </a:r>
            <a:r>
              <a:rPr lang="en-US" dirty="0" err="1"/>
              <a:t>bázisából</a:t>
            </a:r>
            <a:r>
              <a:rPr lang="en-US" dirty="0"/>
              <a:t> </a:t>
            </a:r>
            <a:r>
              <a:rPr lang="en-US" dirty="0" err="1"/>
              <a:t>szondázáskor</a:t>
            </a:r>
            <a:r>
              <a:rPr lang="en-US" dirty="0"/>
              <a:t> </a:t>
            </a:r>
            <a:r>
              <a:rPr lang="en-US" dirty="0" err="1"/>
              <a:t>feltörő</a:t>
            </a:r>
            <a:r>
              <a:rPr lang="en-US" dirty="0"/>
              <a:t> </a:t>
            </a:r>
            <a:r>
              <a:rPr lang="en-US" dirty="0" err="1"/>
              <a:t>vérzés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472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Furcatioérintettség</a:t>
            </a:r>
            <a:r>
              <a:rPr lang="en-US" dirty="0"/>
              <a:t> </a:t>
            </a:r>
            <a:r>
              <a:rPr lang="en-US" dirty="0" err="1"/>
              <a:t>vizsgálata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2119257"/>
            <a:ext cx="6420587" cy="3603812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Furcatiolaesio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ha a </a:t>
            </a:r>
            <a:r>
              <a:rPr lang="en-US" dirty="0" err="1"/>
              <a:t>parodontalis</a:t>
            </a:r>
            <a:r>
              <a:rPr lang="en-US" dirty="0"/>
              <a:t> </a:t>
            </a:r>
            <a:r>
              <a:rPr lang="en-US" dirty="0" err="1"/>
              <a:t>tapadásveszteség</a:t>
            </a:r>
            <a:r>
              <a:rPr lang="en-US" dirty="0"/>
              <a:t> a </a:t>
            </a:r>
            <a:r>
              <a:rPr lang="en-US" dirty="0" err="1"/>
              <a:t>többgyökerű</a:t>
            </a:r>
            <a:r>
              <a:rPr lang="en-US" dirty="0"/>
              <a:t> </a:t>
            </a:r>
            <a:r>
              <a:rPr lang="en-US" dirty="0" err="1"/>
              <a:t>fogak</a:t>
            </a:r>
            <a:r>
              <a:rPr lang="en-US" dirty="0"/>
              <a:t> </a:t>
            </a:r>
            <a:r>
              <a:rPr lang="en-US" dirty="0" err="1"/>
              <a:t>gyökérelágazódására</a:t>
            </a:r>
            <a:r>
              <a:rPr lang="en-US" dirty="0"/>
              <a:t> </a:t>
            </a:r>
            <a:r>
              <a:rPr lang="en-US" dirty="0" err="1"/>
              <a:t>terjed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Speciális</a:t>
            </a:r>
            <a:r>
              <a:rPr lang="en-US" dirty="0"/>
              <a:t> </a:t>
            </a:r>
            <a:r>
              <a:rPr lang="en-US" dirty="0" err="1"/>
              <a:t>hajlított</a:t>
            </a:r>
            <a:r>
              <a:rPr lang="en-US" dirty="0"/>
              <a:t> </a:t>
            </a:r>
            <a:r>
              <a:rPr lang="en-US" dirty="0" err="1"/>
              <a:t>parodontalis</a:t>
            </a:r>
            <a:r>
              <a:rPr lang="en-US" dirty="0"/>
              <a:t> </a:t>
            </a:r>
            <a:r>
              <a:rPr lang="en-US" dirty="0" err="1"/>
              <a:t>szonda</a:t>
            </a:r>
            <a:r>
              <a:rPr lang="en-US" dirty="0"/>
              <a:t>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kariológiai</a:t>
            </a:r>
            <a:r>
              <a:rPr lang="en-US" dirty="0"/>
              <a:t> </a:t>
            </a:r>
            <a:r>
              <a:rPr lang="en-US" dirty="0" err="1"/>
              <a:t>szondával</a:t>
            </a:r>
            <a:r>
              <a:rPr lang="en-US" dirty="0"/>
              <a:t> </a:t>
            </a:r>
            <a:r>
              <a:rPr lang="en-US" dirty="0" err="1"/>
              <a:t>vagy</a:t>
            </a:r>
            <a:r>
              <a:rPr lang="en-US" dirty="0"/>
              <a:t> </a:t>
            </a:r>
            <a:r>
              <a:rPr lang="en-US" dirty="0" err="1"/>
              <a:t>parodontális</a:t>
            </a:r>
            <a:r>
              <a:rPr lang="en-US" dirty="0"/>
              <a:t> </a:t>
            </a:r>
            <a:r>
              <a:rPr lang="en-US" dirty="0" err="1"/>
              <a:t>kürettel</a:t>
            </a:r>
            <a:r>
              <a:rPr lang="en-US" dirty="0"/>
              <a:t> </a:t>
            </a:r>
            <a:r>
              <a:rPr lang="en-US" dirty="0" err="1"/>
              <a:t>vizsgáljuk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 </a:t>
            </a:r>
            <a:r>
              <a:rPr lang="en-US" dirty="0" err="1"/>
              <a:t>megnyílt</a:t>
            </a:r>
            <a:r>
              <a:rPr lang="en-US" dirty="0"/>
              <a:t> </a:t>
            </a:r>
            <a:r>
              <a:rPr lang="en-US" dirty="0" err="1"/>
              <a:t>interradicularis</a:t>
            </a:r>
            <a:r>
              <a:rPr lang="en-US" dirty="0"/>
              <a:t> </a:t>
            </a:r>
            <a:r>
              <a:rPr lang="en-US" dirty="0" err="1"/>
              <a:t>fogköz</a:t>
            </a:r>
            <a:r>
              <a:rPr lang="en-US" dirty="0"/>
              <a:t> </a:t>
            </a:r>
            <a:r>
              <a:rPr lang="en-US" dirty="0" err="1"/>
              <a:t>verticalis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horizontalis</a:t>
            </a:r>
            <a:r>
              <a:rPr lang="en-US" dirty="0"/>
              <a:t> </a:t>
            </a:r>
            <a:r>
              <a:rPr lang="en-US" dirty="0" err="1"/>
              <a:t>irányú</a:t>
            </a:r>
            <a:r>
              <a:rPr lang="en-US" dirty="0"/>
              <a:t> </a:t>
            </a:r>
            <a:r>
              <a:rPr lang="en-US" dirty="0" err="1"/>
              <a:t>kiterjedése</a:t>
            </a:r>
            <a:r>
              <a:rPr lang="en-US" dirty="0"/>
              <a:t> </a:t>
            </a:r>
            <a:r>
              <a:rPr lang="en-US" dirty="0" err="1"/>
              <a:t>alapján</a:t>
            </a:r>
            <a:r>
              <a:rPr lang="en-US" dirty="0"/>
              <a:t> </a:t>
            </a:r>
            <a:r>
              <a:rPr lang="en-US" dirty="0" err="1"/>
              <a:t>beszélünk</a:t>
            </a:r>
            <a:r>
              <a:rPr lang="en-US" dirty="0"/>
              <a:t> I., II., III. </a:t>
            </a:r>
            <a:r>
              <a:rPr lang="en-US" dirty="0" err="1"/>
              <a:t>fokú</a:t>
            </a:r>
            <a:r>
              <a:rPr lang="en-US" dirty="0"/>
              <a:t> </a:t>
            </a:r>
            <a:r>
              <a:rPr lang="en-US" b="1" dirty="0" err="1"/>
              <a:t>furcatiolaesióról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7696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8FC6AE1-20E4-FD4E-A8C5-1CCDD8F5A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</p:spPr>
        <p:txBody>
          <a:bodyPr anchor="ctr">
            <a:normAutofit/>
          </a:bodyPr>
          <a:lstStyle/>
          <a:p>
            <a:r>
              <a:rPr lang="hu-HU" dirty="0" err="1"/>
              <a:t>Nabers</a:t>
            </a:r>
            <a:r>
              <a:rPr lang="hu-HU" dirty="0"/>
              <a:t>-féle </a:t>
            </a:r>
            <a:r>
              <a:rPr lang="hu-HU" dirty="0" err="1"/>
              <a:t>furcatio</a:t>
            </a:r>
            <a:r>
              <a:rPr lang="hu-HU" dirty="0"/>
              <a:t> szonda</a:t>
            </a:r>
          </a:p>
        </p:txBody>
      </p:sp>
      <p:pic>
        <p:nvPicPr>
          <p:cNvPr id="5" name="Tartalom helye 4" descr="A képen ülő, fekete, alapozás, fehér látható&#10;&#10;Automatikusan generált leírás">
            <a:extLst>
              <a:ext uri="{FF2B5EF4-FFF2-40B4-BE49-F238E27FC236}">
                <a16:creationId xmlns:a16="http://schemas.microsoft.com/office/drawing/2014/main" id="{83625108-5232-0A44-AFFD-687266E2B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3" r="1" b="1"/>
          <a:stretch/>
        </p:blipFill>
        <p:spPr>
          <a:xfrm>
            <a:off x="1463040" y="2119257"/>
            <a:ext cx="6196405" cy="3603812"/>
          </a:xfrm>
          <a:noFill/>
        </p:spPr>
      </p:pic>
    </p:spTree>
    <p:extLst>
      <p:ext uri="{BB962C8B-B14F-4D97-AF65-F5344CB8AC3E}">
        <p14:creationId xmlns:p14="http://schemas.microsoft.com/office/powerpoint/2010/main" val="1249363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39" y="178592"/>
            <a:ext cx="8720003" cy="654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53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74" y="217296"/>
            <a:ext cx="8590949" cy="64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99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Fog </a:t>
            </a:r>
            <a:r>
              <a:rPr lang="en-US" dirty="0" err="1"/>
              <a:t>mobilitásának</a:t>
            </a:r>
            <a:r>
              <a:rPr lang="en-US" dirty="0"/>
              <a:t> </a:t>
            </a:r>
            <a:r>
              <a:rPr lang="en-US" dirty="0" err="1"/>
              <a:t>vizsgálata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2119257"/>
            <a:ext cx="6597228" cy="3603812"/>
          </a:xfrm>
        </p:spPr>
        <p:txBody>
          <a:bodyPr>
            <a:normAutofit/>
          </a:bodyPr>
          <a:lstStyle/>
          <a:p>
            <a:r>
              <a:rPr lang="en-US" dirty="0"/>
              <a:t> A </a:t>
            </a:r>
            <a:r>
              <a:rPr lang="en-US" dirty="0" err="1"/>
              <a:t>tapadásveszteség</a:t>
            </a:r>
            <a:r>
              <a:rPr lang="en-US" dirty="0"/>
              <a:t> </a:t>
            </a:r>
            <a:r>
              <a:rPr lang="en-US" dirty="0" err="1"/>
              <a:t>miatt</a:t>
            </a:r>
            <a:r>
              <a:rPr lang="en-US" dirty="0"/>
              <a:t> a fog </a:t>
            </a:r>
            <a:r>
              <a:rPr lang="en-US" dirty="0" err="1"/>
              <a:t>rögzítettsége</a:t>
            </a:r>
            <a:r>
              <a:rPr lang="en-US" dirty="0"/>
              <a:t> </a:t>
            </a:r>
            <a:r>
              <a:rPr lang="en-US" dirty="0" err="1"/>
              <a:t>meggyengül</a:t>
            </a:r>
            <a:r>
              <a:rPr lang="en-US" dirty="0"/>
              <a:t>, a fog </a:t>
            </a:r>
            <a:r>
              <a:rPr lang="en-US" dirty="0" err="1"/>
              <a:t>mozgathatóvá</a:t>
            </a:r>
            <a:r>
              <a:rPr lang="en-US" dirty="0"/>
              <a:t> </a:t>
            </a:r>
            <a:r>
              <a:rPr lang="en-US" dirty="0" err="1"/>
              <a:t>válik</a:t>
            </a:r>
            <a:endParaRPr lang="en-US" dirty="0"/>
          </a:p>
          <a:p>
            <a:r>
              <a:rPr lang="en-US" dirty="0"/>
              <a:t> a </a:t>
            </a:r>
            <a:r>
              <a:rPr lang="en-US" dirty="0" err="1"/>
              <a:t>vizsgálat</a:t>
            </a:r>
            <a:r>
              <a:rPr lang="en-US" dirty="0"/>
              <a:t> </a:t>
            </a:r>
            <a:r>
              <a:rPr lang="en-US" dirty="0" err="1"/>
              <a:t>történhet</a:t>
            </a:r>
            <a:r>
              <a:rPr lang="en-US" dirty="0"/>
              <a:t> </a:t>
            </a:r>
            <a:r>
              <a:rPr lang="en-US" dirty="0" err="1"/>
              <a:t>elektromos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mechanikus</a:t>
            </a:r>
            <a:r>
              <a:rPr lang="en-US" dirty="0"/>
              <a:t> </a:t>
            </a:r>
            <a:r>
              <a:rPr lang="en-US" dirty="0" err="1"/>
              <a:t>eszközökkel</a:t>
            </a:r>
            <a:endParaRPr lang="en-US" dirty="0"/>
          </a:p>
          <a:p>
            <a:r>
              <a:rPr lang="en-US" dirty="0" err="1"/>
              <a:t>Klinikai</a:t>
            </a:r>
            <a:r>
              <a:rPr lang="en-US" dirty="0"/>
              <a:t> </a:t>
            </a:r>
            <a:r>
              <a:rPr lang="en-US" dirty="0" err="1"/>
              <a:t>gyakorlatban</a:t>
            </a:r>
            <a:r>
              <a:rPr lang="en-US" dirty="0"/>
              <a:t> </a:t>
            </a:r>
            <a:r>
              <a:rPr lang="en-US" dirty="0" err="1"/>
              <a:t>elegendő</a:t>
            </a:r>
            <a:r>
              <a:rPr lang="en-US" dirty="0"/>
              <a:t> a </a:t>
            </a:r>
            <a:r>
              <a:rPr lang="en-US" dirty="0" err="1"/>
              <a:t>kvalitatív</a:t>
            </a:r>
            <a:r>
              <a:rPr lang="en-US" dirty="0"/>
              <a:t> </a:t>
            </a:r>
            <a:r>
              <a:rPr lang="en-US" dirty="0" err="1"/>
              <a:t>megítélés</a:t>
            </a:r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tükör</a:t>
            </a:r>
            <a:r>
              <a:rPr lang="en-US" dirty="0"/>
              <a:t> </a:t>
            </a:r>
            <a:r>
              <a:rPr lang="en-US" dirty="0" err="1"/>
              <a:t>vagy</a:t>
            </a:r>
            <a:r>
              <a:rPr lang="en-US" dirty="0"/>
              <a:t> a </a:t>
            </a:r>
            <a:r>
              <a:rPr lang="en-US" dirty="0" err="1"/>
              <a:t>szonda</a:t>
            </a:r>
            <a:r>
              <a:rPr lang="en-US" dirty="0"/>
              <a:t> </a:t>
            </a:r>
            <a:r>
              <a:rPr lang="en-US" dirty="0" err="1"/>
              <a:t>nyelével</a:t>
            </a:r>
            <a:r>
              <a:rPr lang="en-US" dirty="0"/>
              <a:t> a </a:t>
            </a:r>
            <a:r>
              <a:rPr lang="en-US" dirty="0" err="1"/>
              <a:t>fogra</a:t>
            </a:r>
            <a:r>
              <a:rPr lang="en-US" dirty="0"/>
              <a:t> </a:t>
            </a:r>
            <a:r>
              <a:rPr lang="en-US" dirty="0" err="1"/>
              <a:t>különböző</a:t>
            </a:r>
            <a:r>
              <a:rPr lang="en-US" dirty="0"/>
              <a:t> </a:t>
            </a:r>
            <a:r>
              <a:rPr lang="en-US" dirty="0" err="1"/>
              <a:t>irányból</a:t>
            </a:r>
            <a:r>
              <a:rPr lang="en-US" dirty="0"/>
              <a:t> </a:t>
            </a:r>
            <a:r>
              <a:rPr lang="en-US" dirty="0" err="1"/>
              <a:t>erőt</a:t>
            </a:r>
            <a:r>
              <a:rPr lang="en-US" dirty="0"/>
              <a:t> </a:t>
            </a:r>
            <a:r>
              <a:rPr lang="en-US" dirty="0" err="1"/>
              <a:t>gyakorolunk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értékeljük</a:t>
            </a:r>
            <a:r>
              <a:rPr lang="en-US" dirty="0"/>
              <a:t> a fog </a:t>
            </a:r>
            <a:r>
              <a:rPr lang="en-US" dirty="0" err="1"/>
              <a:t>elmozdulását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476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6" y="252155"/>
            <a:ext cx="8518653" cy="638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82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Parodontológiai</a:t>
            </a:r>
            <a:r>
              <a:rPr lang="en-US" dirty="0"/>
              <a:t> </a:t>
            </a:r>
            <a:r>
              <a:rPr lang="en-US" dirty="0" err="1"/>
              <a:t>radiológiai</a:t>
            </a:r>
            <a:r>
              <a:rPr lang="en-US" dirty="0"/>
              <a:t> </a:t>
            </a:r>
            <a:r>
              <a:rPr lang="en-US" dirty="0" err="1"/>
              <a:t>diagnosztika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dirty="0"/>
              <a:t> </a:t>
            </a:r>
            <a:r>
              <a:rPr lang="en-US" dirty="0" err="1"/>
              <a:t>Panoráma</a:t>
            </a:r>
            <a:r>
              <a:rPr lang="en-US" dirty="0"/>
              <a:t> </a:t>
            </a:r>
            <a:r>
              <a:rPr lang="en-US" dirty="0" err="1"/>
              <a:t>felvétel</a:t>
            </a: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 </a:t>
            </a:r>
            <a:r>
              <a:rPr lang="en-US" dirty="0" err="1"/>
              <a:t>Szárnyas</a:t>
            </a:r>
            <a:r>
              <a:rPr lang="en-US" dirty="0"/>
              <a:t> </a:t>
            </a:r>
            <a:r>
              <a:rPr lang="en-US" dirty="0" err="1"/>
              <a:t>felvétel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állított</a:t>
            </a:r>
            <a:r>
              <a:rPr lang="en-US" dirty="0"/>
              <a:t> </a:t>
            </a:r>
            <a:r>
              <a:rPr lang="en-US" dirty="0" err="1"/>
              <a:t>filmre</a:t>
            </a: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 </a:t>
            </a:r>
            <a:r>
              <a:rPr lang="en-US" dirty="0" err="1"/>
              <a:t>Hosszútubusos</a:t>
            </a:r>
            <a:r>
              <a:rPr lang="en-US" dirty="0"/>
              <a:t> </a:t>
            </a:r>
            <a:r>
              <a:rPr lang="en-US" dirty="0" err="1"/>
              <a:t>párhúzamos</a:t>
            </a:r>
            <a:r>
              <a:rPr lang="en-US" dirty="0"/>
              <a:t>  </a:t>
            </a:r>
            <a:r>
              <a:rPr lang="en-US" dirty="0" err="1"/>
              <a:t>technikával</a:t>
            </a:r>
            <a:r>
              <a:rPr lang="en-US" dirty="0"/>
              <a:t> </a:t>
            </a:r>
            <a:r>
              <a:rPr lang="en-US" dirty="0" err="1"/>
              <a:t>periapicalis</a:t>
            </a:r>
            <a:r>
              <a:rPr lang="en-US" dirty="0"/>
              <a:t> (</a:t>
            </a:r>
            <a:r>
              <a:rPr lang="en-US" dirty="0" err="1"/>
              <a:t>fogfelvétel</a:t>
            </a:r>
            <a:r>
              <a:rPr lang="en-US" dirty="0"/>
              <a:t>)  </a:t>
            </a:r>
            <a:r>
              <a:rPr lang="en-US" dirty="0" err="1"/>
              <a:t>felvétel</a:t>
            </a:r>
            <a:endParaRPr lang="en-US" dirty="0"/>
          </a:p>
          <a:p>
            <a:pPr>
              <a:lnSpc>
                <a:spcPct val="130000"/>
              </a:lnSpc>
            </a:pPr>
            <a:r>
              <a:rPr lang="en-US" dirty="0"/>
              <a:t>CBCT </a:t>
            </a:r>
            <a:r>
              <a:rPr lang="mr-IN" dirty="0"/>
              <a:t>–</a:t>
            </a:r>
            <a:r>
              <a:rPr lang="en-US" dirty="0"/>
              <a:t> 3 </a:t>
            </a:r>
            <a:r>
              <a:rPr lang="en-US" dirty="0" err="1"/>
              <a:t>dimenziós</a:t>
            </a:r>
            <a:r>
              <a:rPr lang="en-US" dirty="0"/>
              <a:t> </a:t>
            </a:r>
            <a:r>
              <a:rPr lang="en-US" dirty="0" err="1"/>
              <a:t>tájékozódás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985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EBD677-5ED2-A348-99E5-617640CA1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200" dirty="0" err="1"/>
              <a:t>Parodontalis</a:t>
            </a:r>
            <a:r>
              <a:rPr lang="hu-HU" sz="3200" dirty="0"/>
              <a:t> esetek követésére használható – szilikon gumiból készített harapási blokk</a:t>
            </a:r>
          </a:p>
        </p:txBody>
      </p:sp>
      <p:pic>
        <p:nvPicPr>
          <p:cNvPr id="5" name="Tartalom helye 4" descr="A képen szöveg, beltéri látható&#10;&#10;Automatikusan generált leírás">
            <a:extLst>
              <a:ext uri="{FF2B5EF4-FFF2-40B4-BE49-F238E27FC236}">
                <a16:creationId xmlns:a16="http://schemas.microsoft.com/office/drawing/2014/main" id="{BF4C5755-17E6-2E48-9EC5-2C3F07C4C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76" y="4058433"/>
            <a:ext cx="2870693" cy="2153020"/>
          </a:xfrm>
        </p:spPr>
      </p:pic>
      <p:pic>
        <p:nvPicPr>
          <p:cNvPr id="7" name="Kép 6" descr="A képen szöveg, beltéri, étel látható&#10;&#10;Automatikusan generált leírás">
            <a:extLst>
              <a:ext uri="{FF2B5EF4-FFF2-40B4-BE49-F238E27FC236}">
                <a16:creationId xmlns:a16="http://schemas.microsoft.com/office/drawing/2014/main" id="{39D3ECCA-A749-C345-8A6D-7EDE19DB4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37" y="4092647"/>
            <a:ext cx="2870693" cy="2153020"/>
          </a:xfrm>
          <a:prstGeom prst="rect">
            <a:avLst/>
          </a:prstGeom>
        </p:spPr>
      </p:pic>
      <p:pic>
        <p:nvPicPr>
          <p:cNvPr id="9" name="Kép 8" descr="A képen beltéri látható&#10;&#10;Automatikusan generált leírás">
            <a:extLst>
              <a:ext uri="{FF2B5EF4-FFF2-40B4-BE49-F238E27FC236}">
                <a16:creationId xmlns:a16="http://schemas.microsoft.com/office/drawing/2014/main" id="{64685F46-6B34-9C44-B66C-D8808F1A6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955" y="2093413"/>
            <a:ext cx="2522232" cy="189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34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Modern </a:t>
            </a:r>
            <a:r>
              <a:rPr lang="en-US" dirty="0" err="1"/>
              <a:t>parodontális</a:t>
            </a:r>
            <a:r>
              <a:rPr lang="en-US" dirty="0"/>
              <a:t> </a:t>
            </a:r>
            <a:r>
              <a:rPr lang="en-US" dirty="0" err="1"/>
              <a:t>diagnosztikai</a:t>
            </a:r>
            <a:r>
              <a:rPr lang="en-US" dirty="0"/>
              <a:t> </a:t>
            </a:r>
            <a:r>
              <a:rPr lang="en-US" dirty="0" err="1"/>
              <a:t>módszerek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2413001"/>
            <a:ext cx="6196405" cy="3310068"/>
          </a:xfrm>
        </p:spPr>
        <p:txBody>
          <a:bodyPr>
            <a:normAutofit lnSpcReduction="10000"/>
          </a:bodyPr>
          <a:lstStyle/>
          <a:p>
            <a:pPr>
              <a:lnSpc>
                <a:spcPct val="140000"/>
              </a:lnSpc>
            </a:pPr>
            <a:r>
              <a:rPr lang="en-US" dirty="0" err="1"/>
              <a:t>Bakteriológiai</a:t>
            </a:r>
            <a:r>
              <a:rPr lang="en-US" dirty="0"/>
              <a:t> </a:t>
            </a:r>
            <a:r>
              <a:rPr lang="en-US" dirty="0" err="1"/>
              <a:t>vizsgálatok</a:t>
            </a:r>
            <a:endParaRPr lang="en-US" dirty="0"/>
          </a:p>
          <a:p>
            <a:pPr>
              <a:lnSpc>
                <a:spcPct val="140000"/>
              </a:lnSpc>
            </a:pPr>
            <a:r>
              <a:rPr lang="en-US" dirty="0" err="1"/>
              <a:t>Immunológiai</a:t>
            </a:r>
            <a:r>
              <a:rPr lang="en-US" dirty="0"/>
              <a:t> </a:t>
            </a:r>
            <a:r>
              <a:rPr lang="en-US" dirty="0" err="1"/>
              <a:t>tesztek</a:t>
            </a:r>
            <a:endParaRPr lang="en-US" dirty="0"/>
          </a:p>
          <a:p>
            <a:pPr>
              <a:lnSpc>
                <a:spcPct val="140000"/>
              </a:lnSpc>
            </a:pPr>
            <a:r>
              <a:rPr lang="en-US" dirty="0" err="1"/>
              <a:t>Hajlamosító</a:t>
            </a:r>
            <a:r>
              <a:rPr lang="en-US" dirty="0"/>
              <a:t> </a:t>
            </a:r>
            <a:r>
              <a:rPr lang="en-US" dirty="0" err="1"/>
              <a:t>szervezeti</a:t>
            </a:r>
            <a:r>
              <a:rPr lang="en-US" dirty="0"/>
              <a:t> </a:t>
            </a:r>
            <a:r>
              <a:rPr lang="en-US" dirty="0" err="1"/>
              <a:t>faktorok</a:t>
            </a:r>
            <a:r>
              <a:rPr lang="en-US" dirty="0"/>
              <a:t> </a:t>
            </a:r>
            <a:r>
              <a:rPr lang="en-US" dirty="0" err="1"/>
              <a:t>laboratóriumi</a:t>
            </a:r>
            <a:r>
              <a:rPr lang="en-US" dirty="0"/>
              <a:t> </a:t>
            </a:r>
            <a:r>
              <a:rPr lang="en-US" dirty="0" err="1"/>
              <a:t>vizsgálata</a:t>
            </a:r>
            <a:r>
              <a:rPr lang="en-US" dirty="0"/>
              <a:t> </a:t>
            </a:r>
            <a:r>
              <a:rPr lang="en-US" dirty="0" err="1"/>
              <a:t>vérből</a:t>
            </a:r>
            <a:endParaRPr lang="en-US" dirty="0"/>
          </a:p>
          <a:p>
            <a:pPr>
              <a:lnSpc>
                <a:spcPct val="140000"/>
              </a:lnSpc>
            </a:pPr>
            <a:r>
              <a:rPr lang="en-US" dirty="0" err="1"/>
              <a:t>Gingivalis</a:t>
            </a:r>
            <a:r>
              <a:rPr lang="en-US" dirty="0"/>
              <a:t> sulcus </a:t>
            </a:r>
            <a:r>
              <a:rPr lang="en-US" dirty="0" err="1"/>
              <a:t>gyulladásos</a:t>
            </a:r>
            <a:r>
              <a:rPr lang="en-US" dirty="0"/>
              <a:t> </a:t>
            </a:r>
            <a:r>
              <a:rPr lang="en-US" dirty="0" err="1"/>
              <a:t>mediátorainak</a:t>
            </a:r>
            <a:r>
              <a:rPr lang="en-US" dirty="0"/>
              <a:t> </a:t>
            </a:r>
            <a:r>
              <a:rPr lang="en-US" dirty="0" err="1"/>
              <a:t>vizsgálata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650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4399033"/>
            <a:ext cx="6196405" cy="1324036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 err="1"/>
              <a:t>Köszönöm</a:t>
            </a:r>
            <a:r>
              <a:rPr lang="en-US" dirty="0"/>
              <a:t> a </a:t>
            </a:r>
            <a:r>
              <a:rPr lang="en-US" dirty="0" err="1"/>
              <a:t>figyelmet</a:t>
            </a:r>
            <a:r>
              <a:rPr lang="en-US" dirty="0"/>
              <a:t>!</a:t>
            </a:r>
          </a:p>
          <a:p>
            <a:pPr marL="0" indent="0" algn="r">
              <a:buNone/>
            </a:pPr>
            <a:endParaRPr lang="en-US" sz="1600" dirty="0"/>
          </a:p>
          <a:p>
            <a:pPr marL="0" indent="0" algn="r">
              <a:buNone/>
            </a:pPr>
            <a:r>
              <a:rPr lang="en-US" sz="1600" dirty="0" err="1"/>
              <a:t>Szabados</a:t>
            </a:r>
            <a:r>
              <a:rPr lang="en-US" sz="1600" dirty="0"/>
              <a:t> </a:t>
            </a:r>
            <a:r>
              <a:rPr lang="en-US" sz="1600" dirty="0" err="1"/>
              <a:t>Tímea</a:t>
            </a:r>
            <a:endParaRPr lang="en-US" sz="1600" dirty="0"/>
          </a:p>
        </p:txBody>
      </p:sp>
      <p:pic>
        <p:nvPicPr>
          <p:cNvPr id="4" name="Picture 3" descr="Képernyőfotó 2020-03-24 - 17.44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904" y="1908736"/>
            <a:ext cx="28194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51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Parodontális</a:t>
            </a:r>
            <a:r>
              <a:rPr lang="en-US" dirty="0"/>
              <a:t> </a:t>
            </a:r>
            <a:r>
              <a:rPr lang="en-US" dirty="0" err="1"/>
              <a:t>diagnosztika</a:t>
            </a:r>
            <a:r>
              <a:rPr lang="en-US" dirty="0"/>
              <a:t> </a:t>
            </a:r>
            <a:r>
              <a:rPr lang="en-US" dirty="0" err="1"/>
              <a:t>céljai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2730501"/>
            <a:ext cx="6196405" cy="2992568"/>
          </a:xfrm>
        </p:spPr>
        <p:txBody>
          <a:bodyPr/>
          <a:lstStyle/>
          <a:p>
            <a:pPr marL="457200" indent="-457200">
              <a:lnSpc>
                <a:spcPct val="140000"/>
              </a:lnSpc>
              <a:buFont typeface="+mj-lt"/>
              <a:buAutoNum type="arabicPeriod"/>
            </a:pPr>
            <a:r>
              <a:rPr lang="en-US" dirty="0" err="1"/>
              <a:t>Epidemiológiai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szűrővizsgálatok</a:t>
            </a:r>
            <a:endParaRPr lang="en-US" dirty="0"/>
          </a:p>
          <a:p>
            <a:pPr marL="457200" indent="-457200">
              <a:lnSpc>
                <a:spcPct val="140000"/>
              </a:lnSpc>
              <a:buFont typeface="+mj-lt"/>
              <a:buAutoNum type="arabicPeriod"/>
            </a:pPr>
            <a:r>
              <a:rPr lang="en-US" dirty="0" err="1"/>
              <a:t>Különböző</a:t>
            </a:r>
            <a:r>
              <a:rPr lang="en-US" dirty="0"/>
              <a:t> </a:t>
            </a:r>
            <a:r>
              <a:rPr lang="en-US" dirty="0" err="1"/>
              <a:t>klinikai</a:t>
            </a:r>
            <a:r>
              <a:rPr lang="en-US" dirty="0"/>
              <a:t> </a:t>
            </a:r>
            <a:r>
              <a:rPr lang="en-US" dirty="0" err="1"/>
              <a:t>formák</a:t>
            </a:r>
            <a:r>
              <a:rPr lang="en-US" dirty="0"/>
              <a:t> </a:t>
            </a:r>
            <a:r>
              <a:rPr lang="en-US" dirty="0" err="1"/>
              <a:t>elkülönítése</a:t>
            </a:r>
            <a:endParaRPr lang="en-US" dirty="0"/>
          </a:p>
          <a:p>
            <a:pPr marL="457200" indent="-457200">
              <a:lnSpc>
                <a:spcPct val="140000"/>
              </a:lnSpc>
              <a:buFont typeface="+mj-lt"/>
              <a:buAutoNum type="arabicPeriod"/>
            </a:pPr>
            <a:r>
              <a:rPr lang="en-US" dirty="0" err="1"/>
              <a:t>Diagnózis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terápiaorientált</a:t>
            </a:r>
            <a:r>
              <a:rPr lang="en-US" dirty="0"/>
              <a:t> </a:t>
            </a:r>
            <a:r>
              <a:rPr lang="en-US" dirty="0" err="1"/>
              <a:t>kezelési</a:t>
            </a:r>
            <a:r>
              <a:rPr lang="en-US" dirty="0"/>
              <a:t> </a:t>
            </a:r>
            <a:r>
              <a:rPr lang="en-US" dirty="0" err="1"/>
              <a:t>terv</a:t>
            </a:r>
            <a:endParaRPr lang="en-US" dirty="0"/>
          </a:p>
          <a:p>
            <a:pPr marL="457200" indent="-457200">
              <a:lnSpc>
                <a:spcPct val="140000"/>
              </a:lnSpc>
              <a:buFont typeface="+mj-lt"/>
              <a:buAutoNum type="arabicPeriod"/>
            </a:pPr>
            <a:r>
              <a:rPr lang="en-US" dirty="0" err="1"/>
              <a:t>Betegség</a:t>
            </a:r>
            <a:r>
              <a:rPr lang="en-US" dirty="0"/>
              <a:t> </a:t>
            </a:r>
            <a:r>
              <a:rPr lang="en-US" dirty="0" err="1"/>
              <a:t>lefolyásának</a:t>
            </a:r>
            <a:r>
              <a:rPr lang="en-US" dirty="0"/>
              <a:t> </a:t>
            </a:r>
            <a:r>
              <a:rPr lang="en-US" dirty="0" err="1"/>
              <a:t>követése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284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Teljeskörű</a:t>
            </a:r>
            <a:r>
              <a:rPr lang="en-US" dirty="0"/>
              <a:t> </a:t>
            </a:r>
            <a:r>
              <a:rPr lang="en-US" dirty="0" err="1"/>
              <a:t>parodontalis</a:t>
            </a:r>
            <a:r>
              <a:rPr lang="en-US" dirty="0"/>
              <a:t> </a:t>
            </a:r>
            <a:r>
              <a:rPr lang="en-US" dirty="0" err="1"/>
              <a:t>diagnosztika</a:t>
            </a:r>
            <a:r>
              <a:rPr lang="en-US" dirty="0"/>
              <a:t> </a:t>
            </a:r>
            <a:r>
              <a:rPr lang="en-US" dirty="0" err="1"/>
              <a:t>lépései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dirty="0" err="1"/>
              <a:t>Általános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fogászati</a:t>
            </a:r>
            <a:r>
              <a:rPr lang="en-US" dirty="0"/>
              <a:t> </a:t>
            </a:r>
            <a:r>
              <a:rPr lang="en-US" dirty="0" err="1"/>
              <a:t>anamnézis</a:t>
            </a:r>
            <a:endParaRPr lang="en-US" dirty="0"/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dirty="0" err="1"/>
              <a:t>Általános</a:t>
            </a:r>
            <a:r>
              <a:rPr lang="en-US" dirty="0"/>
              <a:t> </a:t>
            </a:r>
            <a:r>
              <a:rPr lang="en-US" dirty="0" err="1"/>
              <a:t>orvosi</a:t>
            </a:r>
            <a:r>
              <a:rPr lang="en-US" dirty="0"/>
              <a:t> </a:t>
            </a:r>
            <a:r>
              <a:rPr lang="en-US" dirty="0" err="1"/>
              <a:t>konzultáció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amennyiben</a:t>
            </a:r>
            <a:r>
              <a:rPr lang="en-US" dirty="0"/>
              <a:t> </a:t>
            </a:r>
            <a:r>
              <a:rPr lang="en-US" dirty="0" err="1"/>
              <a:t>idikált</a:t>
            </a:r>
            <a:endParaRPr lang="en-US" dirty="0"/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dirty="0" err="1"/>
              <a:t>Klinikai</a:t>
            </a:r>
            <a:r>
              <a:rPr lang="en-US" dirty="0"/>
              <a:t> </a:t>
            </a:r>
            <a:r>
              <a:rPr lang="en-US" dirty="0" err="1"/>
              <a:t>parodontológiai</a:t>
            </a:r>
            <a:r>
              <a:rPr lang="en-US" dirty="0"/>
              <a:t> </a:t>
            </a:r>
            <a:r>
              <a:rPr lang="en-US" dirty="0" err="1"/>
              <a:t>diagnózis</a:t>
            </a:r>
            <a:endParaRPr lang="en-US" dirty="0"/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dirty="0" err="1"/>
              <a:t>Radiológiai</a:t>
            </a:r>
            <a:r>
              <a:rPr lang="en-US" dirty="0"/>
              <a:t> </a:t>
            </a:r>
            <a:r>
              <a:rPr lang="en-US" dirty="0" err="1"/>
              <a:t>diagnózis</a:t>
            </a:r>
            <a:endParaRPr lang="en-US" dirty="0"/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r>
              <a:rPr lang="en-US" dirty="0" err="1"/>
              <a:t>Speciális</a:t>
            </a:r>
            <a:r>
              <a:rPr lang="en-US" dirty="0"/>
              <a:t> </a:t>
            </a:r>
            <a:r>
              <a:rPr lang="en-US" dirty="0" err="1"/>
              <a:t>laboratóriumi</a:t>
            </a:r>
            <a:r>
              <a:rPr lang="en-US" dirty="0"/>
              <a:t> </a:t>
            </a:r>
            <a:r>
              <a:rPr lang="en-US" dirty="0" err="1"/>
              <a:t>diagnózis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ha </a:t>
            </a:r>
            <a:r>
              <a:rPr lang="en-US" dirty="0" err="1"/>
              <a:t>szükséges</a:t>
            </a:r>
            <a:endParaRPr lang="en-US" dirty="0"/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48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Parodontológiai</a:t>
            </a:r>
            <a:r>
              <a:rPr lang="en-US" dirty="0"/>
              <a:t> </a:t>
            </a:r>
            <a:r>
              <a:rPr lang="en-US" dirty="0" err="1"/>
              <a:t>diagnosztikus</a:t>
            </a:r>
            <a:r>
              <a:rPr lang="en-US" dirty="0"/>
              <a:t> </a:t>
            </a:r>
            <a:r>
              <a:rPr lang="en-US" dirty="0" err="1"/>
              <a:t>módszerek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2119256"/>
            <a:ext cx="6196405" cy="3976743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/>
              <a:t>Szűrővizsgálatok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erre</a:t>
            </a:r>
            <a:r>
              <a:rPr lang="en-US" dirty="0"/>
              <a:t> </a:t>
            </a:r>
            <a:r>
              <a:rPr lang="en-US" dirty="0" err="1"/>
              <a:t>használják</a:t>
            </a:r>
            <a:r>
              <a:rPr lang="en-US" dirty="0"/>
              <a:t> a WHO </a:t>
            </a:r>
            <a:r>
              <a:rPr lang="en-US" dirty="0" err="1"/>
              <a:t>által</a:t>
            </a:r>
            <a:r>
              <a:rPr lang="en-US" dirty="0"/>
              <a:t> </a:t>
            </a:r>
            <a:r>
              <a:rPr lang="en-US" dirty="0" err="1"/>
              <a:t>kifejlesztett</a:t>
            </a:r>
            <a:r>
              <a:rPr lang="en-US" dirty="0"/>
              <a:t> CPITN </a:t>
            </a:r>
            <a:r>
              <a:rPr lang="en-US" dirty="0" err="1"/>
              <a:t>és</a:t>
            </a:r>
            <a:r>
              <a:rPr lang="en-US" dirty="0"/>
              <a:t> PSR-</a:t>
            </a:r>
            <a:r>
              <a:rPr lang="en-US" dirty="0" err="1"/>
              <a:t>indexeket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Száj</a:t>
            </a:r>
            <a:r>
              <a:rPr lang="en-US" dirty="0"/>
              <a:t> </a:t>
            </a:r>
            <a:r>
              <a:rPr lang="en-US" dirty="0" err="1"/>
              <a:t>higiénés</a:t>
            </a:r>
            <a:r>
              <a:rPr lang="en-US" dirty="0"/>
              <a:t> </a:t>
            </a:r>
            <a:r>
              <a:rPr lang="en-US" dirty="0" err="1"/>
              <a:t>állapotának</a:t>
            </a:r>
            <a:r>
              <a:rPr lang="en-US" dirty="0"/>
              <a:t> </a:t>
            </a:r>
            <a:r>
              <a:rPr lang="en-US" dirty="0" err="1"/>
              <a:t>vizsgálata</a:t>
            </a:r>
            <a:endParaRPr lang="en-US" dirty="0"/>
          </a:p>
          <a:p>
            <a:pPr lvl="1"/>
            <a:r>
              <a:rPr lang="en-US" dirty="0" err="1"/>
              <a:t>Plakk</a:t>
            </a:r>
            <a:r>
              <a:rPr lang="en-US" dirty="0"/>
              <a:t> </a:t>
            </a:r>
            <a:r>
              <a:rPr lang="en-US" dirty="0" err="1"/>
              <a:t>mennyisége</a:t>
            </a:r>
            <a:endParaRPr lang="en-US" dirty="0"/>
          </a:p>
          <a:p>
            <a:pPr lvl="1"/>
            <a:r>
              <a:rPr lang="en-US" dirty="0" err="1"/>
              <a:t>Fogkő</a:t>
            </a:r>
            <a:r>
              <a:rPr lang="en-US" dirty="0"/>
              <a:t> </a:t>
            </a:r>
            <a:r>
              <a:rPr lang="en-US" dirty="0" err="1"/>
              <a:t>fehalmozódás</a:t>
            </a:r>
            <a:r>
              <a:rPr lang="en-US" dirty="0"/>
              <a:t> </a:t>
            </a:r>
            <a:r>
              <a:rPr lang="en-US" dirty="0" err="1"/>
              <a:t>mértéke</a:t>
            </a:r>
            <a:endParaRPr lang="en-US" dirty="0"/>
          </a:p>
          <a:p>
            <a:pPr lvl="1"/>
            <a:r>
              <a:rPr lang="en-US" dirty="0" err="1"/>
              <a:t>Plakkretenciós</a:t>
            </a:r>
            <a:r>
              <a:rPr lang="en-US" dirty="0"/>
              <a:t> </a:t>
            </a:r>
            <a:r>
              <a:rPr lang="en-US" dirty="0" err="1"/>
              <a:t>tényezők</a:t>
            </a:r>
            <a:r>
              <a:rPr lang="en-US" dirty="0"/>
              <a:t> </a:t>
            </a:r>
            <a:r>
              <a:rPr lang="en-US" dirty="0" err="1"/>
              <a:t>jelenléte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Demostrációs-motivációs</a:t>
            </a:r>
            <a:r>
              <a:rPr lang="en-US" dirty="0"/>
              <a:t> </a:t>
            </a:r>
            <a:r>
              <a:rPr lang="en-US" dirty="0" err="1"/>
              <a:t>célokra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plakkfestés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plakk-indexek</a:t>
            </a:r>
            <a:r>
              <a:rPr lang="en-US" dirty="0"/>
              <a:t> </a:t>
            </a:r>
            <a:r>
              <a:rPr lang="en-US" dirty="0" err="1"/>
              <a:t>használata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Plakkértéket</a:t>
            </a:r>
            <a:r>
              <a:rPr lang="en-US" dirty="0"/>
              <a:t> </a:t>
            </a:r>
            <a:r>
              <a:rPr lang="en-US" dirty="0" err="1"/>
              <a:t>vizsgálhatjuk</a:t>
            </a:r>
            <a:r>
              <a:rPr lang="en-US" dirty="0"/>
              <a:t> a fog 2, 4 </a:t>
            </a:r>
            <a:r>
              <a:rPr lang="en-US" dirty="0" err="1"/>
              <a:t>vagy</a:t>
            </a:r>
            <a:r>
              <a:rPr lang="en-US" dirty="0"/>
              <a:t> 6 </a:t>
            </a:r>
            <a:r>
              <a:rPr lang="en-US" dirty="0" err="1"/>
              <a:t>felszínén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382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1185333"/>
            <a:ext cx="6196405" cy="47413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A </a:t>
            </a:r>
            <a:r>
              <a:rPr lang="en-US" dirty="0" err="1"/>
              <a:t>legprecízebb</a:t>
            </a:r>
            <a:r>
              <a:rPr lang="en-US" dirty="0"/>
              <a:t> a 6 </a:t>
            </a:r>
            <a:r>
              <a:rPr lang="en-US" dirty="0" err="1"/>
              <a:t>felszínű</a:t>
            </a:r>
            <a:r>
              <a:rPr lang="en-US" dirty="0"/>
              <a:t> </a:t>
            </a:r>
            <a:r>
              <a:rPr lang="en-US" dirty="0" err="1"/>
              <a:t>plakkérték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buccalis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oralis</a:t>
            </a:r>
            <a:r>
              <a:rPr lang="en-US" dirty="0"/>
              <a:t> </a:t>
            </a:r>
            <a:r>
              <a:rPr lang="en-US" dirty="0" err="1"/>
              <a:t>felszínen</a:t>
            </a:r>
            <a:r>
              <a:rPr lang="en-US" dirty="0"/>
              <a:t> </a:t>
            </a:r>
            <a:r>
              <a:rPr lang="en-US" dirty="0" err="1"/>
              <a:t>egyes</a:t>
            </a:r>
            <a:r>
              <a:rPr lang="en-US" dirty="0"/>
              <a:t> </a:t>
            </a:r>
            <a:r>
              <a:rPr lang="en-US" dirty="0" err="1"/>
              <a:t>fogak</a:t>
            </a:r>
            <a:r>
              <a:rPr lang="en-US" dirty="0"/>
              <a:t> </a:t>
            </a:r>
            <a:r>
              <a:rPr lang="en-US" dirty="0" err="1"/>
              <a:t>három</a:t>
            </a:r>
            <a:r>
              <a:rPr lang="en-US" dirty="0"/>
              <a:t> </a:t>
            </a:r>
            <a:r>
              <a:rPr lang="en-US" dirty="0" err="1"/>
              <a:t>felszínét</a:t>
            </a:r>
            <a:r>
              <a:rPr lang="en-US" dirty="0"/>
              <a:t> </a:t>
            </a:r>
            <a:r>
              <a:rPr lang="en-US" dirty="0" err="1"/>
              <a:t>vizsgáljuk</a:t>
            </a:r>
            <a:r>
              <a:rPr lang="en-US" dirty="0"/>
              <a:t>: </a:t>
            </a:r>
            <a:r>
              <a:rPr lang="en-US" dirty="0" err="1"/>
              <a:t>distalis</a:t>
            </a:r>
            <a:r>
              <a:rPr lang="en-US" dirty="0"/>
              <a:t>, </a:t>
            </a:r>
            <a:r>
              <a:rPr lang="en-US" dirty="0" err="1"/>
              <a:t>középvonali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mesialis</a:t>
            </a:r>
            <a:endParaRPr lang="en-US" dirty="0"/>
          </a:p>
          <a:p>
            <a:r>
              <a:rPr lang="en-US" dirty="0"/>
              <a:t> A </a:t>
            </a:r>
            <a:r>
              <a:rPr lang="en-US" dirty="0" err="1"/>
              <a:t>plakkértékeket</a:t>
            </a:r>
            <a:r>
              <a:rPr lang="en-US" dirty="0"/>
              <a:t> a </a:t>
            </a:r>
            <a:r>
              <a:rPr lang="en-US" dirty="0" err="1"/>
              <a:t>parodontalis</a:t>
            </a:r>
            <a:r>
              <a:rPr lang="en-US" dirty="0"/>
              <a:t> </a:t>
            </a:r>
            <a:r>
              <a:rPr lang="en-US" dirty="0" err="1"/>
              <a:t>lapon</a:t>
            </a:r>
            <a:r>
              <a:rPr lang="en-US" dirty="0"/>
              <a:t> a </a:t>
            </a:r>
            <a:r>
              <a:rPr lang="en-US" dirty="0" err="1"/>
              <a:t>megfelelő</a:t>
            </a:r>
            <a:r>
              <a:rPr lang="en-US" dirty="0"/>
              <a:t> </a:t>
            </a:r>
            <a:r>
              <a:rPr lang="en-US" dirty="0" err="1"/>
              <a:t>grafikus</a:t>
            </a:r>
            <a:r>
              <a:rPr lang="en-US" dirty="0"/>
              <a:t> </a:t>
            </a:r>
            <a:r>
              <a:rPr lang="en-US" dirty="0" err="1"/>
              <a:t>táblázaton</a:t>
            </a:r>
            <a:r>
              <a:rPr lang="en-US" dirty="0"/>
              <a:t> </a:t>
            </a:r>
            <a:r>
              <a:rPr lang="en-US" dirty="0" err="1"/>
              <a:t>rögzítjük</a:t>
            </a:r>
            <a:r>
              <a:rPr lang="en-US" dirty="0"/>
              <a:t>.</a:t>
            </a:r>
          </a:p>
          <a:p>
            <a:r>
              <a:rPr lang="en-US" dirty="0"/>
              <a:t> 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átlagos</a:t>
            </a:r>
            <a:r>
              <a:rPr lang="en-US" dirty="0"/>
              <a:t> </a:t>
            </a:r>
            <a:r>
              <a:rPr lang="en-US" dirty="0" err="1"/>
              <a:t>plakkértéket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összes</a:t>
            </a:r>
            <a:r>
              <a:rPr lang="en-US" dirty="0"/>
              <a:t> </a:t>
            </a:r>
            <a:r>
              <a:rPr lang="en-US" dirty="0" err="1"/>
              <a:t>fogfelszínek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dentális</a:t>
            </a:r>
            <a:r>
              <a:rPr lang="en-US" dirty="0"/>
              <a:t> </a:t>
            </a:r>
            <a:r>
              <a:rPr lang="en-US" dirty="0" err="1"/>
              <a:t>plakkal</a:t>
            </a:r>
            <a:r>
              <a:rPr lang="en-US" dirty="0"/>
              <a:t> </a:t>
            </a:r>
            <a:r>
              <a:rPr lang="en-US" dirty="0" err="1"/>
              <a:t>borított</a:t>
            </a:r>
            <a:r>
              <a:rPr lang="en-US" dirty="0"/>
              <a:t> </a:t>
            </a:r>
            <a:r>
              <a:rPr lang="en-US" dirty="0" err="1"/>
              <a:t>felszínek</a:t>
            </a:r>
            <a:r>
              <a:rPr lang="en-US" dirty="0"/>
              <a:t> </a:t>
            </a:r>
            <a:r>
              <a:rPr lang="en-US" dirty="0" err="1"/>
              <a:t>százalékos</a:t>
            </a:r>
            <a:r>
              <a:rPr lang="en-US" dirty="0"/>
              <a:t> </a:t>
            </a:r>
            <a:r>
              <a:rPr lang="en-US" dirty="0" err="1"/>
              <a:t>arányával</a:t>
            </a:r>
            <a:r>
              <a:rPr lang="en-US" dirty="0"/>
              <a:t> </a:t>
            </a:r>
            <a:r>
              <a:rPr lang="en-US" dirty="0" err="1"/>
              <a:t>fejezzük</a:t>
            </a:r>
            <a:r>
              <a:rPr lang="en-US" dirty="0"/>
              <a:t> </a:t>
            </a:r>
            <a:r>
              <a:rPr lang="en-US" dirty="0" err="1"/>
              <a:t>ki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Pl. 28 fog </a:t>
            </a:r>
            <a:r>
              <a:rPr lang="en-US" dirty="0" err="1"/>
              <a:t>esetén</a:t>
            </a:r>
            <a:r>
              <a:rPr lang="en-US" dirty="0"/>
              <a:t>, ha a </a:t>
            </a:r>
            <a:r>
              <a:rPr lang="en-US" dirty="0" err="1"/>
              <a:t>lehetséges</a:t>
            </a:r>
            <a:r>
              <a:rPr lang="en-US" dirty="0"/>
              <a:t> 168 </a:t>
            </a:r>
            <a:r>
              <a:rPr lang="en-US" dirty="0" err="1"/>
              <a:t>fogfelszínből</a:t>
            </a:r>
            <a:r>
              <a:rPr lang="en-US" dirty="0"/>
              <a:t> 74 </a:t>
            </a:r>
            <a:r>
              <a:rPr lang="en-US" dirty="0" err="1"/>
              <a:t>felszínen</a:t>
            </a:r>
            <a:r>
              <a:rPr lang="en-US" dirty="0"/>
              <a:t> </a:t>
            </a:r>
            <a:r>
              <a:rPr lang="en-US" dirty="0" err="1"/>
              <a:t>mutattunk</a:t>
            </a:r>
            <a:r>
              <a:rPr lang="en-US" dirty="0"/>
              <a:t> </a:t>
            </a:r>
            <a:r>
              <a:rPr lang="en-US" dirty="0" err="1"/>
              <a:t>ki</a:t>
            </a:r>
            <a:r>
              <a:rPr lang="en-US" dirty="0"/>
              <a:t> </a:t>
            </a:r>
            <a:r>
              <a:rPr lang="en-US" dirty="0" err="1"/>
              <a:t>festhető</a:t>
            </a:r>
            <a:r>
              <a:rPr lang="en-US" dirty="0"/>
              <a:t> </a:t>
            </a:r>
            <a:r>
              <a:rPr lang="en-US" dirty="0" err="1"/>
              <a:t>dentális</a:t>
            </a:r>
            <a:r>
              <a:rPr lang="en-US" dirty="0"/>
              <a:t> </a:t>
            </a:r>
            <a:r>
              <a:rPr lang="en-US" dirty="0" err="1"/>
              <a:t>plakkot</a:t>
            </a:r>
            <a:r>
              <a:rPr lang="en-US" dirty="0"/>
              <a:t>, </a:t>
            </a:r>
            <a:r>
              <a:rPr lang="en-US" dirty="0" err="1"/>
              <a:t>akkor</a:t>
            </a:r>
            <a:r>
              <a:rPr lang="en-US" dirty="0"/>
              <a:t> a </a:t>
            </a:r>
            <a:r>
              <a:rPr lang="en-US" dirty="0" err="1"/>
              <a:t>plakk</a:t>
            </a:r>
            <a:r>
              <a:rPr lang="en-US" dirty="0"/>
              <a:t> </a:t>
            </a:r>
            <a:r>
              <a:rPr lang="en-US" dirty="0" err="1"/>
              <a:t>értéke</a:t>
            </a:r>
            <a:r>
              <a:rPr lang="en-US" dirty="0"/>
              <a:t> 46%</a:t>
            </a:r>
          </a:p>
        </p:txBody>
      </p:sp>
    </p:spTree>
    <p:extLst>
      <p:ext uri="{BB962C8B-B14F-4D97-AF65-F5344CB8AC3E}">
        <p14:creationId xmlns:p14="http://schemas.microsoft.com/office/powerpoint/2010/main" val="434782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19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3" y="550333"/>
            <a:ext cx="5143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10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Íny</a:t>
            </a:r>
            <a:r>
              <a:rPr lang="en-US" dirty="0"/>
              <a:t> </a:t>
            </a:r>
            <a:r>
              <a:rPr lang="en-US" dirty="0" err="1"/>
              <a:t>állapotának</a:t>
            </a:r>
            <a:r>
              <a:rPr lang="en-US" dirty="0"/>
              <a:t> </a:t>
            </a:r>
            <a:r>
              <a:rPr lang="en-US" dirty="0" err="1"/>
              <a:t>vizsgálata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5023" y="2119257"/>
            <a:ext cx="6965245" cy="360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Értékeljük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íny</a:t>
            </a:r>
            <a:r>
              <a:rPr lang="en-US" dirty="0"/>
              <a:t> </a:t>
            </a:r>
            <a:r>
              <a:rPr lang="en-US" dirty="0" err="1"/>
              <a:t>színét</a:t>
            </a:r>
            <a:r>
              <a:rPr lang="en-US" dirty="0"/>
              <a:t>, </a:t>
            </a:r>
            <a:r>
              <a:rPr lang="en-US" dirty="0" err="1"/>
              <a:t>formáját</a:t>
            </a:r>
            <a:r>
              <a:rPr lang="en-US" dirty="0"/>
              <a:t>, </a:t>
            </a:r>
            <a:r>
              <a:rPr lang="en-US" dirty="0" err="1"/>
              <a:t>konzisztenciáját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interdentalis</a:t>
            </a:r>
            <a:r>
              <a:rPr lang="en-US" dirty="0"/>
              <a:t> </a:t>
            </a:r>
            <a:r>
              <a:rPr lang="en-US" dirty="0" err="1"/>
              <a:t>papillák</a:t>
            </a:r>
            <a:r>
              <a:rPr lang="en-US" dirty="0"/>
              <a:t> </a:t>
            </a:r>
            <a:r>
              <a:rPr lang="en-US" dirty="0" err="1"/>
              <a:t>alakját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dirty="0"/>
              <a:t>	- a </a:t>
            </a:r>
            <a:r>
              <a:rPr lang="en-US" dirty="0" err="1"/>
              <a:t>feszes</a:t>
            </a:r>
            <a:r>
              <a:rPr lang="en-US" dirty="0"/>
              <a:t> </a:t>
            </a:r>
            <a:r>
              <a:rPr lang="en-US" dirty="0" err="1"/>
              <a:t>keratinizált</a:t>
            </a:r>
            <a:r>
              <a:rPr lang="en-US" dirty="0"/>
              <a:t> </a:t>
            </a:r>
            <a:r>
              <a:rPr lang="en-US" dirty="0" err="1"/>
              <a:t>íny</a:t>
            </a:r>
            <a:r>
              <a:rPr lang="en-US" dirty="0"/>
              <a:t> </a:t>
            </a:r>
            <a:r>
              <a:rPr lang="en-US" dirty="0" err="1"/>
              <a:t>szélességét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en-US" dirty="0"/>
              <a:t>	- a </a:t>
            </a:r>
            <a:r>
              <a:rPr lang="en-US" dirty="0" err="1"/>
              <a:t>mucogingivális</a:t>
            </a:r>
            <a:r>
              <a:rPr lang="en-US" dirty="0"/>
              <a:t> </a:t>
            </a:r>
            <a:r>
              <a:rPr lang="en-US" dirty="0" err="1"/>
              <a:t>határvonal</a:t>
            </a:r>
            <a:r>
              <a:rPr lang="en-US" dirty="0"/>
              <a:t> </a:t>
            </a:r>
            <a:r>
              <a:rPr lang="en-US" dirty="0" err="1"/>
              <a:t>jellegét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dirty="0"/>
              <a:t>	- a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mélységét</a:t>
            </a:r>
            <a:r>
              <a:rPr lang="en-US" dirty="0"/>
              <a:t>, 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ínyszél</a:t>
            </a:r>
            <a:r>
              <a:rPr lang="en-US" dirty="0"/>
              <a:t> </a:t>
            </a:r>
            <a:r>
              <a:rPr lang="en-US" dirty="0" err="1"/>
              <a:t>közelében</a:t>
            </a:r>
            <a:r>
              <a:rPr lang="en-US" dirty="0"/>
              <a:t> </a:t>
            </a:r>
            <a:r>
              <a:rPr lang="en-US" dirty="0" err="1"/>
              <a:t>tapadó</a:t>
            </a:r>
            <a:r>
              <a:rPr lang="en-US" dirty="0"/>
              <a:t> </a:t>
            </a:r>
            <a:r>
              <a:rPr lang="en-US" dirty="0" err="1"/>
              <a:t>frenulumoknak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izomrostoknak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ínyszélhez</a:t>
            </a:r>
            <a:r>
              <a:rPr lang="en-US" dirty="0"/>
              <a:t> </a:t>
            </a:r>
            <a:r>
              <a:rPr lang="en-US" dirty="0" err="1"/>
              <a:t>való</a:t>
            </a:r>
            <a:r>
              <a:rPr lang="en-US" dirty="0"/>
              <a:t> </a:t>
            </a:r>
            <a:r>
              <a:rPr lang="en-US" dirty="0" err="1"/>
              <a:t>viszonyát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8084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706</Words>
  <Application>Microsoft Macintosh PowerPoint</Application>
  <PresentationFormat>Diavetítés a képernyőre (4:3 oldalarány)</PresentationFormat>
  <Paragraphs>108</Paragraphs>
  <Slides>30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35" baseType="lpstr">
      <vt:lpstr>Brush Script MT</vt:lpstr>
      <vt:lpstr>Constantia</vt:lpstr>
      <vt:lpstr>Franklin Gothic Book</vt:lpstr>
      <vt:lpstr>Rage Italic</vt:lpstr>
      <vt:lpstr>Pushpin</vt:lpstr>
      <vt:lpstr>Fogágy megbetegedéseinek diagnosztikája</vt:lpstr>
      <vt:lpstr>1. Klinikai vizsgáló- és diagnosztikai módszerek</vt:lpstr>
      <vt:lpstr>2. Modern parodontális diagnosztikai módszerek </vt:lpstr>
      <vt:lpstr>Parodontális diagnosztika céljai</vt:lpstr>
      <vt:lpstr>Teljeskörű parodontalis diagnosztika lépései</vt:lpstr>
      <vt:lpstr>Parodontológiai diagnosztikus módszerek</vt:lpstr>
      <vt:lpstr>PowerPoint-bemutató</vt:lpstr>
      <vt:lpstr>PowerPoint-bemutató</vt:lpstr>
      <vt:lpstr>Íny állapotának vizsgálata</vt:lpstr>
      <vt:lpstr>PowerPoint-bemutató</vt:lpstr>
      <vt:lpstr>PowerPoint-bemutató</vt:lpstr>
      <vt:lpstr>Rögzítő apparátus vizsgálata</vt:lpstr>
      <vt:lpstr>Sulcus mélység</vt:lpstr>
      <vt:lpstr>PowerPoint-bemutató</vt:lpstr>
      <vt:lpstr>Parodontalis tapadási nívó értékelése</vt:lpstr>
      <vt:lpstr>PowerPoint-bemutató</vt:lpstr>
      <vt:lpstr>PowerPoint-bemutató</vt:lpstr>
      <vt:lpstr>Ínyrecessio vizsgálat</vt:lpstr>
      <vt:lpstr>PowerPoint-bemutató</vt:lpstr>
      <vt:lpstr>PowerPoint-bemutató</vt:lpstr>
      <vt:lpstr>Fogágybetegség aktivitásának vizsgálata</vt:lpstr>
      <vt:lpstr>Furcatioérintettség vizsgálata</vt:lpstr>
      <vt:lpstr>Nabers-féle furcatio szonda</vt:lpstr>
      <vt:lpstr>PowerPoint-bemutató</vt:lpstr>
      <vt:lpstr>PowerPoint-bemutató</vt:lpstr>
      <vt:lpstr>Fog mobilitásának vizsgálata</vt:lpstr>
      <vt:lpstr>PowerPoint-bemutató</vt:lpstr>
      <vt:lpstr>Parodontológiai radiológiai diagnosztika</vt:lpstr>
      <vt:lpstr>Parodontalis esetek követésére használható – szilikon gumiból készített harapási blokk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Fogágy megbetegedéseinek diagnosztikája</dc:title>
  <dc:creator>Tímea Szabados</dc:creator>
  <cp:lastModifiedBy>Tímea Szabados</cp:lastModifiedBy>
  <cp:revision>5</cp:revision>
  <dcterms:created xsi:type="dcterms:W3CDTF">2020-05-22T18:29:14Z</dcterms:created>
  <dcterms:modified xsi:type="dcterms:W3CDTF">2022-01-03T14:23:30Z</dcterms:modified>
</cp:coreProperties>
</file>