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306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435"/>
    <p:restoredTop sz="92969"/>
  </p:normalViewPr>
  <p:slideViewPr>
    <p:cSldViewPr snapToGrid="0" snapToObjects="1">
      <p:cViewPr varScale="1">
        <p:scale>
          <a:sx n="41" d="100"/>
          <a:sy n="41" d="100"/>
        </p:scale>
        <p:origin x="200" y="10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7" Type="http://schemas.openxmlformats.org/officeDocument/2006/relationships/image" Target="../media/image6.png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tif"/><Relationship Id="rId4" Type="http://schemas.openxmlformats.org/officeDocument/2006/relationships/image" Target="../media/image3.ti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3EDD-BE26-3A42-B7DC-E1D97A55C56F}" type="datetimeFigureOut">
              <a:rPr lang="en-US" smtClean="0"/>
              <a:t>5/22/20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25237-D53C-8045-9EC4-6E42E4B71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4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3EDD-BE26-3A42-B7DC-E1D97A55C56F}" type="datetimeFigureOut">
              <a:rPr lang="en-US" smtClean="0"/>
              <a:t>5/22/20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25237-D53C-8045-9EC4-6E42E4B71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33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3EDD-BE26-3A42-B7DC-E1D97A55C56F}" type="datetimeFigureOut">
              <a:rPr lang="en-US" smtClean="0"/>
              <a:t>5/22/20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25237-D53C-8045-9EC4-6E42E4B71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60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Cím és al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4"/>
          <p:cNvGrpSpPr/>
          <p:nvPr/>
        </p:nvGrpSpPr>
        <p:grpSpPr>
          <a:xfrm>
            <a:off x="130361" y="-482203"/>
            <a:ext cx="9674437" cy="7525795"/>
            <a:chOff x="0" y="0"/>
            <a:chExt cx="13759198" cy="10703352"/>
          </a:xfrm>
        </p:grpSpPr>
        <p:pic>
          <p:nvPicPr>
            <p:cNvPr id="20" name="dots_curvy_2-line.tiff"/>
            <p:cNvPicPr>
              <a:picLocks noChangeAspect="1"/>
            </p:cNvPicPr>
            <p:nvPr/>
          </p:nvPicPr>
          <p:blipFill>
            <a:blip r:embed="rId2">
              <a:alphaModFix amt="75000"/>
            </a:blip>
            <a:stretch>
              <a:fillRect/>
            </a:stretch>
          </p:blipFill>
          <p:spPr>
            <a:xfrm>
              <a:off x="4932697" y="2011905"/>
              <a:ext cx="5963226" cy="36565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" name="dots_curvy_3-line.tiff"/>
            <p:cNvPicPr>
              <a:picLocks noChangeAspect="1"/>
            </p:cNvPicPr>
            <p:nvPr/>
          </p:nvPicPr>
          <p:blipFill>
            <a:blip r:embed="rId3">
              <a:alphaModFix amt="75000"/>
            </a:blip>
            <a:stretch>
              <a:fillRect/>
            </a:stretch>
          </p:blipFill>
          <p:spPr>
            <a:xfrm>
              <a:off x="0" y="7228161"/>
              <a:ext cx="3072270" cy="34751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" name="dots_curvy_1-line.tiff"/>
            <p:cNvPicPr>
              <a:picLocks noChangeAspect="1"/>
            </p:cNvPicPr>
            <p:nvPr/>
          </p:nvPicPr>
          <p:blipFill>
            <a:blip r:embed="rId4">
              <a:alphaModFix amt="75000"/>
            </a:blip>
            <a:stretch>
              <a:fillRect/>
            </a:stretch>
          </p:blipFill>
          <p:spPr>
            <a:xfrm>
              <a:off x="361184" y="0"/>
              <a:ext cx="1913874" cy="35658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" name="dots_curvy_4-line.tiff"/>
            <p:cNvPicPr>
              <a:picLocks noChangeAspect="1"/>
            </p:cNvPicPr>
            <p:nvPr/>
          </p:nvPicPr>
          <p:blipFill>
            <a:blip r:embed="rId5">
              <a:alphaModFix amt="75000"/>
            </a:blip>
            <a:stretch>
              <a:fillRect/>
            </a:stretch>
          </p:blipFill>
          <p:spPr>
            <a:xfrm>
              <a:off x="9830722" y="7220349"/>
              <a:ext cx="3928477" cy="28808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5" name="scrapbook_subtitle_low-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492001">
            <a:off x="330399" y="4000500"/>
            <a:ext cx="7143751" cy="1785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scrapbook_cover_title_lo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555" y="1651992"/>
            <a:ext cx="8268891" cy="2946797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hape 27"/>
          <p:cNvSpPr>
            <a:spLocks noGrp="1"/>
          </p:cNvSpPr>
          <p:nvPr>
            <p:ph type="body" sz="quarter" idx="13"/>
          </p:nvPr>
        </p:nvSpPr>
        <p:spPr>
          <a:xfrm rot="21497999">
            <a:off x="1150768" y="4478928"/>
            <a:ext cx="5893594" cy="1077218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>
                <a:solidFill>
                  <a:srgbClr val="54809E"/>
                </a:solidFill>
                <a:latin typeface="+mj-lt"/>
                <a:ea typeface="+mj-ea"/>
                <a:cs typeface="+mj-cs"/>
                <a:sym typeface="Marker Felt"/>
              </a:defRPr>
            </a:lvl1pPr>
          </a:lstStyle>
          <a:p>
            <a:r>
              <a:t>Felhasználó által megadott kitöltõ szöveg</a:t>
            </a:r>
          </a:p>
        </p:txBody>
      </p:sp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892969" y="1821656"/>
            <a:ext cx="7358063" cy="1651992"/>
          </a:xfrm>
          <a:prstGeom prst="rect">
            <a:avLst/>
          </a:prstGeom>
        </p:spPr>
        <p:txBody>
          <a:bodyPr anchor="b"/>
          <a:lstStyle>
            <a:lvl1pPr>
              <a:defRPr i="1">
                <a:solidFill>
                  <a:srgbClr val="292929">
                    <a:alpha val="93000"/>
                  </a:srgbClr>
                </a:solidFill>
                <a:latin typeface="+mn-lt"/>
                <a:ea typeface="+mn-ea"/>
                <a:cs typeface="+mn-cs"/>
                <a:sym typeface="Georgia"/>
              </a:defRPr>
            </a:lvl1pPr>
          </a:lstStyle>
          <a:p>
            <a:r>
              <a:t>Címszöveg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sz="quarter" idx="1"/>
          </p:nvPr>
        </p:nvSpPr>
        <p:spPr>
          <a:xfrm>
            <a:off x="892969" y="3500438"/>
            <a:ext cx="7358063" cy="93761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27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27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27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27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683574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ímsor és felsorol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5"/>
          <p:cNvGrpSpPr/>
          <p:nvPr/>
        </p:nvGrpSpPr>
        <p:grpSpPr>
          <a:xfrm>
            <a:off x="-437555" y="-406673"/>
            <a:ext cx="9822656" cy="9822656"/>
            <a:chOff x="0" y="0"/>
            <a:chExt cx="13970000" cy="13969998"/>
          </a:xfrm>
        </p:grpSpPr>
        <p:pic>
          <p:nvPicPr>
            <p:cNvPr id="37" name="dash-line.png"/>
            <p:cNvPicPr>
              <a:picLocks noChangeAspect="1"/>
            </p:cNvPicPr>
            <p:nvPr/>
          </p:nvPicPr>
          <p:blipFill>
            <a:blip r:embed="rId2">
              <a:alphaModFix amt="70000"/>
            </a:blip>
            <a:stretch>
              <a:fillRect/>
            </a:stretch>
          </p:blipFill>
          <p:spPr>
            <a:xfrm>
              <a:off x="0" y="9582678"/>
              <a:ext cx="13970000" cy="2910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" name="dash-line.png"/>
            <p:cNvPicPr>
              <a:picLocks noChangeAspect="1"/>
            </p:cNvPicPr>
            <p:nvPr/>
          </p:nvPicPr>
          <p:blipFill>
            <a:blip r:embed="rId2">
              <a:alphaModFix amt="70000"/>
            </a:blip>
            <a:srcRect l="13272" t="8727" b="12727"/>
            <a:stretch>
              <a:fillRect/>
            </a:stretch>
          </p:blipFill>
          <p:spPr>
            <a:xfrm>
              <a:off x="1016000" y="2534178"/>
              <a:ext cx="12115799" cy="228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" name="dash-line.png"/>
            <p:cNvPicPr>
              <a:picLocks noChangeAspect="1"/>
            </p:cNvPicPr>
            <p:nvPr/>
          </p:nvPicPr>
          <p:blipFill>
            <a:blip r:embed="rId2">
              <a:alphaModFix amt="70000"/>
            </a:blip>
            <a:srcRect l="47496" t="1999" b="19454"/>
            <a:stretch>
              <a:fillRect/>
            </a:stretch>
          </p:blipFill>
          <p:spPr>
            <a:xfrm rot="16200000">
              <a:off x="9312076" y="6004254"/>
              <a:ext cx="7334648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40" name="dash-line.png"/>
            <p:cNvPicPr>
              <a:picLocks noChangeAspect="1"/>
            </p:cNvPicPr>
            <p:nvPr/>
          </p:nvPicPr>
          <p:blipFill>
            <a:blip r:embed="rId2">
              <a:alphaModFix amt="70000"/>
            </a:blip>
            <a:stretch>
              <a:fillRect/>
            </a:stretch>
          </p:blipFill>
          <p:spPr>
            <a:xfrm rot="16199993">
              <a:off x="-5727684" y="6839477"/>
              <a:ext cx="13969999" cy="2910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1" name="tri-line.png"/>
            <p:cNvPicPr>
              <a:picLocks noChangeAspect="1"/>
            </p:cNvPicPr>
            <p:nvPr/>
          </p:nvPicPr>
          <p:blipFill>
            <a:blip r:embed="rId3">
              <a:alphaModFix amt="50000"/>
            </a:blip>
            <a:srcRect l="37517" t="19727" b="21089"/>
            <a:stretch>
              <a:fillRect/>
            </a:stretch>
          </p:blipFill>
          <p:spPr>
            <a:xfrm>
              <a:off x="1473200" y="2673878"/>
              <a:ext cx="11480800" cy="2280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" name="tri-line.png"/>
            <p:cNvPicPr>
              <a:picLocks noChangeAspect="1"/>
            </p:cNvPicPr>
            <p:nvPr/>
          </p:nvPicPr>
          <p:blipFill>
            <a:blip r:embed="rId3">
              <a:alphaModFix amt="50000"/>
            </a:blip>
            <a:srcRect l="37517" t="19727" b="21089"/>
            <a:stretch>
              <a:fillRect/>
            </a:stretch>
          </p:blipFill>
          <p:spPr>
            <a:xfrm flipH="1">
              <a:off x="1473199" y="9493778"/>
              <a:ext cx="11480801" cy="2280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" name="tri-line.png"/>
            <p:cNvPicPr>
              <a:picLocks noChangeAspect="1"/>
            </p:cNvPicPr>
            <p:nvPr/>
          </p:nvPicPr>
          <p:blipFill>
            <a:blip r:embed="rId3">
              <a:alphaModFix amt="50000"/>
            </a:blip>
            <a:srcRect l="61831" t="19592" b="20962"/>
            <a:stretch>
              <a:fillRect/>
            </a:stretch>
          </p:blipFill>
          <p:spPr>
            <a:xfrm rot="16199982">
              <a:off x="-2102107" y="6083569"/>
              <a:ext cx="6997710" cy="228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" name="tri-line.png"/>
            <p:cNvPicPr>
              <a:picLocks noChangeAspect="1"/>
            </p:cNvPicPr>
            <p:nvPr/>
          </p:nvPicPr>
          <p:blipFill>
            <a:blip r:embed="rId3">
              <a:alphaModFix amt="50000"/>
            </a:blip>
            <a:srcRect l="63424" t="19591" b="20963"/>
            <a:stretch>
              <a:fillRect/>
            </a:stretch>
          </p:blipFill>
          <p:spPr>
            <a:xfrm rot="16200022" flipH="1">
              <a:off x="9542308" y="6097763"/>
              <a:ext cx="6642943" cy="2264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6" name="scrapbook_title_lo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516" y="178594"/>
            <a:ext cx="7742039" cy="1651992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28D4D"/>
                </a:solidFill>
              </a:defRPr>
            </a:lvl1pPr>
          </a:lstStyle>
          <a:p>
            <a:r>
              <a:t>Címszöveg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892969" y="2089547"/>
            <a:ext cx="7358063" cy="4018359"/>
          </a:xfrm>
          <a:prstGeom prst="rect">
            <a:avLst/>
          </a:prstGeom>
        </p:spPr>
        <p:txBody>
          <a:bodyPr/>
          <a:lstStyle>
            <a:lvl1pPr>
              <a:spcBef>
                <a:spcPts val="2250"/>
              </a:spcBef>
              <a:buBlip>
                <a:blip r:embed="rId5"/>
              </a:buBlip>
            </a:lvl1pPr>
            <a:lvl2pPr>
              <a:spcBef>
                <a:spcPts val="2250"/>
              </a:spcBef>
              <a:buBlip>
                <a:blip r:embed="rId5"/>
              </a:buBlip>
            </a:lvl2pPr>
            <a:lvl3pPr>
              <a:spcBef>
                <a:spcPts val="2250"/>
              </a:spcBef>
              <a:buBlip>
                <a:blip r:embed="rId5"/>
              </a:buBlip>
            </a:lvl3pPr>
            <a:lvl4pPr>
              <a:spcBef>
                <a:spcPts val="2250"/>
              </a:spcBef>
              <a:buBlip>
                <a:blip r:embed="rId5"/>
              </a:buBlip>
            </a:lvl4pPr>
            <a:lvl5pPr>
              <a:spcBef>
                <a:spcPts val="2250"/>
              </a:spcBef>
              <a:buBlip>
                <a:blip r:embed="rId5"/>
              </a:buBlip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382133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3EDD-BE26-3A42-B7DC-E1D97A55C56F}" type="datetimeFigureOut">
              <a:rPr lang="en-US" smtClean="0"/>
              <a:t>5/22/20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25237-D53C-8045-9EC4-6E42E4B71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45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3EDD-BE26-3A42-B7DC-E1D97A55C56F}" type="datetimeFigureOut">
              <a:rPr lang="en-US" smtClean="0"/>
              <a:t>5/22/20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25237-D53C-8045-9EC4-6E42E4B71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76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3EDD-BE26-3A42-B7DC-E1D97A55C56F}" type="datetimeFigureOut">
              <a:rPr lang="en-US" smtClean="0"/>
              <a:t>5/22/20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25237-D53C-8045-9EC4-6E42E4B71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4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3EDD-BE26-3A42-B7DC-E1D97A55C56F}" type="datetimeFigureOut">
              <a:rPr lang="en-US" smtClean="0"/>
              <a:t>5/22/20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25237-D53C-8045-9EC4-6E42E4B71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5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3EDD-BE26-3A42-B7DC-E1D97A55C56F}" type="datetimeFigureOut">
              <a:rPr lang="en-US" smtClean="0"/>
              <a:t>5/22/20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25237-D53C-8045-9EC4-6E42E4B71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526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3EDD-BE26-3A42-B7DC-E1D97A55C56F}" type="datetimeFigureOut">
              <a:rPr lang="en-US" smtClean="0"/>
              <a:t>5/22/20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25237-D53C-8045-9EC4-6E42E4B71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24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3EDD-BE26-3A42-B7DC-E1D97A55C56F}" type="datetimeFigureOut">
              <a:rPr lang="en-US" smtClean="0"/>
              <a:t>5/22/20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25237-D53C-8045-9EC4-6E42E4B71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9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3EDD-BE26-3A42-B7DC-E1D97A55C56F}" type="datetimeFigureOut">
              <a:rPr lang="en-US" smtClean="0"/>
              <a:t>5/22/20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25237-D53C-8045-9EC4-6E42E4B71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95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53EDD-BE26-3A42-B7DC-E1D97A55C56F}" type="datetimeFigureOut">
              <a:rPr lang="en-US" smtClean="0"/>
              <a:t>5/22/20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25237-D53C-8045-9EC4-6E42E4B71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1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/>
          </p:cNvSpPr>
          <p:nvPr>
            <p:ph type="body" idx="13"/>
          </p:nvPr>
        </p:nvSpPr>
        <p:spPr>
          <a:xfrm>
            <a:off x="615224" y="4510959"/>
            <a:ext cx="7323138" cy="113877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hu-HU" sz="3400" b="1" dirty="0">
                <a:latin typeface="Times New Roman"/>
                <a:cs typeface="Times New Roman"/>
              </a:rPr>
              <a:t>Fogágy betegségeivel foglalkozó tudomány</a:t>
            </a:r>
            <a:endParaRPr sz="3400" b="1" dirty="0">
              <a:latin typeface="Times New Roman"/>
              <a:cs typeface="Times New Roman"/>
            </a:endParaRPr>
          </a:p>
        </p:txBody>
      </p:sp>
      <p:sp>
        <p:nvSpPr>
          <p:cNvPr id="261" name="Shape 261"/>
          <p:cNvSpPr>
            <a:spLocks noGrp="1"/>
          </p:cNvSpPr>
          <p:nvPr>
            <p:ph type="ctrTitle"/>
          </p:nvPr>
        </p:nvSpPr>
        <p:spPr>
          <a:xfrm>
            <a:off x="615224" y="1821657"/>
            <a:ext cx="7635807" cy="1769803"/>
          </a:xfrm>
          <a:prstGeom prst="rect">
            <a:avLst/>
          </a:prstGeom>
        </p:spPr>
        <p:txBody>
          <a:bodyPr/>
          <a:lstStyle/>
          <a:p>
            <a:r>
              <a:rPr lang="hu-HU" sz="6700" b="1" dirty="0"/>
              <a:t>Parodontologia</a:t>
            </a:r>
            <a:endParaRPr sz="6700" b="1" dirty="0"/>
          </a:p>
        </p:txBody>
      </p:sp>
      <p:pic>
        <p:nvPicPr>
          <p:cNvPr id="2" name="Picture 1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480" y="0"/>
            <a:ext cx="3136520" cy="23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34830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/>
          </p:cNvSpPr>
          <p:nvPr>
            <p:ph type="title"/>
          </p:nvPr>
        </p:nvSpPr>
        <p:spPr>
          <a:xfrm>
            <a:off x="892969" y="178594"/>
            <a:ext cx="7358063" cy="1241227"/>
          </a:xfrm>
          <a:prstGeom prst="rect">
            <a:avLst/>
          </a:prstGeom>
        </p:spPr>
        <p:txBody>
          <a:bodyPr/>
          <a:lstStyle>
            <a:lvl1pPr marL="406400" indent="-406400" algn="l">
              <a:spcBef>
                <a:spcPts val="3200"/>
              </a:spcBef>
              <a:buSzPct val="100000"/>
              <a:buAutoNum type="romanUcPeriod"/>
              <a:defRPr sz="3600" b="1" u="sng">
                <a:solidFill>
                  <a:srgbClr val="006288"/>
                </a:solidFill>
                <a:latin typeface="+mn-lt"/>
                <a:ea typeface="+mn-ea"/>
                <a:cs typeface="+mn-cs"/>
                <a:sym typeface="Georgia"/>
              </a:defRPr>
            </a:lvl1pPr>
          </a:lstStyle>
          <a:p>
            <a:pPr marL="0" indent="0">
              <a:buNone/>
            </a:pPr>
            <a:r>
              <a:rPr lang="hu-HU" dirty="0"/>
              <a:t>II. </a:t>
            </a:r>
            <a:r>
              <a:rPr dirty="0"/>
              <a:t>ÁLTALÁNOS TÉNYEZŐK:</a:t>
            </a:r>
          </a:p>
        </p:txBody>
      </p:sp>
      <p:sp>
        <p:nvSpPr>
          <p:cNvPr id="280" name="Shape 280"/>
          <p:cNvSpPr>
            <a:spLocks noGrp="1"/>
          </p:cNvSpPr>
          <p:nvPr>
            <p:ph type="body" idx="1"/>
          </p:nvPr>
        </p:nvSpPr>
        <p:spPr>
          <a:xfrm>
            <a:off x="571500" y="1419820"/>
            <a:ext cx="8001000" cy="5167828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>
              <a:buSzPct val="194444"/>
              <a:buAutoNum type="arabicPeriod"/>
            </a:pPr>
            <a:r>
              <a:rPr i="1" u="sng" dirty="0"/>
              <a:t>Anyagcsere-betegségek:</a:t>
            </a:r>
          </a:p>
          <a:p>
            <a:pPr marL="821502" lvl="1"/>
            <a:r>
              <a:rPr dirty="0"/>
              <a:t>C-vit hiány         scorbut         foglazulás</a:t>
            </a:r>
          </a:p>
          <a:p>
            <a:pPr marL="821502" lvl="1"/>
            <a:r>
              <a:rPr dirty="0"/>
              <a:t>Diabetes          a fogak korai meglazulása, az íny idült hyperplasiás gyulladása</a:t>
            </a:r>
          </a:p>
          <a:p>
            <a:pPr>
              <a:buSzPct val="194444"/>
              <a:buAutoNum type="arabicPeriod"/>
            </a:pPr>
            <a:r>
              <a:rPr i="1" u="sng" dirty="0"/>
              <a:t>Neuroendokrin betegségek</a:t>
            </a:r>
            <a:r>
              <a:rPr dirty="0"/>
              <a:t> (Simmonds-kór-hypophysis elgtelenség, myxoedema-hypothyreosis, terhesség):     ínyhyperplasia, ínyvérzékenység, tasakképződés - hiányos szájápolás</a:t>
            </a:r>
          </a:p>
          <a:p>
            <a:pPr>
              <a:buSzPct val="194444"/>
              <a:buAutoNum type="arabicPeriod"/>
              <a:defRPr i="1" u="sng"/>
            </a:pPr>
            <a:r>
              <a:rPr dirty="0"/>
              <a:t>Allergia</a:t>
            </a:r>
            <a:endParaRPr lang="hu-HU" dirty="0"/>
          </a:p>
          <a:p>
            <a:pPr>
              <a:buSzPct val="194444"/>
              <a:buAutoNum type="arabicPeriod"/>
              <a:defRPr i="1" u="sng"/>
            </a:pPr>
            <a:r>
              <a:rPr lang="hu-HU" dirty="0"/>
              <a:t>Fertőzések pl TBC, szifilisz</a:t>
            </a:r>
            <a:endParaRPr dirty="0"/>
          </a:p>
        </p:txBody>
      </p:sp>
      <p:sp>
        <p:nvSpPr>
          <p:cNvPr id="281" name="Shape 281"/>
          <p:cNvSpPr/>
          <p:nvPr/>
        </p:nvSpPr>
        <p:spPr>
          <a:xfrm>
            <a:off x="2660452" y="2812642"/>
            <a:ext cx="571500" cy="283023"/>
          </a:xfrm>
          <a:prstGeom prst="rightArrow">
            <a:avLst>
              <a:gd name="adj1" fmla="val 32000"/>
              <a:gd name="adj2" fmla="val 86275"/>
            </a:avLst>
          </a:prstGeom>
          <a:blipFill>
            <a:blip r:embed="rId2"/>
          </a:blip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>
                <a:solidFill>
                  <a:srgbClr val="477C43"/>
                </a:solidFill>
                <a:latin typeface="+mj-lt"/>
                <a:ea typeface="+mj-ea"/>
                <a:cs typeface="+mj-cs"/>
                <a:sym typeface="Marker Felt"/>
              </a:defRPr>
            </a:pPr>
            <a:endParaRPr/>
          </a:p>
        </p:txBody>
      </p:sp>
      <p:sp>
        <p:nvSpPr>
          <p:cNvPr id="282" name="Shape 282"/>
          <p:cNvSpPr/>
          <p:nvPr/>
        </p:nvSpPr>
        <p:spPr>
          <a:xfrm>
            <a:off x="4367892" y="2149187"/>
            <a:ext cx="634008" cy="321469"/>
          </a:xfrm>
          <a:prstGeom prst="rightArrow">
            <a:avLst>
              <a:gd name="adj1" fmla="val 32000"/>
              <a:gd name="adj2" fmla="val 122222"/>
            </a:avLst>
          </a:prstGeom>
          <a:blipFill>
            <a:blip r:embed="rId2"/>
          </a:blip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>
                <a:solidFill>
                  <a:srgbClr val="477C43"/>
                </a:solidFill>
                <a:latin typeface="+mj-lt"/>
                <a:ea typeface="+mj-ea"/>
                <a:cs typeface="+mj-cs"/>
                <a:sym typeface="Marker Felt"/>
              </a:defRPr>
            </a:pPr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2839641" y="2125460"/>
            <a:ext cx="544711" cy="339328"/>
          </a:xfrm>
          <a:prstGeom prst="rightArrow">
            <a:avLst>
              <a:gd name="adj1" fmla="val 32000"/>
              <a:gd name="adj2" fmla="val 115789"/>
            </a:avLst>
          </a:prstGeom>
          <a:blipFill>
            <a:blip r:embed="rId2"/>
          </a:blip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>
                <a:solidFill>
                  <a:srgbClr val="477C43"/>
                </a:solidFill>
                <a:latin typeface="+mj-lt"/>
                <a:ea typeface="+mj-ea"/>
                <a:cs typeface="+mj-cs"/>
                <a:sym typeface="Marker Felt"/>
              </a:defRPr>
            </a:pPr>
            <a:endParaRPr/>
          </a:p>
        </p:txBody>
      </p:sp>
      <p:pic>
        <p:nvPicPr>
          <p:cNvPr id="2" name="Picture 1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906" y="0"/>
            <a:ext cx="1893094" cy="211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31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90"/>
                </a:solidFill>
              </a:rPr>
              <a:t>TBC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2970" y="2089547"/>
            <a:ext cx="5144416" cy="4018359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Nyelvháton</a:t>
            </a:r>
            <a:r>
              <a:rPr lang="en-US" dirty="0"/>
              <a:t>, </a:t>
            </a:r>
            <a:r>
              <a:rPr lang="en-US" dirty="0" err="1"/>
              <a:t>palatumon</a:t>
            </a:r>
            <a:r>
              <a:rPr lang="en-US" dirty="0"/>
              <a:t>, buccan, </a:t>
            </a:r>
            <a:r>
              <a:rPr lang="en-US" dirty="0" err="1"/>
              <a:t>ajkon</a:t>
            </a:r>
            <a:r>
              <a:rPr lang="en-US" dirty="0"/>
              <a:t> </a:t>
            </a:r>
            <a:r>
              <a:rPr lang="en-US" dirty="0" err="1"/>
              <a:t>alakul</a:t>
            </a:r>
            <a:r>
              <a:rPr lang="en-US" dirty="0"/>
              <a:t> </a:t>
            </a:r>
            <a:r>
              <a:rPr lang="en-US" dirty="0" err="1"/>
              <a:t>ki</a:t>
            </a:r>
            <a:r>
              <a:rPr lang="en-US" dirty="0"/>
              <a:t> </a:t>
            </a:r>
            <a:r>
              <a:rPr lang="en-US" dirty="0" err="1"/>
              <a:t>szabálytalan</a:t>
            </a:r>
            <a:r>
              <a:rPr lang="en-US" dirty="0"/>
              <a:t> </a:t>
            </a:r>
            <a:r>
              <a:rPr lang="en-US" dirty="0" err="1"/>
              <a:t>szélű</a:t>
            </a:r>
            <a:r>
              <a:rPr lang="en-US" dirty="0"/>
              <a:t>, </a:t>
            </a:r>
            <a:r>
              <a:rPr lang="en-US" dirty="0" err="1"/>
              <a:t>alávájt</a:t>
            </a:r>
            <a:r>
              <a:rPr lang="en-US" dirty="0"/>
              <a:t> </a:t>
            </a:r>
            <a:r>
              <a:rPr lang="en-US" dirty="0" err="1"/>
              <a:t>szűrkés-sárga</a:t>
            </a:r>
            <a:r>
              <a:rPr lang="en-US" dirty="0"/>
              <a:t> fibrines </a:t>
            </a:r>
            <a:r>
              <a:rPr lang="en-US" dirty="0" err="1"/>
              <a:t>álhártyával</a:t>
            </a:r>
            <a:r>
              <a:rPr lang="en-US" dirty="0"/>
              <a:t> </a:t>
            </a:r>
            <a:r>
              <a:rPr lang="en-US" dirty="0" err="1"/>
              <a:t>fedett</a:t>
            </a:r>
            <a:r>
              <a:rPr lang="en-US" dirty="0"/>
              <a:t> </a:t>
            </a:r>
            <a:r>
              <a:rPr lang="en-US" dirty="0" err="1"/>
              <a:t>fekélyek</a:t>
            </a:r>
            <a:r>
              <a:rPr lang="en-US" dirty="0"/>
              <a:t> ill. </a:t>
            </a:r>
            <a:r>
              <a:rPr lang="en-US" dirty="0" err="1"/>
              <a:t>erythemás</a:t>
            </a:r>
            <a:r>
              <a:rPr lang="en-US" dirty="0"/>
              <a:t> </a:t>
            </a:r>
            <a:r>
              <a:rPr lang="en-US" dirty="0" err="1"/>
              <a:t>tömött</a:t>
            </a:r>
            <a:r>
              <a:rPr lang="en-US" dirty="0"/>
              <a:t>, </a:t>
            </a:r>
            <a:r>
              <a:rPr lang="en-US" dirty="0" err="1"/>
              <a:t>kiemelkedő</a:t>
            </a:r>
            <a:r>
              <a:rPr lang="en-US" dirty="0"/>
              <a:t> </a:t>
            </a:r>
            <a:r>
              <a:rPr lang="en-US" dirty="0" err="1"/>
              <a:t>szegélyű</a:t>
            </a:r>
            <a:r>
              <a:rPr lang="en-US" dirty="0"/>
              <a:t> </a:t>
            </a:r>
            <a:r>
              <a:rPr lang="en-US" dirty="0" err="1"/>
              <a:t>fekélyek</a:t>
            </a:r>
            <a:r>
              <a:rPr lang="en-US" dirty="0"/>
              <a:t>. </a:t>
            </a:r>
          </a:p>
          <a:p>
            <a:r>
              <a:rPr lang="en-US" dirty="0" err="1"/>
              <a:t>Általában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fájdalmas</a:t>
            </a:r>
            <a:endParaRPr lang="en-US" dirty="0"/>
          </a:p>
          <a:p>
            <a:r>
              <a:rPr lang="en-US" dirty="0" err="1"/>
              <a:t>Regionális</a:t>
            </a:r>
            <a:r>
              <a:rPr lang="en-US" dirty="0"/>
              <a:t> </a:t>
            </a:r>
            <a:r>
              <a:rPr lang="en-US" dirty="0" err="1"/>
              <a:t>nyirokcsomó</a:t>
            </a:r>
            <a:r>
              <a:rPr lang="en-US" dirty="0"/>
              <a:t> </a:t>
            </a:r>
            <a:r>
              <a:rPr lang="en-US" dirty="0" err="1"/>
              <a:t>duzzadt</a:t>
            </a:r>
            <a:endParaRPr lang="en-US" dirty="0"/>
          </a:p>
        </p:txBody>
      </p:sp>
      <p:pic>
        <p:nvPicPr>
          <p:cNvPr id="5" name="Kép 4" descr="A képen személy, tartás, férfi, étel látható&#10;&#10;Automatikusan generált leírás">
            <a:extLst>
              <a:ext uri="{FF2B5EF4-FFF2-40B4-BE49-F238E27FC236}">
                <a16:creationId xmlns:a16="http://schemas.microsoft.com/office/drawing/2014/main" id="{4068FB89-CC10-6F43-B147-E68F814BB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4620" y="2992116"/>
            <a:ext cx="3339380" cy="221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3163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969" y="178594"/>
            <a:ext cx="7358063" cy="1119054"/>
          </a:xfrm>
        </p:spPr>
        <p:txBody>
          <a:bodyPr/>
          <a:lstStyle/>
          <a:p>
            <a:r>
              <a:rPr lang="en-US" sz="4200" dirty="0" err="1">
                <a:solidFill>
                  <a:srgbClr val="003144"/>
                </a:solidFill>
              </a:rPr>
              <a:t>Parodontopatogen</a:t>
            </a:r>
            <a:r>
              <a:rPr lang="en-US" sz="4200" dirty="0">
                <a:solidFill>
                  <a:srgbClr val="003144"/>
                </a:solidFill>
              </a:rPr>
              <a:t> </a:t>
            </a:r>
            <a:r>
              <a:rPr lang="en-US" sz="4200" dirty="0" err="1">
                <a:solidFill>
                  <a:srgbClr val="003144"/>
                </a:solidFill>
              </a:rPr>
              <a:t>baktériumok</a:t>
            </a:r>
            <a:endParaRPr lang="en-US" sz="4200" dirty="0">
              <a:solidFill>
                <a:srgbClr val="00314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2969" y="1548806"/>
            <a:ext cx="7358063" cy="5019001"/>
          </a:xfrm>
        </p:spPr>
        <p:txBody>
          <a:bodyPr>
            <a:normAutofit lnSpcReduction="10000"/>
          </a:bodyPr>
          <a:lstStyle/>
          <a:p>
            <a:r>
              <a:rPr lang="en-US" sz="2000" dirty="0" err="1"/>
              <a:t>Actinobacillus</a:t>
            </a:r>
            <a:r>
              <a:rPr lang="en-US" sz="2000" dirty="0"/>
              <a:t> </a:t>
            </a:r>
            <a:r>
              <a:rPr lang="en-US" sz="2000" dirty="0" err="1"/>
              <a:t>actinomycetemcomitans</a:t>
            </a:r>
            <a:endParaRPr lang="en-US" sz="2000" dirty="0"/>
          </a:p>
          <a:p>
            <a:r>
              <a:rPr lang="en-US" sz="2000" dirty="0" err="1"/>
              <a:t>Bacteroides</a:t>
            </a:r>
            <a:r>
              <a:rPr lang="en-US" sz="2000" dirty="0"/>
              <a:t> </a:t>
            </a:r>
            <a:r>
              <a:rPr lang="en-US" sz="2000" dirty="0" err="1"/>
              <a:t>forsythus</a:t>
            </a:r>
            <a:r>
              <a:rPr lang="en-US" sz="2000" dirty="0"/>
              <a:t> (</a:t>
            </a:r>
            <a:r>
              <a:rPr lang="en-US" sz="2000" dirty="0" err="1"/>
              <a:t>Tanerella</a:t>
            </a:r>
            <a:r>
              <a:rPr lang="en-US" sz="2000" dirty="0"/>
              <a:t> forsythia)</a:t>
            </a:r>
          </a:p>
          <a:p>
            <a:r>
              <a:rPr lang="en-US" sz="2000" dirty="0"/>
              <a:t>Campylobacter rectus</a:t>
            </a:r>
          </a:p>
          <a:p>
            <a:r>
              <a:rPr lang="en-US" sz="2000" dirty="0" err="1"/>
              <a:t>Eubacterium</a:t>
            </a:r>
            <a:r>
              <a:rPr lang="en-US" sz="2000" dirty="0"/>
              <a:t> </a:t>
            </a:r>
            <a:r>
              <a:rPr lang="en-US" sz="2000" dirty="0" err="1"/>
              <a:t>nodatum</a:t>
            </a:r>
            <a:endParaRPr lang="en-US" sz="2000" dirty="0"/>
          </a:p>
          <a:p>
            <a:r>
              <a:rPr lang="en-US" sz="2000" dirty="0" err="1"/>
              <a:t>Fusobacterium</a:t>
            </a:r>
            <a:r>
              <a:rPr lang="en-US" sz="2000" dirty="0"/>
              <a:t> </a:t>
            </a:r>
            <a:r>
              <a:rPr lang="en-US" sz="2000" dirty="0" err="1"/>
              <a:t>nucleatum</a:t>
            </a:r>
            <a:endParaRPr lang="en-US" sz="2000" dirty="0"/>
          </a:p>
          <a:p>
            <a:r>
              <a:rPr lang="en-US" sz="2000" dirty="0" err="1"/>
              <a:t>Peptostreptococcus</a:t>
            </a:r>
            <a:r>
              <a:rPr lang="en-US" sz="2000" dirty="0"/>
              <a:t> micros</a:t>
            </a:r>
          </a:p>
          <a:p>
            <a:r>
              <a:rPr lang="en-US" sz="2000" dirty="0" err="1"/>
              <a:t>Porphyromonas</a:t>
            </a:r>
            <a:r>
              <a:rPr lang="en-US" sz="2000" dirty="0"/>
              <a:t> </a:t>
            </a:r>
            <a:r>
              <a:rPr lang="en-US" sz="2000" dirty="0" err="1"/>
              <a:t>gingivalis</a:t>
            </a:r>
            <a:endParaRPr lang="en-US" sz="2000" dirty="0"/>
          </a:p>
          <a:p>
            <a:r>
              <a:rPr lang="en-US" sz="2000" dirty="0" err="1"/>
              <a:t>Prevotella</a:t>
            </a:r>
            <a:r>
              <a:rPr lang="en-US" sz="2000" dirty="0"/>
              <a:t> </a:t>
            </a:r>
            <a:r>
              <a:rPr lang="en-US" sz="2000" dirty="0" err="1"/>
              <a:t>intermedia</a:t>
            </a:r>
            <a:endParaRPr lang="en-US" sz="2000" dirty="0"/>
          </a:p>
          <a:p>
            <a:r>
              <a:rPr lang="en-US" sz="2000" dirty="0"/>
              <a:t>Streptococcus </a:t>
            </a:r>
            <a:r>
              <a:rPr lang="en-US" sz="2000" dirty="0" err="1"/>
              <a:t>intermedius</a:t>
            </a:r>
            <a:r>
              <a:rPr lang="en-US" sz="2000" dirty="0"/>
              <a:t>, </a:t>
            </a:r>
            <a:r>
              <a:rPr lang="en-US" sz="2000" dirty="0" err="1"/>
              <a:t>Treponema</a:t>
            </a:r>
            <a:r>
              <a:rPr lang="en-US" sz="2000" dirty="0"/>
              <a:t> </a:t>
            </a:r>
            <a:r>
              <a:rPr lang="en-US" sz="2000" dirty="0" err="1"/>
              <a:t>törzsek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4611035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/>
          </p:cNvSpPr>
          <p:nvPr>
            <p:ph type="title"/>
          </p:nvPr>
        </p:nvSpPr>
        <p:spPr>
          <a:xfrm>
            <a:off x="892969" y="178594"/>
            <a:ext cx="7358063" cy="1446609"/>
          </a:xfrm>
          <a:prstGeom prst="rect">
            <a:avLst/>
          </a:prstGeom>
        </p:spPr>
        <p:txBody>
          <a:bodyPr/>
          <a:lstStyle/>
          <a:p>
            <a:r>
              <a:rPr lang="hu-HU" sz="3800" dirty="0"/>
              <a:t>Gingivitis, p</a:t>
            </a:r>
            <a:r>
              <a:rPr sz="3800" dirty="0"/>
              <a:t>arodont</a:t>
            </a:r>
            <a:r>
              <a:rPr lang="hu-HU" sz="3800" dirty="0"/>
              <a:t>itis</a:t>
            </a:r>
            <a:r>
              <a:rPr sz="3800" dirty="0"/>
              <a:t> közvetlen kórokai:</a:t>
            </a:r>
          </a:p>
        </p:txBody>
      </p:sp>
      <p:sp>
        <p:nvSpPr>
          <p:cNvPr id="286" name="Shape 286"/>
          <p:cNvSpPr>
            <a:spLocks noGrp="1"/>
          </p:cNvSpPr>
          <p:nvPr>
            <p:ph type="body" idx="1"/>
          </p:nvPr>
        </p:nvSpPr>
        <p:spPr>
          <a:xfrm>
            <a:off x="422031" y="2086708"/>
            <a:ext cx="7829001" cy="4540625"/>
          </a:xfrm>
          <a:prstGeom prst="rect">
            <a:avLst/>
          </a:prstGeom>
        </p:spPr>
        <p:txBody>
          <a:bodyPr/>
          <a:lstStyle/>
          <a:p>
            <a:pPr marL="553621"/>
            <a:r>
              <a:rPr sz="2200" dirty="0"/>
              <a:t>A plakkokban élő baktériumok által előidézett </a:t>
            </a:r>
            <a:r>
              <a:rPr sz="2200" b="1" i="1" u="sng" dirty="0"/>
              <a:t>ínygyulladás</a:t>
            </a:r>
          </a:p>
          <a:p>
            <a:pPr marL="553621"/>
            <a:r>
              <a:rPr sz="2200" b="1" dirty="0"/>
              <a:t>A baktériumok (fusobacterium, actinomycesek) fermentjei</a:t>
            </a:r>
            <a:r>
              <a:rPr sz="2200" dirty="0"/>
              <a:t> (hialuronidáz, kollagenáz, proteáz) a </a:t>
            </a:r>
            <a:r>
              <a:rPr sz="2200" dirty="0">
                <a:solidFill>
                  <a:srgbClr val="9A244F"/>
                </a:solidFill>
              </a:rPr>
              <a:t>hámtapadást</a:t>
            </a:r>
            <a:r>
              <a:rPr sz="2200" dirty="0"/>
              <a:t> és az </a:t>
            </a:r>
            <a:r>
              <a:rPr sz="2200" dirty="0">
                <a:solidFill>
                  <a:srgbClr val="831100"/>
                </a:solidFill>
              </a:rPr>
              <a:t>intercelluláris állományt feloldják</a:t>
            </a:r>
            <a:r>
              <a:rPr sz="2200" dirty="0"/>
              <a:t>, </a:t>
            </a:r>
            <a:r>
              <a:rPr sz="2200" dirty="0">
                <a:solidFill>
                  <a:srgbClr val="263E0F"/>
                </a:solidFill>
              </a:rPr>
              <a:t>endotoxinjai</a:t>
            </a:r>
            <a:r>
              <a:rPr sz="2200" dirty="0"/>
              <a:t> pedig mint antigének a szervezetbe jutva azt szenzibilizálják. </a:t>
            </a:r>
          </a:p>
          <a:p>
            <a:pPr marL="553621"/>
            <a:r>
              <a:rPr sz="2200" dirty="0"/>
              <a:t>Az antigének kapcsolatba lépnek a limfocitákkal visszajutnak az ínybe mediátoranyagokat bocsátanak ki és </a:t>
            </a:r>
            <a:r>
              <a:rPr sz="2200" dirty="0">
                <a:solidFill>
                  <a:srgbClr val="5A1C00"/>
                </a:solidFill>
              </a:rPr>
              <a:t>gyulladásos</a:t>
            </a:r>
            <a:r>
              <a:rPr sz="2200" dirty="0"/>
              <a:t> folyamatot indítanak el.</a:t>
            </a:r>
          </a:p>
        </p:txBody>
      </p:sp>
    </p:spTree>
    <p:extLst>
      <p:ext uri="{BB962C8B-B14F-4D97-AF65-F5344CB8AC3E}">
        <p14:creationId xmlns:p14="http://schemas.microsoft.com/office/powerpoint/2010/main" val="39582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/>
          </p:cNvSpPr>
          <p:nvPr>
            <p:ph type="title"/>
          </p:nvPr>
        </p:nvSpPr>
        <p:spPr>
          <a:xfrm>
            <a:off x="892969" y="178594"/>
            <a:ext cx="7358063" cy="1044773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800000"/>
                </a:solidFill>
              </a:rPr>
              <a:t>Inygyulladás tünetei:</a:t>
            </a:r>
          </a:p>
        </p:txBody>
      </p:sp>
      <p:sp>
        <p:nvSpPr>
          <p:cNvPr id="289" name="Shape 289"/>
          <p:cNvSpPr>
            <a:spLocks noGrp="1"/>
          </p:cNvSpPr>
          <p:nvPr>
            <p:ph type="body" idx="1"/>
          </p:nvPr>
        </p:nvSpPr>
        <p:spPr>
          <a:xfrm>
            <a:off x="362760" y="1785808"/>
            <a:ext cx="8209740" cy="4623259"/>
          </a:xfrm>
          <a:prstGeom prst="rect">
            <a:avLst/>
          </a:prstGeom>
        </p:spPr>
        <p:txBody>
          <a:bodyPr/>
          <a:lstStyle/>
          <a:p>
            <a:pPr marL="553621">
              <a:defRPr>
                <a:solidFill>
                  <a:srgbClr val="5C0700"/>
                </a:solidFill>
              </a:defRPr>
            </a:pPr>
            <a:endParaRPr lang="hu-HU" sz="2000" dirty="0"/>
          </a:p>
          <a:p>
            <a:pPr marL="553621">
              <a:defRPr>
                <a:solidFill>
                  <a:srgbClr val="5C0700"/>
                </a:solidFill>
              </a:defRPr>
            </a:pPr>
            <a:r>
              <a:rPr sz="2000" dirty="0"/>
              <a:t>ínyszél duzzadt, vérbő</a:t>
            </a:r>
          </a:p>
          <a:p>
            <a:pPr marL="553621">
              <a:defRPr>
                <a:solidFill>
                  <a:srgbClr val="5C0700"/>
                </a:solidFill>
              </a:defRPr>
            </a:pPr>
            <a:r>
              <a:rPr sz="2000" dirty="0"/>
              <a:t>sötétpiros</a:t>
            </a:r>
          </a:p>
          <a:p>
            <a:pPr marL="553621">
              <a:defRPr>
                <a:solidFill>
                  <a:srgbClr val="5C0700"/>
                </a:solidFill>
              </a:defRPr>
            </a:pPr>
            <a:r>
              <a:rPr sz="2000" dirty="0"/>
              <a:t>a fogtól könnyen elemelhető</a:t>
            </a:r>
          </a:p>
          <a:p>
            <a:pPr marL="553621">
              <a:defRPr>
                <a:solidFill>
                  <a:srgbClr val="5C0700"/>
                </a:solidFill>
              </a:defRPr>
            </a:pPr>
            <a:r>
              <a:rPr sz="2000" dirty="0"/>
              <a:t>fájdalmat alig okoz, viszont érintésre vérzik</a:t>
            </a:r>
          </a:p>
          <a:p>
            <a:pPr marL="553621"/>
            <a:r>
              <a:rPr sz="2000" dirty="0"/>
              <a:t>A kóros folyamat álatlában az </a:t>
            </a:r>
            <a:r>
              <a:rPr sz="2000" dirty="0">
                <a:solidFill>
                  <a:srgbClr val="1A0A53"/>
                </a:solidFill>
              </a:rPr>
              <a:t>interdentális papillán</a:t>
            </a:r>
            <a:r>
              <a:rPr sz="2000" dirty="0"/>
              <a:t> kezdődik, s idővel kiterjed az </a:t>
            </a:r>
            <a:r>
              <a:rPr sz="2000" dirty="0">
                <a:solidFill>
                  <a:srgbClr val="1A0A53"/>
                </a:solidFill>
              </a:rPr>
              <a:t>egész ínyszélre.</a:t>
            </a:r>
          </a:p>
          <a:p>
            <a:pPr marL="553621"/>
            <a:r>
              <a:rPr sz="2000" dirty="0"/>
              <a:t>A kezdődő ínygyulladás idővel átcsap fogágygyulladásba, ami gyógykezelés nélkül a fogak elvesztésével jár.</a:t>
            </a:r>
          </a:p>
          <a:p>
            <a:pPr marL="553621"/>
            <a:endParaRPr dirty="0"/>
          </a:p>
          <a:p>
            <a:pPr marL="553621"/>
            <a:endParaRPr dirty="0"/>
          </a:p>
        </p:txBody>
      </p:sp>
      <p:pic>
        <p:nvPicPr>
          <p:cNvPr id="290" name="inygyulladasrol_kiske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630" y="1071953"/>
            <a:ext cx="1851621" cy="21822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www.fogdoki.h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824" y="2341831"/>
            <a:ext cx="2274668" cy="1706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13609437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800000"/>
                </a:solidFill>
              </a:rPr>
              <a:t>Minden </a:t>
            </a:r>
            <a:r>
              <a:rPr lang="en-US" sz="2800" dirty="0" err="1">
                <a:solidFill>
                  <a:srgbClr val="800000"/>
                </a:solidFill>
              </a:rPr>
              <a:t>ínybetegségre</a:t>
            </a:r>
            <a:r>
              <a:rPr lang="en-US" sz="2800" dirty="0">
                <a:solidFill>
                  <a:srgbClr val="800000"/>
                </a:solidFill>
              </a:rPr>
              <a:t> </a:t>
            </a:r>
            <a:r>
              <a:rPr lang="en-US" sz="2800" dirty="0" err="1">
                <a:solidFill>
                  <a:srgbClr val="800000"/>
                </a:solidFill>
              </a:rPr>
              <a:t>jellemző</a:t>
            </a:r>
            <a:r>
              <a:rPr lang="en-US" sz="2800" dirty="0">
                <a:solidFill>
                  <a:srgbClr val="800000"/>
                </a:solidFill>
              </a:rPr>
              <a:t> </a:t>
            </a:r>
            <a:r>
              <a:rPr lang="en-US" sz="2800" dirty="0" err="1">
                <a:solidFill>
                  <a:srgbClr val="800000"/>
                </a:solidFill>
              </a:rPr>
              <a:t>tünetek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2969" y="1830586"/>
            <a:ext cx="7358063" cy="4755326"/>
          </a:xfrm>
        </p:spPr>
        <p:txBody>
          <a:bodyPr>
            <a:normAutofit lnSpcReduction="10000"/>
          </a:bodyPr>
          <a:lstStyle/>
          <a:p>
            <a:pPr marL="522368" indent="-522368">
              <a:buFont typeface="+mj-lt"/>
              <a:buAutoNum type="arabicPeriod"/>
            </a:pPr>
            <a:r>
              <a:rPr lang="en-US" sz="2400" dirty="0"/>
              <a:t>A </a:t>
            </a:r>
            <a:r>
              <a:rPr lang="en-US" sz="2400" dirty="0" err="1"/>
              <a:t>tünetek</a:t>
            </a:r>
            <a:r>
              <a:rPr lang="en-US" sz="2400" dirty="0"/>
              <a:t> </a:t>
            </a:r>
            <a:r>
              <a:rPr lang="en-US" sz="2400" dirty="0" err="1"/>
              <a:t>csupán</a:t>
            </a:r>
            <a:r>
              <a:rPr lang="en-US" sz="2400" dirty="0"/>
              <a:t> </a:t>
            </a:r>
            <a:r>
              <a:rPr lang="en-US" sz="2400" dirty="0" err="1"/>
              <a:t>az</a:t>
            </a:r>
            <a:r>
              <a:rPr lang="en-US" sz="2400" dirty="0"/>
              <a:t> </a:t>
            </a:r>
            <a:r>
              <a:rPr lang="en-US" sz="2400" dirty="0" err="1"/>
              <a:t>ínyszélre</a:t>
            </a:r>
            <a:r>
              <a:rPr lang="en-US" sz="2400" dirty="0"/>
              <a:t> </a:t>
            </a:r>
            <a:r>
              <a:rPr lang="en-US" sz="2400" dirty="0" err="1"/>
              <a:t>korlátozódnak</a:t>
            </a:r>
            <a:endParaRPr lang="en-US" sz="2400" dirty="0"/>
          </a:p>
          <a:p>
            <a:pPr marL="522368" indent="-522368">
              <a:buFont typeface="+mj-lt"/>
              <a:buAutoNum type="arabicPeriod"/>
            </a:pPr>
            <a:r>
              <a:rPr lang="en-US" sz="2400" dirty="0" err="1"/>
              <a:t>Plakk</a:t>
            </a:r>
            <a:r>
              <a:rPr lang="en-US" sz="2400" dirty="0"/>
              <a:t> </a:t>
            </a:r>
            <a:r>
              <a:rPr lang="en-US" sz="2400" dirty="0" err="1"/>
              <a:t>jelenléte</a:t>
            </a:r>
            <a:endParaRPr lang="en-US" sz="2400" dirty="0"/>
          </a:p>
          <a:p>
            <a:pPr marL="522368" indent="-522368">
              <a:buFont typeface="+mj-lt"/>
              <a:buAutoNum type="arabicPeriod"/>
            </a:pPr>
            <a:r>
              <a:rPr lang="en-US" sz="2400" dirty="0" err="1"/>
              <a:t>Gyulladásos</a:t>
            </a:r>
            <a:r>
              <a:rPr lang="en-US" sz="2400" dirty="0"/>
              <a:t> </a:t>
            </a:r>
            <a:r>
              <a:rPr lang="en-US" sz="2400" dirty="0" err="1"/>
              <a:t>tünetek</a:t>
            </a:r>
            <a:r>
              <a:rPr lang="en-US" sz="2400" dirty="0"/>
              <a:t> (</a:t>
            </a:r>
            <a:r>
              <a:rPr lang="en-US" sz="2400" dirty="0" err="1"/>
              <a:t>ínyduzzanat</a:t>
            </a:r>
            <a:r>
              <a:rPr lang="en-US" sz="2400" dirty="0"/>
              <a:t>, </a:t>
            </a:r>
            <a:r>
              <a:rPr lang="en-US" sz="2400" dirty="0" err="1"/>
              <a:t>színváltozás</a:t>
            </a:r>
            <a:r>
              <a:rPr lang="en-US" sz="2400" dirty="0"/>
              <a:t>, </a:t>
            </a:r>
            <a:r>
              <a:rPr lang="en-US" sz="2400" dirty="0" err="1"/>
              <a:t>oedema</a:t>
            </a:r>
            <a:r>
              <a:rPr lang="en-US" sz="2400" dirty="0"/>
              <a:t>, </a:t>
            </a:r>
            <a:r>
              <a:rPr lang="en-US" sz="2400" dirty="0" err="1"/>
              <a:t>ínyfibrosis</a:t>
            </a:r>
            <a:r>
              <a:rPr lang="en-US" sz="2400" dirty="0"/>
              <a:t>, </a:t>
            </a:r>
            <a:r>
              <a:rPr lang="en-US" sz="2400" dirty="0" err="1"/>
              <a:t>ínyvérzés</a:t>
            </a:r>
            <a:r>
              <a:rPr lang="en-US" sz="2400" dirty="0"/>
              <a:t> </a:t>
            </a:r>
            <a:r>
              <a:rPr lang="en-US" sz="2400" dirty="0" err="1"/>
              <a:t>stb</a:t>
            </a:r>
            <a:r>
              <a:rPr lang="en-US" sz="2400" dirty="0"/>
              <a:t>)</a:t>
            </a:r>
          </a:p>
          <a:p>
            <a:pPr marL="522368" indent="-522368">
              <a:buFont typeface="+mj-lt"/>
              <a:buAutoNum type="arabicPeriod"/>
            </a:pPr>
            <a:r>
              <a:rPr lang="en-US" sz="2400" dirty="0"/>
              <a:t>A </a:t>
            </a:r>
            <a:r>
              <a:rPr lang="en-US" sz="2400" dirty="0" err="1"/>
              <a:t>tünetek</a:t>
            </a:r>
            <a:r>
              <a:rPr lang="en-US" sz="2400" dirty="0"/>
              <a:t> </a:t>
            </a:r>
            <a:r>
              <a:rPr lang="en-US" sz="2400" dirty="0" err="1"/>
              <a:t>ép</a:t>
            </a:r>
            <a:r>
              <a:rPr lang="en-US" sz="2400" dirty="0"/>
              <a:t> </a:t>
            </a:r>
            <a:r>
              <a:rPr lang="en-US" sz="2400" dirty="0" err="1"/>
              <a:t>parodontiumon</a:t>
            </a:r>
            <a:r>
              <a:rPr lang="en-US" sz="2400" dirty="0"/>
              <a:t> </a:t>
            </a:r>
            <a:r>
              <a:rPr lang="en-US" sz="2400" dirty="0" err="1"/>
              <a:t>vagy</a:t>
            </a:r>
            <a:r>
              <a:rPr lang="en-US" sz="2400" dirty="0"/>
              <a:t> </a:t>
            </a:r>
            <a:r>
              <a:rPr lang="en-US" sz="2400" dirty="0" err="1"/>
              <a:t>csökkent</a:t>
            </a:r>
            <a:r>
              <a:rPr lang="en-US" sz="2400" dirty="0"/>
              <a:t> </a:t>
            </a:r>
            <a:r>
              <a:rPr lang="en-US" sz="2400" dirty="0" err="1"/>
              <a:t>értékű</a:t>
            </a:r>
            <a:r>
              <a:rPr lang="en-US" sz="2400" dirty="0"/>
              <a:t>, de </a:t>
            </a:r>
            <a:r>
              <a:rPr lang="en-US" sz="2400" dirty="0" err="1"/>
              <a:t>jelenleg</a:t>
            </a:r>
            <a:r>
              <a:rPr lang="en-US" sz="2400" dirty="0"/>
              <a:t> </a:t>
            </a:r>
            <a:r>
              <a:rPr lang="en-US" sz="2400" dirty="0" err="1"/>
              <a:t>stabil</a:t>
            </a:r>
            <a:r>
              <a:rPr lang="en-US" sz="2400" dirty="0"/>
              <a:t> </a:t>
            </a:r>
            <a:r>
              <a:rPr lang="en-US" sz="2400" dirty="0" err="1"/>
              <a:t>parodontiumot</a:t>
            </a:r>
            <a:r>
              <a:rPr lang="en-US" sz="2400" dirty="0"/>
              <a:t> </a:t>
            </a:r>
            <a:r>
              <a:rPr lang="en-US" sz="2400" dirty="0" err="1"/>
              <a:t>borító</a:t>
            </a:r>
            <a:r>
              <a:rPr lang="en-US" sz="2400" dirty="0"/>
              <a:t> </a:t>
            </a:r>
            <a:r>
              <a:rPr lang="en-US" sz="2400" dirty="0" err="1"/>
              <a:t>ínyen</a:t>
            </a:r>
            <a:r>
              <a:rPr lang="en-US" sz="2400" dirty="0"/>
              <a:t> </a:t>
            </a:r>
            <a:r>
              <a:rPr lang="en-US" sz="2400" dirty="0" err="1"/>
              <a:t>fejlődnek</a:t>
            </a:r>
            <a:r>
              <a:rPr lang="en-US" sz="2400" dirty="0"/>
              <a:t> </a:t>
            </a:r>
            <a:r>
              <a:rPr lang="en-US" sz="2400" dirty="0" err="1"/>
              <a:t>ki</a:t>
            </a:r>
            <a:endParaRPr lang="en-US" sz="2400" dirty="0"/>
          </a:p>
          <a:p>
            <a:pPr marL="522368" indent="-522368">
              <a:buFont typeface="+mj-lt"/>
              <a:buAutoNum type="arabicPeriod"/>
            </a:pPr>
            <a:r>
              <a:rPr lang="en-US" sz="2400" dirty="0" err="1"/>
              <a:t>Az</a:t>
            </a:r>
            <a:r>
              <a:rPr lang="en-US" sz="2400" dirty="0"/>
              <a:t> </a:t>
            </a:r>
            <a:r>
              <a:rPr lang="en-US" sz="2400" dirty="0" err="1"/>
              <a:t>okok</a:t>
            </a:r>
            <a:r>
              <a:rPr lang="en-US" sz="2400" dirty="0"/>
              <a:t> </a:t>
            </a:r>
            <a:r>
              <a:rPr lang="en-US" sz="2400" dirty="0" err="1"/>
              <a:t>megszűntetésével</a:t>
            </a:r>
            <a:r>
              <a:rPr lang="en-US" sz="2400" dirty="0"/>
              <a:t> </a:t>
            </a:r>
            <a:r>
              <a:rPr lang="en-US" sz="2400" dirty="0" err="1"/>
              <a:t>reverzibilis</a:t>
            </a:r>
            <a:endParaRPr lang="en-US" sz="2400" dirty="0"/>
          </a:p>
          <a:p>
            <a:pPr marL="522368" indent="-522368">
              <a:buFont typeface="+mj-lt"/>
              <a:buAutoNum type="arabicPeriod"/>
            </a:pPr>
            <a:r>
              <a:rPr lang="en-US" sz="2400" dirty="0" err="1"/>
              <a:t>Bármikor</a:t>
            </a:r>
            <a:r>
              <a:rPr lang="en-US" sz="2400" dirty="0"/>
              <a:t> </a:t>
            </a:r>
            <a:r>
              <a:rPr lang="en-US" sz="2400" dirty="0" err="1"/>
              <a:t>tapadásveszteség</a:t>
            </a:r>
            <a:r>
              <a:rPr lang="en-US" sz="2400" dirty="0"/>
              <a:t> </a:t>
            </a:r>
            <a:r>
              <a:rPr lang="en-US" sz="2400" dirty="0" err="1"/>
              <a:t>indulhat</a:t>
            </a:r>
            <a:r>
              <a:rPr lang="en-US" sz="2400" dirty="0"/>
              <a:t> el a </a:t>
            </a:r>
            <a:r>
              <a:rPr lang="en-US" sz="2400" dirty="0" err="1"/>
              <a:t>talaján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616970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90"/>
                </a:solidFill>
              </a:rPr>
              <a:t>Incipiens</a:t>
            </a:r>
            <a:r>
              <a:rPr lang="en-US" dirty="0">
                <a:solidFill>
                  <a:srgbClr val="000090"/>
                </a:solidFill>
              </a:rPr>
              <a:t> gingivitis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Alig</a:t>
            </a:r>
            <a:r>
              <a:rPr lang="en-US" dirty="0"/>
              <a:t> </a:t>
            </a:r>
            <a:r>
              <a:rPr lang="en-US" dirty="0" err="1"/>
              <a:t>különbözik</a:t>
            </a:r>
            <a:r>
              <a:rPr lang="en-US" dirty="0"/>
              <a:t> a </a:t>
            </a:r>
            <a:r>
              <a:rPr lang="en-US" dirty="0" err="1"/>
              <a:t>klinikailag</a:t>
            </a:r>
            <a:r>
              <a:rPr lang="en-US" dirty="0"/>
              <a:t> </a:t>
            </a:r>
            <a:r>
              <a:rPr lang="en-US" dirty="0" err="1"/>
              <a:t>egészséges</a:t>
            </a:r>
            <a:r>
              <a:rPr lang="en-US" dirty="0"/>
              <a:t> </a:t>
            </a:r>
            <a:r>
              <a:rPr lang="en-US" dirty="0" err="1"/>
              <a:t>ínytől</a:t>
            </a:r>
            <a:r>
              <a:rPr lang="en-US" dirty="0"/>
              <a:t>, </a:t>
            </a:r>
            <a:r>
              <a:rPr lang="en-US" dirty="0" err="1"/>
              <a:t>csak</a:t>
            </a:r>
            <a:r>
              <a:rPr lang="en-US" dirty="0"/>
              <a:t> </a:t>
            </a:r>
            <a:r>
              <a:rPr lang="en-US" dirty="0" err="1"/>
              <a:t>nagyon</a:t>
            </a:r>
            <a:r>
              <a:rPr lang="en-US" dirty="0"/>
              <a:t> </a:t>
            </a:r>
            <a:r>
              <a:rPr lang="en-US" dirty="0" err="1"/>
              <a:t>kevés</a:t>
            </a:r>
            <a:r>
              <a:rPr lang="en-US" dirty="0"/>
              <a:t> </a:t>
            </a:r>
            <a:r>
              <a:rPr lang="en-US" dirty="0" err="1"/>
              <a:t>fognál</a:t>
            </a:r>
            <a:r>
              <a:rPr lang="en-US" dirty="0"/>
              <a:t> </a:t>
            </a:r>
            <a:r>
              <a:rPr lang="en-US" dirty="0" err="1"/>
              <a:t>érzékelhető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ínygyulladás</a:t>
            </a:r>
            <a:r>
              <a:rPr lang="en-US" dirty="0"/>
              <a:t> </a:t>
            </a:r>
            <a:r>
              <a:rPr lang="en-US" dirty="0" err="1"/>
              <a:t>legkorábbi</a:t>
            </a:r>
            <a:r>
              <a:rPr lang="en-US" dirty="0"/>
              <a:t> </a:t>
            </a:r>
            <a:r>
              <a:rPr lang="en-US" dirty="0" err="1"/>
              <a:t>jelei</a:t>
            </a:r>
            <a:r>
              <a:rPr lang="en-US" dirty="0"/>
              <a:t> (</a:t>
            </a:r>
            <a:r>
              <a:rPr lang="en-US" dirty="0" err="1"/>
              <a:t>enyhe</a:t>
            </a:r>
            <a:r>
              <a:rPr lang="en-US" dirty="0"/>
              <a:t> </a:t>
            </a:r>
            <a:r>
              <a:rPr lang="en-US" dirty="0" err="1"/>
              <a:t>színelváltozás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érintésre</a:t>
            </a:r>
            <a:r>
              <a:rPr lang="en-US" dirty="0"/>
              <a:t> </a:t>
            </a:r>
            <a:r>
              <a:rPr lang="en-US" dirty="0" err="1"/>
              <a:t>lassan</a:t>
            </a:r>
            <a:r>
              <a:rPr lang="en-US" dirty="0"/>
              <a:t> </a:t>
            </a:r>
            <a:r>
              <a:rPr lang="en-US" dirty="0" err="1"/>
              <a:t>kialakuló</a:t>
            </a:r>
            <a:r>
              <a:rPr lang="en-US" dirty="0"/>
              <a:t> </a:t>
            </a:r>
            <a:r>
              <a:rPr lang="en-US" dirty="0" err="1"/>
              <a:t>vérzés</a:t>
            </a:r>
            <a:r>
              <a:rPr lang="en-US" dirty="0"/>
              <a:t>.</a:t>
            </a:r>
          </a:p>
          <a:p>
            <a:r>
              <a:rPr lang="en-US" dirty="0"/>
              <a:t>A gingivitis </a:t>
            </a:r>
            <a:r>
              <a:rPr lang="en-US" dirty="0" err="1"/>
              <a:t>súlyosságának</a:t>
            </a:r>
            <a:r>
              <a:rPr lang="en-US" dirty="0"/>
              <a:t> </a:t>
            </a:r>
            <a:r>
              <a:rPr lang="en-US" dirty="0" err="1"/>
              <a:t>megítélésére</a:t>
            </a:r>
            <a:r>
              <a:rPr lang="en-US" dirty="0"/>
              <a:t> a </a:t>
            </a:r>
            <a:r>
              <a:rPr lang="en-US" dirty="0" err="1"/>
              <a:t>Löe-Silness</a:t>
            </a:r>
            <a:r>
              <a:rPr lang="en-US" dirty="0"/>
              <a:t> </a:t>
            </a:r>
            <a:r>
              <a:rPr lang="en-US" dirty="0" err="1"/>
              <a:t>gingivális</a:t>
            </a:r>
            <a:r>
              <a:rPr lang="en-US" dirty="0"/>
              <a:t> index </a:t>
            </a:r>
            <a:r>
              <a:rPr lang="en-US" dirty="0" err="1"/>
              <a:t>négy</a:t>
            </a:r>
            <a:r>
              <a:rPr lang="en-US" dirty="0"/>
              <a:t> </a:t>
            </a:r>
            <a:r>
              <a:rPr lang="en-US" dirty="0" err="1"/>
              <a:t>fokozatú</a:t>
            </a:r>
            <a:r>
              <a:rPr lang="en-US" dirty="0"/>
              <a:t> </a:t>
            </a:r>
            <a:r>
              <a:rPr lang="en-US" dirty="0" err="1"/>
              <a:t>beosztása</a:t>
            </a:r>
            <a:r>
              <a:rPr lang="en-US" dirty="0"/>
              <a:t> </a:t>
            </a:r>
            <a:r>
              <a:rPr lang="en-US" dirty="0" err="1"/>
              <a:t>érvényes</a:t>
            </a:r>
            <a:r>
              <a:rPr lang="en-US" dirty="0"/>
              <a:t> (0-1-2-3)</a:t>
            </a:r>
          </a:p>
        </p:txBody>
      </p:sp>
    </p:spTree>
    <p:extLst>
      <p:ext uri="{BB962C8B-B14F-4D97-AF65-F5344CB8AC3E}">
        <p14:creationId xmlns:p14="http://schemas.microsoft.com/office/powerpoint/2010/main" val="307974465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err="1">
                <a:solidFill>
                  <a:srgbClr val="800000"/>
                </a:solidFill>
              </a:rPr>
              <a:t>Ínyduzzanat</a:t>
            </a:r>
            <a:r>
              <a:rPr lang="en-US" sz="4200" dirty="0">
                <a:solidFill>
                  <a:srgbClr val="800000"/>
                </a:solidFill>
              </a:rPr>
              <a:t> </a:t>
            </a:r>
            <a:r>
              <a:rPr lang="en-US" sz="4200" dirty="0" err="1">
                <a:solidFill>
                  <a:srgbClr val="800000"/>
                </a:solidFill>
              </a:rPr>
              <a:t>kiterjedése</a:t>
            </a:r>
            <a:r>
              <a:rPr lang="en-US" sz="4200" dirty="0">
                <a:solidFill>
                  <a:srgbClr val="800000"/>
                </a:solidFill>
              </a:rPr>
              <a:t> </a:t>
            </a:r>
            <a:r>
              <a:rPr lang="en-US" sz="4200" dirty="0" err="1">
                <a:solidFill>
                  <a:srgbClr val="800000"/>
                </a:solidFill>
              </a:rPr>
              <a:t>szerint</a:t>
            </a:r>
            <a:endParaRPr lang="en-US" sz="4200" dirty="0">
              <a:solidFill>
                <a:srgbClr val="8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5685" y="2089547"/>
            <a:ext cx="8017745" cy="451794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1. </a:t>
            </a:r>
            <a:r>
              <a:rPr lang="en-US" b="1" dirty="0" err="1">
                <a:solidFill>
                  <a:srgbClr val="800000"/>
                </a:solidFill>
              </a:rPr>
              <a:t>kiterjedése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szerint</a:t>
            </a:r>
            <a:r>
              <a:rPr lang="en-US" b="1" dirty="0">
                <a:solidFill>
                  <a:srgbClr val="800000"/>
                </a:solidFill>
              </a:rPr>
              <a:t>:</a:t>
            </a:r>
          </a:p>
          <a:p>
            <a:pPr lvl="1"/>
            <a:r>
              <a:rPr lang="en-US" dirty="0" err="1"/>
              <a:t>Lokalizált</a:t>
            </a:r>
            <a:r>
              <a:rPr lang="en-US" dirty="0"/>
              <a:t> -30%-</a:t>
            </a:r>
            <a:r>
              <a:rPr lang="en-US" dirty="0" err="1"/>
              <a:t>nál</a:t>
            </a:r>
            <a:r>
              <a:rPr lang="en-US" dirty="0"/>
              <a:t> </a:t>
            </a:r>
            <a:r>
              <a:rPr lang="en-US" dirty="0" err="1"/>
              <a:t>kevesebb</a:t>
            </a:r>
            <a:r>
              <a:rPr lang="en-US" dirty="0"/>
              <a:t> fog </a:t>
            </a:r>
            <a:r>
              <a:rPr lang="en-US" dirty="0" err="1"/>
              <a:t>érintett</a:t>
            </a:r>
            <a:endParaRPr lang="en-US" dirty="0"/>
          </a:p>
          <a:p>
            <a:pPr lvl="1"/>
            <a:r>
              <a:rPr lang="en-US" dirty="0" err="1"/>
              <a:t>Generalizát</a:t>
            </a:r>
            <a:r>
              <a:rPr lang="en-US" dirty="0"/>
              <a:t>- 30%-</a:t>
            </a:r>
            <a:r>
              <a:rPr lang="en-US" dirty="0" err="1"/>
              <a:t>nál</a:t>
            </a:r>
            <a:r>
              <a:rPr lang="en-US" dirty="0"/>
              <a:t> </a:t>
            </a:r>
            <a:r>
              <a:rPr lang="en-US" dirty="0" err="1"/>
              <a:t>több</a:t>
            </a:r>
            <a:endParaRPr lang="en-US" dirty="0"/>
          </a:p>
          <a:p>
            <a:pPr marL="267881" lvl="1" indent="0">
              <a:buNone/>
            </a:pPr>
            <a:r>
              <a:rPr lang="en-US" dirty="0"/>
              <a:t>2</a:t>
            </a:r>
            <a:r>
              <a:rPr lang="en-US" b="1" dirty="0">
                <a:solidFill>
                  <a:srgbClr val="800000"/>
                </a:solidFill>
              </a:rPr>
              <a:t>. </a:t>
            </a:r>
            <a:r>
              <a:rPr lang="en-US" b="1" dirty="0" err="1">
                <a:solidFill>
                  <a:srgbClr val="800000"/>
                </a:solidFill>
              </a:rPr>
              <a:t>Súlyossági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fokozatai</a:t>
            </a:r>
            <a:r>
              <a:rPr lang="en-US" b="1" dirty="0">
                <a:solidFill>
                  <a:srgbClr val="800000"/>
                </a:solidFill>
              </a:rPr>
              <a:t>:</a:t>
            </a:r>
          </a:p>
          <a:p>
            <a:pPr marL="267881" lvl="1" indent="0">
              <a:buNone/>
            </a:pPr>
            <a:r>
              <a:rPr lang="en-US" dirty="0"/>
              <a:t>	- </a:t>
            </a:r>
            <a:r>
              <a:rPr lang="en-US" dirty="0" err="1"/>
              <a:t>enyhe</a:t>
            </a:r>
            <a:r>
              <a:rPr lang="en-US" dirty="0"/>
              <a:t> </a:t>
            </a:r>
            <a:r>
              <a:rPr lang="en-US" dirty="0" err="1"/>
              <a:t>duzzanat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csak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ínypapilla</a:t>
            </a:r>
            <a:r>
              <a:rPr lang="en-US" dirty="0"/>
              <a:t> </a:t>
            </a:r>
            <a:r>
              <a:rPr lang="en-US" dirty="0" err="1"/>
              <a:t>érintett</a:t>
            </a:r>
            <a:endParaRPr lang="en-US" dirty="0"/>
          </a:p>
          <a:p>
            <a:pPr marL="267881" lvl="1" indent="0">
              <a:buNone/>
            </a:pPr>
            <a:r>
              <a:rPr lang="en-US" dirty="0"/>
              <a:t>	- </a:t>
            </a:r>
            <a:r>
              <a:rPr lang="en-US" dirty="0" err="1"/>
              <a:t>közepes</a:t>
            </a:r>
            <a:r>
              <a:rPr lang="en-US" dirty="0"/>
              <a:t>: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ínypapilla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a </a:t>
            </a:r>
            <a:r>
              <a:rPr lang="en-US" dirty="0" err="1"/>
              <a:t>margó</a:t>
            </a:r>
            <a:r>
              <a:rPr lang="en-US" dirty="0"/>
              <a:t> gingivae is </a:t>
            </a:r>
            <a:r>
              <a:rPr lang="en-US" dirty="0" err="1"/>
              <a:t>duzzadt</a:t>
            </a:r>
            <a:endParaRPr lang="en-US" dirty="0"/>
          </a:p>
          <a:p>
            <a:pPr marL="267881" lvl="1" indent="0">
              <a:buNone/>
            </a:pPr>
            <a:r>
              <a:rPr lang="en-US" dirty="0"/>
              <a:t>	- </a:t>
            </a:r>
            <a:r>
              <a:rPr lang="en-US" dirty="0" err="1"/>
              <a:t>súlyos</a:t>
            </a:r>
            <a:r>
              <a:rPr lang="en-US" dirty="0"/>
              <a:t>: a </a:t>
            </a:r>
            <a:r>
              <a:rPr lang="en-US" dirty="0" err="1"/>
              <a:t>teljes</a:t>
            </a:r>
            <a:r>
              <a:rPr lang="en-US" dirty="0"/>
              <a:t> gingiva </a:t>
            </a:r>
            <a:r>
              <a:rPr lang="en-US" dirty="0" err="1"/>
              <a:t>propria</a:t>
            </a:r>
            <a:r>
              <a:rPr lang="en-US" dirty="0"/>
              <a:t> is </a:t>
            </a:r>
            <a:r>
              <a:rPr lang="en-US" dirty="0" err="1"/>
              <a:t>megvastagodott</a:t>
            </a:r>
            <a:endParaRPr lang="en-US" dirty="0"/>
          </a:p>
          <a:p>
            <a:pPr marL="267881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20024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err="1">
                <a:solidFill>
                  <a:srgbClr val="800000"/>
                </a:solidFill>
              </a:rPr>
              <a:t>Fogágybetegségek</a:t>
            </a:r>
            <a:r>
              <a:rPr lang="en-US" sz="3800" dirty="0">
                <a:solidFill>
                  <a:srgbClr val="800000"/>
                </a:solidFill>
              </a:rPr>
              <a:t> </a:t>
            </a:r>
            <a:r>
              <a:rPr lang="en-US" sz="3800" dirty="0" err="1">
                <a:solidFill>
                  <a:srgbClr val="800000"/>
                </a:solidFill>
              </a:rPr>
              <a:t>osztályozása</a:t>
            </a:r>
            <a:endParaRPr lang="en-US" sz="3800" dirty="0">
              <a:solidFill>
                <a:srgbClr val="8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err="1"/>
              <a:t>Évtizedek</a:t>
            </a:r>
            <a:r>
              <a:rPr lang="en-US" sz="2000" dirty="0"/>
              <a:t> </a:t>
            </a:r>
            <a:r>
              <a:rPr lang="en-US" sz="2000" dirty="0" err="1"/>
              <a:t>során</a:t>
            </a:r>
            <a:r>
              <a:rPr lang="en-US" sz="2000" dirty="0"/>
              <a:t> </a:t>
            </a:r>
            <a:r>
              <a:rPr lang="en-US" sz="2000" dirty="0" err="1"/>
              <a:t>több</a:t>
            </a:r>
            <a:r>
              <a:rPr lang="en-US" sz="2000" dirty="0"/>
              <a:t> </a:t>
            </a:r>
            <a:r>
              <a:rPr lang="en-US" sz="2000" dirty="0" err="1"/>
              <a:t>kísérlet</a:t>
            </a:r>
            <a:r>
              <a:rPr lang="en-US" sz="2000" dirty="0"/>
              <a:t> </a:t>
            </a:r>
            <a:r>
              <a:rPr lang="en-US" sz="2000" dirty="0" err="1"/>
              <a:t>született</a:t>
            </a:r>
            <a:r>
              <a:rPr lang="en-US" sz="2000" dirty="0"/>
              <a:t> a </a:t>
            </a:r>
            <a:r>
              <a:rPr lang="en-US" sz="2000" dirty="0" err="1"/>
              <a:t>fogágybetegségek</a:t>
            </a:r>
            <a:r>
              <a:rPr lang="en-US" sz="2000" dirty="0"/>
              <a:t> </a:t>
            </a:r>
            <a:r>
              <a:rPr lang="en-US" sz="2000" dirty="0" err="1"/>
              <a:t>különböző</a:t>
            </a:r>
            <a:r>
              <a:rPr lang="en-US" sz="2000" dirty="0"/>
              <a:t> </a:t>
            </a:r>
            <a:r>
              <a:rPr lang="en-US" sz="2000" dirty="0" err="1"/>
              <a:t>klinikai</a:t>
            </a:r>
            <a:r>
              <a:rPr lang="en-US" sz="2000" dirty="0"/>
              <a:t> </a:t>
            </a:r>
            <a:r>
              <a:rPr lang="en-US" sz="2000" dirty="0" err="1"/>
              <a:t>formáinak</a:t>
            </a:r>
            <a:r>
              <a:rPr lang="en-US" sz="2000" dirty="0"/>
              <a:t> </a:t>
            </a:r>
            <a:r>
              <a:rPr lang="en-US" sz="2000" dirty="0" err="1"/>
              <a:t>rendezerbe</a:t>
            </a:r>
            <a:r>
              <a:rPr lang="en-US" sz="2000" dirty="0"/>
              <a:t> </a:t>
            </a:r>
            <a:r>
              <a:rPr lang="en-US" sz="2000" dirty="0" err="1"/>
              <a:t>foglalására</a:t>
            </a:r>
            <a:r>
              <a:rPr lang="en-US" sz="2000" dirty="0"/>
              <a:t>, de </a:t>
            </a:r>
            <a:r>
              <a:rPr lang="en-US" sz="2000" dirty="0" err="1"/>
              <a:t>egyik</a:t>
            </a:r>
            <a:r>
              <a:rPr lang="en-US" sz="2000" dirty="0"/>
              <a:t> </a:t>
            </a:r>
            <a:r>
              <a:rPr lang="en-US" sz="2000" dirty="0" err="1"/>
              <a:t>sem</a:t>
            </a:r>
            <a:r>
              <a:rPr lang="en-US" sz="2000" dirty="0"/>
              <a:t> volt </a:t>
            </a:r>
            <a:r>
              <a:rPr lang="en-US" sz="2000" dirty="0" err="1"/>
              <a:t>tökéletes</a:t>
            </a:r>
            <a:endParaRPr lang="en-US" sz="2000" dirty="0"/>
          </a:p>
          <a:p>
            <a:r>
              <a:rPr lang="en-US" sz="2000" dirty="0"/>
              <a:t>A </a:t>
            </a:r>
            <a:r>
              <a:rPr lang="en-US" sz="2000" dirty="0" err="1"/>
              <a:t>legkorábbi</a:t>
            </a:r>
            <a:r>
              <a:rPr lang="en-US" sz="2000" dirty="0"/>
              <a:t> </a:t>
            </a:r>
            <a:r>
              <a:rPr lang="en-US" sz="2000" dirty="0" err="1"/>
              <a:t>klasszifikációs</a:t>
            </a:r>
            <a:r>
              <a:rPr lang="en-US" sz="2000" dirty="0"/>
              <a:t> </a:t>
            </a:r>
            <a:r>
              <a:rPr lang="en-US" sz="2000" dirty="0" err="1"/>
              <a:t>rendszerek</a:t>
            </a:r>
            <a:r>
              <a:rPr lang="en-US" sz="2000" dirty="0"/>
              <a:t>  a </a:t>
            </a:r>
            <a:r>
              <a:rPr lang="en-US" sz="2000" dirty="0" err="1"/>
              <a:t>betegség</a:t>
            </a:r>
            <a:r>
              <a:rPr lang="en-US" sz="2000" dirty="0"/>
              <a:t> </a:t>
            </a:r>
            <a:r>
              <a:rPr lang="en-US" sz="2000" dirty="0" err="1"/>
              <a:t>klinikai</a:t>
            </a:r>
            <a:r>
              <a:rPr lang="en-US" sz="2000" dirty="0"/>
              <a:t> </a:t>
            </a:r>
            <a:r>
              <a:rPr lang="en-US" sz="2000" dirty="0" err="1"/>
              <a:t>tünetei</a:t>
            </a:r>
            <a:r>
              <a:rPr lang="en-US" sz="2000" dirty="0"/>
              <a:t> </a:t>
            </a:r>
            <a:r>
              <a:rPr lang="en-US" sz="2000" dirty="0" err="1"/>
              <a:t>alapján</a:t>
            </a:r>
            <a:r>
              <a:rPr lang="en-US" sz="2000" dirty="0"/>
              <a:t> </a:t>
            </a:r>
            <a:r>
              <a:rPr lang="en-US" sz="2000" dirty="0" err="1"/>
              <a:t>születtek</a:t>
            </a:r>
            <a:endParaRPr lang="en-US" sz="2000" dirty="0"/>
          </a:p>
          <a:p>
            <a:r>
              <a:rPr lang="en-US" sz="2000" dirty="0"/>
              <a:t>1930-70 </a:t>
            </a:r>
            <a:r>
              <a:rPr lang="en-US" sz="2000" dirty="0" err="1"/>
              <a:t>között</a:t>
            </a:r>
            <a:r>
              <a:rPr lang="en-US" sz="2000" dirty="0"/>
              <a:t> a </a:t>
            </a:r>
            <a:r>
              <a:rPr lang="en-US" sz="2000" dirty="0" err="1"/>
              <a:t>vezérlő</a:t>
            </a:r>
            <a:r>
              <a:rPr lang="en-US" sz="2000" dirty="0"/>
              <a:t> </a:t>
            </a:r>
            <a:r>
              <a:rPr lang="en-US" sz="2000" dirty="0" err="1"/>
              <a:t>elv</a:t>
            </a:r>
            <a:r>
              <a:rPr lang="en-US" sz="2000" dirty="0"/>
              <a:t> a </a:t>
            </a:r>
            <a:r>
              <a:rPr lang="en-US" sz="2000" dirty="0" err="1"/>
              <a:t>klasszikus</a:t>
            </a:r>
            <a:r>
              <a:rPr lang="en-US" sz="2000" dirty="0"/>
              <a:t> </a:t>
            </a:r>
            <a:r>
              <a:rPr lang="en-US" sz="2000" dirty="0" err="1"/>
              <a:t>patológia</a:t>
            </a:r>
            <a:r>
              <a:rPr lang="en-US" sz="2000" dirty="0"/>
              <a:t> volt</a:t>
            </a:r>
          </a:p>
          <a:p>
            <a:r>
              <a:rPr lang="en-US" sz="2000" dirty="0"/>
              <a:t>1980-as </a:t>
            </a:r>
            <a:r>
              <a:rPr lang="en-US" sz="2000" dirty="0" err="1"/>
              <a:t>évektől</a:t>
            </a:r>
            <a:r>
              <a:rPr lang="en-US" sz="2000" dirty="0"/>
              <a:t> a </a:t>
            </a:r>
            <a:r>
              <a:rPr lang="en-US" sz="2000" dirty="0" err="1"/>
              <a:t>különböző</a:t>
            </a:r>
            <a:r>
              <a:rPr lang="en-US" sz="2000" dirty="0"/>
              <a:t> </a:t>
            </a:r>
            <a:r>
              <a:rPr lang="en-US" sz="2000" dirty="0" err="1"/>
              <a:t>infekciós</a:t>
            </a:r>
            <a:r>
              <a:rPr lang="en-US" sz="2000" dirty="0"/>
              <a:t> </a:t>
            </a:r>
            <a:r>
              <a:rPr lang="en-US" sz="2000" dirty="0" err="1"/>
              <a:t>reakciók</a:t>
            </a:r>
            <a:r>
              <a:rPr lang="en-US" sz="2000" dirty="0"/>
              <a:t> </a:t>
            </a:r>
            <a:r>
              <a:rPr lang="en-US" sz="2000" dirty="0" err="1"/>
              <a:t>alapján</a:t>
            </a:r>
            <a:r>
              <a:rPr lang="en-US" sz="2000" dirty="0"/>
              <a:t> </a:t>
            </a:r>
            <a:r>
              <a:rPr lang="en-US" sz="2000" dirty="0" err="1"/>
              <a:t>osztályozták</a:t>
            </a:r>
            <a:r>
              <a:rPr lang="en-US" sz="2000" dirty="0"/>
              <a:t> a </a:t>
            </a:r>
            <a:r>
              <a:rPr lang="en-US" sz="2000" dirty="0" err="1"/>
              <a:t>fogágybetegségeket</a:t>
            </a:r>
            <a:endParaRPr lang="en-US" sz="2000" dirty="0"/>
          </a:p>
          <a:p>
            <a:r>
              <a:rPr lang="en-US" sz="2000" dirty="0"/>
              <a:t>A </a:t>
            </a:r>
            <a:r>
              <a:rPr lang="en-US" sz="2000" dirty="0" err="1"/>
              <a:t>legmodernebb</a:t>
            </a:r>
            <a:r>
              <a:rPr lang="en-US" sz="2000" dirty="0"/>
              <a:t> </a:t>
            </a:r>
            <a:r>
              <a:rPr lang="en-US" sz="2000" dirty="0" err="1"/>
              <a:t>igyekszik</a:t>
            </a:r>
            <a:r>
              <a:rPr lang="en-US" sz="2000" dirty="0"/>
              <a:t> </a:t>
            </a:r>
            <a:r>
              <a:rPr lang="en-US" sz="2000" dirty="0" err="1"/>
              <a:t>ezeket</a:t>
            </a:r>
            <a:r>
              <a:rPr lang="en-US" sz="2000" dirty="0"/>
              <a:t> </a:t>
            </a:r>
            <a:r>
              <a:rPr lang="en-US" sz="2000" dirty="0" err="1"/>
              <a:t>ötvözni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9953524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00000"/>
                </a:solidFill>
              </a:rPr>
              <a:t>1989- Black </a:t>
            </a:r>
            <a:r>
              <a:rPr lang="en-US" dirty="0" err="1">
                <a:solidFill>
                  <a:srgbClr val="800000"/>
                </a:solidFill>
              </a:rPr>
              <a:t>osztályozás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522368" indent="-522368">
              <a:buFont typeface="+mj-lt"/>
              <a:buAutoNum type="arabicPeriod"/>
            </a:pPr>
            <a:r>
              <a:rPr lang="en-US" dirty="0" err="1"/>
              <a:t>Constitutionalis</a:t>
            </a:r>
            <a:r>
              <a:rPr lang="en-US" dirty="0"/>
              <a:t> gingivitis </a:t>
            </a:r>
            <a:r>
              <a:rPr lang="mr-IN" dirty="0"/>
              <a:t>–</a:t>
            </a:r>
            <a:r>
              <a:rPr lang="en-US" dirty="0" err="1"/>
              <a:t>scorbut</a:t>
            </a:r>
            <a:r>
              <a:rPr lang="en-US" dirty="0"/>
              <a:t>, </a:t>
            </a:r>
            <a:r>
              <a:rPr lang="en-US" dirty="0" err="1"/>
              <a:t>higyanymérgezés</a:t>
            </a:r>
            <a:r>
              <a:rPr lang="en-US" dirty="0"/>
              <a:t> </a:t>
            </a:r>
            <a:r>
              <a:rPr lang="en-US" dirty="0" err="1"/>
              <a:t>okozza</a:t>
            </a:r>
            <a:endParaRPr lang="en-US" dirty="0"/>
          </a:p>
          <a:p>
            <a:pPr marL="522368" indent="-522368">
              <a:buFont typeface="+mj-lt"/>
              <a:buAutoNum type="arabicPeriod"/>
            </a:pPr>
            <a:r>
              <a:rPr lang="en-US" dirty="0" err="1"/>
              <a:t>Fájdalmas</a:t>
            </a:r>
            <a:r>
              <a:rPr lang="en-US" dirty="0"/>
              <a:t> gingivitis (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acut</a:t>
            </a:r>
            <a:r>
              <a:rPr lang="en-US" dirty="0"/>
              <a:t> gingivitis </a:t>
            </a:r>
            <a:r>
              <a:rPr lang="en-US" dirty="0" err="1"/>
              <a:t>ulcerosának</a:t>
            </a:r>
            <a:r>
              <a:rPr lang="en-US" dirty="0"/>
              <a:t> </a:t>
            </a:r>
            <a:r>
              <a:rPr lang="en-US" dirty="0" err="1"/>
              <a:t>felelt</a:t>
            </a:r>
            <a:r>
              <a:rPr lang="en-US" dirty="0"/>
              <a:t> meg)</a:t>
            </a:r>
          </a:p>
          <a:p>
            <a:pPr marL="522368" indent="-522368">
              <a:buFont typeface="+mj-lt"/>
              <a:buAutoNum type="arabicPeriod"/>
            </a:pPr>
            <a:r>
              <a:rPr lang="en-US" dirty="0" err="1"/>
              <a:t>Egyszerű</a:t>
            </a:r>
            <a:r>
              <a:rPr lang="en-US" dirty="0"/>
              <a:t> gingivitis (ma a </a:t>
            </a:r>
            <a:r>
              <a:rPr lang="en-US" dirty="0" err="1"/>
              <a:t>plakk</a:t>
            </a:r>
            <a:r>
              <a:rPr lang="en-US" dirty="0"/>
              <a:t> </a:t>
            </a:r>
            <a:r>
              <a:rPr lang="en-US" dirty="0" err="1"/>
              <a:t>okozta</a:t>
            </a:r>
            <a:r>
              <a:rPr lang="en-US" dirty="0"/>
              <a:t> </a:t>
            </a:r>
            <a:r>
              <a:rPr lang="en-US" dirty="0" err="1"/>
              <a:t>gigivitis</a:t>
            </a:r>
            <a:r>
              <a:rPr lang="en-US" dirty="0"/>
              <a:t>)</a:t>
            </a:r>
          </a:p>
          <a:p>
            <a:pPr marL="522368" indent="-522368">
              <a:buFont typeface="+mj-lt"/>
              <a:buAutoNum type="arabicPeriod"/>
            </a:pPr>
            <a:r>
              <a:rPr lang="en-US" dirty="0"/>
              <a:t>Calculus </a:t>
            </a:r>
            <a:r>
              <a:rPr lang="en-US" dirty="0" err="1"/>
              <a:t>okozta</a:t>
            </a:r>
            <a:r>
              <a:rPr lang="en-US" dirty="0"/>
              <a:t> </a:t>
            </a:r>
            <a:r>
              <a:rPr lang="en-US" dirty="0" err="1"/>
              <a:t>gyökérhártya</a:t>
            </a:r>
            <a:r>
              <a:rPr lang="en-US" dirty="0"/>
              <a:t> </a:t>
            </a:r>
            <a:r>
              <a:rPr lang="en-US" dirty="0" err="1"/>
              <a:t>gyulladás</a:t>
            </a:r>
            <a:r>
              <a:rPr lang="en-US" dirty="0"/>
              <a:t> (ma  a </a:t>
            </a:r>
            <a:r>
              <a:rPr lang="en-US" dirty="0" err="1"/>
              <a:t>krónikus</a:t>
            </a:r>
            <a:r>
              <a:rPr lang="en-US" dirty="0"/>
              <a:t> </a:t>
            </a:r>
            <a:r>
              <a:rPr lang="en-US" dirty="0" err="1"/>
              <a:t>felnőttkori</a:t>
            </a:r>
            <a:r>
              <a:rPr lang="en-US" dirty="0"/>
              <a:t> </a:t>
            </a:r>
            <a:r>
              <a:rPr lang="en-US" dirty="0" err="1"/>
              <a:t>parodontitis</a:t>
            </a:r>
            <a:r>
              <a:rPr lang="en-US" dirty="0"/>
              <a:t>)</a:t>
            </a:r>
          </a:p>
          <a:p>
            <a:pPr marL="522368" indent="-522368">
              <a:buFont typeface="+mj-lt"/>
              <a:buAutoNum type="arabicPeriod"/>
            </a:pPr>
            <a:r>
              <a:rPr lang="en-US" dirty="0" err="1"/>
              <a:t>Krónikus</a:t>
            </a:r>
            <a:r>
              <a:rPr lang="en-US" dirty="0"/>
              <a:t> </a:t>
            </a:r>
            <a:r>
              <a:rPr lang="en-US" dirty="0" err="1"/>
              <a:t>suppurativ</a:t>
            </a:r>
            <a:r>
              <a:rPr lang="en-US" dirty="0"/>
              <a:t> </a:t>
            </a:r>
            <a:r>
              <a:rPr lang="en-US" dirty="0" err="1"/>
              <a:t>pericementitis</a:t>
            </a:r>
            <a:r>
              <a:rPr lang="en-US" dirty="0"/>
              <a:t> (</a:t>
            </a:r>
            <a:r>
              <a:rPr lang="en-US" dirty="0" err="1"/>
              <a:t>aggressziv</a:t>
            </a:r>
            <a:r>
              <a:rPr lang="en-US" dirty="0"/>
              <a:t> </a:t>
            </a:r>
            <a:r>
              <a:rPr lang="en-US" dirty="0" err="1"/>
              <a:t>parodontitis</a:t>
            </a:r>
            <a:r>
              <a:rPr lang="en-US" dirty="0"/>
              <a:t> </a:t>
            </a:r>
            <a:r>
              <a:rPr lang="en-US" dirty="0" err="1"/>
              <a:t>megfelelője</a:t>
            </a:r>
            <a:r>
              <a:rPr lang="en-US" dirty="0"/>
              <a:t> volt)</a:t>
            </a:r>
          </a:p>
        </p:txBody>
      </p:sp>
    </p:spTree>
    <p:extLst>
      <p:ext uri="{BB962C8B-B14F-4D97-AF65-F5344CB8AC3E}">
        <p14:creationId xmlns:p14="http://schemas.microsoft.com/office/powerpoint/2010/main" val="144717936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3144"/>
                </a:solidFill>
              </a:rPr>
              <a:t>Parodontalis</a:t>
            </a:r>
            <a:r>
              <a:rPr lang="en-US" dirty="0">
                <a:solidFill>
                  <a:srgbClr val="003144"/>
                </a:solidFill>
              </a:rPr>
              <a:t> </a:t>
            </a:r>
            <a:r>
              <a:rPr lang="en-US" dirty="0" err="1">
                <a:solidFill>
                  <a:srgbClr val="003144"/>
                </a:solidFill>
              </a:rPr>
              <a:t>kezelés</a:t>
            </a:r>
            <a:endParaRPr lang="en-US" dirty="0">
              <a:solidFill>
                <a:srgbClr val="00314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532" y="2089547"/>
            <a:ext cx="8037591" cy="4018359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Legfontosabb</a:t>
            </a:r>
            <a:r>
              <a:rPr lang="en-US" dirty="0"/>
              <a:t> </a:t>
            </a:r>
            <a:r>
              <a:rPr lang="en-US" dirty="0" err="1"/>
              <a:t>feladata</a:t>
            </a:r>
            <a:r>
              <a:rPr lang="en-US" dirty="0"/>
              <a:t> a </a:t>
            </a:r>
            <a:r>
              <a:rPr lang="en-US" dirty="0" err="1"/>
              <a:t>gyulladásos</a:t>
            </a:r>
            <a:r>
              <a:rPr lang="en-US" dirty="0"/>
              <a:t> </a:t>
            </a:r>
            <a:r>
              <a:rPr lang="en-US" dirty="0" err="1"/>
              <a:t>folyamat</a:t>
            </a:r>
            <a:r>
              <a:rPr lang="en-US" dirty="0"/>
              <a:t> </a:t>
            </a:r>
            <a:r>
              <a:rPr lang="en-US" dirty="0" err="1"/>
              <a:t>megszűntetése</a:t>
            </a:r>
            <a:r>
              <a:rPr lang="en-US" dirty="0"/>
              <a:t>, a </a:t>
            </a:r>
            <a:r>
              <a:rPr lang="en-US" dirty="0" err="1"/>
              <a:t>további</a:t>
            </a:r>
            <a:r>
              <a:rPr lang="en-US" dirty="0"/>
              <a:t> </a:t>
            </a:r>
            <a:r>
              <a:rPr lang="en-US" dirty="0" err="1"/>
              <a:t>szövetpusztulás</a:t>
            </a:r>
            <a:r>
              <a:rPr lang="en-US" dirty="0"/>
              <a:t> </a:t>
            </a:r>
            <a:r>
              <a:rPr lang="en-US" dirty="0" err="1"/>
              <a:t>megállítás</a:t>
            </a:r>
            <a:r>
              <a:rPr lang="en-US" dirty="0"/>
              <a:t>.</a:t>
            </a:r>
          </a:p>
          <a:p>
            <a:r>
              <a:rPr lang="en-US" dirty="0" err="1"/>
              <a:t>Kezelés</a:t>
            </a:r>
            <a:r>
              <a:rPr lang="en-US" dirty="0"/>
              <a:t> 2 </a:t>
            </a:r>
            <a:r>
              <a:rPr lang="en-US" dirty="0" err="1"/>
              <a:t>nagy</a:t>
            </a:r>
            <a:r>
              <a:rPr lang="en-US" dirty="0"/>
              <a:t> </a:t>
            </a:r>
            <a:r>
              <a:rPr lang="en-US" dirty="0" err="1"/>
              <a:t>részre</a:t>
            </a:r>
            <a:r>
              <a:rPr lang="en-US" dirty="0"/>
              <a:t> </a:t>
            </a:r>
            <a:r>
              <a:rPr lang="en-US" dirty="0" err="1"/>
              <a:t>oszlik</a:t>
            </a:r>
            <a:r>
              <a:rPr lang="en-US" dirty="0"/>
              <a:t>:</a:t>
            </a:r>
          </a:p>
          <a:p>
            <a:pPr marL="790249" lvl="1" indent="-522368">
              <a:buAutoNum type="arabicPeriod"/>
            </a:pPr>
            <a:r>
              <a:rPr lang="en-US" dirty="0" err="1"/>
              <a:t>Aktuális</a:t>
            </a:r>
            <a:r>
              <a:rPr lang="en-US" dirty="0"/>
              <a:t> </a:t>
            </a:r>
            <a:r>
              <a:rPr lang="en-US" dirty="0" err="1"/>
              <a:t>gyulladás</a:t>
            </a:r>
            <a:r>
              <a:rPr lang="en-US" dirty="0"/>
              <a:t> </a:t>
            </a:r>
            <a:r>
              <a:rPr lang="en-US" dirty="0" err="1"/>
              <a:t>megszűntetése</a:t>
            </a:r>
            <a:r>
              <a:rPr lang="en-US" dirty="0"/>
              <a:t>, a </a:t>
            </a:r>
            <a:r>
              <a:rPr lang="en-US" dirty="0" err="1"/>
              <a:t>további</a:t>
            </a:r>
            <a:r>
              <a:rPr lang="en-US" dirty="0"/>
              <a:t> </a:t>
            </a:r>
            <a:r>
              <a:rPr lang="en-US" dirty="0" err="1"/>
              <a:t>tapadásveszteség</a:t>
            </a:r>
            <a:r>
              <a:rPr lang="en-US" dirty="0"/>
              <a:t> </a:t>
            </a:r>
            <a:r>
              <a:rPr lang="en-US" dirty="0" err="1"/>
              <a:t>meállítása</a:t>
            </a:r>
            <a:endParaRPr lang="en-US" dirty="0"/>
          </a:p>
          <a:p>
            <a:pPr marL="790249" lvl="1" indent="-522368">
              <a:buAutoNum type="arabicPeriod"/>
            </a:pP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elpusztult</a:t>
            </a:r>
            <a:r>
              <a:rPr lang="en-US" dirty="0"/>
              <a:t> </a:t>
            </a:r>
            <a:r>
              <a:rPr lang="en-US" dirty="0" err="1"/>
              <a:t>parodontalis</a:t>
            </a:r>
            <a:r>
              <a:rPr lang="en-US" dirty="0"/>
              <a:t> </a:t>
            </a:r>
            <a:r>
              <a:rPr lang="en-US" dirty="0" err="1"/>
              <a:t>szövetek</a:t>
            </a:r>
            <a:r>
              <a:rPr lang="en-US" dirty="0"/>
              <a:t> </a:t>
            </a:r>
            <a:r>
              <a:rPr lang="en-US" dirty="0" err="1"/>
              <a:t>korrekciója</a:t>
            </a:r>
            <a:r>
              <a:rPr lang="en-US" dirty="0"/>
              <a:t>, ill </a:t>
            </a:r>
            <a:r>
              <a:rPr lang="en-US" dirty="0" err="1"/>
              <a:t>regenerációjának</a:t>
            </a:r>
            <a:r>
              <a:rPr lang="en-US" dirty="0"/>
              <a:t> </a:t>
            </a:r>
            <a:r>
              <a:rPr lang="en-US" dirty="0" err="1"/>
              <a:t>elősegítsése</a:t>
            </a:r>
            <a:endParaRPr lang="en-US" dirty="0"/>
          </a:p>
          <a:p>
            <a:pPr marL="790249" lvl="1" indent="-522368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006786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4800"/>
            </a:lvl1pPr>
          </a:lstStyle>
          <a:p>
            <a:r>
              <a:rPr dirty="0">
                <a:solidFill>
                  <a:srgbClr val="800000"/>
                </a:solidFill>
              </a:rPr>
              <a:t>Sugar-Sallay-féle beosztás szerinta fogágybetegségnek 4 formája van</a:t>
            </a:r>
          </a:p>
        </p:txBody>
      </p:sp>
      <p:sp>
        <p:nvSpPr>
          <p:cNvPr id="299" name="Shape 299"/>
          <p:cNvSpPr>
            <a:spLocks noGrp="1"/>
          </p:cNvSpPr>
          <p:nvPr>
            <p:ph type="body" idx="1"/>
          </p:nvPr>
        </p:nvSpPr>
        <p:spPr>
          <a:xfrm>
            <a:off x="892969" y="2089547"/>
            <a:ext cx="6340169" cy="4018359"/>
          </a:xfrm>
          <a:prstGeom prst="rect">
            <a:avLst/>
          </a:prstGeom>
        </p:spPr>
        <p:txBody>
          <a:bodyPr/>
          <a:lstStyle/>
          <a:p>
            <a:pPr>
              <a:buSzPct val="194444"/>
              <a:buAutoNum type="arabicPeriod"/>
            </a:pPr>
            <a:r>
              <a:rPr dirty="0"/>
              <a:t>Gingivitis (</a:t>
            </a:r>
            <a:r>
              <a:rPr dirty="0" err="1"/>
              <a:t>ínygyulladás</a:t>
            </a:r>
            <a:r>
              <a:rPr dirty="0"/>
              <a:t>)</a:t>
            </a:r>
          </a:p>
          <a:p>
            <a:pPr>
              <a:buSzPct val="194444"/>
              <a:buAutoNum type="arabicPeriod"/>
            </a:pPr>
            <a:r>
              <a:rPr dirty="0" err="1"/>
              <a:t>Parodontitis</a:t>
            </a:r>
            <a:r>
              <a:rPr dirty="0"/>
              <a:t> (</a:t>
            </a:r>
            <a:r>
              <a:rPr dirty="0" err="1"/>
              <a:t>fogágygyulladás</a:t>
            </a:r>
            <a:r>
              <a:rPr dirty="0"/>
              <a:t>)</a:t>
            </a:r>
          </a:p>
          <a:p>
            <a:pPr>
              <a:buSzPct val="194444"/>
              <a:buAutoNum type="arabicPeriod"/>
            </a:pPr>
            <a:r>
              <a:rPr dirty="0" err="1"/>
              <a:t>Parodontosis</a:t>
            </a:r>
            <a:r>
              <a:rPr dirty="0"/>
              <a:t> (</a:t>
            </a:r>
            <a:r>
              <a:rPr dirty="0" err="1"/>
              <a:t>fogágy-elfajulás</a:t>
            </a:r>
            <a:r>
              <a:rPr dirty="0"/>
              <a:t>)</a:t>
            </a:r>
          </a:p>
          <a:p>
            <a:pPr>
              <a:buSzPct val="194444"/>
              <a:buAutoNum type="arabicPeriod"/>
            </a:pPr>
            <a:r>
              <a:rPr dirty="0" err="1"/>
              <a:t>Atrophia</a:t>
            </a:r>
            <a:r>
              <a:rPr dirty="0"/>
              <a:t> </a:t>
            </a:r>
            <a:r>
              <a:rPr dirty="0" err="1"/>
              <a:t>parodontii</a:t>
            </a:r>
            <a:r>
              <a:rPr dirty="0"/>
              <a:t> (</a:t>
            </a:r>
            <a:r>
              <a:rPr dirty="0" err="1"/>
              <a:t>fogágysorvadás</a:t>
            </a:r>
            <a:r>
              <a:rPr dirty="0"/>
              <a:t>)</a:t>
            </a:r>
          </a:p>
        </p:txBody>
      </p:sp>
      <p:pic>
        <p:nvPicPr>
          <p:cNvPr id="300" name="parodontoph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186" y="2550086"/>
            <a:ext cx="2214563" cy="262657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4363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800000"/>
                </a:solidFill>
              </a:rPr>
              <a:t>Parodont</a:t>
            </a:r>
            <a:r>
              <a:rPr lang="hu-HU" dirty="0">
                <a:solidFill>
                  <a:srgbClr val="800000"/>
                </a:solidFill>
              </a:rPr>
              <a:t>itis</a:t>
            </a:r>
            <a:r>
              <a:rPr dirty="0">
                <a:solidFill>
                  <a:srgbClr val="800000"/>
                </a:solidFill>
              </a:rPr>
              <a:t> klinikai képe</a:t>
            </a:r>
          </a:p>
        </p:txBody>
      </p:sp>
      <p:sp>
        <p:nvSpPr>
          <p:cNvPr id="294" name="Shape 294"/>
          <p:cNvSpPr>
            <a:spLocks noGrp="1"/>
          </p:cNvSpPr>
          <p:nvPr>
            <p:ph type="body" idx="1"/>
          </p:nvPr>
        </p:nvSpPr>
        <p:spPr>
          <a:xfrm>
            <a:off x="892969" y="1643062"/>
            <a:ext cx="7358063" cy="437554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dirty="0"/>
              <a:t>A klinikai képe nagyon változatos.</a:t>
            </a:r>
          </a:p>
          <a:p>
            <a:pPr marL="0" indent="0">
              <a:buNone/>
              <a:defRPr u="sng"/>
            </a:pPr>
            <a:r>
              <a:rPr dirty="0"/>
              <a:t>Tünetei:</a:t>
            </a:r>
          </a:p>
          <a:p>
            <a:pPr lvl="1">
              <a:buBlip>
                <a:blip r:embed="rId2"/>
              </a:buBlip>
            </a:pPr>
            <a:r>
              <a:rPr lang="en-US" dirty="0" err="1"/>
              <a:t>Í</a:t>
            </a:r>
            <a:r>
              <a:rPr dirty="0" err="1"/>
              <a:t>nygyulladás</a:t>
            </a:r>
            <a:r>
              <a:rPr lang="hu-HU" dirty="0"/>
              <a:t> tünetei +</a:t>
            </a:r>
            <a:endParaRPr dirty="0"/>
          </a:p>
          <a:p>
            <a:pPr lvl="1">
              <a:buBlip>
                <a:blip r:embed="rId2"/>
              </a:buBlip>
            </a:pPr>
            <a:r>
              <a:rPr dirty="0"/>
              <a:t>tasakképződés</a:t>
            </a:r>
          </a:p>
          <a:p>
            <a:pPr lvl="1">
              <a:buBlip>
                <a:blip r:embed="rId2"/>
              </a:buBlip>
            </a:pPr>
            <a:r>
              <a:rPr dirty="0"/>
              <a:t>fogmederpusztulás</a:t>
            </a:r>
          </a:p>
          <a:p>
            <a:pPr lvl="1">
              <a:buBlip>
                <a:blip r:embed="rId2"/>
              </a:buBlip>
            </a:pPr>
            <a:r>
              <a:rPr dirty="0"/>
              <a:t>fogvándorlás</a:t>
            </a:r>
          </a:p>
          <a:p>
            <a:pPr lvl="1">
              <a:buBlip>
                <a:blip r:embed="rId2"/>
              </a:buBlip>
            </a:pPr>
            <a:r>
              <a:rPr dirty="0"/>
              <a:t>foetor ex ore</a:t>
            </a:r>
          </a:p>
        </p:txBody>
      </p:sp>
      <p:pic>
        <p:nvPicPr>
          <p:cNvPr id="295" name="500099-fx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75" y="2143125"/>
            <a:ext cx="2232422" cy="18395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severe_gingiviti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1055" y="4188023"/>
            <a:ext cx="3036094" cy="21163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91563028"/>
      </p:ext>
    </p:extLst>
  </p:cSld>
  <p:clrMapOvr>
    <a:masterClrMapping/>
  </p:clrMapOvr>
  <p:transition spd="slow">
    <p:cover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969" y="873062"/>
            <a:ext cx="7358063" cy="3035874"/>
          </a:xfrm>
        </p:spPr>
        <p:txBody>
          <a:bodyPr>
            <a:normAutofit fontScale="90000"/>
          </a:bodyPr>
          <a:lstStyle/>
          <a:p>
            <a:r>
              <a:rPr lang="en-US" sz="4600" dirty="0" err="1">
                <a:solidFill>
                  <a:srgbClr val="800000"/>
                </a:solidFill>
              </a:rPr>
              <a:t>Legújabb</a:t>
            </a:r>
            <a:r>
              <a:rPr lang="en-US" sz="4600" dirty="0">
                <a:solidFill>
                  <a:srgbClr val="800000"/>
                </a:solidFill>
              </a:rPr>
              <a:t> </a:t>
            </a:r>
            <a:r>
              <a:rPr lang="en-US" sz="4600" dirty="0" err="1">
                <a:solidFill>
                  <a:srgbClr val="800000"/>
                </a:solidFill>
              </a:rPr>
              <a:t>klasszifikáció</a:t>
            </a:r>
            <a:br>
              <a:rPr lang="en-US" sz="4600" dirty="0">
                <a:solidFill>
                  <a:srgbClr val="800000"/>
                </a:solidFill>
              </a:rPr>
            </a:br>
            <a:r>
              <a:rPr lang="en-US" sz="4600" dirty="0" err="1">
                <a:solidFill>
                  <a:srgbClr val="800000"/>
                </a:solidFill>
              </a:rPr>
              <a:t>Az</a:t>
            </a:r>
            <a:r>
              <a:rPr lang="en-US" sz="4600" dirty="0">
                <a:solidFill>
                  <a:srgbClr val="800000"/>
                </a:solidFill>
              </a:rPr>
              <a:t> </a:t>
            </a:r>
            <a:r>
              <a:rPr lang="en-US" sz="4600" dirty="0" err="1">
                <a:solidFill>
                  <a:srgbClr val="800000"/>
                </a:solidFill>
              </a:rPr>
              <a:t>Amerikai</a:t>
            </a:r>
            <a:r>
              <a:rPr lang="en-US" sz="4600" dirty="0">
                <a:solidFill>
                  <a:srgbClr val="800000"/>
                </a:solidFill>
              </a:rPr>
              <a:t> </a:t>
            </a:r>
            <a:r>
              <a:rPr lang="en-US" sz="4600" dirty="0" err="1">
                <a:solidFill>
                  <a:srgbClr val="800000"/>
                </a:solidFill>
              </a:rPr>
              <a:t>Parodontológus</a:t>
            </a:r>
            <a:r>
              <a:rPr lang="en-US" sz="4600" dirty="0">
                <a:solidFill>
                  <a:srgbClr val="800000"/>
                </a:solidFill>
              </a:rPr>
              <a:t> </a:t>
            </a:r>
            <a:r>
              <a:rPr lang="en-US" sz="4600" dirty="0" err="1">
                <a:solidFill>
                  <a:srgbClr val="800000"/>
                </a:solidFill>
              </a:rPr>
              <a:t>Társaság</a:t>
            </a:r>
            <a:r>
              <a:rPr lang="en-US" sz="4600" dirty="0">
                <a:solidFill>
                  <a:srgbClr val="800000"/>
                </a:solidFill>
              </a:rPr>
              <a:t> (AAP) 2017-es </a:t>
            </a:r>
            <a:r>
              <a:rPr lang="en-US" sz="4600" dirty="0" err="1">
                <a:solidFill>
                  <a:srgbClr val="800000"/>
                </a:solidFill>
              </a:rPr>
              <a:t>klasszifikációja</a:t>
            </a:r>
            <a:br>
              <a:rPr lang="en-US" sz="4600" dirty="0">
                <a:solidFill>
                  <a:srgbClr val="800000"/>
                </a:solidFill>
              </a:rPr>
            </a:br>
            <a:endParaRPr lang="en-US" sz="46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84624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00000"/>
                </a:solidFill>
              </a:rPr>
              <a:t>I. Gingiva </a:t>
            </a:r>
            <a:r>
              <a:rPr lang="en-US" dirty="0" err="1">
                <a:solidFill>
                  <a:srgbClr val="800000"/>
                </a:solidFill>
              </a:rPr>
              <a:t>betegségei</a:t>
            </a:r>
            <a:r>
              <a:rPr lang="en-US" dirty="0">
                <a:solidFill>
                  <a:srgbClr val="800000"/>
                </a:solidFill>
              </a:rPr>
              <a:t>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94" y="1830586"/>
            <a:ext cx="7735038" cy="5027414"/>
          </a:xfrm>
        </p:spPr>
        <p:txBody>
          <a:bodyPr/>
          <a:lstStyle/>
          <a:p>
            <a:pPr marL="522368" indent="-522368">
              <a:buAutoNum type="alphaUcPeriod"/>
            </a:pPr>
            <a:r>
              <a:rPr lang="en-US" sz="3800" b="1" u="sng" dirty="0" err="1">
                <a:solidFill>
                  <a:srgbClr val="800000"/>
                </a:solidFill>
              </a:rPr>
              <a:t>Plakk</a:t>
            </a:r>
            <a:r>
              <a:rPr lang="en-US" sz="3800" b="1" u="sng" dirty="0">
                <a:solidFill>
                  <a:srgbClr val="800000"/>
                </a:solidFill>
              </a:rPr>
              <a:t> </a:t>
            </a:r>
            <a:r>
              <a:rPr lang="en-US" sz="3800" b="1" u="sng" dirty="0" err="1">
                <a:solidFill>
                  <a:srgbClr val="800000"/>
                </a:solidFill>
              </a:rPr>
              <a:t>okozta</a:t>
            </a:r>
            <a:r>
              <a:rPr lang="en-US" sz="3800" b="1" u="sng" dirty="0">
                <a:solidFill>
                  <a:srgbClr val="800000"/>
                </a:solidFill>
              </a:rPr>
              <a:t> </a:t>
            </a:r>
            <a:r>
              <a:rPr lang="en-US" sz="3800" b="1" u="sng" dirty="0" err="1">
                <a:solidFill>
                  <a:srgbClr val="800000"/>
                </a:solidFill>
              </a:rPr>
              <a:t>ínybetegségek</a:t>
            </a:r>
            <a:r>
              <a:rPr lang="en-US" sz="3800" b="1" u="sng" dirty="0">
                <a:solidFill>
                  <a:srgbClr val="80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1.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Csak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plakk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okozta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ínybetegségek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		-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lokális</a:t>
            </a:r>
            <a:r>
              <a:rPr lang="en-US" dirty="0"/>
              <a:t> </a:t>
            </a:r>
            <a:r>
              <a:rPr lang="en-US" dirty="0" err="1"/>
              <a:t>irritáló</a:t>
            </a:r>
            <a:r>
              <a:rPr lang="en-US" dirty="0"/>
              <a:t> </a:t>
            </a:r>
            <a:r>
              <a:rPr lang="en-US" dirty="0" err="1"/>
              <a:t>tényező</a:t>
            </a:r>
            <a:r>
              <a:rPr lang="en-US" dirty="0"/>
              <a:t> </a:t>
            </a:r>
            <a:r>
              <a:rPr lang="en-US" dirty="0" err="1"/>
              <a:t>nélkül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-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lokális</a:t>
            </a:r>
            <a:r>
              <a:rPr lang="en-US" dirty="0"/>
              <a:t> </a:t>
            </a:r>
            <a:r>
              <a:rPr lang="en-US" dirty="0" err="1"/>
              <a:t>irritáló</a:t>
            </a:r>
            <a:r>
              <a:rPr lang="en-US" dirty="0"/>
              <a:t> </a:t>
            </a:r>
            <a:r>
              <a:rPr lang="en-US" dirty="0" err="1"/>
              <a:t>tényezőkkel</a:t>
            </a:r>
            <a:r>
              <a:rPr lang="en-US" dirty="0"/>
              <a:t> (</a:t>
            </a:r>
            <a:r>
              <a:rPr lang="en-US" dirty="0" err="1"/>
              <a:t>rossz</a:t>
            </a:r>
            <a:r>
              <a:rPr lang="en-US" dirty="0"/>
              <a:t> </a:t>
            </a:r>
            <a:r>
              <a:rPr lang="en-US" dirty="0" err="1"/>
              <a:t>tömés</a:t>
            </a:r>
            <a:r>
              <a:rPr lang="en-US" dirty="0"/>
              <a:t>, </a:t>
            </a:r>
            <a:r>
              <a:rPr lang="en-US" dirty="0" err="1"/>
              <a:t>koronaszél</a:t>
            </a:r>
            <a:r>
              <a:rPr lang="en-US" dirty="0"/>
              <a:t>, </a:t>
            </a:r>
            <a:r>
              <a:rPr lang="en-US" dirty="0" err="1"/>
              <a:t>alaki</a:t>
            </a:r>
            <a:r>
              <a:rPr lang="en-US" dirty="0"/>
              <a:t>, </a:t>
            </a:r>
            <a:r>
              <a:rPr lang="en-US" dirty="0" err="1"/>
              <a:t>helyzeti</a:t>
            </a:r>
            <a:r>
              <a:rPr lang="en-US" dirty="0"/>
              <a:t> </a:t>
            </a:r>
            <a:r>
              <a:rPr lang="en-US" dirty="0" err="1"/>
              <a:t>anomálik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Hyposalivatio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28078839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>
                <a:solidFill>
                  <a:srgbClr val="003144"/>
                </a:solidFill>
              </a:rPr>
              <a:t>2. </a:t>
            </a:r>
            <a:r>
              <a:rPr lang="en-US" sz="3400" dirty="0" err="1">
                <a:solidFill>
                  <a:srgbClr val="003144"/>
                </a:solidFill>
              </a:rPr>
              <a:t>Ínybetegségek</a:t>
            </a:r>
            <a:r>
              <a:rPr lang="en-US" sz="3400" dirty="0">
                <a:solidFill>
                  <a:srgbClr val="003144"/>
                </a:solidFill>
              </a:rPr>
              <a:t> </a:t>
            </a:r>
            <a:r>
              <a:rPr lang="en-US" sz="3400" dirty="0" err="1">
                <a:solidFill>
                  <a:srgbClr val="003144"/>
                </a:solidFill>
              </a:rPr>
              <a:t>szisztémás</a:t>
            </a:r>
            <a:r>
              <a:rPr lang="en-US" sz="3400" dirty="0">
                <a:solidFill>
                  <a:srgbClr val="003144"/>
                </a:solidFill>
              </a:rPr>
              <a:t> </a:t>
            </a:r>
            <a:r>
              <a:rPr lang="en-US" sz="3400" dirty="0" err="1">
                <a:solidFill>
                  <a:srgbClr val="003144"/>
                </a:solidFill>
              </a:rPr>
              <a:t>háttérrel</a:t>
            </a:r>
            <a:br>
              <a:rPr lang="en-US" sz="3400" dirty="0">
                <a:solidFill>
                  <a:srgbClr val="003144"/>
                </a:solidFill>
              </a:rPr>
            </a:br>
            <a:endParaRPr lang="en-US" sz="3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2969" y="2089546"/>
            <a:ext cx="7358063" cy="439889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a. </a:t>
            </a:r>
            <a:r>
              <a:rPr lang="en-US" dirty="0" err="1"/>
              <a:t>szexualis</a:t>
            </a:r>
            <a:r>
              <a:rPr lang="en-US" dirty="0"/>
              <a:t> </a:t>
            </a:r>
            <a:r>
              <a:rPr lang="en-US" dirty="0" err="1"/>
              <a:t>szteroid</a:t>
            </a:r>
            <a:r>
              <a:rPr lang="en-US" dirty="0"/>
              <a:t> </a:t>
            </a:r>
            <a:r>
              <a:rPr lang="en-US" dirty="0" err="1"/>
              <a:t>hormonok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pubertans</a:t>
            </a:r>
            <a:r>
              <a:rPr lang="en-US" dirty="0"/>
              <a:t>, </a:t>
            </a:r>
            <a:r>
              <a:rPr lang="en-US" dirty="0" err="1"/>
              <a:t>menstruáció</a:t>
            </a:r>
            <a:r>
              <a:rPr lang="en-US" dirty="0"/>
              <a:t>, </a:t>
            </a:r>
            <a:r>
              <a:rPr lang="en-US" dirty="0" err="1"/>
              <a:t>terhesség</a:t>
            </a:r>
            <a:r>
              <a:rPr lang="en-US" dirty="0"/>
              <a:t>, </a:t>
            </a:r>
            <a:r>
              <a:rPr lang="en-US" dirty="0" err="1"/>
              <a:t>klimax</a:t>
            </a:r>
            <a:r>
              <a:rPr lang="en-US" dirty="0"/>
              <a:t>, </a:t>
            </a:r>
            <a:r>
              <a:rPr lang="en-US" dirty="0" err="1"/>
              <a:t>oralis</a:t>
            </a:r>
            <a:r>
              <a:rPr lang="en-US" dirty="0"/>
              <a:t> </a:t>
            </a:r>
            <a:r>
              <a:rPr lang="en-US" dirty="0" err="1"/>
              <a:t>anticoncipiensek</a:t>
            </a:r>
            <a:r>
              <a:rPr lang="en-US" dirty="0"/>
              <a:t> (</a:t>
            </a:r>
            <a:r>
              <a:rPr lang="en-US" dirty="0" err="1"/>
              <a:t>climaxos</a:t>
            </a:r>
            <a:r>
              <a:rPr lang="en-US" dirty="0"/>
              <a:t> gingivitis – gingiva, </a:t>
            </a:r>
            <a:r>
              <a:rPr lang="en-US" dirty="0" err="1"/>
              <a:t>nyh</a:t>
            </a:r>
            <a:r>
              <a:rPr lang="en-US" dirty="0"/>
              <a:t> </a:t>
            </a:r>
            <a:r>
              <a:rPr lang="en-US" dirty="0" err="1"/>
              <a:t>elvékonyodik</a:t>
            </a:r>
            <a:r>
              <a:rPr lang="en-US" dirty="0"/>
              <a:t>, </a:t>
            </a:r>
            <a:r>
              <a:rPr lang="en-US" dirty="0" err="1"/>
              <a:t>szárazabb</a:t>
            </a:r>
            <a:r>
              <a:rPr lang="en-US" dirty="0"/>
              <a:t>, </a:t>
            </a:r>
            <a:r>
              <a:rPr lang="en-US" dirty="0" err="1"/>
              <a:t>sérülékenyebb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b. Hyperglycemia (diabetes mellitus)</a:t>
            </a:r>
          </a:p>
          <a:p>
            <a:pPr marL="0" indent="0">
              <a:buNone/>
            </a:pPr>
            <a:r>
              <a:rPr lang="en-US" dirty="0"/>
              <a:t>c. </a:t>
            </a:r>
            <a:r>
              <a:rPr lang="en-US" dirty="0" err="1"/>
              <a:t>Haematológia</a:t>
            </a:r>
            <a:r>
              <a:rPr lang="en-US" dirty="0"/>
              <a:t> (</a:t>
            </a:r>
            <a:r>
              <a:rPr lang="en-US" dirty="0" err="1"/>
              <a:t>leukaemia</a:t>
            </a:r>
            <a:r>
              <a:rPr lang="en-US" dirty="0"/>
              <a:t>, </a:t>
            </a:r>
            <a:r>
              <a:rPr lang="en-US" dirty="0" err="1"/>
              <a:t>egyéb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d. </a:t>
            </a:r>
            <a:r>
              <a:rPr lang="en-US" dirty="0" err="1"/>
              <a:t>Dohányzás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e. Malnutrition (</a:t>
            </a:r>
            <a:r>
              <a:rPr lang="en-US" dirty="0" err="1"/>
              <a:t>rossz</a:t>
            </a:r>
            <a:r>
              <a:rPr lang="en-US" dirty="0"/>
              <a:t> </a:t>
            </a:r>
            <a:r>
              <a:rPr lang="en-US" dirty="0" err="1"/>
              <a:t>táplálkozás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412491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456" y="734166"/>
            <a:ext cx="8116974" cy="53737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3144"/>
                </a:solidFill>
              </a:rPr>
              <a:t>3. </a:t>
            </a:r>
            <a:r>
              <a:rPr lang="en-US" b="1" dirty="0" err="1">
                <a:solidFill>
                  <a:srgbClr val="003144"/>
                </a:solidFill>
              </a:rPr>
              <a:t>Gyógyszerszedéshez</a:t>
            </a:r>
            <a:r>
              <a:rPr lang="en-US" b="1" dirty="0">
                <a:solidFill>
                  <a:srgbClr val="003144"/>
                </a:solidFill>
              </a:rPr>
              <a:t> </a:t>
            </a:r>
            <a:r>
              <a:rPr lang="en-US" b="1" dirty="0" err="1">
                <a:solidFill>
                  <a:srgbClr val="003144"/>
                </a:solidFill>
              </a:rPr>
              <a:t>társuló</a:t>
            </a:r>
            <a:r>
              <a:rPr lang="en-US" b="1" dirty="0">
                <a:solidFill>
                  <a:srgbClr val="003144"/>
                </a:solidFill>
              </a:rPr>
              <a:t> </a:t>
            </a:r>
            <a:r>
              <a:rPr lang="en-US" b="1" dirty="0" err="1">
                <a:solidFill>
                  <a:srgbClr val="003144"/>
                </a:solidFill>
              </a:rPr>
              <a:t>ínybetegségek</a:t>
            </a:r>
            <a:endParaRPr lang="en-US" b="1" dirty="0">
              <a:solidFill>
                <a:srgbClr val="003144"/>
              </a:solidFill>
            </a:endParaRPr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gyógyszer</a:t>
            </a:r>
            <a:r>
              <a:rPr lang="en-US" dirty="0"/>
              <a:t> </a:t>
            </a:r>
            <a:r>
              <a:rPr lang="en-US" dirty="0" err="1"/>
              <a:t>okozta</a:t>
            </a:r>
            <a:r>
              <a:rPr lang="en-US" dirty="0"/>
              <a:t> </a:t>
            </a:r>
            <a:r>
              <a:rPr lang="en-US" dirty="0" err="1"/>
              <a:t>ínymegnagyobbodás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antiepileptikumok</a:t>
            </a:r>
            <a:r>
              <a:rPr lang="en-US" dirty="0"/>
              <a:t> (phenytoin, </a:t>
            </a:r>
            <a:r>
              <a:rPr lang="en-US" dirty="0" err="1"/>
              <a:t>nátrium</a:t>
            </a:r>
            <a:r>
              <a:rPr lang="en-US" dirty="0"/>
              <a:t> </a:t>
            </a:r>
            <a:r>
              <a:rPr lang="en-US" dirty="0" err="1"/>
              <a:t>valporet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Ca-csatorna</a:t>
            </a:r>
            <a:r>
              <a:rPr lang="en-US" dirty="0"/>
              <a:t> </a:t>
            </a:r>
            <a:r>
              <a:rPr lang="en-US" dirty="0" err="1"/>
              <a:t>blokkolók</a:t>
            </a:r>
            <a:r>
              <a:rPr lang="en-US" dirty="0"/>
              <a:t> (</a:t>
            </a:r>
            <a:r>
              <a:rPr lang="en-US" dirty="0" err="1"/>
              <a:t>Nifedipine</a:t>
            </a:r>
            <a:r>
              <a:rPr lang="en-US" dirty="0"/>
              <a:t>, Verapamil, </a:t>
            </a:r>
            <a:r>
              <a:rPr lang="en-US" dirty="0" err="1"/>
              <a:t>Diltiazem</a:t>
            </a:r>
            <a:r>
              <a:rPr lang="en-US" dirty="0"/>
              <a:t>, Amlodipine, </a:t>
            </a:r>
            <a:r>
              <a:rPr lang="en-US" dirty="0" err="1"/>
              <a:t>Felodipine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Immunoreguláló</a:t>
            </a:r>
            <a:r>
              <a:rPr lang="en-US" dirty="0"/>
              <a:t> </a:t>
            </a:r>
            <a:r>
              <a:rPr lang="en-US" dirty="0" err="1"/>
              <a:t>gyógyszerek</a:t>
            </a:r>
            <a:r>
              <a:rPr lang="en-US" dirty="0"/>
              <a:t> (</a:t>
            </a:r>
            <a:r>
              <a:rPr lang="en-US" dirty="0" err="1"/>
              <a:t>Cyclosporin</a:t>
            </a:r>
            <a:r>
              <a:rPr lang="en-US" dirty="0"/>
              <a:t>, </a:t>
            </a:r>
            <a:r>
              <a:rPr lang="en-US" dirty="0" err="1"/>
              <a:t>Tacrolymous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3144"/>
                </a:solidFill>
              </a:rPr>
              <a:t>4. </a:t>
            </a:r>
            <a:r>
              <a:rPr lang="en-US" b="1" dirty="0" err="1">
                <a:solidFill>
                  <a:srgbClr val="003144"/>
                </a:solidFill>
              </a:rPr>
              <a:t>Hiánybetegségekhez</a:t>
            </a:r>
            <a:r>
              <a:rPr lang="en-US" b="1" dirty="0">
                <a:solidFill>
                  <a:srgbClr val="003144"/>
                </a:solidFill>
              </a:rPr>
              <a:t> </a:t>
            </a:r>
            <a:r>
              <a:rPr lang="en-US" b="1" dirty="0" err="1">
                <a:solidFill>
                  <a:srgbClr val="003144"/>
                </a:solidFill>
              </a:rPr>
              <a:t>társuló</a:t>
            </a:r>
            <a:r>
              <a:rPr lang="en-US" b="1" dirty="0">
                <a:solidFill>
                  <a:srgbClr val="003144"/>
                </a:solidFill>
              </a:rPr>
              <a:t> </a:t>
            </a:r>
            <a:r>
              <a:rPr lang="en-US" b="1" dirty="0" err="1">
                <a:solidFill>
                  <a:srgbClr val="003144"/>
                </a:solidFill>
              </a:rPr>
              <a:t>ínybetegségek</a:t>
            </a:r>
            <a:endParaRPr lang="en-US" b="1" dirty="0">
              <a:solidFill>
                <a:srgbClr val="003144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3144"/>
                </a:solidFill>
              </a:rPr>
              <a:t>	- c-vitamin </a:t>
            </a:r>
            <a:r>
              <a:rPr lang="en-US" dirty="0" err="1">
                <a:solidFill>
                  <a:srgbClr val="003144"/>
                </a:solidFill>
              </a:rPr>
              <a:t>hiány</a:t>
            </a:r>
            <a:r>
              <a:rPr lang="en-US" dirty="0">
                <a:solidFill>
                  <a:srgbClr val="003144"/>
                </a:solidFill>
              </a:rPr>
              <a:t> </a:t>
            </a:r>
            <a:r>
              <a:rPr lang="en-US" dirty="0" err="1">
                <a:solidFill>
                  <a:srgbClr val="003144"/>
                </a:solidFill>
              </a:rPr>
              <a:t>és</a:t>
            </a:r>
            <a:r>
              <a:rPr lang="en-US" dirty="0">
                <a:solidFill>
                  <a:srgbClr val="003144"/>
                </a:solidFill>
              </a:rPr>
              <a:t> </a:t>
            </a:r>
            <a:r>
              <a:rPr lang="en-US" dirty="0" err="1">
                <a:solidFill>
                  <a:srgbClr val="003144"/>
                </a:solidFill>
              </a:rPr>
              <a:t>egyéb</a:t>
            </a:r>
            <a:endParaRPr lang="en-US" dirty="0">
              <a:solidFill>
                <a:srgbClr val="003144"/>
              </a:solidFill>
            </a:endParaRP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306816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35" y="178594"/>
            <a:ext cx="8355125" cy="1651992"/>
          </a:xfrm>
        </p:spPr>
        <p:txBody>
          <a:bodyPr/>
          <a:lstStyle/>
          <a:p>
            <a:r>
              <a:rPr lang="en-US" sz="4200" b="1" u="sng" dirty="0">
                <a:solidFill>
                  <a:srgbClr val="800000"/>
                </a:solidFill>
              </a:rPr>
              <a:t>B. </a:t>
            </a:r>
            <a:r>
              <a:rPr lang="en-US" sz="4200" b="1" u="sng" dirty="0" err="1">
                <a:solidFill>
                  <a:srgbClr val="800000"/>
                </a:solidFill>
              </a:rPr>
              <a:t>Nem</a:t>
            </a:r>
            <a:r>
              <a:rPr lang="en-US" sz="4200" b="1" u="sng" dirty="0">
                <a:solidFill>
                  <a:srgbClr val="800000"/>
                </a:solidFill>
              </a:rPr>
              <a:t> </a:t>
            </a:r>
            <a:r>
              <a:rPr lang="en-US" sz="4200" b="1" u="sng" dirty="0" err="1">
                <a:solidFill>
                  <a:srgbClr val="800000"/>
                </a:solidFill>
              </a:rPr>
              <a:t>Plakk</a:t>
            </a:r>
            <a:r>
              <a:rPr lang="en-US" sz="4200" b="1" u="sng" dirty="0">
                <a:solidFill>
                  <a:srgbClr val="800000"/>
                </a:solidFill>
              </a:rPr>
              <a:t> </a:t>
            </a:r>
            <a:r>
              <a:rPr lang="en-US" sz="4200" b="1" u="sng" dirty="0" err="1">
                <a:solidFill>
                  <a:srgbClr val="800000"/>
                </a:solidFill>
              </a:rPr>
              <a:t>okozta</a:t>
            </a:r>
            <a:r>
              <a:rPr lang="en-US" sz="4200" b="1" u="sng" dirty="0">
                <a:solidFill>
                  <a:srgbClr val="800000"/>
                </a:solidFill>
              </a:rPr>
              <a:t> </a:t>
            </a:r>
            <a:r>
              <a:rPr lang="en-US" sz="4200" b="1" u="sng" dirty="0" err="1">
                <a:solidFill>
                  <a:srgbClr val="800000"/>
                </a:solidFill>
              </a:rPr>
              <a:t>ínybetegségek</a:t>
            </a:r>
            <a:r>
              <a:rPr lang="en-US" sz="4200" b="1" u="sng" dirty="0">
                <a:solidFill>
                  <a:srgbClr val="800000"/>
                </a:solidFill>
              </a:rPr>
              <a:t>:</a:t>
            </a:r>
            <a:endParaRPr lang="en-US" sz="4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2969" y="1830586"/>
            <a:ext cx="7358063" cy="4277320"/>
          </a:xfrm>
        </p:spPr>
        <p:txBody>
          <a:bodyPr>
            <a:normAutofit fontScale="92500" lnSpcReduction="10000"/>
          </a:bodyPr>
          <a:lstStyle/>
          <a:p>
            <a:pPr marL="522368" indent="-522368">
              <a:buAutoNum type="arabicPeriod"/>
            </a:pPr>
            <a:r>
              <a:rPr lang="en-US" b="1" dirty="0" err="1"/>
              <a:t>Specifikus</a:t>
            </a:r>
            <a:r>
              <a:rPr lang="en-US" b="1" dirty="0"/>
              <a:t> </a:t>
            </a:r>
            <a:r>
              <a:rPr lang="en-US" b="1" dirty="0" err="1"/>
              <a:t>bakteriális</a:t>
            </a:r>
            <a:r>
              <a:rPr lang="en-US" b="1" dirty="0"/>
              <a:t> </a:t>
            </a:r>
            <a:r>
              <a:rPr lang="en-US" b="1" dirty="0" err="1"/>
              <a:t>gingivalis</a:t>
            </a:r>
            <a:r>
              <a:rPr lang="en-US" b="1" dirty="0"/>
              <a:t> </a:t>
            </a:r>
            <a:r>
              <a:rPr lang="en-US" b="1" dirty="0" err="1"/>
              <a:t>infectiók</a:t>
            </a:r>
            <a:endParaRPr lang="en-US" b="1" dirty="0"/>
          </a:p>
          <a:p>
            <a:pPr marL="0" indent="0">
              <a:buNone/>
            </a:pPr>
            <a:r>
              <a:rPr lang="en-US" dirty="0">
                <a:solidFill>
                  <a:srgbClr val="800000"/>
                </a:solidFill>
              </a:rPr>
              <a:t>     Neisseria gonorrhea</a:t>
            </a:r>
          </a:p>
          <a:p>
            <a:pPr marL="0" indent="0">
              <a:buNone/>
            </a:pPr>
            <a:r>
              <a:rPr lang="en-US" dirty="0">
                <a:solidFill>
                  <a:srgbClr val="800000"/>
                </a:solidFill>
              </a:rPr>
              <a:t>	</a:t>
            </a:r>
            <a:r>
              <a:rPr lang="en-US" dirty="0" err="1">
                <a:solidFill>
                  <a:srgbClr val="800000"/>
                </a:solidFill>
              </a:rPr>
              <a:t>Treponema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pallidum</a:t>
            </a:r>
            <a:endParaRPr lang="en-US" dirty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800000"/>
                </a:solidFill>
              </a:rPr>
              <a:t>	Streptococcus</a:t>
            </a:r>
          </a:p>
          <a:p>
            <a:pPr marL="0" indent="0">
              <a:buNone/>
            </a:pPr>
            <a:r>
              <a:rPr lang="en-US" dirty="0">
                <a:solidFill>
                  <a:srgbClr val="800000"/>
                </a:solidFill>
              </a:rPr>
              <a:t>     Mycobacterium tuberculosis</a:t>
            </a:r>
          </a:p>
          <a:p>
            <a:pPr marL="0" indent="0">
              <a:buNone/>
            </a:pPr>
            <a:r>
              <a:rPr lang="en-US" dirty="0">
                <a:solidFill>
                  <a:srgbClr val="800000"/>
                </a:solidFill>
              </a:rPr>
              <a:t>     </a:t>
            </a:r>
            <a:r>
              <a:rPr lang="en-US" dirty="0" err="1">
                <a:solidFill>
                  <a:srgbClr val="800000"/>
                </a:solidFill>
              </a:rPr>
              <a:t>Fusobacterium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23915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2.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Specifikus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vírusinfekciók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>
                <a:solidFill>
                  <a:srgbClr val="800000"/>
                </a:solidFill>
              </a:rPr>
              <a:t>Herpes vírus </a:t>
            </a:r>
            <a:r>
              <a:rPr lang="mr-IN" dirty="0">
                <a:solidFill>
                  <a:srgbClr val="800000"/>
                </a:solidFill>
              </a:rPr>
              <a:t>–</a:t>
            </a:r>
            <a:r>
              <a:rPr lang="hu-HU" dirty="0">
                <a:solidFill>
                  <a:srgbClr val="800000"/>
                </a:solidFill>
              </a:rPr>
              <a:t> infekciók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		- P</a:t>
            </a:r>
            <a:r>
              <a:rPr lang="hu-HU" dirty="0">
                <a:solidFill>
                  <a:srgbClr val="000000"/>
                </a:solidFill>
              </a:rPr>
              <a:t>rimer gingivostomatitis herpetica</a:t>
            </a:r>
          </a:p>
          <a:p>
            <a:pPr marL="0" indent="0">
              <a:buNone/>
            </a:pPr>
            <a:r>
              <a:rPr lang="hu-HU" dirty="0">
                <a:solidFill>
                  <a:srgbClr val="000000"/>
                </a:solidFill>
              </a:rPr>
              <a:t> 		- Szekunder, recidiváló gingivitis herpetica</a:t>
            </a:r>
          </a:p>
          <a:p>
            <a:pPr marL="0" indent="0">
              <a:buNone/>
            </a:pPr>
            <a:r>
              <a:rPr lang="hu-HU" dirty="0">
                <a:solidFill>
                  <a:srgbClr val="000000"/>
                </a:solidFill>
              </a:rPr>
              <a:t>		- Herpes zoster (Varicella zoster)</a:t>
            </a:r>
          </a:p>
          <a:p>
            <a:pPr marL="0" indent="0">
              <a:buNone/>
            </a:pPr>
            <a:r>
              <a:rPr lang="hu-HU" dirty="0">
                <a:solidFill>
                  <a:srgbClr val="000000"/>
                </a:solidFill>
              </a:rPr>
              <a:t>		- papilloma (HPV)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866362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532" y="297635"/>
            <a:ext cx="8037591" cy="58102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3. </a:t>
            </a:r>
            <a:r>
              <a:rPr lang="en-US" b="1" dirty="0" err="1">
                <a:solidFill>
                  <a:srgbClr val="166292"/>
                </a:solidFill>
              </a:rPr>
              <a:t>Specifikus</a:t>
            </a:r>
            <a:r>
              <a:rPr lang="en-US" b="1" dirty="0">
                <a:solidFill>
                  <a:srgbClr val="166292"/>
                </a:solidFill>
              </a:rPr>
              <a:t> </a:t>
            </a:r>
            <a:r>
              <a:rPr lang="en-US" b="1" dirty="0" err="1">
                <a:solidFill>
                  <a:srgbClr val="166292"/>
                </a:solidFill>
              </a:rPr>
              <a:t>gombás</a:t>
            </a:r>
            <a:r>
              <a:rPr lang="en-US" b="1" dirty="0">
                <a:solidFill>
                  <a:srgbClr val="166292"/>
                </a:solidFill>
              </a:rPr>
              <a:t> </a:t>
            </a:r>
            <a:r>
              <a:rPr lang="en-US" b="1" dirty="0" err="1">
                <a:solidFill>
                  <a:srgbClr val="166292"/>
                </a:solidFill>
              </a:rPr>
              <a:t>ínygyulladás</a:t>
            </a:r>
            <a:r>
              <a:rPr lang="en-US" b="1" dirty="0">
                <a:solidFill>
                  <a:srgbClr val="166292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/>
              <a:t>	- candida, </a:t>
            </a:r>
            <a:r>
              <a:rPr lang="en-US" dirty="0" err="1"/>
              <a:t>histoplasmosis</a:t>
            </a:r>
            <a:r>
              <a:rPr lang="en-US" dirty="0"/>
              <a:t>, </a:t>
            </a:r>
            <a:r>
              <a:rPr lang="en-US" dirty="0" err="1"/>
              <a:t>Aspergillosis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4.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Genetikai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alapon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kifejlődő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ínyelváltozások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	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Herediter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fibromatosis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gingivae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166292"/>
                </a:solidFill>
              </a:rPr>
              <a:t>5. </a:t>
            </a:r>
            <a:r>
              <a:rPr lang="en-US" b="1" dirty="0" err="1">
                <a:solidFill>
                  <a:srgbClr val="166292"/>
                </a:solidFill>
              </a:rPr>
              <a:t>Az</a:t>
            </a:r>
            <a:r>
              <a:rPr lang="en-US" b="1" dirty="0">
                <a:solidFill>
                  <a:srgbClr val="166292"/>
                </a:solidFill>
              </a:rPr>
              <a:t> </a:t>
            </a:r>
            <a:r>
              <a:rPr lang="en-US" b="1" dirty="0" err="1">
                <a:solidFill>
                  <a:srgbClr val="166292"/>
                </a:solidFill>
              </a:rPr>
              <a:t>ínyen</a:t>
            </a:r>
            <a:r>
              <a:rPr lang="en-US" b="1" dirty="0">
                <a:solidFill>
                  <a:srgbClr val="166292"/>
                </a:solidFill>
              </a:rPr>
              <a:t> </a:t>
            </a:r>
            <a:r>
              <a:rPr lang="en-US" b="1" dirty="0" err="1">
                <a:solidFill>
                  <a:srgbClr val="166292"/>
                </a:solidFill>
              </a:rPr>
              <a:t>manifesztálódó</a:t>
            </a:r>
            <a:r>
              <a:rPr lang="en-US" b="1" dirty="0">
                <a:solidFill>
                  <a:srgbClr val="166292"/>
                </a:solidFill>
              </a:rPr>
              <a:t> </a:t>
            </a:r>
            <a:r>
              <a:rPr lang="en-US" b="1" dirty="0" err="1">
                <a:solidFill>
                  <a:srgbClr val="166292"/>
                </a:solidFill>
              </a:rPr>
              <a:t>szisztémás</a:t>
            </a:r>
            <a:r>
              <a:rPr lang="en-US" b="1" dirty="0">
                <a:solidFill>
                  <a:srgbClr val="166292"/>
                </a:solidFill>
              </a:rPr>
              <a:t> </a:t>
            </a:r>
            <a:r>
              <a:rPr lang="en-US" b="1" dirty="0" err="1">
                <a:solidFill>
                  <a:srgbClr val="166292"/>
                </a:solidFill>
              </a:rPr>
              <a:t>állapotok</a:t>
            </a:r>
            <a:endParaRPr lang="en-US" b="1" dirty="0">
              <a:solidFill>
                <a:srgbClr val="16629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C0504D"/>
                </a:solidFill>
              </a:rPr>
              <a:t>	</a:t>
            </a:r>
            <a:r>
              <a:rPr lang="en-US" dirty="0" err="1">
                <a:solidFill>
                  <a:srgbClr val="C0504D"/>
                </a:solidFill>
              </a:rPr>
              <a:t>Bőr</a:t>
            </a:r>
            <a:r>
              <a:rPr lang="en-US" dirty="0">
                <a:solidFill>
                  <a:srgbClr val="C0504D"/>
                </a:solidFill>
              </a:rPr>
              <a:t> </a:t>
            </a:r>
            <a:r>
              <a:rPr lang="mr-IN" dirty="0">
                <a:solidFill>
                  <a:srgbClr val="C0504D"/>
                </a:solidFill>
              </a:rPr>
              <a:t>–</a:t>
            </a:r>
            <a:r>
              <a:rPr lang="en-US" dirty="0">
                <a:solidFill>
                  <a:srgbClr val="C0504D"/>
                </a:solidFill>
              </a:rPr>
              <a:t> </a:t>
            </a:r>
            <a:r>
              <a:rPr lang="en-US" dirty="0" err="1">
                <a:solidFill>
                  <a:srgbClr val="C0504D"/>
                </a:solidFill>
              </a:rPr>
              <a:t>és</a:t>
            </a:r>
            <a:r>
              <a:rPr lang="en-US" dirty="0">
                <a:solidFill>
                  <a:srgbClr val="C0504D"/>
                </a:solidFill>
              </a:rPr>
              <a:t> </a:t>
            </a:r>
            <a:r>
              <a:rPr lang="en-US" dirty="0" err="1">
                <a:solidFill>
                  <a:srgbClr val="C0504D"/>
                </a:solidFill>
              </a:rPr>
              <a:t>szájnyálkahártya</a:t>
            </a:r>
            <a:r>
              <a:rPr lang="en-US" dirty="0">
                <a:solidFill>
                  <a:srgbClr val="C0504D"/>
                </a:solidFill>
              </a:rPr>
              <a:t> </a:t>
            </a:r>
            <a:r>
              <a:rPr lang="mr-IN" dirty="0">
                <a:solidFill>
                  <a:srgbClr val="C0504D"/>
                </a:solidFill>
              </a:rPr>
              <a:t>–</a:t>
            </a:r>
            <a:r>
              <a:rPr lang="en-US" dirty="0">
                <a:solidFill>
                  <a:srgbClr val="C0504D"/>
                </a:solidFill>
              </a:rPr>
              <a:t> </a:t>
            </a:r>
            <a:r>
              <a:rPr lang="en-US" dirty="0" err="1">
                <a:solidFill>
                  <a:srgbClr val="C0504D"/>
                </a:solidFill>
              </a:rPr>
              <a:t>betegségek</a:t>
            </a:r>
            <a:r>
              <a:rPr lang="en-US" dirty="0">
                <a:solidFill>
                  <a:srgbClr val="C0504D"/>
                </a:solidFill>
              </a:rPr>
              <a:t>: </a:t>
            </a:r>
            <a:r>
              <a:rPr lang="en-US" dirty="0">
                <a:solidFill>
                  <a:srgbClr val="000000"/>
                </a:solidFill>
              </a:rPr>
              <a:t>Lichen </a:t>
            </a:r>
            <a:r>
              <a:rPr lang="en-US" dirty="0" err="1">
                <a:solidFill>
                  <a:srgbClr val="000000"/>
                </a:solidFill>
              </a:rPr>
              <a:t>oris</a:t>
            </a:r>
            <a:r>
              <a:rPr lang="en-US" dirty="0">
                <a:solidFill>
                  <a:srgbClr val="000000"/>
                </a:solidFill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	Pemphigus vulgaris (</a:t>
            </a:r>
            <a:r>
              <a:rPr lang="en-US" dirty="0" err="1">
                <a:solidFill>
                  <a:srgbClr val="000000"/>
                </a:solidFill>
              </a:rPr>
              <a:t>hólyagos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autoimmun</a:t>
            </a:r>
            <a:r>
              <a:rPr lang="en-US" dirty="0">
                <a:solidFill>
                  <a:srgbClr val="000000"/>
                </a:solidFill>
              </a:rPr>
              <a:t> 		</a:t>
            </a:r>
            <a:r>
              <a:rPr lang="en-US" dirty="0" err="1">
                <a:solidFill>
                  <a:srgbClr val="000000"/>
                </a:solidFill>
              </a:rPr>
              <a:t>bőrbetegség</a:t>
            </a:r>
            <a:r>
              <a:rPr lang="en-US" dirty="0">
                <a:solidFill>
                  <a:srgbClr val="000000"/>
                </a:solidFill>
              </a:rPr>
              <a:t>), Lupus </a:t>
            </a:r>
            <a:r>
              <a:rPr lang="en-US" dirty="0" err="1">
                <a:solidFill>
                  <a:srgbClr val="000000"/>
                </a:solidFill>
              </a:rPr>
              <a:t>erythematosus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358115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148" y="694481"/>
            <a:ext cx="8374971" cy="57741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6, </a:t>
            </a:r>
            <a:r>
              <a:rPr lang="en-US" b="1" dirty="0" err="1"/>
              <a:t>Traumás</a:t>
            </a:r>
            <a:r>
              <a:rPr lang="en-US" b="1" dirty="0"/>
              <a:t> </a:t>
            </a:r>
            <a:r>
              <a:rPr lang="en-US" b="1" dirty="0" err="1"/>
              <a:t>ínylaesiók</a:t>
            </a:r>
            <a:r>
              <a:rPr lang="en-US" b="1" dirty="0"/>
              <a:t> / </a:t>
            </a:r>
            <a:r>
              <a:rPr lang="en-US" b="1" dirty="0" err="1"/>
              <a:t>iatrogen</a:t>
            </a:r>
            <a:r>
              <a:rPr lang="en-US" b="1" dirty="0"/>
              <a:t>, </a:t>
            </a:r>
            <a:r>
              <a:rPr lang="en-US" b="1" dirty="0" err="1"/>
              <a:t>baleset</a:t>
            </a:r>
            <a:r>
              <a:rPr lang="en-US" b="1" dirty="0"/>
              <a:t> </a:t>
            </a:r>
            <a:r>
              <a:rPr lang="en-US" b="1" dirty="0" err="1"/>
              <a:t>okozta</a:t>
            </a:r>
            <a:endParaRPr lang="en-US" b="1" dirty="0"/>
          </a:p>
          <a:p>
            <a:pPr marL="0" indent="0">
              <a:buNone/>
            </a:pPr>
            <a:r>
              <a:rPr lang="en-US" sz="2200" dirty="0">
                <a:solidFill>
                  <a:srgbClr val="C0504D"/>
                </a:solidFill>
              </a:rPr>
              <a:t>	</a:t>
            </a:r>
            <a:r>
              <a:rPr lang="en-US" sz="2200" dirty="0" err="1">
                <a:solidFill>
                  <a:srgbClr val="C0504D"/>
                </a:solidFill>
              </a:rPr>
              <a:t>Kémiai</a:t>
            </a:r>
            <a:r>
              <a:rPr lang="en-US" sz="2200" dirty="0">
                <a:solidFill>
                  <a:srgbClr val="C0504D"/>
                </a:solidFill>
              </a:rPr>
              <a:t> </a:t>
            </a:r>
            <a:r>
              <a:rPr lang="en-US" sz="2200" dirty="0" err="1">
                <a:solidFill>
                  <a:srgbClr val="C0504D"/>
                </a:solidFill>
              </a:rPr>
              <a:t>sérülés</a:t>
            </a:r>
            <a:r>
              <a:rPr lang="en-US" sz="2200" dirty="0">
                <a:solidFill>
                  <a:srgbClr val="C0504D"/>
                </a:solidFill>
              </a:rPr>
              <a:t> (</a:t>
            </a:r>
            <a:r>
              <a:rPr lang="en-US" sz="2200" dirty="0" err="1">
                <a:solidFill>
                  <a:srgbClr val="C0504D"/>
                </a:solidFill>
              </a:rPr>
              <a:t>sav</a:t>
            </a:r>
            <a:r>
              <a:rPr lang="en-US" sz="2200" dirty="0">
                <a:solidFill>
                  <a:srgbClr val="C0504D"/>
                </a:solidFill>
              </a:rPr>
              <a:t>, </a:t>
            </a:r>
            <a:r>
              <a:rPr lang="en-US" sz="2200" dirty="0" err="1">
                <a:solidFill>
                  <a:srgbClr val="C0504D"/>
                </a:solidFill>
              </a:rPr>
              <a:t>Chlorhexidin</a:t>
            </a:r>
            <a:r>
              <a:rPr lang="en-US" sz="2200" dirty="0">
                <a:solidFill>
                  <a:srgbClr val="C0504D"/>
                </a:solidFill>
              </a:rPr>
              <a:t>, </a:t>
            </a:r>
            <a:r>
              <a:rPr lang="en-US" sz="2200" dirty="0" err="1">
                <a:solidFill>
                  <a:srgbClr val="C0504D"/>
                </a:solidFill>
              </a:rPr>
              <a:t>Acetylsalicilsav</a:t>
            </a:r>
            <a:r>
              <a:rPr lang="en-US" sz="2200" dirty="0">
                <a:solidFill>
                  <a:srgbClr val="C0504D"/>
                </a:solidFill>
              </a:rPr>
              <a:t>, Hydrogen </a:t>
            </a:r>
            <a:r>
              <a:rPr lang="en-US" sz="2200" dirty="0" err="1">
                <a:solidFill>
                  <a:srgbClr val="C0504D"/>
                </a:solidFill>
              </a:rPr>
              <a:t>peroxid</a:t>
            </a:r>
            <a:r>
              <a:rPr lang="en-US" sz="2200" dirty="0">
                <a:solidFill>
                  <a:srgbClr val="C0504D"/>
                </a:solidFill>
              </a:rPr>
              <a:t>, </a:t>
            </a:r>
            <a:r>
              <a:rPr lang="en-US" sz="2200" dirty="0" err="1">
                <a:solidFill>
                  <a:srgbClr val="C0504D"/>
                </a:solidFill>
              </a:rPr>
              <a:t>fogkrémek</a:t>
            </a:r>
            <a:r>
              <a:rPr lang="en-US" sz="2200" dirty="0">
                <a:solidFill>
                  <a:srgbClr val="C0504D"/>
                </a:solidFill>
              </a:rPr>
              <a:t> </a:t>
            </a:r>
            <a:r>
              <a:rPr lang="en-US" sz="2200" dirty="0" err="1">
                <a:solidFill>
                  <a:srgbClr val="C0504D"/>
                </a:solidFill>
              </a:rPr>
              <a:t>összetevői</a:t>
            </a:r>
            <a:r>
              <a:rPr lang="en-US" sz="2200" dirty="0">
                <a:solidFill>
                  <a:srgbClr val="C0504D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C0504D"/>
                </a:solidFill>
              </a:rPr>
              <a:t>	</a:t>
            </a:r>
            <a:r>
              <a:rPr lang="en-US" sz="2200" dirty="0" err="1">
                <a:solidFill>
                  <a:srgbClr val="C0504D"/>
                </a:solidFill>
              </a:rPr>
              <a:t>Fizikai</a:t>
            </a:r>
            <a:r>
              <a:rPr lang="en-US" sz="2200" dirty="0">
                <a:solidFill>
                  <a:srgbClr val="C0504D"/>
                </a:solidFill>
              </a:rPr>
              <a:t> </a:t>
            </a:r>
            <a:r>
              <a:rPr lang="en-US" sz="2200" dirty="0" err="1">
                <a:solidFill>
                  <a:srgbClr val="C0504D"/>
                </a:solidFill>
              </a:rPr>
              <a:t>sérülés</a:t>
            </a:r>
            <a:r>
              <a:rPr lang="en-US" sz="2200" dirty="0">
                <a:solidFill>
                  <a:srgbClr val="C0504D"/>
                </a:solidFill>
              </a:rPr>
              <a:t> (</a:t>
            </a:r>
            <a:r>
              <a:rPr lang="en-US" sz="2200" dirty="0" err="1">
                <a:solidFill>
                  <a:srgbClr val="C0504D"/>
                </a:solidFill>
              </a:rPr>
              <a:t>dörzsölés</a:t>
            </a:r>
            <a:r>
              <a:rPr lang="en-US" sz="2200" dirty="0">
                <a:solidFill>
                  <a:srgbClr val="C0504D"/>
                </a:solidFill>
              </a:rPr>
              <a:t> </a:t>
            </a:r>
            <a:r>
              <a:rPr lang="en-US" sz="2200" dirty="0" err="1">
                <a:solidFill>
                  <a:srgbClr val="C0504D"/>
                </a:solidFill>
              </a:rPr>
              <a:t>okozta</a:t>
            </a:r>
            <a:r>
              <a:rPr lang="en-US" sz="2200" dirty="0">
                <a:solidFill>
                  <a:srgbClr val="C0504D"/>
                </a:solidFill>
              </a:rPr>
              <a:t> </a:t>
            </a:r>
            <a:r>
              <a:rPr lang="en-US" sz="2200" dirty="0" err="1">
                <a:solidFill>
                  <a:srgbClr val="C0504D"/>
                </a:solidFill>
              </a:rPr>
              <a:t>hiperkeratózis</a:t>
            </a:r>
            <a:r>
              <a:rPr lang="en-US" sz="2200" dirty="0">
                <a:solidFill>
                  <a:srgbClr val="C0504D"/>
                </a:solidFill>
              </a:rPr>
              <a:t>, </a:t>
            </a:r>
            <a:r>
              <a:rPr lang="en-US" sz="2200" dirty="0" err="1">
                <a:solidFill>
                  <a:srgbClr val="C0504D"/>
                </a:solidFill>
              </a:rPr>
              <a:t>fogkefe</a:t>
            </a:r>
            <a:r>
              <a:rPr lang="en-US" sz="2200" dirty="0">
                <a:solidFill>
                  <a:srgbClr val="C0504D"/>
                </a:solidFill>
              </a:rPr>
              <a:t> </a:t>
            </a:r>
            <a:r>
              <a:rPr lang="en-US" sz="2200" dirty="0" err="1">
                <a:solidFill>
                  <a:srgbClr val="C0504D"/>
                </a:solidFill>
              </a:rPr>
              <a:t>okozta</a:t>
            </a:r>
            <a:r>
              <a:rPr lang="en-US" sz="2200" dirty="0">
                <a:solidFill>
                  <a:srgbClr val="C0504D"/>
                </a:solidFill>
              </a:rPr>
              <a:t> </a:t>
            </a:r>
            <a:r>
              <a:rPr lang="en-US" sz="2200" dirty="0" err="1">
                <a:solidFill>
                  <a:srgbClr val="C0504D"/>
                </a:solidFill>
              </a:rPr>
              <a:t>ínyerosio</a:t>
            </a:r>
            <a:r>
              <a:rPr lang="en-US" sz="2200" dirty="0">
                <a:solidFill>
                  <a:srgbClr val="C0504D"/>
                </a:solidFill>
              </a:rPr>
              <a:t>, </a:t>
            </a:r>
            <a:r>
              <a:rPr lang="en-US" sz="2200" dirty="0" err="1">
                <a:solidFill>
                  <a:srgbClr val="C0504D"/>
                </a:solidFill>
              </a:rPr>
              <a:t>rossz</a:t>
            </a:r>
            <a:r>
              <a:rPr lang="en-US" sz="2200" dirty="0">
                <a:solidFill>
                  <a:srgbClr val="C0504D"/>
                </a:solidFill>
              </a:rPr>
              <a:t> </a:t>
            </a:r>
            <a:r>
              <a:rPr lang="en-US" sz="2200" dirty="0" err="1">
                <a:solidFill>
                  <a:srgbClr val="C0504D"/>
                </a:solidFill>
              </a:rPr>
              <a:t>szokás</a:t>
            </a:r>
            <a:r>
              <a:rPr lang="en-US" sz="2200" dirty="0">
                <a:solidFill>
                  <a:srgbClr val="C0504D"/>
                </a:solidFill>
              </a:rPr>
              <a:t> </a:t>
            </a:r>
            <a:r>
              <a:rPr lang="en-US" sz="2200" dirty="0" err="1">
                <a:solidFill>
                  <a:srgbClr val="C0504D"/>
                </a:solidFill>
              </a:rPr>
              <a:t>okozta</a:t>
            </a:r>
            <a:r>
              <a:rPr lang="en-US" sz="2200" dirty="0">
                <a:solidFill>
                  <a:srgbClr val="C0504D"/>
                </a:solidFill>
              </a:rPr>
              <a:t> </a:t>
            </a:r>
            <a:r>
              <a:rPr lang="en-US" sz="2200" dirty="0" err="1">
                <a:solidFill>
                  <a:srgbClr val="C0504D"/>
                </a:solidFill>
              </a:rPr>
              <a:t>sérülések</a:t>
            </a:r>
            <a:r>
              <a:rPr lang="en-US" sz="2200" dirty="0">
                <a:solidFill>
                  <a:srgbClr val="C0504D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C0504D"/>
                </a:solidFill>
              </a:rPr>
              <a:t>	</a:t>
            </a:r>
            <a:r>
              <a:rPr lang="en-US" sz="2200" dirty="0" err="1">
                <a:solidFill>
                  <a:srgbClr val="C0504D"/>
                </a:solidFill>
              </a:rPr>
              <a:t>Hőártalom</a:t>
            </a:r>
            <a:endParaRPr lang="en-US" sz="2200" dirty="0">
              <a:solidFill>
                <a:srgbClr val="C0504D"/>
              </a:solidFill>
            </a:endParaRPr>
          </a:p>
          <a:p>
            <a:r>
              <a:rPr lang="en-US" dirty="0"/>
              <a:t>7, </a:t>
            </a:r>
            <a:r>
              <a:rPr lang="en-US" b="1" dirty="0"/>
              <a:t>Gingiva </a:t>
            </a:r>
            <a:r>
              <a:rPr lang="en-US" b="1" dirty="0" err="1"/>
              <a:t>pigmentació</a:t>
            </a:r>
            <a:endParaRPr lang="en-US" b="1" dirty="0"/>
          </a:p>
          <a:p>
            <a:pPr lvl="2"/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Erős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dohányos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melanosis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lvl="2"/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Gyógyszer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okozta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pigmentacio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lvl="2"/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Amalgám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tetovatio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 descr="Képernyőfotó 2020-03-08 - 22.45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906" y="4991695"/>
            <a:ext cx="3036094" cy="186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5666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/>
          </p:cNvSpPr>
          <p:nvPr>
            <p:ph type="title"/>
          </p:nvPr>
        </p:nvSpPr>
        <p:spPr>
          <a:xfrm>
            <a:off x="238151" y="178594"/>
            <a:ext cx="8593277" cy="135731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sz="4200" dirty="0">
                <a:solidFill>
                  <a:srgbClr val="003144"/>
                </a:solidFill>
              </a:rPr>
              <a:t>Fogágybetegségre hajlamosító tényezők</a:t>
            </a:r>
            <a:r>
              <a:rPr dirty="0">
                <a:solidFill>
                  <a:srgbClr val="003144"/>
                </a:solidFill>
              </a:rPr>
              <a:t>:</a:t>
            </a:r>
          </a:p>
        </p:txBody>
      </p:sp>
      <p:sp>
        <p:nvSpPr>
          <p:cNvPr id="269" name="Shape 269"/>
          <p:cNvSpPr>
            <a:spLocks noGrp="1"/>
          </p:cNvSpPr>
          <p:nvPr>
            <p:ph type="body" idx="1"/>
          </p:nvPr>
        </p:nvSpPr>
        <p:spPr>
          <a:xfrm>
            <a:off x="892969" y="1765966"/>
            <a:ext cx="7358063" cy="490105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SzPct val="194444"/>
              <a:buAutoNum type="romanUcPeriod"/>
              <a:defRPr b="1" u="sng"/>
            </a:pPr>
            <a:r>
              <a:rPr dirty="0"/>
              <a:t>HELYI TÉNYEZŐK:</a:t>
            </a:r>
          </a:p>
          <a:p>
            <a:pPr>
              <a:buSzPct val="194444"/>
              <a:buAutoNum type="arabicPeriod"/>
              <a:defRPr i="1" u="sng"/>
            </a:pPr>
            <a:r>
              <a:rPr dirty="0"/>
              <a:t>Mechanikai ártalmak:</a:t>
            </a:r>
          </a:p>
          <a:p>
            <a:pPr marL="1089383" lvl="2"/>
            <a:r>
              <a:rPr sz="2200" dirty="0"/>
              <a:t>elégtelen rágás, rossz táplálkozás</a:t>
            </a:r>
          </a:p>
          <a:p>
            <a:pPr marL="1089383" lvl="2"/>
            <a:r>
              <a:rPr sz="2200" dirty="0"/>
              <a:t>dohányzás</a:t>
            </a:r>
          </a:p>
          <a:p>
            <a:pPr marL="1089383" lvl="2"/>
            <a:r>
              <a:rPr sz="2200" dirty="0"/>
              <a:t>gondatlan szájápolás</a:t>
            </a:r>
            <a:r>
              <a:rPr lang="hu-HU" sz="2200" dirty="0"/>
              <a:t>, </a:t>
            </a:r>
            <a:r>
              <a:rPr lang="en-US" sz="2200" dirty="0"/>
              <a:t>d</a:t>
            </a:r>
            <a:r>
              <a:rPr lang="hu-HU" sz="2200" dirty="0"/>
              <a:t>entalis plakk, </a:t>
            </a:r>
            <a:r>
              <a:rPr sz="2200" dirty="0"/>
              <a:t>fogkő</a:t>
            </a:r>
          </a:p>
          <a:p>
            <a:pPr marL="1089383" lvl="2"/>
            <a:r>
              <a:rPr sz="2200" dirty="0"/>
              <a:t>túlérő tömések, hibás fogpótlások</a:t>
            </a:r>
          </a:p>
          <a:p>
            <a:pPr marL="1089383" lvl="2"/>
            <a:r>
              <a:rPr lang="hu-HU" sz="2200" dirty="0"/>
              <a:t>ca</a:t>
            </a:r>
            <a:r>
              <a:rPr sz="2200" dirty="0"/>
              <a:t>rieszes fogak</a:t>
            </a:r>
            <a:endParaRPr lang="hu-HU" sz="2200" dirty="0"/>
          </a:p>
          <a:p>
            <a:pPr marL="1089383" lvl="2"/>
            <a:r>
              <a:rPr lang="hu-HU" sz="2200" dirty="0"/>
              <a:t>trauma</a:t>
            </a:r>
            <a:endParaRPr sz="2200" dirty="0"/>
          </a:p>
        </p:txBody>
      </p:sp>
      <p:pic>
        <p:nvPicPr>
          <p:cNvPr id="270" name="fogk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957" y="5042981"/>
            <a:ext cx="2461044" cy="18150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plakkfest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957" y="1962862"/>
            <a:ext cx="2294447" cy="171040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59260366"/>
      </p:ext>
    </p:extLst>
  </p:cSld>
  <p:clrMapOvr>
    <a:masterClrMapping/>
  </p:clrMapOvr>
  <p:transition spd="slow">
    <p:blinds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étel, forró, tányér, ülő látható&#10;&#10;Automatikusan generált leírás">
            <a:extLst>
              <a:ext uri="{FF2B5EF4-FFF2-40B4-BE49-F238E27FC236}">
                <a16:creationId xmlns:a16="http://schemas.microsoft.com/office/drawing/2014/main" id="{DCB1D542-2DB0-D94E-81BC-78B7DDC745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8" r="9584" b="-2"/>
          <a:stretch/>
        </p:blipFill>
        <p:spPr>
          <a:xfrm>
            <a:off x="90488" y="68263"/>
            <a:ext cx="8963025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40799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/>
          </p:cNvSpPr>
          <p:nvPr>
            <p:ph type="title"/>
          </p:nvPr>
        </p:nvSpPr>
        <p:spPr>
          <a:xfrm>
            <a:off x="892969" y="178594"/>
            <a:ext cx="7358063" cy="951616"/>
          </a:xfrm>
          <a:prstGeom prst="rect">
            <a:avLst/>
          </a:prstGeom>
        </p:spPr>
        <p:txBody>
          <a:bodyPr/>
          <a:lstStyle/>
          <a:p>
            <a:r>
              <a:rPr lang="en-US" b="1" u="sng" dirty="0" err="1">
                <a:solidFill>
                  <a:srgbClr val="800000"/>
                </a:solidFill>
              </a:rPr>
              <a:t>Plakk</a:t>
            </a:r>
            <a:r>
              <a:rPr lang="en-US" b="1" u="sng" dirty="0">
                <a:solidFill>
                  <a:srgbClr val="800000"/>
                </a:solidFill>
              </a:rPr>
              <a:t> </a:t>
            </a:r>
            <a:r>
              <a:rPr lang="en-US" b="1" u="sng" dirty="0" err="1">
                <a:solidFill>
                  <a:srgbClr val="800000"/>
                </a:solidFill>
              </a:rPr>
              <a:t>okozta</a:t>
            </a:r>
            <a:r>
              <a:rPr lang="en-US" b="1" u="sng" dirty="0">
                <a:solidFill>
                  <a:srgbClr val="800000"/>
                </a:solidFill>
              </a:rPr>
              <a:t> gingivitis</a:t>
            </a:r>
            <a:endParaRPr dirty="0"/>
          </a:p>
        </p:txBody>
      </p:sp>
      <p:sp>
        <p:nvSpPr>
          <p:cNvPr id="303" name="Shape 303"/>
          <p:cNvSpPr>
            <a:spLocks noGrp="1"/>
          </p:cNvSpPr>
          <p:nvPr>
            <p:ph type="body" idx="1"/>
          </p:nvPr>
        </p:nvSpPr>
        <p:spPr>
          <a:xfrm>
            <a:off x="446474" y="1492993"/>
            <a:ext cx="8371391" cy="461491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553621"/>
            <a:endParaRPr lang="hu-HU" sz="2000" dirty="0"/>
          </a:p>
          <a:p>
            <a:pPr marL="553621"/>
            <a:r>
              <a:rPr lang="hu-HU" sz="2000" dirty="0"/>
              <a:t>A plakk mennyisége és az ínygyulladás között kimutatható korreláció van. </a:t>
            </a:r>
            <a:r>
              <a:rPr sz="2000" dirty="0"/>
              <a:t>Észrevétlenül kezdődik, fájdalmatlan</a:t>
            </a:r>
            <a:endParaRPr lang="hu-HU" sz="2000" dirty="0"/>
          </a:p>
          <a:p>
            <a:pPr marL="553621"/>
            <a:r>
              <a:rPr lang="en-US" sz="2000" dirty="0" err="1"/>
              <a:t>ínyszélre</a:t>
            </a:r>
            <a:r>
              <a:rPr lang="en-US" sz="2000" dirty="0"/>
              <a:t>, </a:t>
            </a:r>
            <a:r>
              <a:rPr lang="en-US" sz="2000" dirty="0" err="1"/>
              <a:t>kezdetben</a:t>
            </a:r>
            <a:r>
              <a:rPr lang="en-US" sz="2000" dirty="0"/>
              <a:t> </a:t>
            </a:r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en-US" sz="2000" dirty="0" err="1"/>
              <a:t>ínypapillára</a:t>
            </a:r>
            <a:r>
              <a:rPr lang="en-US" sz="2000" dirty="0"/>
              <a:t> </a:t>
            </a:r>
            <a:r>
              <a:rPr lang="en-US" sz="2000" dirty="0" err="1"/>
              <a:t>korlátozódik</a:t>
            </a:r>
            <a:endParaRPr lang="en-US" sz="2000" dirty="0"/>
          </a:p>
          <a:p>
            <a:pPr marL="553621"/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en-US" sz="2000" dirty="0" err="1"/>
              <a:t>íny</a:t>
            </a:r>
            <a:r>
              <a:rPr lang="en-US" sz="2000" dirty="0"/>
              <a:t> </a:t>
            </a:r>
            <a:r>
              <a:rPr lang="en-US" sz="2000" dirty="0" err="1"/>
              <a:t>duzadt</a:t>
            </a:r>
            <a:r>
              <a:rPr lang="en-US" sz="2000" dirty="0"/>
              <a:t> (</a:t>
            </a:r>
            <a:r>
              <a:rPr lang="en-US" sz="2000" dirty="0" err="1"/>
              <a:t>oedemas</a:t>
            </a:r>
            <a:r>
              <a:rPr lang="en-US" sz="2000" dirty="0"/>
              <a:t>), </a:t>
            </a:r>
            <a:r>
              <a:rPr lang="en-US" sz="2000" dirty="0" err="1"/>
              <a:t>vöröseslilás</a:t>
            </a:r>
            <a:r>
              <a:rPr lang="en-US" sz="2000" dirty="0"/>
              <a:t> </a:t>
            </a:r>
            <a:r>
              <a:rPr lang="en-US" sz="2000" dirty="0" err="1"/>
              <a:t>elszíneződés</a:t>
            </a:r>
            <a:endParaRPr lang="en-US" sz="2000" dirty="0"/>
          </a:p>
          <a:p>
            <a:pPr marL="553621"/>
            <a:r>
              <a:rPr lang="en-US" sz="2000" dirty="0" err="1"/>
              <a:t>Fokozott</a:t>
            </a:r>
            <a:r>
              <a:rPr lang="en-US" sz="2000" dirty="0"/>
              <a:t> </a:t>
            </a:r>
            <a:r>
              <a:rPr lang="en-US" sz="2000" dirty="0" err="1"/>
              <a:t>gingivalis</a:t>
            </a:r>
            <a:r>
              <a:rPr lang="en-US" sz="2000" dirty="0"/>
              <a:t> </a:t>
            </a:r>
            <a:r>
              <a:rPr lang="en-US" sz="2000" dirty="0" err="1"/>
              <a:t>sulcusváladék</a:t>
            </a:r>
            <a:r>
              <a:rPr lang="en-US" sz="2000" dirty="0"/>
              <a:t> </a:t>
            </a:r>
            <a:r>
              <a:rPr lang="en-US" sz="2000" dirty="0" err="1"/>
              <a:t>termelődés</a:t>
            </a:r>
            <a:r>
              <a:rPr lang="en-US" sz="2000" dirty="0"/>
              <a:t>, sulcus </a:t>
            </a:r>
            <a:r>
              <a:rPr lang="en-US" sz="2000" dirty="0" err="1"/>
              <a:t>hőmérséklet</a:t>
            </a:r>
            <a:r>
              <a:rPr lang="en-US" sz="2000" dirty="0"/>
              <a:t> </a:t>
            </a:r>
            <a:r>
              <a:rPr lang="en-US" sz="2000" dirty="0" err="1"/>
              <a:t>változik</a:t>
            </a:r>
            <a:endParaRPr lang="en-US" sz="2000" dirty="0"/>
          </a:p>
          <a:p>
            <a:pPr marL="553621"/>
            <a:r>
              <a:rPr lang="en-US" sz="2000" dirty="0"/>
              <a:t>A </a:t>
            </a:r>
            <a:r>
              <a:rPr lang="en-US" sz="2000" dirty="0" err="1"/>
              <a:t>feszes</a:t>
            </a:r>
            <a:r>
              <a:rPr lang="en-US" sz="2000" dirty="0"/>
              <a:t> </a:t>
            </a:r>
            <a:r>
              <a:rPr lang="en-US" sz="2000" dirty="0" err="1"/>
              <a:t>íny</a:t>
            </a:r>
            <a:r>
              <a:rPr lang="en-US" sz="2000" dirty="0"/>
              <a:t> </a:t>
            </a:r>
            <a:r>
              <a:rPr lang="en-US" sz="2000" dirty="0" err="1"/>
              <a:t>narancshéj</a:t>
            </a:r>
            <a:r>
              <a:rPr lang="en-US" sz="2000" dirty="0"/>
              <a:t> </a:t>
            </a:r>
            <a:r>
              <a:rPr lang="en-US" sz="2000" dirty="0" err="1"/>
              <a:t>rajzolata</a:t>
            </a:r>
            <a:r>
              <a:rPr lang="en-US" sz="2000" dirty="0"/>
              <a:t> </a:t>
            </a:r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en-US" sz="2000" dirty="0" err="1"/>
              <a:t>oedema</a:t>
            </a:r>
            <a:r>
              <a:rPr lang="en-US" sz="2000" dirty="0"/>
              <a:t> </a:t>
            </a:r>
            <a:r>
              <a:rPr lang="en-US" sz="2000" dirty="0" err="1"/>
              <a:t>hatására</a:t>
            </a:r>
            <a:r>
              <a:rPr lang="en-US" sz="2000" dirty="0"/>
              <a:t> </a:t>
            </a:r>
            <a:r>
              <a:rPr lang="en-US" sz="2000" dirty="0" err="1"/>
              <a:t>kisimul</a:t>
            </a:r>
            <a:r>
              <a:rPr lang="en-US" sz="2000" dirty="0"/>
              <a:t> (de </a:t>
            </a:r>
            <a:r>
              <a:rPr lang="en-US" sz="2000" dirty="0" err="1"/>
              <a:t>előfordul</a:t>
            </a:r>
            <a:r>
              <a:rPr lang="en-US" sz="2000" dirty="0"/>
              <a:t>, </a:t>
            </a:r>
            <a:r>
              <a:rPr lang="en-US" sz="2000" dirty="0" err="1"/>
              <a:t>hogy</a:t>
            </a:r>
            <a:r>
              <a:rPr lang="en-US" sz="2000" dirty="0"/>
              <a:t> </a:t>
            </a:r>
            <a:r>
              <a:rPr lang="en-US" sz="2000" dirty="0" err="1"/>
              <a:t>megmarad</a:t>
            </a:r>
            <a:r>
              <a:rPr lang="en-US" sz="2000" dirty="0"/>
              <a:t>)</a:t>
            </a:r>
          </a:p>
          <a:p>
            <a:pPr marL="553621"/>
            <a:r>
              <a:rPr lang="en-US" sz="2000" dirty="0"/>
              <a:t> gingiva a </a:t>
            </a:r>
            <a:r>
              <a:rPr lang="en-US" sz="2000" dirty="0" err="1"/>
              <a:t>fogaktól</a:t>
            </a:r>
            <a:r>
              <a:rPr lang="en-US" sz="2000" dirty="0"/>
              <a:t> </a:t>
            </a:r>
            <a:r>
              <a:rPr lang="en-US" sz="2000" dirty="0" err="1"/>
              <a:t>elemelhető</a:t>
            </a:r>
            <a:r>
              <a:rPr lang="en-US" sz="2000" dirty="0"/>
              <a:t>, </a:t>
            </a:r>
            <a:r>
              <a:rPr lang="en-US" sz="2000" dirty="0" err="1"/>
              <a:t>felszíne</a:t>
            </a:r>
            <a:r>
              <a:rPr lang="en-US" sz="2000" dirty="0"/>
              <a:t> </a:t>
            </a:r>
            <a:r>
              <a:rPr lang="en-US" sz="2000" dirty="0" err="1"/>
              <a:t>sima</a:t>
            </a:r>
            <a:r>
              <a:rPr lang="en-US" sz="2000" dirty="0"/>
              <a:t>, </a:t>
            </a:r>
            <a:r>
              <a:rPr lang="en-US" sz="2000" dirty="0" err="1"/>
              <a:t>fénylő</a:t>
            </a:r>
            <a:r>
              <a:rPr lang="en-US" sz="2000" dirty="0"/>
              <a:t> (</a:t>
            </a:r>
            <a:r>
              <a:rPr lang="en-US" sz="2000" dirty="0" err="1"/>
              <a:t>ínytasak</a:t>
            </a:r>
            <a:r>
              <a:rPr lang="en-US" sz="2000" dirty="0"/>
              <a:t> </a:t>
            </a:r>
            <a:r>
              <a:rPr lang="en-US" sz="2000" dirty="0" err="1"/>
              <a:t>képződés</a:t>
            </a:r>
            <a:r>
              <a:rPr lang="en-US" sz="2000" dirty="0"/>
              <a:t>)</a:t>
            </a:r>
          </a:p>
          <a:p>
            <a:pPr marL="553621"/>
            <a:r>
              <a:rPr lang="en-US" sz="2000" dirty="0" err="1"/>
              <a:t>Nincs</a:t>
            </a:r>
            <a:r>
              <a:rPr lang="en-US" sz="2000" dirty="0"/>
              <a:t> </a:t>
            </a:r>
            <a:r>
              <a:rPr lang="en-US" sz="2000" dirty="0" err="1"/>
              <a:t>tapadás</a:t>
            </a:r>
            <a:r>
              <a:rPr lang="en-US" sz="2000" dirty="0"/>
              <a:t> </a:t>
            </a:r>
            <a:r>
              <a:rPr lang="en-US" sz="2000" dirty="0" err="1"/>
              <a:t>és</a:t>
            </a:r>
            <a:r>
              <a:rPr lang="en-US" sz="2000" dirty="0"/>
              <a:t> </a:t>
            </a:r>
            <a:r>
              <a:rPr lang="en-US" sz="2000" dirty="0" err="1"/>
              <a:t>csontveszteség</a:t>
            </a:r>
            <a:r>
              <a:rPr lang="en-US" sz="2000" dirty="0"/>
              <a:t>, </a:t>
            </a:r>
            <a:r>
              <a:rPr lang="en-US" sz="2000" dirty="0" err="1"/>
              <a:t>reverzibilis</a:t>
            </a:r>
            <a:endParaRPr lang="en-US" sz="2000" dirty="0"/>
          </a:p>
        </p:txBody>
      </p:sp>
      <p:pic>
        <p:nvPicPr>
          <p:cNvPr id="304" name="parodontoph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106" y="95571"/>
            <a:ext cx="1495894" cy="179739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07980387"/>
      </p:ext>
    </p:extLst>
  </p:cSld>
  <p:clrMapOvr>
    <a:masterClrMapping/>
  </p:clrMapOvr>
  <p:transition spd="slow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b="1" dirty="0" err="1">
                <a:solidFill>
                  <a:srgbClr val="000000"/>
                </a:solidFill>
              </a:rPr>
              <a:t>Krónikus</a:t>
            </a:r>
            <a:r>
              <a:rPr lang="en-US" sz="3800" b="1" dirty="0">
                <a:solidFill>
                  <a:srgbClr val="000000"/>
                </a:solidFill>
              </a:rPr>
              <a:t>, </a:t>
            </a:r>
            <a:r>
              <a:rPr lang="en-US" sz="3800" b="1" dirty="0" err="1">
                <a:solidFill>
                  <a:srgbClr val="000000"/>
                </a:solidFill>
              </a:rPr>
              <a:t>nem</a:t>
            </a:r>
            <a:r>
              <a:rPr lang="en-US" sz="3800" b="1" dirty="0">
                <a:solidFill>
                  <a:srgbClr val="000000"/>
                </a:solidFill>
              </a:rPr>
              <a:t> </a:t>
            </a:r>
            <a:r>
              <a:rPr lang="en-US" sz="3800" b="1" dirty="0" err="1">
                <a:solidFill>
                  <a:srgbClr val="000000"/>
                </a:solidFill>
              </a:rPr>
              <a:t>specifikus</a:t>
            </a:r>
            <a:r>
              <a:rPr lang="en-US" sz="3800" b="1" dirty="0">
                <a:solidFill>
                  <a:srgbClr val="000000"/>
                </a:solidFill>
              </a:rPr>
              <a:t> </a:t>
            </a:r>
            <a:r>
              <a:rPr lang="en-US" sz="3800" b="1" dirty="0" err="1">
                <a:solidFill>
                  <a:srgbClr val="000000"/>
                </a:solidFill>
              </a:rPr>
              <a:t>gingivitisek</a:t>
            </a:r>
            <a:r>
              <a:rPr lang="en-US" sz="3800" b="1" dirty="0">
                <a:solidFill>
                  <a:srgbClr val="000000"/>
                </a:solidFill>
              </a:rPr>
              <a:t> </a:t>
            </a:r>
            <a:r>
              <a:rPr lang="en-US" sz="3800" b="1" dirty="0">
                <a:solidFill>
                  <a:srgbClr val="5C0700"/>
                </a:solidFill>
              </a:rPr>
              <a:t>(</a:t>
            </a:r>
            <a:r>
              <a:rPr lang="en-US" sz="3800" b="1" dirty="0" err="1">
                <a:solidFill>
                  <a:srgbClr val="5C0700"/>
                </a:solidFill>
              </a:rPr>
              <a:t>plakk</a:t>
            </a:r>
            <a:r>
              <a:rPr lang="en-US" sz="3800" b="1" dirty="0">
                <a:solidFill>
                  <a:srgbClr val="5C0700"/>
                </a:solidFill>
              </a:rPr>
              <a:t> </a:t>
            </a:r>
            <a:r>
              <a:rPr lang="en-US" sz="3800" b="1" dirty="0" err="1">
                <a:solidFill>
                  <a:srgbClr val="5C0700"/>
                </a:solidFill>
              </a:rPr>
              <a:t>okozza</a:t>
            </a:r>
            <a:r>
              <a:rPr lang="en-US" sz="3800" b="1" dirty="0">
                <a:solidFill>
                  <a:srgbClr val="5C0700"/>
                </a:solidFill>
              </a:rPr>
              <a:t>)</a:t>
            </a:r>
            <a:r>
              <a:rPr lang="en-US" dirty="0">
                <a:solidFill>
                  <a:srgbClr val="5C0700"/>
                </a:solidFill>
              </a:rPr>
              <a:t>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2969" y="2089547"/>
            <a:ext cx="4481814" cy="2821597"/>
          </a:xfrm>
        </p:spPr>
        <p:txBody>
          <a:bodyPr/>
          <a:lstStyle/>
          <a:p>
            <a:pPr marL="0" marR="321457" indent="-160729" algn="just" defTabSz="321457">
              <a:lnSpc>
                <a:spcPct val="150000"/>
              </a:lnSpc>
              <a:spcBef>
                <a:spcPts val="0"/>
              </a:spcBef>
              <a:buNone/>
              <a:tabLst>
                <a:tab pos="1285829" algn="l"/>
              </a:tabLst>
              <a:defRPr sz="1200">
                <a:solidFill>
                  <a:srgbClr val="004D6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>
                <a:latin typeface="Symbol"/>
                <a:ea typeface="Symbol"/>
                <a:cs typeface="Symbol"/>
                <a:sym typeface="Symbol"/>
              </a:rPr>
              <a:t>•</a:t>
            </a:r>
            <a:r>
              <a:rPr lang="en-US" sz="2200" dirty="0" err="1"/>
              <a:t>krónikus</a:t>
            </a:r>
            <a:r>
              <a:rPr lang="en-US" sz="2200" dirty="0"/>
              <a:t> </a:t>
            </a:r>
            <a:r>
              <a:rPr lang="en-US" sz="2200" dirty="0" err="1"/>
              <a:t>oedemás</a:t>
            </a:r>
            <a:r>
              <a:rPr lang="en-US" sz="2200" dirty="0"/>
              <a:t> gingivitis</a:t>
            </a:r>
          </a:p>
          <a:p>
            <a:pPr marL="0" marR="321457" indent="-160729" algn="just" defTabSz="321457">
              <a:lnSpc>
                <a:spcPct val="150000"/>
              </a:lnSpc>
              <a:spcBef>
                <a:spcPts val="0"/>
              </a:spcBef>
              <a:buNone/>
              <a:tabLst>
                <a:tab pos="1285829" algn="l"/>
              </a:tabLst>
              <a:defRPr sz="1200">
                <a:solidFill>
                  <a:srgbClr val="004D6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00" dirty="0">
                <a:latin typeface="Symbol"/>
                <a:ea typeface="Symbol"/>
                <a:cs typeface="Symbol"/>
                <a:sym typeface="Symbol"/>
              </a:rPr>
              <a:t>•</a:t>
            </a:r>
            <a:r>
              <a:rPr lang="en-US" sz="2200" dirty="0" err="1"/>
              <a:t>krónikus</a:t>
            </a:r>
            <a:r>
              <a:rPr lang="en-US" sz="2200" dirty="0"/>
              <a:t> </a:t>
            </a:r>
            <a:r>
              <a:rPr lang="en-US" sz="2200" dirty="0" err="1"/>
              <a:t>hyperplasiás</a:t>
            </a:r>
            <a:r>
              <a:rPr lang="en-US" sz="2200" dirty="0"/>
              <a:t> gingivitis</a:t>
            </a:r>
          </a:p>
          <a:p>
            <a:pPr marL="0" marR="321457" indent="-160729" algn="just" defTabSz="321457">
              <a:lnSpc>
                <a:spcPct val="150000"/>
              </a:lnSpc>
              <a:spcBef>
                <a:spcPts val="0"/>
              </a:spcBef>
              <a:buNone/>
              <a:tabLst>
                <a:tab pos="1285829" algn="l"/>
              </a:tabLst>
              <a:defRPr sz="1200">
                <a:solidFill>
                  <a:srgbClr val="004D6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00" dirty="0">
                <a:latin typeface="Symbol"/>
                <a:ea typeface="Symbol"/>
                <a:cs typeface="Symbol"/>
                <a:sym typeface="Symbol"/>
              </a:rPr>
              <a:t>•</a:t>
            </a:r>
            <a:r>
              <a:rPr lang="en-US" sz="2200" dirty="0" err="1"/>
              <a:t>krónikus</a:t>
            </a:r>
            <a:r>
              <a:rPr lang="en-US" sz="2200" dirty="0"/>
              <a:t> </a:t>
            </a:r>
            <a:r>
              <a:rPr lang="en-US" sz="2200" dirty="0" err="1"/>
              <a:t>athrophiás</a:t>
            </a:r>
            <a:r>
              <a:rPr lang="en-US" sz="2200" dirty="0"/>
              <a:t> gingivitis </a:t>
            </a:r>
          </a:p>
        </p:txBody>
      </p:sp>
      <p:pic>
        <p:nvPicPr>
          <p:cNvPr id="4" name="Picture 3" descr="2011-0032_magy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527" y="1830586"/>
            <a:ext cx="3817441" cy="2243584"/>
          </a:xfrm>
          <a:prstGeom prst="rect">
            <a:avLst/>
          </a:prstGeom>
        </p:spPr>
      </p:pic>
      <p:pic>
        <p:nvPicPr>
          <p:cNvPr id="5" name="Picture 4" descr="327a7451d5bb461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050" y="4333131"/>
            <a:ext cx="4350949" cy="252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428190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 err="1">
                <a:solidFill>
                  <a:srgbClr val="800000"/>
                </a:solidFill>
              </a:rPr>
              <a:t>Krónikus</a:t>
            </a:r>
            <a:r>
              <a:rPr lang="en-US" sz="2500" dirty="0">
                <a:solidFill>
                  <a:srgbClr val="800000"/>
                </a:solidFill>
              </a:rPr>
              <a:t> </a:t>
            </a:r>
            <a:r>
              <a:rPr lang="en-US" sz="2500" dirty="0" err="1">
                <a:solidFill>
                  <a:srgbClr val="800000"/>
                </a:solidFill>
              </a:rPr>
              <a:t>ínygyulladás</a:t>
            </a:r>
            <a:r>
              <a:rPr lang="en-US" sz="2500" dirty="0">
                <a:solidFill>
                  <a:srgbClr val="800000"/>
                </a:solidFill>
              </a:rPr>
              <a:t> = gingivitis </a:t>
            </a:r>
            <a:r>
              <a:rPr lang="en-US" sz="2500" dirty="0" err="1">
                <a:solidFill>
                  <a:srgbClr val="800000"/>
                </a:solidFill>
              </a:rPr>
              <a:t>chronika</a:t>
            </a:r>
            <a:br>
              <a:rPr lang="en-US" sz="2500" dirty="0">
                <a:solidFill>
                  <a:srgbClr val="800000"/>
                </a:solidFill>
              </a:rPr>
            </a:br>
            <a:endParaRPr lang="en-US" sz="2500" dirty="0">
              <a:solidFill>
                <a:srgbClr val="8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128582" indent="0" defTabSz="321457">
              <a:spcBef>
                <a:spcPts val="0"/>
              </a:spcBef>
              <a:buNone/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00" u="sng" dirty="0"/>
              <a:t>Oka</a:t>
            </a:r>
            <a:r>
              <a:rPr lang="en-US" sz="2200" dirty="0"/>
              <a:t>: a </a:t>
            </a:r>
            <a:r>
              <a:rPr lang="en-US" sz="2200" dirty="0" err="1"/>
              <a:t>dentális</a:t>
            </a:r>
            <a:r>
              <a:rPr lang="en-US" sz="2200" dirty="0"/>
              <a:t> </a:t>
            </a:r>
            <a:r>
              <a:rPr lang="en-US" sz="2200" dirty="0" err="1"/>
              <a:t>plakk</a:t>
            </a:r>
            <a:r>
              <a:rPr lang="en-US" sz="2200" dirty="0"/>
              <a:t> (</a:t>
            </a:r>
            <a:r>
              <a:rPr lang="en-US" sz="2200" dirty="0" err="1"/>
              <a:t>baktériumok</a:t>
            </a:r>
            <a:r>
              <a:rPr lang="en-US" sz="2200" dirty="0"/>
              <a:t>) </a:t>
            </a:r>
            <a:r>
              <a:rPr lang="en-US" sz="2200" dirty="0" err="1"/>
              <a:t>felszaporodása</a:t>
            </a:r>
            <a:endParaRPr lang="en-US" sz="2200" dirty="0"/>
          </a:p>
          <a:p>
            <a:pPr marL="0" marR="128582" indent="0" defTabSz="321457">
              <a:spcBef>
                <a:spcPts val="0"/>
              </a:spcBef>
              <a:buNone/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00" dirty="0"/>
              <a:t>A </a:t>
            </a:r>
            <a:r>
              <a:rPr lang="en-US" sz="2200" dirty="0" err="1"/>
              <a:t>supragingivális</a:t>
            </a:r>
            <a:r>
              <a:rPr lang="en-US" sz="2200" dirty="0"/>
              <a:t> </a:t>
            </a:r>
            <a:r>
              <a:rPr lang="en-US" sz="2200" dirty="0" err="1"/>
              <a:t>plakk</a:t>
            </a:r>
            <a:r>
              <a:rPr lang="en-US" sz="2200" dirty="0"/>
              <a:t> </a:t>
            </a:r>
            <a:r>
              <a:rPr lang="en-US" sz="2200" dirty="0" err="1"/>
              <a:t>beterjed</a:t>
            </a:r>
            <a:r>
              <a:rPr lang="en-US" sz="2200" dirty="0"/>
              <a:t> a </a:t>
            </a:r>
            <a:r>
              <a:rPr lang="en-US" sz="2200" dirty="0" err="1"/>
              <a:t>sulcusba</a:t>
            </a:r>
            <a:r>
              <a:rPr lang="en-US" sz="2200" dirty="0"/>
              <a:t> </a:t>
            </a:r>
            <a:r>
              <a:rPr lang="en-US" sz="2200" b="1" dirty="0"/>
              <a:t>→</a:t>
            </a:r>
            <a:r>
              <a:rPr lang="en-US" sz="2200" dirty="0"/>
              <a:t> </a:t>
            </a:r>
            <a:r>
              <a:rPr lang="en-US" sz="2200" dirty="0" err="1"/>
              <a:t>kötőszöveti</a:t>
            </a:r>
            <a:r>
              <a:rPr lang="en-US" sz="2200" dirty="0"/>
              <a:t> </a:t>
            </a:r>
            <a:r>
              <a:rPr lang="en-US" sz="2200" dirty="0" err="1"/>
              <a:t>gyulladás</a:t>
            </a:r>
            <a:r>
              <a:rPr lang="en-US" sz="2200" dirty="0"/>
              <a:t> </a:t>
            </a:r>
            <a:r>
              <a:rPr lang="en-US" sz="2200" dirty="0" err="1"/>
              <a:t>keletkezik</a:t>
            </a:r>
            <a:endParaRPr lang="en-US" sz="2200" dirty="0"/>
          </a:p>
          <a:p>
            <a:pPr marL="0" marR="128582" indent="0" defTabSz="321457">
              <a:spcBef>
                <a:spcPts val="0"/>
              </a:spcBef>
              <a:buNone/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200" dirty="0"/>
          </a:p>
          <a:p>
            <a:pPr marL="0" marR="128582" indent="0" defTabSz="321457">
              <a:spcBef>
                <a:spcPts val="0"/>
              </a:spcBef>
              <a:buNone/>
              <a:defRPr sz="1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00" dirty="0" err="1"/>
              <a:t>Klinikai</a:t>
            </a:r>
            <a:r>
              <a:rPr lang="en-US" sz="2200" dirty="0"/>
              <a:t> </a:t>
            </a:r>
            <a:r>
              <a:rPr lang="en-US" sz="2200" dirty="0" err="1"/>
              <a:t>jelei</a:t>
            </a:r>
            <a:r>
              <a:rPr lang="en-US" sz="2200" dirty="0"/>
              <a:t>:</a:t>
            </a:r>
          </a:p>
          <a:p>
            <a:pPr marL="642915" marR="128582" indent="-160729" defTabSz="321457">
              <a:spcBef>
                <a:spcPts val="0"/>
              </a:spcBef>
              <a:buNone/>
              <a:tabLst>
                <a:tab pos="642915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00" dirty="0">
                <a:latin typeface="Wingdings"/>
                <a:ea typeface="Wingdings"/>
                <a:cs typeface="Wingdings"/>
                <a:sym typeface="Wingdings"/>
              </a:rPr>
              <a:t>¬	</a:t>
            </a:r>
            <a:r>
              <a:rPr lang="en-US" sz="2200" dirty="0" err="1"/>
              <a:t>lassan</a:t>
            </a:r>
            <a:r>
              <a:rPr lang="en-US" sz="2200" dirty="0"/>
              <a:t> </a:t>
            </a:r>
            <a:r>
              <a:rPr lang="en-US" sz="2200" dirty="0" err="1"/>
              <a:t>alakul</a:t>
            </a:r>
            <a:r>
              <a:rPr lang="en-US" sz="2200" dirty="0"/>
              <a:t> </a:t>
            </a:r>
            <a:r>
              <a:rPr lang="en-US" sz="2200" dirty="0" err="1"/>
              <a:t>ki</a:t>
            </a:r>
            <a:r>
              <a:rPr lang="en-US" sz="2200" dirty="0"/>
              <a:t> (</a:t>
            </a:r>
            <a:r>
              <a:rPr lang="en-US" sz="2200" dirty="0" err="1"/>
              <a:t>évekig</a:t>
            </a:r>
            <a:r>
              <a:rPr lang="en-US" sz="2200" dirty="0"/>
              <a:t>)</a:t>
            </a:r>
          </a:p>
          <a:p>
            <a:pPr marL="642915" marR="128582" indent="-160729" defTabSz="321457">
              <a:spcBef>
                <a:spcPts val="0"/>
              </a:spcBef>
              <a:buNone/>
              <a:tabLst>
                <a:tab pos="642915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00" dirty="0">
                <a:latin typeface="Wingdings"/>
                <a:ea typeface="Wingdings"/>
                <a:cs typeface="Wingdings"/>
                <a:sym typeface="Wingdings"/>
              </a:rPr>
              <a:t>¬	</a:t>
            </a:r>
            <a:r>
              <a:rPr lang="en-US" sz="2200" dirty="0" err="1"/>
              <a:t>csak</a:t>
            </a:r>
            <a:r>
              <a:rPr lang="en-US" sz="2200" dirty="0"/>
              <a:t> a </a:t>
            </a:r>
            <a:r>
              <a:rPr lang="en-US" sz="2200" dirty="0" err="1"/>
              <a:t>marginális</a:t>
            </a:r>
            <a:r>
              <a:rPr lang="en-US" sz="2200" dirty="0"/>
              <a:t> </a:t>
            </a:r>
            <a:r>
              <a:rPr lang="en-US" sz="2200" dirty="0" err="1"/>
              <a:t>gingivát</a:t>
            </a:r>
            <a:r>
              <a:rPr lang="en-US" sz="2200" dirty="0"/>
              <a:t> </a:t>
            </a:r>
            <a:r>
              <a:rPr lang="en-US" sz="2200" dirty="0" err="1"/>
              <a:t>érinti</a:t>
            </a:r>
            <a:endParaRPr lang="en-US" sz="2200" dirty="0"/>
          </a:p>
          <a:p>
            <a:pPr marL="642915" marR="128582" indent="-160729" defTabSz="321457">
              <a:spcBef>
                <a:spcPts val="0"/>
              </a:spcBef>
              <a:buNone/>
              <a:tabLst>
                <a:tab pos="642915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00" dirty="0">
                <a:latin typeface="Wingdings"/>
                <a:ea typeface="Wingdings"/>
                <a:cs typeface="Wingdings"/>
                <a:sym typeface="Wingdings"/>
              </a:rPr>
              <a:t>¬	</a:t>
            </a:r>
            <a:r>
              <a:rPr lang="en-US" sz="2200" dirty="0" err="1"/>
              <a:t>ínyszél</a:t>
            </a:r>
            <a:r>
              <a:rPr lang="en-US" sz="2200" dirty="0"/>
              <a:t>, ill. </a:t>
            </a:r>
            <a:r>
              <a:rPr lang="en-US" sz="2200" dirty="0" err="1"/>
              <a:t>papillák</a:t>
            </a:r>
            <a:r>
              <a:rPr lang="en-US" sz="2200" dirty="0"/>
              <a:t> </a:t>
            </a:r>
            <a:r>
              <a:rPr lang="en-US" sz="2200" dirty="0" err="1"/>
              <a:t>duzzadtak</a:t>
            </a:r>
            <a:r>
              <a:rPr lang="en-US" sz="2200" dirty="0"/>
              <a:t>, </a:t>
            </a:r>
            <a:r>
              <a:rPr lang="en-US" sz="2200" dirty="0" err="1"/>
              <a:t>sötétvörösek</a:t>
            </a:r>
            <a:r>
              <a:rPr lang="en-US" sz="2200" dirty="0"/>
              <a:t> (</a:t>
            </a:r>
            <a:r>
              <a:rPr lang="en-US" sz="2200" dirty="0" err="1"/>
              <a:t>lividek</a:t>
            </a:r>
            <a:r>
              <a:rPr lang="en-US" sz="2200" dirty="0"/>
              <a:t>)</a:t>
            </a:r>
          </a:p>
          <a:p>
            <a:pPr marL="642915" marR="128582" indent="-160729" defTabSz="321457">
              <a:spcBef>
                <a:spcPts val="0"/>
              </a:spcBef>
              <a:buNone/>
              <a:tabLst>
                <a:tab pos="642915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00" dirty="0">
                <a:latin typeface="Wingdings"/>
                <a:ea typeface="Wingdings"/>
                <a:cs typeface="Wingdings"/>
                <a:sym typeface="Wingdings"/>
              </a:rPr>
              <a:t>¬	</a:t>
            </a:r>
            <a:r>
              <a:rPr lang="en-US" sz="2200" dirty="0" err="1"/>
              <a:t>oedéma</a:t>
            </a:r>
            <a:endParaRPr lang="en-US" sz="2200" dirty="0"/>
          </a:p>
          <a:p>
            <a:pPr marL="642915" marR="128582" indent="-160729" defTabSz="321457">
              <a:spcBef>
                <a:spcPts val="0"/>
              </a:spcBef>
              <a:buNone/>
              <a:tabLst>
                <a:tab pos="642915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00" dirty="0">
                <a:latin typeface="Wingdings"/>
                <a:ea typeface="Wingdings"/>
                <a:cs typeface="Wingdings"/>
                <a:sym typeface="Wingdings"/>
              </a:rPr>
              <a:t>¬	</a:t>
            </a:r>
            <a:r>
              <a:rPr lang="en-US" sz="2200" dirty="0" err="1"/>
              <a:t>ínyszél</a:t>
            </a:r>
            <a:r>
              <a:rPr lang="en-US" sz="2200" dirty="0"/>
              <a:t> </a:t>
            </a:r>
            <a:r>
              <a:rPr lang="en-US" sz="2200" dirty="0" err="1"/>
              <a:t>elemelhető</a:t>
            </a:r>
            <a:endParaRPr lang="en-US" sz="2200" dirty="0"/>
          </a:p>
          <a:p>
            <a:pPr marL="642915" marR="128582" indent="-160729" defTabSz="321457">
              <a:spcBef>
                <a:spcPts val="0"/>
              </a:spcBef>
              <a:buNone/>
              <a:tabLst>
                <a:tab pos="642915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00" dirty="0">
                <a:latin typeface="Wingdings"/>
                <a:ea typeface="Wingdings"/>
                <a:cs typeface="Wingdings"/>
                <a:sym typeface="Wingdings"/>
              </a:rPr>
              <a:t>¬	</a:t>
            </a:r>
            <a:r>
              <a:rPr lang="en-US" sz="2200" dirty="0" err="1"/>
              <a:t>vérzik</a:t>
            </a:r>
            <a:r>
              <a:rPr lang="en-US" sz="2200" dirty="0"/>
              <a:t>, </a:t>
            </a:r>
            <a:r>
              <a:rPr lang="en-US" sz="2200" dirty="0" err="1"/>
              <a:t>váladékozik</a:t>
            </a:r>
            <a:r>
              <a:rPr lang="en-US" sz="2200" dirty="0"/>
              <a:t>, </a:t>
            </a:r>
            <a:r>
              <a:rPr lang="en-US" sz="2200" dirty="0" err="1"/>
              <a:t>fogkőképződés</a:t>
            </a:r>
            <a:endParaRPr lang="en-US" sz="2200" dirty="0"/>
          </a:p>
          <a:p>
            <a:pPr marL="642915" marR="128582" indent="-160729" defTabSz="321457">
              <a:spcBef>
                <a:spcPts val="0"/>
              </a:spcBef>
              <a:buNone/>
              <a:tabLst>
                <a:tab pos="642915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00" dirty="0">
                <a:latin typeface="Wingdings"/>
                <a:ea typeface="Wingdings"/>
                <a:cs typeface="Wingdings"/>
                <a:sym typeface="Wingdings"/>
              </a:rPr>
              <a:t>¬	</a:t>
            </a:r>
            <a:r>
              <a:rPr lang="en-US" sz="2200" dirty="0" err="1"/>
              <a:t>nem</a:t>
            </a:r>
            <a:r>
              <a:rPr lang="en-US" sz="2200" dirty="0"/>
              <a:t> </a:t>
            </a:r>
            <a:r>
              <a:rPr lang="en-US" sz="2200" dirty="0" err="1"/>
              <a:t>fáj</a:t>
            </a:r>
            <a:r>
              <a:rPr lang="en-US" sz="2200" dirty="0"/>
              <a:t>! </a:t>
            </a:r>
            <a:r>
              <a:rPr lang="en-US" sz="2200" dirty="0" err="1"/>
              <a:t>rossz</a:t>
            </a:r>
            <a:r>
              <a:rPr lang="en-US" sz="2200" dirty="0"/>
              <a:t> </a:t>
            </a:r>
            <a:r>
              <a:rPr lang="en-US" sz="2200" dirty="0" err="1"/>
              <a:t>szájszag</a:t>
            </a:r>
            <a:r>
              <a:rPr lang="en-US" sz="2200" dirty="0"/>
              <a:t>, </a:t>
            </a:r>
            <a:r>
              <a:rPr lang="en-US" sz="2200" dirty="0" err="1"/>
              <a:t>rossz</a:t>
            </a:r>
            <a:r>
              <a:rPr lang="en-US" sz="2200" dirty="0"/>
              <a:t> </a:t>
            </a:r>
            <a:r>
              <a:rPr lang="en-US" sz="2200" dirty="0" err="1"/>
              <a:t>ízérzés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458462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>
            <a:spLocks noGrp="1"/>
          </p:cNvSpPr>
          <p:nvPr>
            <p:ph type="title"/>
          </p:nvPr>
        </p:nvSpPr>
        <p:spPr>
          <a:xfrm>
            <a:off x="892969" y="178594"/>
            <a:ext cx="7358063" cy="118882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6400"/>
            </a:pPr>
            <a:r>
              <a:rPr sz="3200" dirty="0">
                <a:solidFill>
                  <a:srgbClr val="FF0000"/>
                </a:solidFill>
              </a:rPr>
              <a:t>Plakk okozta </a:t>
            </a:r>
            <a:r>
              <a:rPr lang="hu-HU" sz="3200" dirty="0">
                <a:solidFill>
                  <a:srgbClr val="FF0000"/>
                </a:solidFill>
              </a:rPr>
              <a:t>c</a:t>
            </a:r>
            <a:r>
              <a:rPr sz="3200" dirty="0">
                <a:solidFill>
                  <a:srgbClr val="FF0000"/>
                </a:solidFill>
              </a:rPr>
              <a:t>hronicus gingivitisek</a:t>
            </a:r>
          </a:p>
        </p:txBody>
      </p:sp>
      <p:sp>
        <p:nvSpPr>
          <p:cNvPr id="336" name="Shape 336"/>
          <p:cNvSpPr>
            <a:spLocks noGrp="1"/>
          </p:cNvSpPr>
          <p:nvPr>
            <p:ph type="body" idx="1"/>
          </p:nvPr>
        </p:nvSpPr>
        <p:spPr>
          <a:xfrm>
            <a:off x="258961" y="1367414"/>
            <a:ext cx="8518922" cy="529413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 b="1"/>
            </a:pPr>
            <a:r>
              <a:rPr dirty="0">
                <a:solidFill>
                  <a:srgbClr val="004D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Klinikai képe: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b="1" i="1" dirty="0">
                <a:solidFill>
                  <a:srgbClr val="004D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színváltozás </a:t>
            </a:r>
            <a:r>
              <a:rPr dirty="0">
                <a:solidFill>
                  <a:srgbClr val="004D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 először az ínyszélen és a papillacsúcson, innen terjed a feszes ínyre (kezdetben enyhén vörös, majd kékesvörös, majd erősen kék lesz)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b="1" i="1" dirty="0">
                <a:solidFill>
                  <a:srgbClr val="004D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felszín szerkezete:</a:t>
            </a:r>
            <a:r>
              <a:rPr dirty="0">
                <a:solidFill>
                  <a:srgbClr val="004D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pontozottság eltűnik (feszes ínyre ha ráterjed)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b="1" i="1" dirty="0">
                <a:solidFill>
                  <a:srgbClr val="004D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tapintata:</a:t>
            </a:r>
            <a:r>
              <a:rPr dirty="0">
                <a:solidFill>
                  <a:srgbClr val="004D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oedemásnál - puha szivacsszerű, fibroticusnál - kemény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b="1" i="1" dirty="0">
                <a:solidFill>
                  <a:srgbClr val="004D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Vérzés</a:t>
            </a:r>
            <a:r>
              <a:rPr dirty="0">
                <a:solidFill>
                  <a:srgbClr val="004D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 fokozottan hajlamos</a:t>
            </a:r>
          </a:p>
          <a:p>
            <a:pPr marL="1285829" marR="321457" indent="-160729" algn="just" defTabSz="321457">
              <a:lnSpc>
                <a:spcPct val="90000"/>
              </a:lnSpc>
              <a:spcBef>
                <a:spcPts val="0"/>
              </a:spcBef>
              <a:buNone/>
              <a:tabLst>
                <a:tab pos="1285829" algn="l"/>
              </a:tabLst>
              <a:defRPr sz="1200">
                <a:solidFill>
                  <a:srgbClr val="004D6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500" dirty="0"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2500" dirty="0"/>
              <a:t>krónikus hyperplasiás gingivitis</a:t>
            </a:r>
          </a:p>
          <a:p>
            <a:pPr marL="1285829" marR="321457" indent="-160729" algn="just" defTabSz="321457">
              <a:lnSpc>
                <a:spcPct val="90000"/>
              </a:lnSpc>
              <a:spcBef>
                <a:spcPts val="0"/>
              </a:spcBef>
              <a:buNone/>
              <a:tabLst>
                <a:tab pos="1285829" algn="l"/>
              </a:tabLst>
              <a:defRPr sz="1200">
                <a:solidFill>
                  <a:srgbClr val="004D6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500" dirty="0">
                <a:latin typeface="Symbol"/>
                <a:ea typeface="Symbol"/>
                <a:cs typeface="Symbol"/>
                <a:sym typeface="Symbol"/>
              </a:rPr>
              <a:t>•	</a:t>
            </a:r>
            <a:r>
              <a:rPr sz="2500" dirty="0"/>
              <a:t>krónikus athrophiás gingivitis</a:t>
            </a:r>
            <a:endParaRPr sz="1100" b="1" dirty="0">
              <a:solidFill>
                <a:srgbClr val="000000"/>
              </a:solidFill>
            </a:endParaRPr>
          </a:p>
          <a:p>
            <a:pPr marL="0" marR="128582" indent="0" defTabSz="321457">
              <a:lnSpc>
                <a:spcPct val="90000"/>
              </a:lnSpc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1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540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p14="http://schemas.microsoft.com/office/powerpoint/2010/main" Requires="p14">
      <p:transition spd="slow">
        <p14:prism dir="d"/>
      </p:transition>
    </mc:Choice>
    <mc:Fallback xmlns="" xmlns:p14="http://schemas.microsoft.com/office/powerpoint/2010/main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>
            <a:spLocks noGrp="1"/>
          </p:cNvSpPr>
          <p:nvPr>
            <p:ph type="body" idx="1"/>
          </p:nvPr>
        </p:nvSpPr>
        <p:spPr>
          <a:xfrm>
            <a:off x="549498" y="1062633"/>
            <a:ext cx="8156620" cy="5045273"/>
          </a:xfrm>
          <a:prstGeom prst="rect">
            <a:avLst/>
          </a:prstGeom>
        </p:spPr>
        <p:txBody>
          <a:bodyPr/>
          <a:lstStyle/>
          <a:p>
            <a:pPr marL="553621"/>
            <a:r>
              <a:rPr b="1" i="1" dirty="0"/>
              <a:t>Kontur:</a:t>
            </a:r>
            <a:r>
              <a:rPr dirty="0"/>
              <a:t> a szabad ínyszél és a papilla enyhén duzadt, a gyulladás fokozódásával az ínyszél megvastagszik, a papilla lekerekítettebb lesz</a:t>
            </a:r>
          </a:p>
          <a:p>
            <a:pPr marL="553621">
              <a:defRPr b="1" i="1"/>
            </a:pPr>
            <a:r>
              <a:rPr dirty="0"/>
              <a:t>Iny helyzete változhat:</a:t>
            </a:r>
          </a:p>
          <a:p>
            <a:pPr marL="1357264" lvl="3"/>
            <a:r>
              <a:rPr dirty="0"/>
              <a:t>coronalis irányba (hyperplasias)</a:t>
            </a:r>
          </a:p>
          <a:p>
            <a:pPr marL="1357264" lvl="3"/>
            <a:r>
              <a:rPr dirty="0"/>
              <a:t>apicalis irányba(atrophias - recessio)</a:t>
            </a:r>
          </a:p>
          <a:p>
            <a:pPr marL="553621"/>
            <a:r>
              <a:rPr b="1" i="1" dirty="0"/>
              <a:t>Fájdalom </a:t>
            </a:r>
            <a:r>
              <a:rPr dirty="0"/>
              <a:t>nincs, kivéve ha felülfertőződik</a:t>
            </a:r>
          </a:p>
        </p:txBody>
      </p:sp>
    </p:spTree>
    <p:extLst>
      <p:ext uri="{BB962C8B-B14F-4D97-AF65-F5344CB8AC3E}">
        <p14:creationId xmlns:p14="http://schemas.microsoft.com/office/powerpoint/2010/main" val="3684060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p14="http://schemas.microsoft.com/office/powerpoint/2010/main" Requires="p14">
      <p:transition spd="slow">
        <p14:prism/>
      </p:transition>
    </mc:Choice>
    <mc:Fallback xmlns="" xmlns:p14="http://schemas.microsoft.com/office/powerpoint/2010/main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Gingivitis hyperplastica</a:t>
            </a:r>
          </a:p>
        </p:txBody>
      </p:sp>
      <p:sp>
        <p:nvSpPr>
          <p:cNvPr id="345" name="Shape 345"/>
          <p:cNvSpPr>
            <a:spLocks noGrp="1"/>
          </p:cNvSpPr>
          <p:nvPr>
            <p:ph type="body" idx="1"/>
          </p:nvPr>
        </p:nvSpPr>
        <p:spPr>
          <a:xfrm>
            <a:off x="404617" y="2089547"/>
            <a:ext cx="8050487" cy="401835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553621"/>
            <a:r>
              <a:rPr dirty="0"/>
              <a:t>Gingivitis következménye, ha a gyulladás következtében mind a hám, mind a kötőszövet elemei megszaporodnak.</a:t>
            </a:r>
          </a:p>
          <a:p>
            <a:pPr marL="553621"/>
            <a:r>
              <a:rPr dirty="0"/>
              <a:t>Az íny tömöttebb, az áltasak mélyebbé válik, az íny vérzékenysége csökken.</a:t>
            </a:r>
          </a:p>
          <a:p>
            <a:pPr marL="553621"/>
            <a:r>
              <a:rPr dirty="0"/>
              <a:t>Ha a beteg megfelelő kezelésben nem részesül, a gyulladás nem áll meg, és kifejlődik a </a:t>
            </a:r>
            <a:r>
              <a:rPr b="1" dirty="0"/>
              <a:t>gingivitis</a:t>
            </a:r>
            <a:r>
              <a:rPr dirty="0"/>
              <a:t> </a:t>
            </a:r>
            <a:r>
              <a:rPr b="1" dirty="0"/>
              <a:t>ulcerosa.</a:t>
            </a:r>
          </a:p>
        </p:txBody>
      </p:sp>
      <p:pic>
        <p:nvPicPr>
          <p:cNvPr id="346" name="gingivitis hyperplast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226" y="383347"/>
            <a:ext cx="1589484" cy="137024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0872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Gingivitis hyperplastica</a:t>
            </a:r>
          </a:p>
        </p:txBody>
      </p:sp>
      <p:sp>
        <p:nvSpPr>
          <p:cNvPr id="349" name="Shape 34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53621"/>
            <a:endParaRPr/>
          </a:p>
        </p:txBody>
      </p:sp>
      <p:pic>
        <p:nvPicPr>
          <p:cNvPr id="350" name="02201806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102" y="1678781"/>
            <a:ext cx="5333702" cy="48488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83572819"/>
      </p:ext>
    </p:extLst>
  </p:cSld>
  <p:clrMapOvr>
    <a:masterClrMapping/>
  </p:clrMapOvr>
  <p:transition spd="slow">
    <p:dissolv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dirty="0">
                <a:solidFill>
                  <a:srgbClr val="800000"/>
                </a:solidFill>
              </a:rPr>
              <a:t>Diabetes mellitus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0632" y="2089547"/>
            <a:ext cx="8010401" cy="4018359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Xerostomia</a:t>
            </a:r>
            <a:r>
              <a:rPr lang="en-US" dirty="0"/>
              <a:t>, </a:t>
            </a:r>
            <a:r>
              <a:rPr lang="en-US" dirty="0" err="1"/>
              <a:t>glossodynia</a:t>
            </a:r>
            <a:r>
              <a:rPr lang="en-US" dirty="0"/>
              <a:t>, </a:t>
            </a:r>
            <a:r>
              <a:rPr lang="en-US" dirty="0" err="1"/>
              <a:t>sebgyógyulás</a:t>
            </a:r>
            <a:r>
              <a:rPr lang="en-US" dirty="0"/>
              <a:t>, </a:t>
            </a:r>
            <a:r>
              <a:rPr lang="en-US" dirty="0" err="1"/>
              <a:t>ízérzészavar</a:t>
            </a:r>
            <a:endParaRPr lang="en-US" dirty="0"/>
          </a:p>
          <a:p>
            <a:r>
              <a:rPr lang="en-US" dirty="0" err="1"/>
              <a:t>Chronicus</a:t>
            </a:r>
            <a:r>
              <a:rPr lang="en-US" dirty="0"/>
              <a:t> candidiasis, </a:t>
            </a:r>
            <a:r>
              <a:rPr lang="en-US" dirty="0" err="1"/>
              <a:t>cheilitis</a:t>
            </a:r>
            <a:r>
              <a:rPr lang="en-US" dirty="0"/>
              <a:t> </a:t>
            </a:r>
            <a:r>
              <a:rPr lang="en-US" dirty="0" err="1"/>
              <a:t>angularis</a:t>
            </a:r>
            <a:endParaRPr lang="en-US" dirty="0"/>
          </a:p>
          <a:p>
            <a:r>
              <a:rPr lang="en-US" dirty="0" err="1"/>
              <a:t>Sialosis</a:t>
            </a:r>
            <a:r>
              <a:rPr lang="en-US" dirty="0"/>
              <a:t> (</a:t>
            </a:r>
            <a:r>
              <a:rPr lang="en-US" dirty="0" err="1"/>
              <a:t>nyálmirigyek</a:t>
            </a:r>
            <a:r>
              <a:rPr lang="en-US" dirty="0"/>
              <a:t> </a:t>
            </a:r>
            <a:r>
              <a:rPr lang="en-US" dirty="0" err="1"/>
              <a:t>duzzanat</a:t>
            </a:r>
            <a:r>
              <a:rPr lang="en-US" dirty="0"/>
              <a:t>)</a:t>
            </a:r>
          </a:p>
          <a:p>
            <a:r>
              <a:rPr lang="en-US" dirty="0"/>
              <a:t>Gingivitis, </a:t>
            </a:r>
            <a:r>
              <a:rPr lang="en-US" dirty="0" err="1"/>
              <a:t>parodontitis</a:t>
            </a:r>
            <a:endParaRPr lang="en-US" dirty="0"/>
          </a:p>
          <a:p>
            <a:r>
              <a:rPr lang="en-US" dirty="0" err="1"/>
              <a:t>ínyviszketés</a:t>
            </a:r>
            <a:endParaRPr lang="en-US" dirty="0"/>
          </a:p>
        </p:txBody>
      </p:sp>
      <p:pic>
        <p:nvPicPr>
          <p:cNvPr id="5" name="Kép 4" descr="A képen étel, beltéri, tányér, asztal látható&#10;&#10;Automatikusan generált leírás">
            <a:extLst>
              <a:ext uri="{FF2B5EF4-FFF2-40B4-BE49-F238E27FC236}">
                <a16:creationId xmlns:a16="http://schemas.microsoft.com/office/drawing/2014/main" id="{96577C0F-0431-1345-AF1F-FA3C99555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137" y="4534640"/>
            <a:ext cx="4313368" cy="23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44181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/>
          </p:cNvSpPr>
          <p:nvPr>
            <p:ph type="title"/>
          </p:nvPr>
        </p:nvSpPr>
        <p:spPr>
          <a:xfrm>
            <a:off x="750094" y="116086"/>
            <a:ext cx="7358063" cy="1196578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r>
              <a:rPr lang="en-US" sz="2500" b="1" u="sng" dirty="0" err="1">
                <a:solidFill>
                  <a:srgbClr val="800000"/>
                </a:solidFill>
              </a:rPr>
              <a:t>Nem</a:t>
            </a:r>
            <a:r>
              <a:rPr lang="en-US" sz="2500" b="1" u="sng" dirty="0">
                <a:solidFill>
                  <a:srgbClr val="800000"/>
                </a:solidFill>
              </a:rPr>
              <a:t> </a:t>
            </a:r>
            <a:r>
              <a:rPr lang="en-US" sz="2500" b="1" u="sng" dirty="0" err="1">
                <a:solidFill>
                  <a:srgbClr val="800000"/>
                </a:solidFill>
              </a:rPr>
              <a:t>Plakk</a:t>
            </a:r>
            <a:r>
              <a:rPr lang="en-US" sz="2500" b="1" u="sng" dirty="0">
                <a:solidFill>
                  <a:srgbClr val="800000"/>
                </a:solidFill>
              </a:rPr>
              <a:t> </a:t>
            </a:r>
            <a:r>
              <a:rPr lang="en-US" sz="2500" b="1" u="sng" dirty="0" err="1">
                <a:solidFill>
                  <a:srgbClr val="800000"/>
                </a:solidFill>
              </a:rPr>
              <a:t>okozta</a:t>
            </a:r>
            <a:r>
              <a:rPr lang="en-US" sz="2500" b="1" u="sng" dirty="0">
                <a:solidFill>
                  <a:srgbClr val="800000"/>
                </a:solidFill>
              </a:rPr>
              <a:t> gingivitis</a:t>
            </a:r>
            <a:endParaRPr sz="2500" dirty="0"/>
          </a:p>
        </p:txBody>
      </p:sp>
      <p:sp>
        <p:nvSpPr>
          <p:cNvPr id="307" name="Shape 307"/>
          <p:cNvSpPr>
            <a:spLocks noGrp="1"/>
          </p:cNvSpPr>
          <p:nvPr>
            <p:ph type="body" idx="1"/>
          </p:nvPr>
        </p:nvSpPr>
        <p:spPr>
          <a:xfrm>
            <a:off x="410764" y="1723292"/>
            <a:ext cx="8147081" cy="4736123"/>
          </a:xfrm>
          <a:prstGeom prst="rect">
            <a:avLst/>
          </a:prstGeom>
        </p:spPr>
        <p:txBody>
          <a:bodyPr/>
          <a:lstStyle/>
          <a:p>
            <a:pPr marL="0" marR="321457" indent="0" algn="just" defTabSz="321457">
              <a:spcBef>
                <a:spcPts val="703"/>
              </a:spcBef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500" dirty="0"/>
              <a:t> </a:t>
            </a:r>
            <a:r>
              <a:rPr lang="hu-HU" sz="2500" b="1" dirty="0"/>
              <a:t>Ak</a:t>
            </a:r>
            <a:r>
              <a:rPr sz="2500" b="1" dirty="0"/>
              <a:t>ut specifikus </a:t>
            </a:r>
            <a:r>
              <a:rPr sz="2500" b="1" dirty="0">
                <a:solidFill>
                  <a:srgbClr val="5C0700"/>
                </a:solidFill>
              </a:rPr>
              <a:t>(nem dentalis plakk okozza): </a:t>
            </a:r>
            <a:endParaRPr sz="2500" dirty="0"/>
          </a:p>
          <a:p>
            <a:pPr marL="361639" marR="321457" indent="-361639" algn="just">
              <a:buFont typeface="+mj-lt"/>
              <a:buAutoNum type="arabicPeriod"/>
              <a:defRPr sz="3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 b="1" dirty="0">
                <a:solidFill>
                  <a:srgbClr val="000090"/>
                </a:solidFill>
              </a:rPr>
              <a:t>Gingivitis ulcerosa </a:t>
            </a:r>
            <a:r>
              <a:rPr sz="2400" dirty="0"/>
              <a:t>(Acut necrotisaló ulcerativ gingivitis - ANUG) - fusospirochaeta baktérium (Fusobacterium nucleatum, esetleg Bacteroides melaninogenicus, Borrelia ) </a:t>
            </a:r>
          </a:p>
          <a:p>
            <a:pPr marL="522368" marR="321457" indent="-522368" algn="just">
              <a:buFont typeface="+mj-lt"/>
              <a:buAutoNum type="arabicPeriod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 dirty="0"/>
              <a:t>Gingivostomatitis herpetica - vírus</a:t>
            </a:r>
          </a:p>
          <a:p>
            <a:pPr marL="522368" marR="321457" indent="-522368" algn="just">
              <a:buFont typeface="+mj-lt"/>
              <a:buAutoNum type="arabicPeriod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 dirty="0"/>
              <a:t>Coccalis gingivitis </a:t>
            </a:r>
            <a:r>
              <a:rPr lang="mr-IN" sz="2400" dirty="0"/>
              <a:t>–</a:t>
            </a:r>
            <a:r>
              <a:rPr sz="2400" dirty="0"/>
              <a:t> streptococcus</a:t>
            </a:r>
            <a:endParaRPr lang="hu-HU" sz="2400" dirty="0"/>
          </a:p>
          <a:p>
            <a:pPr marL="522368" marR="321457" indent="-522368" algn="just">
              <a:buFont typeface="+mj-lt"/>
              <a:buAutoNum type="arabicPeriod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hu-HU" sz="2400" dirty="0"/>
              <a:t>Specifikus gombás ínygyulladás </a:t>
            </a:r>
            <a:r>
              <a:rPr lang="mr-IN" sz="2400" dirty="0"/>
              <a:t>–</a:t>
            </a:r>
            <a:r>
              <a:rPr lang="hu-HU" sz="2400" dirty="0"/>
              <a:t> Candida albicans</a:t>
            </a:r>
            <a:endParaRPr sz="2400" dirty="0"/>
          </a:p>
          <a:p>
            <a:pPr marL="0" marR="321457" indent="0" algn="just">
              <a:lnSpc>
                <a:spcPct val="115000"/>
              </a:lnSpc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500" dirty="0"/>
          </a:p>
        </p:txBody>
      </p:sp>
    </p:spTree>
    <p:extLst>
      <p:ext uri="{BB962C8B-B14F-4D97-AF65-F5344CB8AC3E}">
        <p14:creationId xmlns:p14="http://schemas.microsoft.com/office/powerpoint/2010/main" val="409422857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3144"/>
                </a:solidFill>
              </a:rPr>
              <a:t>Traumás</a:t>
            </a:r>
            <a:r>
              <a:rPr lang="en-US" dirty="0">
                <a:solidFill>
                  <a:srgbClr val="003144"/>
                </a:solidFill>
              </a:rPr>
              <a:t> </a:t>
            </a:r>
            <a:r>
              <a:rPr lang="en-US" dirty="0" err="1">
                <a:solidFill>
                  <a:srgbClr val="003144"/>
                </a:solidFill>
              </a:rPr>
              <a:t>fekély</a:t>
            </a:r>
            <a:endParaRPr lang="en-US" dirty="0">
              <a:solidFill>
                <a:srgbClr val="00314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2969" y="2089547"/>
            <a:ext cx="7358063" cy="429967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Oka: </a:t>
            </a:r>
            <a:r>
              <a:rPr lang="en-US" dirty="0" err="1"/>
              <a:t>egyszeri</a:t>
            </a:r>
            <a:r>
              <a:rPr lang="en-US" dirty="0"/>
              <a:t> </a:t>
            </a:r>
            <a:r>
              <a:rPr lang="en-US" dirty="0" err="1"/>
              <a:t>sérülés</a:t>
            </a:r>
            <a:r>
              <a:rPr lang="en-US" dirty="0"/>
              <a:t> (</a:t>
            </a:r>
            <a:r>
              <a:rPr lang="en-US" dirty="0" err="1"/>
              <a:t>verekedés</a:t>
            </a:r>
            <a:r>
              <a:rPr lang="en-US" dirty="0"/>
              <a:t>, sport, </a:t>
            </a:r>
            <a:r>
              <a:rPr lang="en-US" dirty="0" err="1"/>
              <a:t>epilepsia</a:t>
            </a:r>
            <a:r>
              <a:rPr lang="en-US" dirty="0"/>
              <a:t>, </a:t>
            </a:r>
            <a:r>
              <a:rPr lang="en-US" dirty="0" err="1"/>
              <a:t>csont</a:t>
            </a:r>
            <a:r>
              <a:rPr lang="en-US" dirty="0"/>
              <a:t>, </a:t>
            </a:r>
            <a:r>
              <a:rPr lang="en-US" dirty="0" err="1"/>
              <a:t>éles</a:t>
            </a:r>
            <a:r>
              <a:rPr lang="en-US" dirty="0"/>
              <a:t> </a:t>
            </a:r>
            <a:r>
              <a:rPr lang="en-US" dirty="0" err="1"/>
              <a:t>letört</a:t>
            </a:r>
            <a:r>
              <a:rPr lang="en-US" dirty="0"/>
              <a:t> fog)</a:t>
            </a:r>
          </a:p>
          <a:p>
            <a:pPr marL="0" indent="0">
              <a:buNone/>
            </a:pP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érintett</a:t>
            </a:r>
            <a:r>
              <a:rPr lang="en-US" dirty="0"/>
              <a:t> </a:t>
            </a:r>
            <a:r>
              <a:rPr lang="en-US" dirty="0" err="1"/>
              <a:t>nyálkahártyán</a:t>
            </a:r>
            <a:r>
              <a:rPr lang="en-US" dirty="0"/>
              <a:t> </a:t>
            </a:r>
            <a:r>
              <a:rPr lang="en-US" dirty="0" err="1"/>
              <a:t>különböző</a:t>
            </a:r>
            <a:r>
              <a:rPr lang="en-US" dirty="0"/>
              <a:t> </a:t>
            </a:r>
            <a:r>
              <a:rPr lang="en-US" dirty="0" err="1"/>
              <a:t>átmérőjű</a:t>
            </a:r>
            <a:r>
              <a:rPr lang="en-US" dirty="0"/>
              <a:t> </a:t>
            </a:r>
            <a:r>
              <a:rPr lang="en-US" dirty="0" err="1"/>
              <a:t>sárgásfehér</a:t>
            </a:r>
            <a:r>
              <a:rPr lang="en-US" dirty="0"/>
              <a:t>, </a:t>
            </a:r>
            <a:r>
              <a:rPr lang="en-US" dirty="0" err="1"/>
              <a:t>fibrines</a:t>
            </a:r>
            <a:r>
              <a:rPr lang="en-US" dirty="0"/>
              <a:t>, </a:t>
            </a:r>
            <a:r>
              <a:rPr lang="en-US" dirty="0" err="1"/>
              <a:t>álhártyával</a:t>
            </a:r>
            <a:r>
              <a:rPr lang="en-US" dirty="0"/>
              <a:t> </a:t>
            </a:r>
            <a:r>
              <a:rPr lang="en-US" dirty="0" err="1"/>
              <a:t>fedett</a:t>
            </a:r>
            <a:r>
              <a:rPr lang="en-US" dirty="0"/>
              <a:t>, </a:t>
            </a:r>
            <a:r>
              <a:rPr lang="en-US" dirty="0" err="1"/>
              <a:t>fájdalmas</a:t>
            </a:r>
            <a:r>
              <a:rPr lang="en-US" dirty="0"/>
              <a:t>, </a:t>
            </a:r>
            <a:r>
              <a:rPr lang="en-US" dirty="0" err="1"/>
              <a:t>puha</a:t>
            </a:r>
            <a:r>
              <a:rPr lang="en-US" dirty="0"/>
              <a:t> </a:t>
            </a:r>
            <a:r>
              <a:rPr lang="en-US" dirty="0" err="1"/>
              <a:t>tapintatú</a:t>
            </a:r>
            <a:r>
              <a:rPr lang="en-US" dirty="0"/>
              <a:t> </a:t>
            </a:r>
            <a:r>
              <a:rPr lang="en-US" dirty="0" err="1"/>
              <a:t>elváltozás</a:t>
            </a:r>
            <a:r>
              <a:rPr lang="en-US" dirty="0"/>
              <a:t>. </a:t>
            </a:r>
            <a:r>
              <a:rPr lang="en-US" dirty="0" err="1"/>
              <a:t>Körülötte</a:t>
            </a:r>
            <a:r>
              <a:rPr lang="en-US" dirty="0"/>
              <a:t> </a:t>
            </a:r>
            <a:r>
              <a:rPr lang="en-US" dirty="0" err="1"/>
              <a:t>erythemás</a:t>
            </a:r>
            <a:r>
              <a:rPr lang="en-US" dirty="0"/>
              <a:t> </a:t>
            </a:r>
            <a:r>
              <a:rPr lang="en-US" dirty="0" err="1"/>
              <a:t>udvar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6-10 nap </a:t>
            </a:r>
            <a:r>
              <a:rPr lang="en-US" dirty="0" err="1"/>
              <a:t>után</a:t>
            </a:r>
            <a:r>
              <a:rPr lang="en-US" dirty="0"/>
              <a:t> </a:t>
            </a:r>
            <a:r>
              <a:rPr lang="en-US" dirty="0" err="1"/>
              <a:t>spontán</a:t>
            </a:r>
            <a:r>
              <a:rPr lang="en-US" dirty="0"/>
              <a:t> </a:t>
            </a:r>
            <a:r>
              <a:rPr lang="en-US" dirty="0" err="1"/>
              <a:t>gyógyul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Differenciáldg</a:t>
            </a:r>
            <a:r>
              <a:rPr lang="en-US" dirty="0"/>
              <a:t>: </a:t>
            </a:r>
            <a:r>
              <a:rPr lang="en-US" dirty="0" err="1"/>
              <a:t>specifikus</a:t>
            </a:r>
            <a:r>
              <a:rPr lang="en-US" dirty="0"/>
              <a:t> </a:t>
            </a:r>
            <a:r>
              <a:rPr lang="en-US" dirty="0" err="1"/>
              <a:t>fekélyek</a:t>
            </a:r>
            <a:r>
              <a:rPr lang="en-US" dirty="0"/>
              <a:t> (TBC, </a:t>
            </a:r>
            <a:r>
              <a:rPr lang="en-US" dirty="0" err="1"/>
              <a:t>lues</a:t>
            </a:r>
            <a:r>
              <a:rPr lang="en-US" dirty="0"/>
              <a:t>) </a:t>
            </a:r>
            <a:r>
              <a:rPr lang="en-US" dirty="0" err="1"/>
              <a:t>aphta</a:t>
            </a:r>
            <a:endParaRPr lang="en-US" dirty="0"/>
          </a:p>
        </p:txBody>
      </p:sp>
      <p:pic>
        <p:nvPicPr>
          <p:cNvPr id="4" name="Picture 3" descr="Képernyőfotó 2020-03-08 - 19.40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14" y="1830586"/>
            <a:ext cx="6043586" cy="360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579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marR="457200">
              <a:spcBef>
                <a:spcPts val="3200"/>
              </a:spcBef>
              <a:defRPr sz="3600" b="1">
                <a:solidFill>
                  <a:srgbClr val="263E0F"/>
                </a:solidFill>
              </a:defRPr>
            </a:lvl1pPr>
          </a:lstStyle>
          <a:p>
            <a:r>
              <a:rPr lang="hu-HU" dirty="0">
                <a:solidFill>
                  <a:srgbClr val="000090"/>
                </a:solidFill>
              </a:rPr>
              <a:t>1. </a:t>
            </a:r>
            <a:r>
              <a:rPr dirty="0">
                <a:solidFill>
                  <a:srgbClr val="000090"/>
                </a:solidFill>
              </a:rPr>
              <a:t>Gingivitis ulcerosa (Acut necrotisaló ulcerativ gingivitis</a:t>
            </a:r>
            <a:r>
              <a:rPr lang="hu-HU" dirty="0">
                <a:solidFill>
                  <a:srgbClr val="000090"/>
                </a:solidFill>
              </a:rPr>
              <a:t>/parodontitis</a:t>
            </a:r>
            <a:r>
              <a:rPr dirty="0">
                <a:solidFill>
                  <a:srgbClr val="000090"/>
                </a:solidFill>
              </a:rPr>
              <a:t> </a:t>
            </a:r>
            <a:r>
              <a:rPr lang="mr-IN" dirty="0">
                <a:solidFill>
                  <a:srgbClr val="000090"/>
                </a:solidFill>
              </a:rPr>
              <a:t>–</a:t>
            </a:r>
            <a:r>
              <a:rPr dirty="0">
                <a:solidFill>
                  <a:srgbClr val="000090"/>
                </a:solidFill>
              </a:rPr>
              <a:t> ANUG</a:t>
            </a:r>
            <a:r>
              <a:rPr lang="hu-HU" dirty="0">
                <a:solidFill>
                  <a:srgbClr val="000090"/>
                </a:solidFill>
              </a:rPr>
              <a:t>/ANUP</a:t>
            </a:r>
            <a:r>
              <a:rPr dirty="0">
                <a:solidFill>
                  <a:srgbClr val="000090"/>
                </a:solidFill>
              </a:rPr>
              <a:t>)</a:t>
            </a:r>
          </a:p>
        </p:txBody>
      </p:sp>
      <p:sp>
        <p:nvSpPr>
          <p:cNvPr id="310" name="Shape 310"/>
          <p:cNvSpPr>
            <a:spLocks noGrp="1"/>
          </p:cNvSpPr>
          <p:nvPr>
            <p:ph type="body" idx="1"/>
          </p:nvPr>
        </p:nvSpPr>
        <p:spPr>
          <a:xfrm>
            <a:off x="601014" y="1872342"/>
            <a:ext cx="7650017" cy="4378203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marR="321457" indent="0" algn="just"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hu-HU" dirty="0"/>
              <a:t>A két betegség ugyanazon kórfolyamat két különböző stádiuma</a:t>
            </a:r>
          </a:p>
          <a:p>
            <a:pPr marL="0" marR="321457" indent="0" algn="just"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Oka: </a:t>
            </a:r>
            <a:r>
              <a:rPr dirty="0">
                <a:latin typeface="+mn-lt"/>
                <a:ea typeface="+mn-ea"/>
                <a:cs typeface="+mn-cs"/>
                <a:sym typeface="Georgia"/>
              </a:rPr>
              <a:t>Gram-negatív anaerob baktériumok (fusospirochaetak, veillonellák, borelliák)</a:t>
            </a:r>
          </a:p>
          <a:p>
            <a:pPr marL="0" marR="321457" indent="0" algn="just"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Kiterjedése szerint: </a:t>
            </a:r>
          </a:p>
          <a:p>
            <a:pPr marL="0" marR="321457" lvl="1" indent="267881" algn="just"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 localizált (egy fog vagy fogcsoport)</a:t>
            </a:r>
          </a:p>
          <a:p>
            <a:pPr marL="0" marR="321457" lvl="1" indent="267881" algn="just"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 generalizált (egész fogazatot érintő)</a:t>
            </a:r>
          </a:p>
          <a:p>
            <a:pPr marL="0" marR="321457" lvl="1" indent="267881" algn="ctr"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 betegség nem megfelelő kezelés esetén kiújul      “chronicus vagy recurrens”forma</a:t>
            </a:r>
          </a:p>
        </p:txBody>
      </p:sp>
      <p:sp>
        <p:nvSpPr>
          <p:cNvPr id="311" name="Shape 311"/>
          <p:cNvSpPr/>
          <p:nvPr/>
        </p:nvSpPr>
        <p:spPr>
          <a:xfrm flipH="1" flipV="1">
            <a:off x="1906279" y="5640390"/>
            <a:ext cx="604080" cy="7847"/>
          </a:xfrm>
          <a:prstGeom prst="line">
            <a:avLst/>
          </a:prstGeom>
          <a:ln w="38100">
            <a:solidFill>
              <a:srgbClr val="FFFFFF">
                <a:alpha val="70300"/>
              </a:srgbClr>
            </a:solidFill>
            <a:prstDash val="sysDot"/>
            <a:miter lim="400000"/>
            <a:headEnd type="stealth"/>
          </a:ln>
        </p:spPr>
        <p:txBody>
          <a:bodyPr lIns="35717" tIns="35717" rIns="35717" bIns="35717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2" name="Picture 1" descr="2011-0032_magy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270" y="3451978"/>
            <a:ext cx="4919730" cy="325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0457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/>
          </p:cNvSpPr>
          <p:nvPr>
            <p:ph type="title"/>
          </p:nvPr>
        </p:nvSpPr>
        <p:spPr>
          <a:xfrm>
            <a:off x="285751" y="178594"/>
            <a:ext cx="6042478" cy="1000125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6400"/>
            </a:lvl1pPr>
          </a:lstStyle>
          <a:p>
            <a:r>
              <a:rPr dirty="0" err="1">
                <a:solidFill>
                  <a:schemeClr val="tx1"/>
                </a:solidFill>
              </a:rPr>
              <a:t>Klinikai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kép</a:t>
            </a:r>
            <a:r>
              <a:rPr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15" name="Shape 315"/>
          <p:cNvSpPr>
            <a:spLocks noGrp="1"/>
          </p:cNvSpPr>
          <p:nvPr>
            <p:ph type="body" idx="1"/>
          </p:nvPr>
        </p:nvSpPr>
        <p:spPr>
          <a:xfrm>
            <a:off x="285750" y="1407886"/>
            <a:ext cx="8670727" cy="5521551"/>
          </a:xfrm>
          <a:prstGeom prst="rect">
            <a:avLst/>
          </a:prstGeom>
        </p:spPr>
        <p:txBody>
          <a:bodyPr/>
          <a:lstStyle/>
          <a:p>
            <a:pPr marL="0" marR="128582" indent="0" defTabSz="321457">
              <a:spcBef>
                <a:spcPts val="0"/>
              </a:spcBef>
              <a:buNone/>
              <a:defRPr sz="1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642915" marR="128582" indent="-160729" defTabSz="321457">
              <a:lnSpc>
                <a:spcPct val="140000"/>
              </a:lnSpc>
              <a:spcBef>
                <a:spcPts val="0"/>
              </a:spcBef>
              <a:buNone/>
              <a:tabLst>
                <a:tab pos="642915" algn="l"/>
              </a:tabLst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hu-HU" sz="2200" dirty="0"/>
              <a:t>N</a:t>
            </a:r>
            <a:r>
              <a:rPr sz="2200" dirty="0"/>
              <a:t>ekrózis  és ulceratio az interdentalis papillák csúcsán kezdődik</a:t>
            </a:r>
          </a:p>
          <a:p>
            <a:pPr marL="642915" marR="128582" indent="-160729" defTabSz="321457">
              <a:lnSpc>
                <a:spcPct val="140000"/>
              </a:lnSpc>
              <a:spcBef>
                <a:spcPts val="0"/>
              </a:spcBef>
              <a:buNone/>
              <a:tabLst>
                <a:tab pos="642915" algn="l"/>
              </a:tabLst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200" dirty="0"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sz="2200" dirty="0"/>
              <a:t>vérzés</a:t>
            </a:r>
          </a:p>
          <a:p>
            <a:pPr marL="642915" marR="128582" indent="-160729" defTabSz="321457">
              <a:lnSpc>
                <a:spcPct val="140000"/>
              </a:lnSpc>
              <a:spcBef>
                <a:spcPts val="0"/>
              </a:spcBef>
              <a:buNone/>
              <a:tabLst>
                <a:tab pos="642915" algn="l"/>
              </a:tabLst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200" dirty="0"/>
              <a:t>rossz szájszag (foetor ex ore)</a:t>
            </a:r>
          </a:p>
          <a:p>
            <a:pPr marL="642915" marR="128582" indent="-160729" defTabSz="321457">
              <a:lnSpc>
                <a:spcPct val="140000"/>
              </a:lnSpc>
              <a:spcBef>
                <a:spcPts val="0"/>
              </a:spcBef>
              <a:buNone/>
              <a:tabLst>
                <a:tab pos="642915" algn="l"/>
              </a:tabLst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200" dirty="0"/>
              <a:t>fokozott nyálelválasztás</a:t>
            </a:r>
          </a:p>
          <a:p>
            <a:pPr marL="642915" marR="128582" indent="-160729" defTabSz="321457">
              <a:lnSpc>
                <a:spcPct val="140000"/>
              </a:lnSpc>
              <a:spcBef>
                <a:spcPts val="0"/>
              </a:spcBef>
              <a:buNone/>
              <a:tabLst>
                <a:tab pos="642915" algn="l"/>
              </a:tabLst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200" dirty="0"/>
              <a:t>szürkés-sárga álhártya a fekélyeken, körülötte vörös (erythemás) szegély</a:t>
            </a:r>
          </a:p>
          <a:p>
            <a:pPr marL="642915" marR="128582" indent="-160729" defTabSz="321457">
              <a:lnSpc>
                <a:spcPct val="140000"/>
              </a:lnSpc>
              <a:spcBef>
                <a:spcPts val="0"/>
              </a:spcBef>
              <a:buNone/>
              <a:tabLst>
                <a:tab pos="642915" algn="l"/>
              </a:tabLst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200" dirty="0"/>
              <a:t> a papillák mellett a gingiva marginalis is érintett, inkább labialis mint oralis felszínen</a:t>
            </a:r>
          </a:p>
          <a:p>
            <a:pPr marL="642915" marR="128582" indent="-160729" defTabSz="321457">
              <a:lnSpc>
                <a:spcPct val="140000"/>
              </a:lnSpc>
              <a:spcBef>
                <a:spcPts val="0"/>
              </a:spcBef>
              <a:buNone/>
              <a:tabLst>
                <a:tab pos="642915" algn="l"/>
              </a:tabLst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200" dirty="0"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sz="2200" dirty="0"/>
              <a:t>a papilla vízszintesen lecsapott (egyenes lesz)</a:t>
            </a:r>
          </a:p>
        </p:txBody>
      </p:sp>
      <p:pic>
        <p:nvPicPr>
          <p:cNvPr id="316" name="severe_gingivit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626" y="178594"/>
            <a:ext cx="2250281" cy="1568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Képernyőfotó 2020-03-08 - 22.52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540" y="5929298"/>
            <a:ext cx="2496900" cy="821276"/>
          </a:xfrm>
          <a:prstGeom prst="rect">
            <a:avLst/>
          </a:prstGeom>
        </p:spPr>
      </p:pic>
      <p:pic>
        <p:nvPicPr>
          <p:cNvPr id="3" name="Picture 2" descr="Képernyőfotó 2020-03-08 - 22.53.3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222" y="2123027"/>
            <a:ext cx="2250280" cy="134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94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p14="http://schemas.microsoft.com/office/powerpoint/2010/main" Requires="p14">
      <p:transition spd="slow">
        <p14:prism dir="d"/>
      </p:transition>
    </mc:Choice>
    <mc:Fallback xmlns="" xmlns:p14="http://schemas.microsoft.com/office/powerpoint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/>
          </p:cNvSpPr>
          <p:nvPr>
            <p:ph type="title"/>
          </p:nvPr>
        </p:nvSpPr>
        <p:spPr>
          <a:xfrm>
            <a:off x="892969" y="178594"/>
            <a:ext cx="7358063" cy="1178719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t>Elhanyagolt esetben:</a:t>
            </a:r>
          </a:p>
        </p:txBody>
      </p:sp>
      <p:sp>
        <p:nvSpPr>
          <p:cNvPr id="319" name="Shape 319"/>
          <p:cNvSpPr>
            <a:spLocks noGrp="1"/>
          </p:cNvSpPr>
          <p:nvPr>
            <p:ph type="body" idx="1"/>
          </p:nvPr>
        </p:nvSpPr>
        <p:spPr>
          <a:xfrm>
            <a:off x="892969" y="1357313"/>
            <a:ext cx="7358063" cy="5203144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482186" marR="128582" indent="0" defTabSz="321457">
              <a:lnSpc>
                <a:spcPct val="140000"/>
              </a:lnSpc>
              <a:spcBef>
                <a:spcPts val="0"/>
              </a:spcBef>
              <a:buSzPct val="100000"/>
              <a:buBlip>
                <a:blip r:embed="rId2"/>
              </a:buBlip>
              <a:tabLst>
                <a:tab pos="642915" algn="l"/>
              </a:tabLst>
              <a:defRPr sz="3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</a:t>
            </a:r>
            <a:r>
              <a:rPr dirty="0" err="1"/>
              <a:t>enyhe</a:t>
            </a:r>
            <a:r>
              <a:rPr dirty="0"/>
              <a:t> </a:t>
            </a:r>
            <a:r>
              <a:rPr dirty="0" err="1"/>
              <a:t>láz</a:t>
            </a:r>
            <a:r>
              <a:rPr dirty="0"/>
              <a:t>, </a:t>
            </a:r>
            <a:r>
              <a:rPr dirty="0" err="1"/>
              <a:t>rossz</a:t>
            </a:r>
            <a:r>
              <a:rPr dirty="0"/>
              <a:t> </a:t>
            </a:r>
            <a:r>
              <a:rPr dirty="0" err="1"/>
              <a:t>közérzet</a:t>
            </a:r>
            <a:r>
              <a:rPr dirty="0"/>
              <a:t>, </a:t>
            </a:r>
          </a:p>
          <a:p>
            <a:pPr marL="482186" marR="128582" indent="0" defTabSz="321457">
              <a:lnSpc>
                <a:spcPct val="140000"/>
              </a:lnSpc>
              <a:spcBef>
                <a:spcPts val="0"/>
              </a:spcBef>
              <a:buSzPct val="100000"/>
              <a:buBlip>
                <a:blip r:embed="rId2"/>
              </a:buBlip>
              <a:tabLst>
                <a:tab pos="642915" algn="l"/>
              </a:tabLst>
              <a:defRPr sz="3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</a:t>
            </a:r>
            <a:r>
              <a:rPr dirty="0" err="1"/>
              <a:t>fájdalom</a:t>
            </a:r>
            <a:r>
              <a:rPr dirty="0"/>
              <a:t>, </a:t>
            </a:r>
            <a:r>
              <a:rPr dirty="0" err="1"/>
              <a:t>submandibularis</a:t>
            </a:r>
            <a:r>
              <a:rPr dirty="0"/>
              <a:t> </a:t>
            </a:r>
            <a:r>
              <a:rPr dirty="0" err="1"/>
              <a:t>nyirokcsomó</a:t>
            </a:r>
            <a:r>
              <a:rPr dirty="0"/>
              <a:t> </a:t>
            </a:r>
            <a:r>
              <a:rPr dirty="0" err="1"/>
              <a:t>duzzanat</a:t>
            </a:r>
            <a:endParaRPr dirty="0"/>
          </a:p>
          <a:p>
            <a:pPr marL="482186" marR="128582" indent="0" defTabSz="321457">
              <a:lnSpc>
                <a:spcPct val="140000"/>
              </a:lnSpc>
              <a:spcBef>
                <a:spcPts val="0"/>
              </a:spcBef>
              <a:buSzPct val="100000"/>
              <a:buBlip>
                <a:blip r:embed="rId2"/>
              </a:buBlip>
              <a:tabLst>
                <a:tab pos="642915" algn="l"/>
              </a:tabLst>
              <a:defRPr sz="3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</a:t>
            </a:r>
            <a:r>
              <a:rPr dirty="0" err="1"/>
              <a:t>kontakt</a:t>
            </a:r>
            <a:r>
              <a:rPr dirty="0"/>
              <a:t> </a:t>
            </a:r>
            <a:r>
              <a:rPr dirty="0" err="1"/>
              <a:t>fekélyek</a:t>
            </a:r>
            <a:r>
              <a:rPr dirty="0"/>
              <a:t> </a:t>
            </a:r>
            <a:r>
              <a:rPr dirty="0" err="1"/>
              <a:t>kialakulhatnak</a:t>
            </a:r>
            <a:r>
              <a:rPr dirty="0">
                <a:solidFill>
                  <a:srgbClr val="006288"/>
                </a:solidFill>
                <a:latin typeface="+mn-lt"/>
                <a:ea typeface="+mn-ea"/>
                <a:cs typeface="+mn-cs"/>
                <a:sym typeface="Georgia"/>
              </a:rPr>
              <a:t> </a:t>
            </a:r>
            <a:r>
              <a:rPr dirty="0" err="1">
                <a:solidFill>
                  <a:srgbClr val="006288"/>
                </a:solidFill>
                <a:latin typeface="+mn-lt"/>
                <a:ea typeface="+mn-ea"/>
                <a:cs typeface="+mn-cs"/>
                <a:sym typeface="Georgia"/>
              </a:rPr>
              <a:t>ki</a:t>
            </a:r>
            <a:r>
              <a:rPr dirty="0">
                <a:solidFill>
                  <a:srgbClr val="006288"/>
                </a:solidFill>
                <a:latin typeface="+mn-lt"/>
                <a:ea typeface="+mn-ea"/>
                <a:cs typeface="+mn-cs"/>
                <a:sym typeface="Georgia"/>
              </a:rPr>
              <a:t> a </a:t>
            </a:r>
            <a:r>
              <a:rPr dirty="0" err="1">
                <a:solidFill>
                  <a:srgbClr val="006288"/>
                </a:solidFill>
                <a:latin typeface="+mn-lt"/>
                <a:ea typeface="+mn-ea"/>
                <a:cs typeface="+mn-cs"/>
                <a:sym typeface="Georgia"/>
              </a:rPr>
              <a:t>nyelven</a:t>
            </a:r>
            <a:r>
              <a:rPr dirty="0">
                <a:solidFill>
                  <a:srgbClr val="006288"/>
                </a:solidFill>
                <a:latin typeface="+mn-lt"/>
                <a:ea typeface="+mn-ea"/>
                <a:cs typeface="+mn-cs"/>
                <a:sym typeface="Georgia"/>
              </a:rPr>
              <a:t>, </a:t>
            </a:r>
            <a:r>
              <a:rPr dirty="0" err="1">
                <a:solidFill>
                  <a:srgbClr val="006288"/>
                </a:solidFill>
                <a:latin typeface="+mn-lt"/>
                <a:ea typeface="+mn-ea"/>
                <a:cs typeface="+mn-cs"/>
                <a:sym typeface="Georgia"/>
              </a:rPr>
              <a:t>az</a:t>
            </a:r>
            <a:r>
              <a:rPr dirty="0">
                <a:solidFill>
                  <a:srgbClr val="006288"/>
                </a:solidFill>
                <a:latin typeface="+mn-lt"/>
                <a:ea typeface="+mn-ea"/>
                <a:cs typeface="+mn-cs"/>
                <a:sym typeface="Georgia"/>
              </a:rPr>
              <a:t> </a:t>
            </a:r>
            <a:r>
              <a:rPr dirty="0" err="1">
                <a:solidFill>
                  <a:srgbClr val="006288"/>
                </a:solidFill>
                <a:latin typeface="+mn-lt"/>
                <a:ea typeface="+mn-ea"/>
                <a:cs typeface="+mn-cs"/>
                <a:sym typeface="Georgia"/>
              </a:rPr>
              <a:t>orcai</a:t>
            </a:r>
            <a:r>
              <a:rPr dirty="0">
                <a:solidFill>
                  <a:srgbClr val="006288"/>
                </a:solidFill>
                <a:latin typeface="+mn-lt"/>
                <a:ea typeface="+mn-ea"/>
                <a:cs typeface="+mn-cs"/>
                <a:sym typeface="Georgia"/>
              </a:rPr>
              <a:t> </a:t>
            </a:r>
            <a:r>
              <a:rPr dirty="0" err="1">
                <a:solidFill>
                  <a:srgbClr val="006288"/>
                </a:solidFill>
                <a:latin typeface="+mn-lt"/>
                <a:ea typeface="+mn-ea"/>
                <a:cs typeface="+mn-cs"/>
                <a:sym typeface="Georgia"/>
              </a:rPr>
              <a:t>nyálkahártyán</a:t>
            </a:r>
            <a:r>
              <a:rPr dirty="0">
                <a:solidFill>
                  <a:srgbClr val="006288"/>
                </a:solidFill>
                <a:latin typeface="+mn-lt"/>
                <a:ea typeface="+mn-ea"/>
                <a:cs typeface="+mn-cs"/>
                <a:sym typeface="Georgia"/>
              </a:rPr>
              <a:t>.</a:t>
            </a:r>
          </a:p>
          <a:p>
            <a:pPr marL="482186" marR="128582" indent="0" defTabSz="321457">
              <a:lnSpc>
                <a:spcPct val="140000"/>
              </a:lnSpc>
              <a:spcBef>
                <a:spcPts val="0"/>
              </a:spcBef>
              <a:buSzPct val="100000"/>
              <a:buBlip>
                <a:blip r:embed="rId2"/>
              </a:buBlip>
              <a:tabLst>
                <a:tab pos="642915" algn="l"/>
              </a:tabLst>
              <a:defRPr sz="3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</a:t>
            </a:r>
            <a:r>
              <a:rPr dirty="0" err="1"/>
              <a:t>ráterjedhet</a:t>
            </a:r>
            <a:r>
              <a:rPr dirty="0"/>
              <a:t> a </a:t>
            </a:r>
            <a:r>
              <a:rPr dirty="0" err="1"/>
              <a:t>feszes</a:t>
            </a:r>
            <a:r>
              <a:rPr dirty="0"/>
              <a:t> </a:t>
            </a:r>
            <a:r>
              <a:rPr dirty="0" err="1"/>
              <a:t>ínyre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</a:t>
            </a:r>
            <a:r>
              <a:rPr dirty="0" err="1"/>
              <a:t>az</a:t>
            </a:r>
            <a:r>
              <a:rPr dirty="0"/>
              <a:t> </a:t>
            </a:r>
            <a:r>
              <a:rPr dirty="0" err="1"/>
              <a:t>alatta</a:t>
            </a:r>
            <a:r>
              <a:rPr dirty="0"/>
              <a:t> </a:t>
            </a:r>
            <a:r>
              <a:rPr dirty="0" err="1"/>
              <a:t>lévő</a:t>
            </a:r>
            <a:r>
              <a:rPr dirty="0"/>
              <a:t> </a:t>
            </a:r>
            <a:r>
              <a:rPr dirty="0" err="1"/>
              <a:t>processus</a:t>
            </a:r>
            <a:r>
              <a:rPr dirty="0"/>
              <a:t> </a:t>
            </a:r>
            <a:r>
              <a:rPr dirty="0" err="1"/>
              <a:t>alveolarisra</a:t>
            </a:r>
            <a:r>
              <a:rPr dirty="0"/>
              <a:t> (</a:t>
            </a:r>
            <a:r>
              <a:rPr dirty="0" err="1"/>
              <a:t>csontdeformítás</a:t>
            </a:r>
            <a:r>
              <a:rPr dirty="0"/>
              <a:t>, </a:t>
            </a:r>
            <a:r>
              <a:rPr dirty="0" err="1"/>
              <a:t>recessio</a:t>
            </a:r>
            <a:r>
              <a:rPr dirty="0"/>
              <a:t>)</a:t>
            </a:r>
          </a:p>
          <a:p>
            <a:pPr marL="482186" marR="128582" indent="0" defTabSz="321457">
              <a:lnSpc>
                <a:spcPct val="140000"/>
              </a:lnSpc>
              <a:spcBef>
                <a:spcPts val="0"/>
              </a:spcBef>
              <a:buSzPct val="100000"/>
              <a:buBlip>
                <a:blip r:embed="rId2"/>
              </a:buBlip>
              <a:tabLst>
                <a:tab pos="642915" algn="l"/>
              </a:tabLst>
              <a:defRPr sz="3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negatív</a:t>
            </a:r>
            <a:r>
              <a:rPr dirty="0"/>
              <a:t> </a:t>
            </a:r>
            <a:r>
              <a:rPr dirty="0" err="1"/>
              <a:t>kráterképződés</a:t>
            </a:r>
            <a:r>
              <a:rPr dirty="0"/>
              <a:t> </a:t>
            </a:r>
            <a:r>
              <a:rPr dirty="0" err="1"/>
              <a:t>interdentalis</a:t>
            </a:r>
            <a:r>
              <a:rPr dirty="0"/>
              <a:t> </a:t>
            </a:r>
            <a:r>
              <a:rPr dirty="0" err="1"/>
              <a:t>papillákon</a:t>
            </a:r>
            <a:r>
              <a:rPr dirty="0"/>
              <a:t>, a </a:t>
            </a:r>
            <a:r>
              <a:rPr dirty="0" err="1"/>
              <a:t>szövetek</a:t>
            </a:r>
            <a:r>
              <a:rPr dirty="0"/>
              <a:t> </a:t>
            </a:r>
            <a:r>
              <a:rPr dirty="0" err="1"/>
              <a:t>pusztulása</a:t>
            </a:r>
            <a:r>
              <a:rPr dirty="0"/>
              <a:t> </a:t>
            </a:r>
            <a:r>
              <a:rPr dirty="0" err="1"/>
              <a:t>miatt</a:t>
            </a:r>
            <a:endParaRPr dirty="0"/>
          </a:p>
          <a:p>
            <a:pPr marL="505997" indent="-238116">
              <a:defRPr sz="3000"/>
            </a:pPr>
            <a:r>
              <a:rPr dirty="0" err="1"/>
              <a:t>Hosszabb-rövidebb</a:t>
            </a:r>
            <a:r>
              <a:rPr dirty="0"/>
              <a:t> </a:t>
            </a:r>
            <a:r>
              <a:rPr dirty="0" err="1"/>
              <a:t>időközökben</a:t>
            </a:r>
            <a:r>
              <a:rPr dirty="0"/>
              <a:t> </a:t>
            </a:r>
            <a:r>
              <a:rPr dirty="0" err="1"/>
              <a:t>ismétlődhet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21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>
            <a:spLocks noGrp="1"/>
          </p:cNvSpPr>
          <p:nvPr>
            <p:ph type="title"/>
          </p:nvPr>
        </p:nvSpPr>
        <p:spPr>
          <a:xfrm>
            <a:off x="892969" y="178594"/>
            <a:ext cx="7358063" cy="1384102"/>
          </a:xfrm>
          <a:prstGeom prst="rect">
            <a:avLst/>
          </a:prstGeom>
        </p:spPr>
        <p:txBody>
          <a:bodyPr/>
          <a:lstStyle/>
          <a:p>
            <a:r>
              <a:rPr lang="hu-HU" sz="3400" dirty="0">
                <a:solidFill>
                  <a:srgbClr val="800000"/>
                </a:solidFill>
              </a:rPr>
              <a:t>Régen az ANUG: </a:t>
            </a:r>
            <a:r>
              <a:rPr sz="3400" dirty="0">
                <a:solidFill>
                  <a:srgbClr val="800000"/>
                </a:solidFill>
              </a:rPr>
              <a:t>Plaut-Vincent-angina (acut necrotizaló gingivitis)</a:t>
            </a:r>
          </a:p>
        </p:txBody>
      </p:sp>
      <p:sp>
        <p:nvSpPr>
          <p:cNvPr id="353" name="Shape 353"/>
          <p:cNvSpPr>
            <a:spLocks noGrp="1"/>
          </p:cNvSpPr>
          <p:nvPr>
            <p:ph type="body" idx="1"/>
          </p:nvPr>
        </p:nvSpPr>
        <p:spPr>
          <a:xfrm>
            <a:off x="303609" y="1562695"/>
            <a:ext cx="8599289" cy="5036344"/>
          </a:xfrm>
          <a:prstGeom prst="rect">
            <a:avLst/>
          </a:prstGeom>
        </p:spPr>
        <p:txBody>
          <a:bodyPr/>
          <a:lstStyle/>
          <a:p>
            <a:pPr marL="410751" indent="-142870">
              <a:defRPr sz="1800"/>
            </a:pPr>
            <a:r>
              <a:rPr sz="2000" dirty="0">
                <a:solidFill>
                  <a:srgbClr val="000B3E"/>
                </a:solidFill>
                <a:latin typeface="Times New Roman"/>
                <a:ea typeface="Verdana"/>
                <a:cs typeface="Times New Roman"/>
                <a:sym typeface="Verdana"/>
              </a:rPr>
              <a:t>A betegséget az első világháborúban katonákon észlelték</a:t>
            </a:r>
            <a:r>
              <a:rPr lang="hu-HU" sz="2000" dirty="0">
                <a:solidFill>
                  <a:srgbClr val="000B3E"/>
                </a:solidFill>
                <a:latin typeface="Times New Roman"/>
                <a:ea typeface="Verdana"/>
                <a:cs typeface="Times New Roman"/>
                <a:sym typeface="Verdana"/>
              </a:rPr>
              <a:t> (járványszerűen terjedt)</a:t>
            </a:r>
            <a:r>
              <a:rPr sz="2000" dirty="0">
                <a:solidFill>
                  <a:srgbClr val="000B3E"/>
                </a:solidFill>
                <a:latin typeface="Times New Roman"/>
                <a:ea typeface="Verdana"/>
                <a:cs typeface="Times New Roman"/>
                <a:sym typeface="Verdana"/>
              </a:rPr>
              <a:t> először;. </a:t>
            </a:r>
            <a:r>
              <a:rPr lang="hu-HU" sz="2000" dirty="0">
                <a:solidFill>
                  <a:srgbClr val="000B3E"/>
                </a:solidFill>
                <a:latin typeface="Times New Roman"/>
                <a:ea typeface="Verdana"/>
                <a:cs typeface="Times New Roman"/>
                <a:sym typeface="Verdana"/>
              </a:rPr>
              <a:t>Ezért „Lövészárok betegségnek” is hívták</a:t>
            </a:r>
            <a:endParaRPr sz="2000" dirty="0">
              <a:solidFill>
                <a:srgbClr val="000B3E"/>
              </a:solidFill>
              <a:latin typeface="Times New Roman"/>
              <a:ea typeface="Verdana"/>
              <a:cs typeface="Times New Roman"/>
              <a:sym typeface="Verdana"/>
            </a:endParaRPr>
          </a:p>
          <a:p>
            <a:pPr marL="458374" indent="-190493">
              <a:defRPr sz="1800"/>
            </a:pPr>
            <a:r>
              <a:rPr sz="2000" b="1" u="sng" dirty="0">
                <a:solidFill>
                  <a:srgbClr val="831100"/>
                </a:solidFill>
                <a:latin typeface="Times New Roman"/>
                <a:ea typeface="Verdana"/>
                <a:cs typeface="Times New Roman"/>
                <a:sym typeface="Verdana"/>
              </a:rPr>
              <a:t>Klinikai tünetek:</a:t>
            </a:r>
            <a:r>
              <a:rPr sz="2000" dirty="0">
                <a:solidFill>
                  <a:srgbClr val="831100"/>
                </a:solidFill>
                <a:latin typeface="Times New Roman"/>
                <a:ea typeface="Verdana"/>
                <a:cs typeface="Times New Roman"/>
                <a:sym typeface="Verdana"/>
              </a:rPr>
              <a:t> a folyamat az íny széli részén kezdődik, az íny rendkívül fájdalmas, duzzadt, vérbő, gyulladt, esetenként vérezhet. A környéki nyirokcsomók megnagyobbodnak és fájdalmasak. Az elhalt necrotisált ínyszövet helyén fájdalmas, vérzékeny fekélyek alakulnak ki, helyenként szürkés-fehér pseudomembrán fedheti. A folyamat előrehaladtával a betegség továbbterjedhet a száj, az ajkak, az állkapocscsont felé, sőt a szervezetben szóródva szisztémás fertőzést okozhat (sepsis).</a:t>
            </a:r>
            <a:br>
              <a:rPr sz="2000" dirty="0">
                <a:solidFill>
                  <a:srgbClr val="831100"/>
                </a:solidFill>
                <a:latin typeface="Times New Roman"/>
                <a:ea typeface="Verdana"/>
                <a:cs typeface="Times New Roman"/>
                <a:sym typeface="Verdana"/>
              </a:rPr>
            </a:br>
            <a:br>
              <a:rPr sz="2000" dirty="0">
                <a:solidFill>
                  <a:srgbClr val="000B3E"/>
                </a:solidFill>
                <a:latin typeface="Times New Roman"/>
                <a:ea typeface="Verdana"/>
                <a:cs typeface="Times New Roman"/>
                <a:sym typeface="Verdana"/>
              </a:rPr>
            </a:br>
            <a:r>
              <a:rPr lang="en-US" sz="2000" dirty="0">
                <a:solidFill>
                  <a:srgbClr val="1C4C61"/>
                </a:solidFill>
                <a:latin typeface="Times New Roman"/>
                <a:ea typeface="Arial"/>
                <a:cs typeface="Times New Roman"/>
                <a:sym typeface="Arial"/>
              </a:rPr>
              <a:t>A </a:t>
            </a:r>
            <a:r>
              <a:rPr lang="en-US" sz="2000" dirty="0" err="1">
                <a:solidFill>
                  <a:srgbClr val="1C4C61"/>
                </a:solidFill>
                <a:latin typeface="Times New Roman"/>
                <a:ea typeface="Arial"/>
                <a:cs typeface="Times New Roman"/>
                <a:sym typeface="Arial"/>
              </a:rPr>
              <a:t>fekélyek</a:t>
            </a:r>
            <a:r>
              <a:rPr lang="en-US" sz="2000" dirty="0">
                <a:solidFill>
                  <a:srgbClr val="1C4C61"/>
                </a:solidFill>
                <a:latin typeface="Times New Roman"/>
                <a:ea typeface="Arial"/>
                <a:cs typeface="Times New Roman"/>
                <a:sym typeface="Arial"/>
              </a:rPr>
              <a:t> a </a:t>
            </a:r>
            <a:r>
              <a:rPr lang="en-US" sz="2000" dirty="0" err="1">
                <a:solidFill>
                  <a:srgbClr val="1C4C61"/>
                </a:solidFill>
                <a:latin typeface="Times New Roman"/>
                <a:ea typeface="Arial"/>
                <a:cs typeface="Times New Roman"/>
                <a:sym typeface="Arial"/>
              </a:rPr>
              <a:t>tonsillákon</a:t>
            </a:r>
            <a:r>
              <a:rPr lang="en-US" sz="2000" dirty="0">
                <a:solidFill>
                  <a:srgbClr val="1C4C61"/>
                </a:solidFill>
                <a:latin typeface="Times New Roman"/>
                <a:ea typeface="Arial"/>
                <a:cs typeface="Times New Roman"/>
                <a:sym typeface="Arial"/>
              </a:rPr>
              <a:t> </a:t>
            </a:r>
            <a:r>
              <a:rPr lang="en-US" sz="2000" dirty="0" err="1">
                <a:solidFill>
                  <a:srgbClr val="1C4C61"/>
                </a:solidFill>
                <a:latin typeface="Times New Roman"/>
                <a:ea typeface="Arial"/>
                <a:cs typeface="Times New Roman"/>
                <a:sym typeface="Arial"/>
              </a:rPr>
              <a:t>és</a:t>
            </a:r>
            <a:r>
              <a:rPr lang="en-US" sz="2000" dirty="0">
                <a:solidFill>
                  <a:srgbClr val="1C4C61"/>
                </a:solidFill>
                <a:latin typeface="Times New Roman"/>
                <a:ea typeface="Arial"/>
                <a:cs typeface="Times New Roman"/>
                <a:sym typeface="Arial"/>
              </a:rPr>
              <a:t> a </a:t>
            </a:r>
            <a:r>
              <a:rPr lang="en-US" sz="2000" dirty="0" err="1">
                <a:solidFill>
                  <a:srgbClr val="1C4C61"/>
                </a:solidFill>
                <a:latin typeface="Times New Roman"/>
                <a:ea typeface="Arial"/>
                <a:cs typeface="Times New Roman"/>
                <a:sym typeface="Arial"/>
              </a:rPr>
              <a:t>torokban</a:t>
            </a:r>
            <a:r>
              <a:rPr lang="en-US" sz="2000" dirty="0">
                <a:solidFill>
                  <a:srgbClr val="1C4C61"/>
                </a:solidFill>
                <a:latin typeface="Times New Roman"/>
                <a:ea typeface="Arial"/>
                <a:cs typeface="Times New Roman"/>
                <a:sym typeface="Arial"/>
              </a:rPr>
              <a:t> is </a:t>
            </a:r>
            <a:r>
              <a:rPr lang="en-US" sz="2000" dirty="0" err="1">
                <a:solidFill>
                  <a:srgbClr val="1C4C61"/>
                </a:solidFill>
                <a:latin typeface="Times New Roman"/>
                <a:ea typeface="Arial"/>
                <a:cs typeface="Times New Roman"/>
                <a:sym typeface="Arial"/>
              </a:rPr>
              <a:t>kifejlődhetnek</a:t>
            </a:r>
            <a:endParaRPr lang="en-US" sz="2000" dirty="0">
              <a:solidFill>
                <a:srgbClr val="1C4C61"/>
              </a:solidFill>
              <a:latin typeface="Times New Roman"/>
              <a:ea typeface="Arial"/>
              <a:cs typeface="Times New Roman"/>
              <a:sym typeface="Arial"/>
            </a:endParaRPr>
          </a:p>
          <a:p>
            <a:pPr marL="458374" indent="-190493">
              <a:defRPr sz="1800"/>
            </a:pPr>
            <a:endParaRPr sz="700" dirty="0">
              <a:solidFill>
                <a:srgbClr val="000B3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54" name="B36_aafda25f0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788" y="5613131"/>
            <a:ext cx="1428750" cy="9376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B35_c0ee06470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240" y="5634633"/>
            <a:ext cx="1428750" cy="96440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05961139"/>
      </p:ext>
    </p:extLst>
  </p:cSld>
  <p:clrMapOvr>
    <a:masterClrMapping/>
  </p:clrMapOvr>
  <p:transition spd="slow"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/>
          </p:cNvSpPr>
          <p:nvPr>
            <p:ph type="title"/>
          </p:nvPr>
        </p:nvSpPr>
        <p:spPr>
          <a:xfrm>
            <a:off x="892969" y="178594"/>
            <a:ext cx="7358063" cy="143768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4800"/>
            </a:lvl1pPr>
          </a:lstStyle>
          <a:p>
            <a:r>
              <a:rPr lang="hu-HU" dirty="0">
                <a:solidFill>
                  <a:srgbClr val="000090"/>
                </a:solidFill>
              </a:rPr>
              <a:t>2. </a:t>
            </a:r>
            <a:r>
              <a:rPr dirty="0">
                <a:solidFill>
                  <a:srgbClr val="000090"/>
                </a:solidFill>
              </a:rPr>
              <a:t>Gingivostomatisis herpetica</a:t>
            </a:r>
          </a:p>
        </p:txBody>
      </p:sp>
      <p:sp>
        <p:nvSpPr>
          <p:cNvPr id="322" name="Shape 322"/>
          <p:cNvSpPr>
            <a:spLocks noGrp="1"/>
          </p:cNvSpPr>
          <p:nvPr>
            <p:ph type="body" idx="1"/>
          </p:nvPr>
        </p:nvSpPr>
        <p:spPr>
          <a:xfrm>
            <a:off x="892969" y="1930400"/>
            <a:ext cx="7358063" cy="4177506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642915" marR="128582" indent="-160729" defTabSz="321457">
              <a:spcBef>
                <a:spcPts val="0"/>
              </a:spcBef>
              <a:buNone/>
              <a:tabLst>
                <a:tab pos="642915" algn="l"/>
              </a:tabLst>
              <a:defRPr sz="3000">
                <a:solidFill>
                  <a:srgbClr val="5610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u="sng" dirty="0"/>
              <a:t>Oka:</a:t>
            </a:r>
            <a:r>
              <a:rPr b="1" dirty="0"/>
              <a:t>  </a:t>
            </a:r>
            <a:r>
              <a:rPr dirty="0"/>
              <a:t>Herpes simplex vírus</a:t>
            </a:r>
          </a:p>
          <a:p>
            <a:pPr marL="642915" marR="128582" indent="-160729" defTabSz="321457">
              <a:spcBef>
                <a:spcPts val="0"/>
              </a:spcBef>
              <a:buNone/>
              <a:tabLst>
                <a:tab pos="642915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642915" marR="128582" indent="-160729" defTabSz="321457">
              <a:spcBef>
                <a:spcPts val="0"/>
              </a:spcBef>
              <a:buNone/>
              <a:tabLst>
                <a:tab pos="642915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Leggyakrabban 2-6 éves korban (primér fertőzés) - védettség nem alakul ki</a:t>
            </a:r>
          </a:p>
          <a:p>
            <a:pPr marL="642915" marR="128582" indent="-160729" defTabSz="321457">
              <a:spcBef>
                <a:spcPts val="0"/>
              </a:spcBef>
              <a:buNone/>
              <a:tabLst>
                <a:tab pos="642915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Secunder fertőzés a </a:t>
            </a:r>
            <a:r>
              <a:rPr b="1" dirty="0">
                <a:solidFill>
                  <a:srgbClr val="B92D5D"/>
                </a:solidFill>
              </a:rPr>
              <a:t>herpes labialis</a:t>
            </a:r>
            <a:r>
              <a:rPr dirty="0"/>
              <a:t> ismételten kialakulhat</a:t>
            </a:r>
          </a:p>
          <a:p>
            <a:pPr marL="642915" marR="128582" indent="-160729" defTabSz="321457">
              <a:spcBef>
                <a:spcPts val="0"/>
              </a:spcBef>
              <a:buNone/>
              <a:tabLst>
                <a:tab pos="642915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az íny és a szájnyálkahártya területein</a:t>
            </a:r>
          </a:p>
          <a:p>
            <a:pPr marL="642915" marR="128582" indent="-160729" defTabSz="321457">
              <a:spcBef>
                <a:spcPts val="0"/>
              </a:spcBef>
              <a:buNone/>
              <a:tabLst>
                <a:tab pos="642915" algn="l"/>
              </a:tabLst>
              <a:defRPr sz="30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u="none" dirty="0"/>
          </a:p>
          <a:p>
            <a:pPr marL="642915" marR="128582" indent="-160729" defTabSz="321457">
              <a:spcBef>
                <a:spcPts val="0"/>
              </a:spcBef>
              <a:buNone/>
              <a:tabLst>
                <a:tab pos="642915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Incubatios idő: 1 hét</a:t>
            </a:r>
          </a:p>
          <a:p>
            <a:pPr marL="642915" marR="128582" indent="-160729" defTabSz="321457">
              <a:spcBef>
                <a:spcPts val="0"/>
              </a:spcBef>
              <a:buNone/>
              <a:tabLst>
                <a:tab pos="642915" algn="l"/>
              </a:tabLst>
              <a:defRPr sz="3000" b="1" i="1">
                <a:solidFill>
                  <a:srgbClr val="553D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Általános tünetek:</a:t>
            </a:r>
          </a:p>
          <a:p>
            <a:pPr marL="642915" marR="128582" indent="-160729" defTabSz="321457">
              <a:spcBef>
                <a:spcPts val="0"/>
              </a:spcBef>
              <a:buNone/>
              <a:tabLst>
                <a:tab pos="642915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>
                <a:latin typeface="Wingdings"/>
                <a:ea typeface="Wingdings"/>
                <a:cs typeface="Wingdings"/>
                <a:sym typeface="Wingdings"/>
              </a:rPr>
              <a:t>¬	</a:t>
            </a:r>
            <a:r>
              <a:rPr dirty="0"/>
              <a:t>magas láz (39-40°C), rossz közérzet, garat belövelt</a:t>
            </a:r>
          </a:p>
          <a:p>
            <a:pPr marL="642915" marR="128582" indent="-160729" defTabSz="321457">
              <a:spcBef>
                <a:spcPts val="0"/>
              </a:spcBef>
              <a:buNone/>
              <a:tabLst>
                <a:tab pos="642915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>
                <a:latin typeface="Wingdings"/>
                <a:ea typeface="Wingdings"/>
                <a:cs typeface="Wingdings"/>
                <a:sym typeface="Wingdings"/>
              </a:rPr>
              <a:t>¬	</a:t>
            </a:r>
            <a:r>
              <a:rPr dirty="0"/>
              <a:t>hirtelen kezdődik, kifejezett fájdalom</a:t>
            </a:r>
          </a:p>
          <a:p>
            <a:pPr marL="642915" marR="128582" indent="-160729" defTabSz="321457">
              <a:spcBef>
                <a:spcPts val="0"/>
              </a:spcBef>
              <a:buNone/>
              <a:tabLst>
                <a:tab pos="642915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>
                <a:latin typeface="Wingdings"/>
                <a:ea typeface="Wingdings"/>
                <a:cs typeface="Wingdings"/>
                <a:sym typeface="Wingdings"/>
              </a:rPr>
              <a:t>¬	</a:t>
            </a:r>
            <a:r>
              <a:rPr dirty="0"/>
              <a:t>submandibularisan nyirokcsomó duzzanat</a:t>
            </a:r>
          </a:p>
          <a:p>
            <a:pPr marL="642915" marR="128582" indent="-160729" defTabSz="321457">
              <a:spcBef>
                <a:spcPts val="0"/>
              </a:spcBef>
              <a:buNone/>
              <a:tabLst>
                <a:tab pos="642915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>
                <a:latin typeface="Wingdings"/>
                <a:ea typeface="Wingdings"/>
                <a:cs typeface="Wingdings"/>
                <a:sym typeface="Wingdings"/>
              </a:rPr>
              <a:t>¬	</a:t>
            </a:r>
            <a:r>
              <a:rPr dirty="0"/>
              <a:t>étkezés gátolt, kiszáradás veszélye! </a:t>
            </a:r>
          </a:p>
          <a:p>
            <a:pPr marL="642915" marR="128582" indent="-160729" defTabSz="321457">
              <a:spcBef>
                <a:spcPts val="0"/>
              </a:spcBef>
              <a:buNone/>
              <a:tabLst>
                <a:tab pos="642915" algn="l"/>
              </a:tabLst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0" marR="128582" indent="0" defTabSz="321457">
              <a:spcBef>
                <a:spcPts val="0"/>
              </a:spcBef>
              <a:buNone/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642915" marR="128582" indent="-160729" defTabSz="321457">
              <a:spcBef>
                <a:spcPts val="0"/>
              </a:spcBef>
              <a:buNone/>
              <a:tabLst>
                <a:tab pos="642915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642915" marR="128582" indent="-160729" defTabSz="321457">
              <a:spcBef>
                <a:spcPts val="0"/>
              </a:spcBef>
              <a:buNone/>
              <a:tabLst>
                <a:tab pos="642915" algn="l"/>
              </a:tabLst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117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/>
          </p:cNvSpPr>
          <p:nvPr>
            <p:ph type="title"/>
          </p:nvPr>
        </p:nvSpPr>
        <p:spPr>
          <a:xfrm>
            <a:off x="892969" y="178594"/>
            <a:ext cx="7358063" cy="798131"/>
          </a:xfrm>
          <a:prstGeom prst="rect">
            <a:avLst/>
          </a:prstGeom>
        </p:spPr>
        <p:txBody>
          <a:bodyPr/>
          <a:lstStyle>
            <a:lvl1pPr algn="l">
              <a:spcBef>
                <a:spcPts val="3200"/>
              </a:spcBef>
              <a:defRPr sz="3600" b="1" i="1">
                <a:solidFill>
                  <a:srgbClr val="553D00"/>
                </a:solidFill>
                <a:latin typeface="+mn-lt"/>
                <a:ea typeface="+mn-ea"/>
                <a:cs typeface="+mn-cs"/>
                <a:sym typeface="Georgia"/>
              </a:defRPr>
            </a:lvl1pPr>
          </a:lstStyle>
          <a:p>
            <a:r>
              <a:rPr dirty="0"/>
              <a:t>Szájtünetek:</a:t>
            </a:r>
          </a:p>
        </p:txBody>
      </p:sp>
      <p:sp>
        <p:nvSpPr>
          <p:cNvPr id="325" name="Shape 325"/>
          <p:cNvSpPr>
            <a:spLocks noGrp="1"/>
          </p:cNvSpPr>
          <p:nvPr>
            <p:ph type="body" idx="1"/>
          </p:nvPr>
        </p:nvSpPr>
        <p:spPr>
          <a:xfrm>
            <a:off x="446484" y="1553030"/>
            <a:ext cx="5880187" cy="530497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>
              <a:buNone/>
              <a:defRPr b="1" i="1">
                <a:solidFill>
                  <a:srgbClr val="553D00"/>
                </a:solidFill>
              </a:defRPr>
            </a:pPr>
            <a:endParaRPr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82186" marR="128582" indent="0" defTabSz="321457">
              <a:spcBef>
                <a:spcPts val="0"/>
              </a:spcBef>
              <a:buBlip>
                <a:blip r:embed="rId2"/>
              </a:buBlip>
              <a:tabLst>
                <a:tab pos="642915" algn="l"/>
              </a:tabLst>
              <a:defRPr sz="3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az ínygyulladás diffúz, (íny, bucca, nyelv, torok) gyakran van elváltozás az íny mellett, esetleg a bőrön</a:t>
            </a:r>
          </a:p>
          <a:p>
            <a:pPr marL="482186" marR="128582" indent="0" defTabSz="321457">
              <a:spcBef>
                <a:spcPts val="0"/>
              </a:spcBef>
              <a:buBlip>
                <a:blip r:embed="rId2"/>
              </a:buBlip>
              <a:tabLst>
                <a:tab pos="642915" algn="l"/>
              </a:tabLst>
              <a:defRPr sz="3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a marginalis gingiva és a papillák duzzadtak</a:t>
            </a:r>
          </a:p>
          <a:p>
            <a:pPr marL="482186" marR="128582" indent="0" defTabSz="321457">
              <a:spcBef>
                <a:spcPts val="0"/>
              </a:spcBef>
              <a:buBlip>
                <a:blip r:embed="rId2"/>
              </a:buBlip>
              <a:tabLst>
                <a:tab pos="642915" algn="l"/>
              </a:tabLst>
              <a:defRPr sz="3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foetor ex ore</a:t>
            </a:r>
          </a:p>
          <a:p>
            <a:pPr marL="482186" marR="128582" indent="0" defTabSz="321457">
              <a:spcBef>
                <a:spcPts val="0"/>
              </a:spcBef>
              <a:buBlip>
                <a:blip r:embed="rId2"/>
              </a:buBlip>
              <a:tabLst>
                <a:tab pos="642915" algn="l"/>
              </a:tabLst>
              <a:defRPr sz="3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apró vesiculák (hólyagok), gyulladásos alapon </a:t>
            </a:r>
          </a:p>
          <a:p>
            <a:pPr marL="482186" marR="128582" indent="0" defTabSz="321457">
              <a:spcBef>
                <a:spcPts val="0"/>
              </a:spcBef>
              <a:buBlip>
                <a:blip r:embed="rId2"/>
              </a:buBlip>
              <a:tabLst>
                <a:tab pos="642915" algn="l"/>
              </a:tabLst>
              <a:defRPr sz="3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a hólyagok 24 óra alatt feláznak, felrepednek, (nagy fájdalom)</a:t>
            </a:r>
          </a:p>
          <a:p>
            <a:pPr marL="482186" marR="128582" indent="0" defTabSz="321457">
              <a:spcBef>
                <a:spcPts val="0"/>
              </a:spcBef>
              <a:buBlip>
                <a:blip r:embed="rId2"/>
              </a:buBlip>
              <a:tabLst>
                <a:tab pos="642915" algn="l"/>
              </a:tabLst>
              <a:defRPr sz="3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a fekélyeket sárgás fibrines hártya fedi, kissé kiemelkedő</a:t>
            </a:r>
          </a:p>
          <a:p>
            <a:pPr marL="482186" marR="128582" indent="0" defTabSz="321457">
              <a:spcBef>
                <a:spcPts val="0"/>
              </a:spcBef>
              <a:buBlip>
                <a:blip r:embed="rId2"/>
              </a:buBlip>
              <a:tabLst>
                <a:tab pos="642915" algn="l"/>
              </a:tabLst>
              <a:defRPr sz="3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ezt vörös udvar övezi </a:t>
            </a:r>
          </a:p>
          <a:p>
            <a:pPr marL="482186" marR="128582" indent="0" defTabSz="321457">
              <a:spcBef>
                <a:spcPts val="0"/>
              </a:spcBef>
              <a:buBlip>
                <a:blip r:embed="rId2"/>
              </a:buBlip>
              <a:tabLst>
                <a:tab pos="642915" algn="l"/>
              </a:tabLst>
              <a:defRPr sz="3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összefolyásra hajlamosak</a:t>
            </a:r>
          </a:p>
          <a:p>
            <a:pPr marL="0" marR="128582" indent="0" defTabSz="321457">
              <a:spcBef>
                <a:spcPts val="0"/>
              </a:spcBef>
              <a:buNone/>
              <a:defRPr sz="3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0" marR="128582" indent="0" algn="ctr" defTabSz="321457">
              <a:spcBef>
                <a:spcPts val="0"/>
              </a:spcBef>
              <a:buNone/>
              <a:defRPr sz="3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heg nélkül gyógyul 10-14 nap, mivel az elváltozás </a:t>
            </a:r>
            <a:r>
              <a:rPr dirty="0" err="1"/>
              <a:t>csak</a:t>
            </a:r>
            <a:r>
              <a:rPr dirty="0"/>
              <a:t> </a:t>
            </a:r>
            <a:r>
              <a:rPr dirty="0" err="1"/>
              <a:t>intraepithelialis</a:t>
            </a:r>
            <a:endParaRPr dirty="0"/>
          </a:p>
          <a:p>
            <a:pPr marL="0" indent="0">
              <a:buNone/>
              <a:defRPr b="1" i="1">
                <a:solidFill>
                  <a:srgbClr val="553D00"/>
                </a:solidFill>
              </a:defRPr>
            </a:pPr>
            <a:endParaRPr dirty="0"/>
          </a:p>
        </p:txBody>
      </p:sp>
      <p:pic>
        <p:nvPicPr>
          <p:cNvPr id="326" name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998" y="178594"/>
            <a:ext cx="1941874" cy="27682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MarinovicFig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6671" y="3303984"/>
            <a:ext cx="3018234" cy="280392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17274066"/>
      </p:ext>
    </p:extLst>
  </p:cSld>
  <p:clrMapOvr>
    <a:masterClrMapping/>
  </p:clrMapOvr>
  <p:transition spd="slow">
    <p:blinds dir="vert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" grpId="0" animBg="1" advAuto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/>
          </p:cNvSpPr>
          <p:nvPr>
            <p:ph type="title"/>
          </p:nvPr>
        </p:nvSpPr>
        <p:spPr>
          <a:xfrm>
            <a:off x="892969" y="178594"/>
            <a:ext cx="7358063" cy="1287349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rPr lang="hu-HU" dirty="0">
                <a:solidFill>
                  <a:srgbClr val="000090"/>
                </a:solidFill>
              </a:rPr>
              <a:t>3. </a:t>
            </a:r>
            <a:r>
              <a:rPr dirty="0">
                <a:solidFill>
                  <a:srgbClr val="000090"/>
                </a:solidFill>
              </a:rPr>
              <a:t>Acut coccalis gingivitis</a:t>
            </a:r>
          </a:p>
        </p:txBody>
      </p:sp>
      <p:sp>
        <p:nvSpPr>
          <p:cNvPr id="330" name="Shape 330"/>
          <p:cNvSpPr>
            <a:spLocks noGrp="1"/>
          </p:cNvSpPr>
          <p:nvPr>
            <p:ph type="body" idx="1"/>
          </p:nvPr>
        </p:nvSpPr>
        <p:spPr>
          <a:xfrm>
            <a:off x="274750" y="1857828"/>
            <a:ext cx="7185594" cy="4250077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>
              <a:buNone/>
              <a:defRPr sz="3000"/>
            </a:pPr>
            <a:r>
              <a:rPr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Prediszponáló</a:t>
            </a:r>
            <a:r>
              <a:rPr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tényezők</a:t>
            </a:r>
            <a:r>
              <a:rPr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lvl="2">
              <a:buBlip>
                <a:blip r:embed="rId2"/>
              </a:buBlip>
              <a:defRPr sz="3000"/>
            </a:pPr>
            <a:r>
              <a:rPr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idült</a:t>
            </a:r>
            <a:r>
              <a:rPr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fogágygyulladás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2">
              <a:buBlip>
                <a:blip r:embed="rId2"/>
              </a:buBlip>
              <a:defRPr sz="3000"/>
            </a:pPr>
            <a:r>
              <a:rPr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rossz</a:t>
            </a:r>
            <a:r>
              <a:rPr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szájhigiéne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2">
              <a:buBlip>
                <a:blip r:embed="rId2"/>
              </a:buBlip>
              <a:defRPr sz="3000"/>
            </a:pPr>
            <a:r>
              <a:rPr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legyengült</a:t>
            </a:r>
            <a:r>
              <a:rPr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immunrendszer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2">
              <a:buBlip>
                <a:blip r:embed="rId2"/>
              </a:buBlip>
              <a:defRPr sz="3000"/>
            </a:pPr>
            <a:r>
              <a:rPr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hematológiai</a:t>
            </a:r>
            <a:r>
              <a:rPr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betegségek</a:t>
            </a:r>
            <a:r>
              <a:rPr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neutropenia, agranulocytosis, </a:t>
            </a:r>
            <a:r>
              <a:rPr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leukaemia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buNone/>
              <a:defRPr sz="3000" b="1"/>
            </a:pPr>
            <a:r>
              <a:rPr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Oka:</a:t>
            </a:r>
          </a:p>
          <a:p>
            <a:pPr>
              <a:buBlip>
                <a:blip r:embed="rId2"/>
              </a:buBlip>
              <a:defRPr sz="3000"/>
            </a:pPr>
            <a:r>
              <a:rPr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Gennykeltő</a:t>
            </a:r>
            <a:r>
              <a:rPr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coccusok</a:t>
            </a:r>
            <a:r>
              <a:rPr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Streptococcus, Gonococcus</a:t>
            </a:r>
          </a:p>
        </p:txBody>
      </p:sp>
      <p:pic>
        <p:nvPicPr>
          <p:cNvPr id="2" name="Picture 1" descr="Névtel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782" y="1689761"/>
            <a:ext cx="3083068" cy="217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8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t>Klinikai képe:</a:t>
            </a:r>
          </a:p>
        </p:txBody>
      </p:sp>
      <p:sp>
        <p:nvSpPr>
          <p:cNvPr id="333" name="Shape 333"/>
          <p:cNvSpPr>
            <a:spLocks noGrp="1"/>
          </p:cNvSpPr>
          <p:nvPr>
            <p:ph type="body" idx="1"/>
          </p:nvPr>
        </p:nvSpPr>
        <p:spPr>
          <a:xfrm>
            <a:off x="892969" y="1857829"/>
            <a:ext cx="7358063" cy="425007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553621"/>
            <a:r>
              <a:t>íny marhahús vörös, duzzadt</a:t>
            </a:r>
          </a:p>
          <a:p>
            <a:pPr marL="553621"/>
            <a:r>
              <a:t>a papillán és az ínyszélen fekélyek (de más nyálkahártyán is lehet)</a:t>
            </a:r>
          </a:p>
          <a:p>
            <a:pPr marL="553621"/>
            <a:r>
              <a:t>a sulcusból és/vagy tasakból genny folyik</a:t>
            </a:r>
          </a:p>
          <a:p>
            <a:pPr marL="553621"/>
            <a:r>
              <a:t>íny, a fogak érzékeny</a:t>
            </a:r>
          </a:p>
          <a:p>
            <a:pPr marL="553621"/>
            <a:r>
              <a:t>regionalis nyirokcsomók duzzadtak</a:t>
            </a:r>
          </a:p>
          <a:p>
            <a:pPr marL="553621"/>
            <a:r>
              <a:t>subfebrilitas vagy febrilitás kísérheti</a:t>
            </a:r>
          </a:p>
        </p:txBody>
      </p:sp>
    </p:spTree>
    <p:extLst>
      <p:ext uri="{BB962C8B-B14F-4D97-AF65-F5344CB8AC3E}">
        <p14:creationId xmlns:p14="http://schemas.microsoft.com/office/powerpoint/2010/main" val="102129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3144"/>
                </a:solidFill>
              </a:rPr>
              <a:t>4. Candida </a:t>
            </a:r>
            <a:r>
              <a:rPr lang="en-US" dirty="0" err="1">
                <a:solidFill>
                  <a:srgbClr val="003144"/>
                </a:solidFill>
              </a:rPr>
              <a:t>albicans</a:t>
            </a:r>
            <a:endParaRPr lang="en-US" dirty="0">
              <a:solidFill>
                <a:srgbClr val="00314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73942"/>
            <a:ext cx="8229599" cy="4133963"/>
          </a:xfrm>
        </p:spPr>
        <p:txBody>
          <a:bodyPr/>
          <a:lstStyle/>
          <a:p>
            <a:r>
              <a:rPr lang="en-US" sz="2400" dirty="0" err="1"/>
              <a:t>Nyelv</a:t>
            </a:r>
            <a:r>
              <a:rPr lang="en-US" sz="2400" dirty="0"/>
              <a:t>-, </a:t>
            </a:r>
            <a:r>
              <a:rPr lang="en-US" sz="2400" dirty="0" err="1"/>
              <a:t>ajak</a:t>
            </a:r>
            <a:r>
              <a:rPr lang="en-US" sz="2400" dirty="0"/>
              <a:t>- </a:t>
            </a:r>
            <a:r>
              <a:rPr lang="en-US" sz="2400" dirty="0" err="1"/>
              <a:t>és</a:t>
            </a:r>
            <a:r>
              <a:rPr lang="en-US" sz="2400" dirty="0"/>
              <a:t> </a:t>
            </a:r>
            <a:r>
              <a:rPr lang="en-US" sz="2400" dirty="0" err="1"/>
              <a:t>szájpad</a:t>
            </a:r>
            <a:r>
              <a:rPr lang="en-US" sz="2400" dirty="0"/>
              <a:t>, </a:t>
            </a:r>
            <a:r>
              <a:rPr lang="en-US" sz="2400" dirty="0" err="1"/>
              <a:t>vestibularis</a:t>
            </a:r>
            <a:r>
              <a:rPr lang="en-US" sz="2400" dirty="0"/>
              <a:t> </a:t>
            </a:r>
            <a:r>
              <a:rPr lang="en-US" sz="2400" dirty="0" err="1"/>
              <a:t>ínyen</a:t>
            </a:r>
            <a:r>
              <a:rPr lang="en-US" sz="2400" dirty="0"/>
              <a:t> </a:t>
            </a:r>
            <a:r>
              <a:rPr lang="en-US" sz="2400" dirty="0" err="1"/>
              <a:t>gyulladást</a:t>
            </a:r>
            <a:r>
              <a:rPr lang="en-US" sz="2400" dirty="0"/>
              <a:t> </a:t>
            </a:r>
            <a:r>
              <a:rPr lang="en-US" sz="2400" dirty="0" err="1"/>
              <a:t>okoz</a:t>
            </a:r>
            <a:endParaRPr lang="en-US" sz="2400" dirty="0"/>
          </a:p>
          <a:p>
            <a:r>
              <a:rPr lang="en-US" sz="2400" dirty="0" err="1"/>
              <a:t>Legyengült</a:t>
            </a:r>
            <a:r>
              <a:rPr lang="en-US" sz="2400" dirty="0"/>
              <a:t> </a:t>
            </a:r>
            <a:r>
              <a:rPr lang="en-US" sz="2400" dirty="0" err="1"/>
              <a:t>immunitásnál</a:t>
            </a:r>
            <a:r>
              <a:rPr lang="en-US" sz="2400" dirty="0"/>
              <a:t> </a:t>
            </a:r>
            <a:r>
              <a:rPr lang="en-US" sz="2400" dirty="0" err="1"/>
              <a:t>alakul</a:t>
            </a:r>
            <a:r>
              <a:rPr lang="en-US" sz="2400" dirty="0"/>
              <a:t> </a:t>
            </a:r>
            <a:r>
              <a:rPr lang="en-US" sz="2400" dirty="0" err="1"/>
              <a:t>ki</a:t>
            </a:r>
            <a:r>
              <a:rPr lang="en-US" sz="2400" dirty="0"/>
              <a:t> (AIDS, </a:t>
            </a:r>
            <a:r>
              <a:rPr lang="en-US" sz="2400" dirty="0" err="1"/>
              <a:t>xerostomia</a:t>
            </a:r>
            <a:r>
              <a:rPr lang="en-US" sz="2400" dirty="0"/>
              <a:t>, </a:t>
            </a:r>
            <a:r>
              <a:rPr lang="en-US" sz="2400" dirty="0" err="1"/>
              <a:t>antibiotikum</a:t>
            </a:r>
            <a:r>
              <a:rPr lang="en-US" sz="2400" dirty="0"/>
              <a:t>, </a:t>
            </a:r>
            <a:r>
              <a:rPr lang="en-US" sz="2400" dirty="0" err="1"/>
              <a:t>corticosteroidok</a:t>
            </a:r>
            <a:r>
              <a:rPr lang="en-US" sz="2400" dirty="0"/>
              <a:t>, diabetes, </a:t>
            </a:r>
            <a:r>
              <a:rPr lang="en-US" sz="2400" dirty="0" err="1"/>
              <a:t>leukaemia</a:t>
            </a:r>
            <a:r>
              <a:rPr lang="en-US" sz="2400" dirty="0"/>
              <a:t>, </a:t>
            </a:r>
            <a:r>
              <a:rPr lang="en-US" sz="2400" dirty="0" err="1"/>
              <a:t>immunsupressio</a:t>
            </a:r>
            <a:r>
              <a:rPr lang="en-US" sz="2400" dirty="0"/>
              <a:t> </a:t>
            </a:r>
            <a:r>
              <a:rPr lang="en-US" sz="2400" dirty="0" err="1"/>
              <a:t>stb</a:t>
            </a:r>
            <a:r>
              <a:rPr lang="en-US" sz="2400" dirty="0"/>
              <a:t>)</a:t>
            </a:r>
          </a:p>
          <a:p>
            <a:r>
              <a:rPr lang="en-US" sz="2400" b="1" dirty="0" err="1">
                <a:solidFill>
                  <a:srgbClr val="800000"/>
                </a:solidFill>
              </a:rPr>
              <a:t>Acut</a:t>
            </a:r>
            <a:r>
              <a:rPr lang="en-US" sz="2400" b="1" dirty="0">
                <a:solidFill>
                  <a:srgbClr val="800000"/>
                </a:solidFill>
              </a:rPr>
              <a:t> </a:t>
            </a:r>
            <a:r>
              <a:rPr lang="en-US" sz="2400" b="1" dirty="0" err="1">
                <a:solidFill>
                  <a:srgbClr val="800000"/>
                </a:solidFill>
              </a:rPr>
              <a:t>álhártyás</a:t>
            </a:r>
            <a:r>
              <a:rPr lang="en-US" sz="2400" b="1" dirty="0">
                <a:solidFill>
                  <a:srgbClr val="800000"/>
                </a:solidFill>
              </a:rPr>
              <a:t> </a:t>
            </a:r>
            <a:r>
              <a:rPr lang="en-US" sz="2400" b="1" dirty="0" err="1">
                <a:solidFill>
                  <a:srgbClr val="800000"/>
                </a:solidFill>
              </a:rPr>
              <a:t>candidiosis</a:t>
            </a:r>
            <a:r>
              <a:rPr lang="en-US" sz="2400" b="1" dirty="0">
                <a:solidFill>
                  <a:srgbClr val="800000"/>
                </a:solidFill>
              </a:rPr>
              <a:t> (SOOR) </a:t>
            </a:r>
          </a:p>
          <a:p>
            <a:r>
              <a:rPr lang="en-US" sz="2400" dirty="0" err="1"/>
              <a:t>Krémszínű</a:t>
            </a:r>
            <a:r>
              <a:rPr lang="en-US" sz="2400" dirty="0"/>
              <a:t> </a:t>
            </a:r>
            <a:r>
              <a:rPr lang="en-US" sz="2400" dirty="0" err="1"/>
              <a:t>vagy</a:t>
            </a:r>
            <a:r>
              <a:rPr lang="en-US" sz="2400" dirty="0"/>
              <a:t> </a:t>
            </a:r>
            <a:r>
              <a:rPr lang="en-US" sz="2400" dirty="0" err="1"/>
              <a:t>fehér</a:t>
            </a:r>
            <a:r>
              <a:rPr lang="en-US" sz="2400" dirty="0"/>
              <a:t>, </a:t>
            </a:r>
            <a:r>
              <a:rPr lang="en-US" sz="2400" dirty="0" err="1"/>
              <a:t>kékesfehér</a:t>
            </a:r>
            <a:r>
              <a:rPr lang="en-US" sz="2400" dirty="0"/>
              <a:t> </a:t>
            </a:r>
            <a:r>
              <a:rPr lang="en-US" sz="2400" dirty="0" err="1"/>
              <a:t>plakkok</a:t>
            </a:r>
            <a:r>
              <a:rPr lang="en-US" sz="2400" dirty="0"/>
              <a:t>, </a:t>
            </a:r>
            <a:r>
              <a:rPr lang="en-US" sz="2400" dirty="0" err="1"/>
              <a:t>amelyeket</a:t>
            </a:r>
            <a:r>
              <a:rPr lang="en-US" sz="2400" dirty="0"/>
              <a:t> </a:t>
            </a:r>
            <a:r>
              <a:rPr lang="en-US" sz="2400" dirty="0" err="1"/>
              <a:t>letörölve</a:t>
            </a:r>
            <a:r>
              <a:rPr lang="en-US" sz="2400" dirty="0"/>
              <a:t> </a:t>
            </a:r>
            <a:r>
              <a:rPr lang="en-US" sz="2400" dirty="0" err="1"/>
              <a:t>égő</a:t>
            </a:r>
            <a:r>
              <a:rPr lang="en-US" sz="2400" dirty="0"/>
              <a:t> </a:t>
            </a:r>
            <a:r>
              <a:rPr lang="en-US" sz="2400" dirty="0" err="1"/>
              <a:t>érzést</a:t>
            </a:r>
            <a:r>
              <a:rPr lang="en-US" sz="2400" dirty="0"/>
              <a:t> </a:t>
            </a:r>
            <a:r>
              <a:rPr lang="en-US" sz="2400" dirty="0" err="1"/>
              <a:t>okozó</a:t>
            </a:r>
            <a:r>
              <a:rPr lang="en-US" sz="2400" dirty="0"/>
              <a:t> </a:t>
            </a:r>
            <a:r>
              <a:rPr lang="en-US" sz="2400" dirty="0" err="1"/>
              <a:t>erythaemás</a:t>
            </a:r>
            <a:r>
              <a:rPr lang="en-US" sz="2400" dirty="0"/>
              <a:t> </a:t>
            </a:r>
            <a:r>
              <a:rPr lang="en-US" sz="2400" dirty="0" err="1"/>
              <a:t>felszín</a:t>
            </a:r>
            <a:r>
              <a:rPr lang="en-US" sz="2400" dirty="0"/>
              <a:t> </a:t>
            </a:r>
            <a:r>
              <a:rPr lang="en-US" sz="2400" dirty="0" err="1"/>
              <a:t>marad</a:t>
            </a:r>
            <a:r>
              <a:rPr lang="en-US" sz="2400" dirty="0"/>
              <a:t> </a:t>
            </a:r>
            <a:r>
              <a:rPr lang="en-US" sz="2400" dirty="0" err="1"/>
              <a:t>vissza</a:t>
            </a:r>
            <a:r>
              <a:rPr lang="en-US" sz="2400" dirty="0"/>
              <a:t>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88448238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err="1">
                <a:solidFill>
                  <a:srgbClr val="800000"/>
                </a:solidFill>
              </a:rPr>
              <a:t>Acut</a:t>
            </a:r>
            <a:r>
              <a:rPr lang="en-US" sz="3800" dirty="0">
                <a:solidFill>
                  <a:srgbClr val="800000"/>
                </a:solidFill>
              </a:rPr>
              <a:t> </a:t>
            </a:r>
            <a:r>
              <a:rPr lang="en-US" sz="3800" dirty="0" err="1">
                <a:solidFill>
                  <a:srgbClr val="800000"/>
                </a:solidFill>
              </a:rPr>
              <a:t>artophiás</a:t>
            </a:r>
            <a:r>
              <a:rPr lang="en-US" sz="3800" dirty="0">
                <a:solidFill>
                  <a:srgbClr val="800000"/>
                </a:solidFill>
              </a:rPr>
              <a:t> </a:t>
            </a:r>
            <a:r>
              <a:rPr lang="en-US" sz="3800" dirty="0" err="1">
                <a:solidFill>
                  <a:srgbClr val="800000"/>
                </a:solidFill>
              </a:rPr>
              <a:t>candidiosis</a:t>
            </a:r>
            <a:endParaRPr lang="en-US" sz="3800" dirty="0">
              <a:solidFill>
                <a:srgbClr val="8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kezelt</a:t>
            </a:r>
            <a:r>
              <a:rPr lang="en-US" dirty="0"/>
              <a:t> </a:t>
            </a:r>
            <a:r>
              <a:rPr lang="en-US" dirty="0" err="1"/>
              <a:t>álhártyás</a:t>
            </a:r>
            <a:r>
              <a:rPr lang="en-US" dirty="0"/>
              <a:t> </a:t>
            </a:r>
            <a:r>
              <a:rPr lang="en-US" dirty="0" err="1"/>
              <a:t>candidosis</a:t>
            </a:r>
            <a:r>
              <a:rPr lang="en-US" dirty="0"/>
              <a:t> </a:t>
            </a:r>
            <a:r>
              <a:rPr lang="en-US" dirty="0" err="1"/>
              <a:t>átmehet</a:t>
            </a:r>
            <a:r>
              <a:rPr lang="en-US" dirty="0"/>
              <a:t> </a:t>
            </a:r>
            <a:r>
              <a:rPr lang="en-US" dirty="0" err="1"/>
              <a:t>atrophias</a:t>
            </a:r>
            <a:r>
              <a:rPr lang="en-US" dirty="0"/>
              <a:t> </a:t>
            </a:r>
            <a:r>
              <a:rPr lang="en-US" dirty="0" err="1"/>
              <a:t>formába</a:t>
            </a:r>
            <a:r>
              <a:rPr lang="en-US" dirty="0"/>
              <a:t>, de </a:t>
            </a:r>
            <a:r>
              <a:rPr lang="en-US" dirty="0" err="1"/>
              <a:t>megelőző</a:t>
            </a:r>
            <a:r>
              <a:rPr lang="en-US" dirty="0"/>
              <a:t> </a:t>
            </a:r>
            <a:r>
              <a:rPr lang="en-US" dirty="0" err="1"/>
              <a:t>álhártyás</a:t>
            </a:r>
            <a:r>
              <a:rPr lang="en-US" dirty="0"/>
              <a:t> </a:t>
            </a:r>
            <a:r>
              <a:rPr lang="en-US" dirty="0" err="1"/>
              <a:t>típus</a:t>
            </a:r>
            <a:r>
              <a:rPr lang="en-US" dirty="0"/>
              <a:t> </a:t>
            </a:r>
            <a:r>
              <a:rPr lang="en-US" dirty="0" err="1"/>
              <a:t>nélkül</a:t>
            </a:r>
            <a:r>
              <a:rPr lang="en-US" dirty="0"/>
              <a:t> is </a:t>
            </a:r>
            <a:r>
              <a:rPr lang="en-US" dirty="0" err="1"/>
              <a:t>kialakulhat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Predilektios</a:t>
            </a:r>
            <a:r>
              <a:rPr lang="en-US" dirty="0"/>
              <a:t> </a:t>
            </a:r>
            <a:r>
              <a:rPr lang="en-US" dirty="0" err="1"/>
              <a:t>helye</a:t>
            </a:r>
            <a:r>
              <a:rPr lang="en-US" dirty="0"/>
              <a:t>: </a:t>
            </a:r>
            <a:r>
              <a:rPr lang="en-US" dirty="0" err="1"/>
              <a:t>nyelvhát</a:t>
            </a:r>
            <a:r>
              <a:rPr lang="en-US" dirty="0"/>
              <a:t>, de a </a:t>
            </a:r>
            <a:r>
              <a:rPr lang="en-US" dirty="0" err="1"/>
              <a:t>szájüregben</a:t>
            </a:r>
            <a:r>
              <a:rPr lang="en-US" dirty="0"/>
              <a:t> </a:t>
            </a:r>
            <a:r>
              <a:rPr lang="en-US" dirty="0" err="1"/>
              <a:t>bárhol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Tünetek</a:t>
            </a:r>
            <a:r>
              <a:rPr lang="en-US" dirty="0"/>
              <a:t>: a </a:t>
            </a:r>
            <a:r>
              <a:rPr lang="en-US" dirty="0" err="1"/>
              <a:t>nyálkahártya</a:t>
            </a:r>
            <a:r>
              <a:rPr lang="en-US" dirty="0"/>
              <a:t> </a:t>
            </a:r>
            <a:r>
              <a:rPr lang="en-US" dirty="0" err="1"/>
              <a:t>oedemássá</a:t>
            </a:r>
            <a:r>
              <a:rPr lang="en-US" dirty="0"/>
              <a:t>, </a:t>
            </a:r>
            <a:r>
              <a:rPr lang="en-US" dirty="0" err="1"/>
              <a:t>simává</a:t>
            </a:r>
            <a:r>
              <a:rPr lang="en-US" dirty="0"/>
              <a:t> (</a:t>
            </a:r>
            <a:r>
              <a:rPr lang="en-US" dirty="0" err="1"/>
              <a:t>atrophia</a:t>
            </a:r>
            <a:r>
              <a:rPr lang="en-US" dirty="0"/>
              <a:t>), </a:t>
            </a:r>
            <a:r>
              <a:rPr lang="en-US" dirty="0" err="1"/>
              <a:t>vörössé</a:t>
            </a:r>
            <a:r>
              <a:rPr lang="en-US" dirty="0"/>
              <a:t>, </a:t>
            </a:r>
            <a:r>
              <a:rPr lang="en-US" dirty="0" err="1"/>
              <a:t>égővé</a:t>
            </a:r>
            <a:r>
              <a:rPr lang="en-US" dirty="0"/>
              <a:t>, </a:t>
            </a:r>
            <a:r>
              <a:rPr lang="en-US" dirty="0" err="1"/>
              <a:t>fájdalmassá</a:t>
            </a:r>
            <a:r>
              <a:rPr lang="en-US" dirty="0"/>
              <a:t> </a:t>
            </a:r>
            <a:r>
              <a:rPr lang="en-US" dirty="0" err="1"/>
              <a:t>válik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3155815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8594"/>
            <a:ext cx="8910811" cy="1651992"/>
          </a:xfrm>
        </p:spPr>
        <p:txBody>
          <a:bodyPr/>
          <a:lstStyle/>
          <a:p>
            <a:r>
              <a:rPr lang="en-US" dirty="0">
                <a:solidFill>
                  <a:srgbClr val="003144"/>
                </a:solidFill>
              </a:rPr>
              <a:t>Granuloma </a:t>
            </a:r>
            <a:r>
              <a:rPr lang="en-US" dirty="0" err="1">
                <a:solidFill>
                  <a:srgbClr val="003144"/>
                </a:solidFill>
              </a:rPr>
              <a:t>fissuratum</a:t>
            </a:r>
            <a:r>
              <a:rPr lang="en-US" dirty="0">
                <a:solidFill>
                  <a:srgbClr val="003144"/>
                </a:solidFill>
              </a:rPr>
              <a:t> (</a:t>
            </a:r>
            <a:r>
              <a:rPr lang="en-US" dirty="0" err="1">
                <a:solidFill>
                  <a:srgbClr val="003144"/>
                </a:solidFill>
              </a:rPr>
              <a:t>fogsor</a:t>
            </a:r>
            <a:r>
              <a:rPr lang="en-US" dirty="0">
                <a:solidFill>
                  <a:srgbClr val="003144"/>
                </a:solidFill>
              </a:rPr>
              <a:t> </a:t>
            </a:r>
            <a:r>
              <a:rPr lang="en-US" dirty="0" err="1">
                <a:solidFill>
                  <a:srgbClr val="003144"/>
                </a:solidFill>
              </a:rPr>
              <a:t>irritációs</a:t>
            </a:r>
            <a:r>
              <a:rPr lang="en-US" dirty="0">
                <a:solidFill>
                  <a:srgbClr val="003144"/>
                </a:solidFill>
              </a:rPr>
              <a:t> hyperplasia)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5685" y="2089547"/>
            <a:ext cx="8355125" cy="441873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Oka: </a:t>
            </a:r>
            <a:r>
              <a:rPr lang="en-US" dirty="0" err="1"/>
              <a:t>kórosan</a:t>
            </a:r>
            <a:r>
              <a:rPr lang="en-US" dirty="0"/>
              <a:t> </a:t>
            </a:r>
            <a:r>
              <a:rPr lang="en-US" dirty="0" err="1"/>
              <a:t>mozgó</a:t>
            </a:r>
            <a:r>
              <a:rPr lang="en-US" dirty="0"/>
              <a:t> </a:t>
            </a:r>
            <a:r>
              <a:rPr lang="en-US" dirty="0" err="1"/>
              <a:t>fogsor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szélének</a:t>
            </a:r>
            <a:r>
              <a:rPr lang="en-US" dirty="0"/>
              <a:t> </a:t>
            </a:r>
            <a:r>
              <a:rPr lang="en-US" dirty="0" err="1"/>
              <a:t>nyomása</a:t>
            </a:r>
            <a:r>
              <a:rPr lang="en-US" dirty="0"/>
              <a:t> a </a:t>
            </a:r>
            <a:r>
              <a:rPr lang="en-US" dirty="0" err="1"/>
              <a:t>környező</a:t>
            </a:r>
            <a:r>
              <a:rPr lang="en-US" dirty="0"/>
              <a:t> </a:t>
            </a:r>
            <a:r>
              <a:rPr lang="en-US" dirty="0" err="1"/>
              <a:t>szövetekre</a:t>
            </a:r>
            <a:endParaRPr lang="en-US" dirty="0"/>
          </a:p>
          <a:p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állcsontok</a:t>
            </a:r>
            <a:r>
              <a:rPr lang="en-US" dirty="0"/>
              <a:t> </a:t>
            </a:r>
            <a:r>
              <a:rPr lang="en-US" dirty="0" err="1"/>
              <a:t>középső</a:t>
            </a:r>
            <a:r>
              <a:rPr lang="en-US" dirty="0"/>
              <a:t> </a:t>
            </a:r>
            <a:r>
              <a:rPr lang="en-US" dirty="0" err="1"/>
              <a:t>harmadában</a:t>
            </a:r>
            <a:r>
              <a:rPr lang="en-US" dirty="0"/>
              <a:t> </a:t>
            </a:r>
            <a:r>
              <a:rPr lang="en-US" dirty="0" err="1"/>
              <a:t>fordul</a:t>
            </a:r>
            <a:r>
              <a:rPr lang="en-US" dirty="0"/>
              <a:t> </a:t>
            </a:r>
            <a:r>
              <a:rPr lang="en-US" dirty="0" err="1"/>
              <a:t>elő</a:t>
            </a:r>
            <a:r>
              <a:rPr lang="en-US" dirty="0"/>
              <a:t> </a:t>
            </a:r>
            <a:r>
              <a:rPr lang="en-US" dirty="0" err="1"/>
              <a:t>inkább</a:t>
            </a:r>
            <a:r>
              <a:rPr lang="en-US" dirty="0"/>
              <a:t> </a:t>
            </a:r>
            <a:r>
              <a:rPr lang="en-US" dirty="0" err="1"/>
              <a:t>buccalisan</a:t>
            </a:r>
            <a:endParaRPr lang="en-US" dirty="0"/>
          </a:p>
          <a:p>
            <a:r>
              <a:rPr lang="en-US" dirty="0"/>
              <a:t>A </a:t>
            </a:r>
            <a:r>
              <a:rPr lang="en-US" dirty="0" err="1"/>
              <a:t>nyálkahártya</a:t>
            </a:r>
            <a:r>
              <a:rPr lang="en-US" dirty="0"/>
              <a:t> </a:t>
            </a:r>
            <a:r>
              <a:rPr lang="en-US" dirty="0" err="1"/>
              <a:t>hámja</a:t>
            </a:r>
            <a:r>
              <a:rPr lang="en-US" dirty="0"/>
              <a:t> </a:t>
            </a:r>
            <a:r>
              <a:rPr lang="en-US" dirty="0" err="1"/>
              <a:t>fokozottan</a:t>
            </a:r>
            <a:r>
              <a:rPr lang="en-US" dirty="0"/>
              <a:t> </a:t>
            </a:r>
            <a:r>
              <a:rPr lang="en-US" dirty="0" err="1"/>
              <a:t>elszarusodik</a:t>
            </a:r>
            <a:r>
              <a:rPr lang="en-US" dirty="0"/>
              <a:t>, a </a:t>
            </a:r>
            <a:r>
              <a:rPr lang="en-US" dirty="0" err="1"/>
              <a:t>kötőszöveti</a:t>
            </a:r>
            <a:r>
              <a:rPr lang="en-US" dirty="0"/>
              <a:t> </a:t>
            </a:r>
            <a:r>
              <a:rPr lang="en-US" dirty="0" err="1"/>
              <a:t>rostok</a:t>
            </a:r>
            <a:r>
              <a:rPr lang="en-US" dirty="0"/>
              <a:t> </a:t>
            </a:r>
            <a:r>
              <a:rPr lang="en-US" dirty="0" err="1"/>
              <a:t>szaporodása</a:t>
            </a:r>
            <a:r>
              <a:rPr lang="en-US" dirty="0"/>
              <a:t> </a:t>
            </a:r>
            <a:r>
              <a:rPr lang="en-US" dirty="0" err="1"/>
              <a:t>kifejezettebb</a:t>
            </a:r>
            <a:endParaRPr lang="en-US" dirty="0"/>
          </a:p>
          <a:p>
            <a:r>
              <a:rPr lang="en-US" dirty="0"/>
              <a:t>A </a:t>
            </a:r>
            <a:r>
              <a:rPr lang="en-US" dirty="0" err="1"/>
              <a:t>mozgó</a:t>
            </a:r>
            <a:r>
              <a:rPr lang="en-US" dirty="0"/>
              <a:t> </a:t>
            </a:r>
            <a:r>
              <a:rPr lang="en-US" dirty="0" err="1"/>
              <a:t>fogsor</a:t>
            </a:r>
            <a:r>
              <a:rPr lang="en-US" dirty="0"/>
              <a:t> </a:t>
            </a:r>
            <a:r>
              <a:rPr lang="en-US" dirty="0" err="1"/>
              <a:t>miatt</a:t>
            </a:r>
            <a:r>
              <a:rPr lang="en-US" dirty="0"/>
              <a:t> a </a:t>
            </a:r>
            <a:r>
              <a:rPr lang="en-US" dirty="0" err="1"/>
              <a:t>nyh</a:t>
            </a:r>
            <a:r>
              <a:rPr lang="en-US" dirty="0"/>
              <a:t> </a:t>
            </a:r>
            <a:r>
              <a:rPr lang="en-US" dirty="0" err="1"/>
              <a:t>hyperaemiás</a:t>
            </a:r>
            <a:r>
              <a:rPr lang="en-US" dirty="0"/>
              <a:t> </a:t>
            </a:r>
          </a:p>
          <a:p>
            <a:r>
              <a:rPr lang="en-US" dirty="0" err="1"/>
              <a:t>Differencáldg</a:t>
            </a:r>
            <a:r>
              <a:rPr lang="en-US" dirty="0"/>
              <a:t>: </a:t>
            </a:r>
            <a:r>
              <a:rPr lang="en-US" dirty="0" err="1"/>
              <a:t>ínyrák</a:t>
            </a:r>
            <a:r>
              <a:rPr lang="en-US" dirty="0"/>
              <a:t>, </a:t>
            </a:r>
            <a:r>
              <a:rPr lang="en-US" dirty="0" err="1"/>
              <a:t>hydantoin</a:t>
            </a:r>
            <a:r>
              <a:rPr lang="en-US" dirty="0"/>
              <a:t> hyperplasia, </a:t>
            </a:r>
            <a:r>
              <a:rPr lang="en-US" dirty="0" err="1"/>
              <a:t>epulis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952775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800000"/>
                </a:solidFill>
              </a:rPr>
              <a:t>Krónikus</a:t>
            </a:r>
            <a:r>
              <a:rPr lang="en-US" sz="3600" b="1" dirty="0">
                <a:solidFill>
                  <a:srgbClr val="800000"/>
                </a:solidFill>
              </a:rPr>
              <a:t> </a:t>
            </a:r>
            <a:r>
              <a:rPr lang="en-US" sz="3600" b="1" dirty="0" err="1">
                <a:solidFill>
                  <a:srgbClr val="800000"/>
                </a:solidFill>
              </a:rPr>
              <a:t>atrophiás</a:t>
            </a:r>
            <a:r>
              <a:rPr lang="en-US" sz="3600" b="1" dirty="0">
                <a:solidFill>
                  <a:srgbClr val="800000"/>
                </a:solidFill>
              </a:rPr>
              <a:t> candidiasis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380" y="1830586"/>
            <a:ext cx="8494047" cy="4277320"/>
          </a:xfrm>
        </p:spPr>
        <p:txBody>
          <a:bodyPr/>
          <a:lstStyle/>
          <a:p>
            <a:r>
              <a:rPr lang="en-US" sz="2400" dirty="0" err="1"/>
              <a:t>Lemezes</a:t>
            </a:r>
            <a:r>
              <a:rPr lang="en-US" sz="2400" dirty="0"/>
              <a:t> </a:t>
            </a:r>
            <a:r>
              <a:rPr lang="en-US" sz="2400" dirty="0" err="1"/>
              <a:t>fogpótlást</a:t>
            </a:r>
            <a:r>
              <a:rPr lang="en-US" sz="2400" dirty="0"/>
              <a:t> </a:t>
            </a:r>
            <a:r>
              <a:rPr lang="en-US" sz="2400" dirty="0" err="1"/>
              <a:t>viselőknél</a:t>
            </a:r>
            <a:r>
              <a:rPr lang="en-US" sz="2400" dirty="0"/>
              <a:t> </a:t>
            </a:r>
            <a:r>
              <a:rPr lang="en-US" sz="2400" dirty="0" err="1"/>
              <a:t>palatinalis</a:t>
            </a:r>
            <a:r>
              <a:rPr lang="en-US" sz="2400" dirty="0"/>
              <a:t> </a:t>
            </a:r>
            <a:r>
              <a:rPr lang="en-US" sz="2400" dirty="0" err="1"/>
              <a:t>gingiváján</a:t>
            </a:r>
            <a:r>
              <a:rPr lang="en-US" sz="2400" dirty="0"/>
              <a:t> </a:t>
            </a:r>
            <a:r>
              <a:rPr lang="en-US" sz="2400" dirty="0" err="1"/>
              <a:t>fejlődik</a:t>
            </a:r>
            <a:r>
              <a:rPr lang="en-US" sz="2400" dirty="0"/>
              <a:t> </a:t>
            </a:r>
            <a:r>
              <a:rPr lang="en-US" sz="2400" dirty="0" err="1"/>
              <a:t>ki</a:t>
            </a:r>
            <a:r>
              <a:rPr lang="en-US" sz="2400" dirty="0"/>
              <a:t> </a:t>
            </a:r>
            <a:r>
              <a:rPr lang="en-US" sz="2400" dirty="0" err="1"/>
              <a:t>gombás</a:t>
            </a:r>
            <a:r>
              <a:rPr lang="en-US" sz="2400" dirty="0"/>
              <a:t> </a:t>
            </a:r>
            <a:r>
              <a:rPr lang="en-US" sz="2400" dirty="0" err="1"/>
              <a:t>gyull</a:t>
            </a:r>
            <a:r>
              <a:rPr lang="en-US" sz="2400" dirty="0"/>
              <a:t>. </a:t>
            </a:r>
          </a:p>
          <a:p>
            <a:r>
              <a:rPr lang="en-US" sz="2400" dirty="0" err="1"/>
              <a:t>Éles</a:t>
            </a:r>
            <a:r>
              <a:rPr lang="en-US" sz="2400" dirty="0"/>
              <a:t> </a:t>
            </a:r>
            <a:r>
              <a:rPr lang="en-US" sz="2400" dirty="0" err="1"/>
              <a:t>határú</a:t>
            </a:r>
            <a:r>
              <a:rPr lang="en-US" sz="2400" dirty="0"/>
              <a:t>, </a:t>
            </a:r>
            <a:r>
              <a:rPr lang="en-US" sz="2400" dirty="0" err="1"/>
              <a:t>vörös</a:t>
            </a:r>
            <a:r>
              <a:rPr lang="en-US" sz="2400" dirty="0"/>
              <a:t>, </a:t>
            </a:r>
            <a:r>
              <a:rPr lang="en-US" sz="2400" dirty="0" err="1"/>
              <a:t>oedemás</a:t>
            </a:r>
            <a:r>
              <a:rPr lang="en-US" sz="2400" dirty="0"/>
              <a:t> </a:t>
            </a:r>
            <a:r>
              <a:rPr lang="en-US" sz="2400" dirty="0" err="1"/>
              <a:t>elváltozás</a:t>
            </a:r>
            <a:r>
              <a:rPr lang="en-US" sz="2400" dirty="0"/>
              <a:t>, </a:t>
            </a:r>
            <a:r>
              <a:rPr lang="en-US" sz="2400" dirty="0" err="1"/>
              <a:t>néhol</a:t>
            </a:r>
            <a:r>
              <a:rPr lang="en-US" sz="2400" dirty="0"/>
              <a:t> </a:t>
            </a:r>
            <a:r>
              <a:rPr lang="en-US" sz="2400" dirty="0" err="1"/>
              <a:t>erodált</a:t>
            </a:r>
            <a:r>
              <a:rPr lang="en-US" sz="2400" dirty="0"/>
              <a:t> </a:t>
            </a:r>
            <a:r>
              <a:rPr lang="en-US" sz="2400" dirty="0" err="1"/>
              <a:t>nyálkahártya</a:t>
            </a:r>
            <a:endParaRPr lang="hu-HU" sz="2400" dirty="0"/>
          </a:p>
          <a:p>
            <a:r>
              <a:rPr lang="en-US" sz="2400" dirty="0" err="1">
                <a:solidFill>
                  <a:srgbClr val="800000"/>
                </a:solidFill>
              </a:rPr>
              <a:t>Linearis</a:t>
            </a:r>
            <a:r>
              <a:rPr lang="en-US" sz="2400" dirty="0">
                <a:solidFill>
                  <a:srgbClr val="800000"/>
                </a:solidFill>
              </a:rPr>
              <a:t> </a:t>
            </a:r>
            <a:r>
              <a:rPr lang="en-US" sz="2400" dirty="0" err="1">
                <a:solidFill>
                  <a:srgbClr val="800000"/>
                </a:solidFill>
              </a:rPr>
              <a:t>gingivalis</a:t>
            </a:r>
            <a:r>
              <a:rPr lang="en-US" sz="2400" dirty="0">
                <a:solidFill>
                  <a:srgbClr val="800000"/>
                </a:solidFill>
              </a:rPr>
              <a:t> erythema</a:t>
            </a:r>
            <a:r>
              <a:rPr lang="en-US" sz="2400" dirty="0"/>
              <a:t> </a:t>
            </a:r>
            <a:r>
              <a:rPr lang="mr-IN" sz="2400" dirty="0"/>
              <a:t>–</a:t>
            </a:r>
            <a:r>
              <a:rPr lang="en-US" sz="2400" dirty="0"/>
              <a:t> </a:t>
            </a:r>
            <a:r>
              <a:rPr lang="en-US" sz="2400" dirty="0" err="1"/>
              <a:t>íny</a:t>
            </a:r>
            <a:r>
              <a:rPr lang="en-US" sz="2400" dirty="0"/>
              <a:t> </a:t>
            </a:r>
            <a:r>
              <a:rPr lang="en-US" sz="2400" dirty="0" err="1"/>
              <a:t>fájdalmatlan</a:t>
            </a:r>
            <a:r>
              <a:rPr lang="en-US" sz="2400" dirty="0"/>
              <a:t>, lap </a:t>
            </a:r>
            <a:r>
              <a:rPr lang="en-US" sz="2400" dirty="0" err="1"/>
              <a:t>szerint</a:t>
            </a:r>
            <a:r>
              <a:rPr lang="en-US" sz="2400" dirty="0"/>
              <a:t> </a:t>
            </a:r>
            <a:r>
              <a:rPr lang="en-US" sz="2400" dirty="0" err="1"/>
              <a:t>gyulladt</a:t>
            </a:r>
            <a:r>
              <a:rPr lang="en-US" sz="2400" dirty="0"/>
              <a:t>, </a:t>
            </a:r>
            <a:r>
              <a:rPr lang="en-US" sz="2400" dirty="0" err="1"/>
              <a:t>az</a:t>
            </a:r>
            <a:r>
              <a:rPr lang="en-US" sz="2400" dirty="0"/>
              <a:t> </a:t>
            </a:r>
            <a:r>
              <a:rPr lang="en-US" sz="2400" dirty="0" err="1"/>
              <a:t>ínyszélen</a:t>
            </a:r>
            <a:r>
              <a:rPr lang="en-US" sz="2400" dirty="0"/>
              <a:t> </a:t>
            </a:r>
            <a:r>
              <a:rPr lang="en-US" sz="2400" dirty="0" err="1"/>
              <a:t>néhány</a:t>
            </a:r>
            <a:r>
              <a:rPr lang="en-US" sz="2400" dirty="0"/>
              <a:t> mm </a:t>
            </a:r>
            <a:r>
              <a:rPr lang="en-US" sz="2400" dirty="0" err="1"/>
              <a:t>széles</a:t>
            </a:r>
            <a:r>
              <a:rPr lang="en-US" sz="2400" dirty="0"/>
              <a:t> </a:t>
            </a:r>
            <a:r>
              <a:rPr lang="en-US" sz="2400" dirty="0" err="1"/>
              <a:t>vörös</a:t>
            </a:r>
            <a:r>
              <a:rPr lang="en-US" sz="2400" dirty="0"/>
              <a:t> </a:t>
            </a:r>
            <a:r>
              <a:rPr lang="en-US" sz="2400" dirty="0" err="1"/>
              <a:t>csík</a:t>
            </a:r>
            <a:r>
              <a:rPr lang="en-US" sz="2400" dirty="0"/>
              <a:t> </a:t>
            </a:r>
            <a:r>
              <a:rPr lang="en-US" sz="2400" dirty="0" err="1"/>
              <a:t>fut</a:t>
            </a:r>
            <a:r>
              <a:rPr lang="en-US" sz="2400" dirty="0"/>
              <a:t> </a:t>
            </a:r>
            <a:r>
              <a:rPr lang="en-US" sz="2400" dirty="0" err="1"/>
              <a:t>végig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 descr="Képernyőfotó 2020-03-08 - 21.16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542" y="4872429"/>
            <a:ext cx="2813156" cy="1854941"/>
          </a:xfrm>
          <a:prstGeom prst="rect">
            <a:avLst/>
          </a:prstGeom>
        </p:spPr>
      </p:pic>
      <p:pic>
        <p:nvPicPr>
          <p:cNvPr id="5" name="Picture 4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350" y="4872429"/>
            <a:ext cx="2885463" cy="185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2481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3144"/>
                </a:solidFill>
              </a:rPr>
              <a:t>Granuloma </a:t>
            </a:r>
            <a:r>
              <a:rPr lang="en-US" dirty="0" err="1">
                <a:solidFill>
                  <a:srgbClr val="003144"/>
                </a:solidFill>
              </a:rPr>
              <a:t>fissuratum</a:t>
            </a:r>
            <a:r>
              <a:rPr lang="en-US" dirty="0">
                <a:solidFill>
                  <a:srgbClr val="003144"/>
                </a:solidFill>
              </a:rPr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52" y="2089547"/>
            <a:ext cx="8796696" cy="4018359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Fogpótlás</a:t>
            </a:r>
            <a:r>
              <a:rPr lang="en-US" dirty="0"/>
              <a:t> </a:t>
            </a:r>
            <a:r>
              <a:rPr lang="en-US" dirty="0" err="1"/>
              <a:t>alaplemeze</a:t>
            </a:r>
            <a:r>
              <a:rPr lang="en-US" dirty="0"/>
              <a:t> </a:t>
            </a:r>
            <a:r>
              <a:rPr lang="en-US" dirty="0" err="1"/>
              <a:t>mellett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							</a:t>
            </a:r>
            <a:r>
              <a:rPr lang="en-US" dirty="0" err="1"/>
              <a:t>Fogatlan</a:t>
            </a:r>
            <a:r>
              <a:rPr lang="en-US" dirty="0"/>
              <a:t> </a:t>
            </a:r>
            <a:r>
              <a:rPr lang="en-US" dirty="0" err="1"/>
              <a:t>állcsontgerincen</a:t>
            </a:r>
            <a:endParaRPr lang="en-US" dirty="0"/>
          </a:p>
        </p:txBody>
      </p:sp>
      <p:pic>
        <p:nvPicPr>
          <p:cNvPr id="4" name="Picture 3" descr="Képernyőfotó 2020-03-08 - 20.06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394" y="1830586"/>
            <a:ext cx="3611954" cy="2606353"/>
          </a:xfrm>
          <a:prstGeom prst="rect">
            <a:avLst/>
          </a:prstGeom>
        </p:spPr>
      </p:pic>
      <p:pic>
        <p:nvPicPr>
          <p:cNvPr id="5" name="Picture 4" descr="Képernyőfotó 2020-03-08 - 20.06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9" y="4064091"/>
            <a:ext cx="3829431" cy="279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71757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3144"/>
                </a:solidFill>
              </a:rPr>
              <a:t>Morsicatio</a:t>
            </a:r>
            <a:r>
              <a:rPr lang="en-US" dirty="0">
                <a:solidFill>
                  <a:srgbClr val="003144"/>
                </a:solidFill>
              </a:rPr>
              <a:t> </a:t>
            </a:r>
            <a:r>
              <a:rPr lang="en-US" dirty="0" err="1">
                <a:solidFill>
                  <a:srgbClr val="003144"/>
                </a:solidFill>
              </a:rPr>
              <a:t>buccarum</a:t>
            </a:r>
            <a:r>
              <a:rPr lang="en-US" dirty="0">
                <a:solidFill>
                  <a:srgbClr val="003144"/>
                </a:solidFill>
              </a:rPr>
              <a:t> et </a:t>
            </a:r>
            <a:r>
              <a:rPr lang="en-US" dirty="0" err="1">
                <a:solidFill>
                  <a:srgbClr val="003144"/>
                </a:solidFill>
              </a:rPr>
              <a:t>labiorum</a:t>
            </a:r>
            <a:endParaRPr lang="en-US" dirty="0">
              <a:solidFill>
                <a:srgbClr val="00314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2969" y="2089547"/>
            <a:ext cx="7358063" cy="3128982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Orcai</a:t>
            </a:r>
            <a:r>
              <a:rPr lang="en-US" dirty="0"/>
              <a:t> </a:t>
            </a:r>
            <a:r>
              <a:rPr lang="en-US" dirty="0" err="1"/>
              <a:t>nyálkahártyák</a:t>
            </a:r>
            <a:r>
              <a:rPr lang="en-US" dirty="0"/>
              <a:t> </a:t>
            </a:r>
            <a:r>
              <a:rPr lang="en-US" dirty="0" err="1"/>
              <a:t>rágcsálása</a:t>
            </a:r>
            <a:endParaRPr lang="en-US" dirty="0"/>
          </a:p>
          <a:p>
            <a:r>
              <a:rPr lang="en-US" dirty="0" err="1"/>
              <a:t>Főleg</a:t>
            </a:r>
            <a:r>
              <a:rPr lang="en-US" dirty="0"/>
              <a:t> a </a:t>
            </a:r>
            <a:r>
              <a:rPr lang="en-US" dirty="0" err="1"/>
              <a:t>fogsorok</a:t>
            </a:r>
            <a:r>
              <a:rPr lang="en-US" dirty="0"/>
              <a:t> </a:t>
            </a:r>
            <a:r>
              <a:rPr lang="en-US" dirty="0" err="1"/>
              <a:t>záródási</a:t>
            </a:r>
            <a:r>
              <a:rPr lang="en-US" dirty="0"/>
              <a:t> </a:t>
            </a:r>
            <a:r>
              <a:rPr lang="en-US" dirty="0" err="1"/>
              <a:t>vonalában</a:t>
            </a:r>
            <a:r>
              <a:rPr lang="en-US" dirty="0"/>
              <a:t> </a:t>
            </a:r>
            <a:r>
              <a:rPr lang="en-US" dirty="0" err="1"/>
              <a:t>fehér</a:t>
            </a:r>
            <a:r>
              <a:rPr lang="en-US" dirty="0"/>
              <a:t>, </a:t>
            </a:r>
            <a:r>
              <a:rPr lang="en-US" dirty="0" err="1"/>
              <a:t>hámló</a:t>
            </a:r>
            <a:r>
              <a:rPr lang="en-US" dirty="0"/>
              <a:t>, </a:t>
            </a:r>
            <a:r>
              <a:rPr lang="en-US" dirty="0" err="1"/>
              <a:t>cafatos</a:t>
            </a:r>
            <a:r>
              <a:rPr lang="en-US" dirty="0"/>
              <a:t> </a:t>
            </a:r>
            <a:r>
              <a:rPr lang="en-US" dirty="0" err="1"/>
              <a:t>felszínű</a:t>
            </a:r>
            <a:r>
              <a:rPr lang="en-US" dirty="0"/>
              <a:t>, </a:t>
            </a:r>
            <a:r>
              <a:rPr lang="en-US" dirty="0" err="1"/>
              <a:t>néhol</a:t>
            </a:r>
            <a:r>
              <a:rPr lang="en-US" dirty="0"/>
              <a:t> </a:t>
            </a:r>
            <a:r>
              <a:rPr lang="en-US" dirty="0" err="1"/>
              <a:t>erosiókkal</a:t>
            </a:r>
            <a:r>
              <a:rPr lang="en-US" dirty="0"/>
              <a:t>, </a:t>
            </a:r>
            <a:r>
              <a:rPr lang="en-US" dirty="0" err="1"/>
              <a:t>fekélyekkel</a:t>
            </a:r>
            <a:r>
              <a:rPr lang="en-US" dirty="0"/>
              <a:t> </a:t>
            </a:r>
            <a:r>
              <a:rPr lang="en-US" dirty="0" err="1"/>
              <a:t>járó</a:t>
            </a:r>
            <a:r>
              <a:rPr lang="en-US" dirty="0"/>
              <a:t> </a:t>
            </a:r>
            <a:r>
              <a:rPr lang="en-US" dirty="0" err="1"/>
              <a:t>váltakozó</a:t>
            </a:r>
            <a:r>
              <a:rPr lang="en-US" dirty="0"/>
              <a:t> </a:t>
            </a:r>
            <a:r>
              <a:rPr lang="en-US" dirty="0" err="1"/>
              <a:t>fájdalmatlan</a:t>
            </a:r>
            <a:r>
              <a:rPr lang="en-US" dirty="0"/>
              <a:t> </a:t>
            </a:r>
            <a:r>
              <a:rPr lang="en-US" dirty="0" err="1"/>
              <a:t>elváltozás</a:t>
            </a:r>
            <a:endParaRPr lang="en-US" dirty="0"/>
          </a:p>
          <a:p>
            <a:r>
              <a:rPr lang="en-US" dirty="0" err="1"/>
              <a:t>Gyakran</a:t>
            </a:r>
            <a:r>
              <a:rPr lang="en-US" dirty="0"/>
              <a:t> </a:t>
            </a:r>
            <a:r>
              <a:rPr lang="en-US" dirty="0" err="1"/>
              <a:t>társul</a:t>
            </a:r>
            <a:r>
              <a:rPr lang="en-US" dirty="0"/>
              <a:t> </a:t>
            </a:r>
            <a:r>
              <a:rPr lang="en-US" dirty="0" err="1"/>
              <a:t>bruxismussal</a:t>
            </a:r>
            <a:endParaRPr lang="en-US" dirty="0"/>
          </a:p>
        </p:txBody>
      </p:sp>
      <p:pic>
        <p:nvPicPr>
          <p:cNvPr id="5" name="Picture 4" descr="Képernyőfotó 2020-03-08 - 20.40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924" y="4550228"/>
            <a:ext cx="3396076" cy="231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5693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/>
          </p:cNvSpPr>
          <p:nvPr>
            <p:ph type="title"/>
          </p:nvPr>
        </p:nvSpPr>
        <p:spPr>
          <a:xfrm>
            <a:off x="892969" y="-116086"/>
            <a:ext cx="7358063" cy="1651992"/>
          </a:xfrm>
          <a:prstGeom prst="rect">
            <a:avLst/>
          </a:prstGeom>
        </p:spPr>
        <p:txBody>
          <a:bodyPr/>
          <a:lstStyle>
            <a:lvl1pPr marL="406400" indent="-406400" algn="l">
              <a:spcBef>
                <a:spcPts val="3200"/>
              </a:spcBef>
              <a:buSzPct val="100000"/>
              <a:buAutoNum type="romanUcPeriod"/>
              <a:defRPr sz="3600" b="1" u="sng">
                <a:solidFill>
                  <a:srgbClr val="006288"/>
                </a:solidFill>
                <a:latin typeface="+mn-lt"/>
                <a:ea typeface="+mn-ea"/>
                <a:cs typeface="+mn-cs"/>
                <a:sym typeface="Georgia"/>
              </a:defRPr>
            </a:lvl1pPr>
          </a:lstStyle>
          <a:p>
            <a:r>
              <a:t>HELYI TÉNYEZŐK:</a:t>
            </a:r>
          </a:p>
        </p:txBody>
      </p:sp>
      <p:sp>
        <p:nvSpPr>
          <p:cNvPr id="274" name="Shape 274"/>
          <p:cNvSpPr>
            <a:spLocks noGrp="1"/>
          </p:cNvSpPr>
          <p:nvPr>
            <p:ph type="body" idx="1"/>
          </p:nvPr>
        </p:nvSpPr>
        <p:spPr>
          <a:xfrm>
            <a:off x="436609" y="1428750"/>
            <a:ext cx="8414663" cy="502000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buSzPct val="194444"/>
              <a:buAutoNum type="arabicPeriod" startAt="2"/>
              <a:defRPr i="1" u="sng"/>
            </a:pPr>
            <a:r>
              <a:rPr dirty="0"/>
              <a:t>Vegyi ártalmak:</a:t>
            </a:r>
          </a:p>
          <a:p>
            <a:pPr marL="553621"/>
            <a:r>
              <a:rPr dirty="0"/>
              <a:t>foglakozási ártalmakkal kapcsolatosak</a:t>
            </a:r>
            <a:r>
              <a:rPr lang="hu-HU" dirty="0"/>
              <a:t> - </a:t>
            </a:r>
            <a:r>
              <a:rPr lang="en-US" dirty="0" err="1"/>
              <a:t>savak</a:t>
            </a:r>
            <a:r>
              <a:rPr lang="en-US" dirty="0"/>
              <a:t>, lúgok, mérgező gázok (klór), gőzök (</a:t>
            </a:r>
            <a:r>
              <a:rPr lang="en-US" dirty="0" err="1"/>
              <a:t>bróm</a:t>
            </a:r>
            <a:r>
              <a:rPr lang="en-US" dirty="0"/>
              <a:t>)</a:t>
            </a:r>
          </a:p>
          <a:p>
            <a:pPr marL="553621"/>
            <a:r>
              <a:rPr lang="hu-HU" dirty="0"/>
              <a:t>Kémiai szerek (nátronlúg, triklór-ecetsav, aspirin, karbolsav, sósav, ezüst-nitrát, szódabikarbóna, hydrogén-peroxid, alkohol stb. ) kezelés közben nagyobb dózisban kerül a szájüregbe</a:t>
            </a:r>
          </a:p>
          <a:p>
            <a:pPr marL="553621"/>
            <a:r>
              <a:rPr lang="en-US" dirty="0"/>
              <a:t>E</a:t>
            </a:r>
            <a:r>
              <a:rPr lang="hu-HU" dirty="0"/>
              <a:t>rythemás, sárgásfehér fibrines álhártyával fedett fekélyek keletekeznek</a:t>
            </a:r>
          </a:p>
          <a:p>
            <a:pPr marL="553621"/>
            <a:r>
              <a:rPr lang="en-US" dirty="0"/>
              <a:t>D</a:t>
            </a:r>
            <a:r>
              <a:rPr lang="hu-HU" dirty="0"/>
              <a:t>ifferenciáldg. </a:t>
            </a:r>
            <a:r>
              <a:rPr lang="en-US" dirty="0"/>
              <a:t>S</a:t>
            </a:r>
            <a:r>
              <a:rPr lang="hu-HU" dirty="0"/>
              <a:t>oor, stomatitis allergica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588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406400" indent="-406400" algn="l">
              <a:spcBef>
                <a:spcPts val="3200"/>
              </a:spcBef>
              <a:buSzPct val="100000"/>
              <a:buAutoNum type="romanUcPeriod"/>
              <a:defRPr sz="3600" b="1" u="sng">
                <a:solidFill>
                  <a:srgbClr val="006288"/>
                </a:solidFill>
                <a:latin typeface="+mn-lt"/>
                <a:ea typeface="+mn-ea"/>
                <a:cs typeface="+mn-cs"/>
                <a:sym typeface="Georgia"/>
              </a:defRPr>
            </a:lvl1pPr>
          </a:lstStyle>
          <a:p>
            <a:r>
              <a:t>HELYI TÉNYEZŐK:</a:t>
            </a:r>
          </a:p>
        </p:txBody>
      </p:sp>
      <p:sp>
        <p:nvSpPr>
          <p:cNvPr id="277" name="Shape 277"/>
          <p:cNvSpPr>
            <a:spLocks noGrp="1"/>
          </p:cNvSpPr>
          <p:nvPr>
            <p:ph type="body" idx="1"/>
          </p:nvPr>
        </p:nvSpPr>
        <p:spPr>
          <a:xfrm>
            <a:off x="555685" y="1455539"/>
            <a:ext cx="8315433" cy="4652367"/>
          </a:xfrm>
          <a:prstGeom prst="rect">
            <a:avLst/>
          </a:prstGeom>
        </p:spPr>
        <p:txBody>
          <a:bodyPr/>
          <a:lstStyle/>
          <a:p>
            <a:pPr>
              <a:buSzPct val="194444"/>
              <a:buAutoNum type="arabicPeriod" startAt="3"/>
            </a:pPr>
            <a:r>
              <a:rPr i="1" u="sng" dirty="0"/>
              <a:t>Káros erőhatások,</a:t>
            </a:r>
            <a:r>
              <a:rPr dirty="0"/>
              <a:t> </a:t>
            </a:r>
          </a:p>
          <a:p>
            <a:pPr lvl="1">
              <a:buSzPct val="125000"/>
              <a:buChar char="•"/>
            </a:pPr>
            <a:r>
              <a:rPr dirty="0"/>
              <a:t>azaz a fogak fokozott vagy helytelen irányú megterhelése</a:t>
            </a:r>
          </a:p>
          <a:p>
            <a:pPr marL="553621"/>
            <a:r>
              <a:rPr b="1" dirty="0"/>
              <a:t>Okklúziós trauma:</a:t>
            </a:r>
            <a:r>
              <a:rPr dirty="0"/>
              <a:t> a fogak nem élettani megterhelése (melyet a foghiány, hibás fogpótlás, parafunkció /bruxizmus/ vagy dysgnathia hoz létre)</a:t>
            </a:r>
          </a:p>
        </p:txBody>
      </p:sp>
    </p:spTree>
    <p:extLst>
      <p:ext uri="{BB962C8B-B14F-4D97-AF65-F5344CB8AC3E}">
        <p14:creationId xmlns:p14="http://schemas.microsoft.com/office/powerpoint/2010/main" val="371692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2307</Words>
  <Application>Microsoft Macintosh PowerPoint</Application>
  <PresentationFormat>Diavetítés a képernyőre (4:3 oldalarány)</PresentationFormat>
  <Paragraphs>311</Paragraphs>
  <Slides>50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50</vt:i4>
      </vt:variant>
    </vt:vector>
  </HeadingPairs>
  <TitlesOfParts>
    <vt:vector size="58" baseType="lpstr">
      <vt:lpstr>Arial</vt:lpstr>
      <vt:lpstr>Calibri</vt:lpstr>
      <vt:lpstr>Helvetica</vt:lpstr>
      <vt:lpstr>Symbol</vt:lpstr>
      <vt:lpstr>Times New Roman</vt:lpstr>
      <vt:lpstr>Verdana</vt:lpstr>
      <vt:lpstr>Wingdings</vt:lpstr>
      <vt:lpstr>Office Theme</vt:lpstr>
      <vt:lpstr>Parodontologia</vt:lpstr>
      <vt:lpstr>Parodontalis kezelés</vt:lpstr>
      <vt:lpstr>Fogágybetegségre hajlamosító tényezők:</vt:lpstr>
      <vt:lpstr>Traumás fekély</vt:lpstr>
      <vt:lpstr>Granuloma fissuratum (fogsor irritációs hyperplasia)</vt:lpstr>
      <vt:lpstr>Granuloma fissuratum </vt:lpstr>
      <vt:lpstr>Morsicatio buccarum et labiorum</vt:lpstr>
      <vt:lpstr>HELYI TÉNYEZŐK:</vt:lpstr>
      <vt:lpstr>HELYI TÉNYEZŐK:</vt:lpstr>
      <vt:lpstr>II. ÁLTALÁNOS TÉNYEZŐK:</vt:lpstr>
      <vt:lpstr>TBC</vt:lpstr>
      <vt:lpstr>Parodontopatogen baktériumok</vt:lpstr>
      <vt:lpstr>Gingivitis, parodontitis közvetlen kórokai:</vt:lpstr>
      <vt:lpstr>Inygyulladás tünetei:</vt:lpstr>
      <vt:lpstr>Minden ínybetegségre jellemző tünetek</vt:lpstr>
      <vt:lpstr>Incipiens gingivitis</vt:lpstr>
      <vt:lpstr>Ínyduzzanat kiterjedése szerint</vt:lpstr>
      <vt:lpstr>Fogágybetegségek osztályozása</vt:lpstr>
      <vt:lpstr>1989- Black osztályozás</vt:lpstr>
      <vt:lpstr>Sugar-Sallay-féle beosztás szerinta fogágybetegségnek 4 formája van</vt:lpstr>
      <vt:lpstr>Parodontitis klinikai képe</vt:lpstr>
      <vt:lpstr>Legújabb klasszifikáció Az Amerikai Parodontológus Társaság (AAP) 2017-es klasszifikációja </vt:lpstr>
      <vt:lpstr>I. Gingiva betegségei:</vt:lpstr>
      <vt:lpstr>2. Ínybetegségek szisztémás háttérrel </vt:lpstr>
      <vt:lpstr>PowerPoint-bemutató</vt:lpstr>
      <vt:lpstr>B. Nem Plakk okozta ínybetegségek:</vt:lpstr>
      <vt:lpstr>2. Specifikus vírusinfekciók</vt:lpstr>
      <vt:lpstr>PowerPoint-bemutató</vt:lpstr>
      <vt:lpstr>PowerPoint-bemutató</vt:lpstr>
      <vt:lpstr>PowerPoint-bemutató</vt:lpstr>
      <vt:lpstr>Plakk okozta gingivitis</vt:lpstr>
      <vt:lpstr>Krónikus, nem specifikus gingivitisek (plakk okozza):</vt:lpstr>
      <vt:lpstr>Krónikus ínygyulladás = gingivitis chronika </vt:lpstr>
      <vt:lpstr>Plakk okozta chronicus gingivitisek</vt:lpstr>
      <vt:lpstr>PowerPoint-bemutató</vt:lpstr>
      <vt:lpstr>Gingivitis hyperplastica</vt:lpstr>
      <vt:lpstr>Gingivitis hyperplastica</vt:lpstr>
      <vt:lpstr>Diabetes mellitus</vt:lpstr>
      <vt:lpstr>Nem Plakk okozta gingivitis</vt:lpstr>
      <vt:lpstr>1. Gingivitis ulcerosa (Acut necrotisaló ulcerativ gingivitis/parodontitis – ANUG/ANUP)</vt:lpstr>
      <vt:lpstr>Klinikai kép:</vt:lpstr>
      <vt:lpstr>Elhanyagolt esetben:</vt:lpstr>
      <vt:lpstr>Régen az ANUG: Plaut-Vincent-angina (acut necrotizaló gingivitis)</vt:lpstr>
      <vt:lpstr>2. Gingivostomatisis herpetica</vt:lpstr>
      <vt:lpstr>Szájtünetek:</vt:lpstr>
      <vt:lpstr>3. Acut coccalis gingivitis</vt:lpstr>
      <vt:lpstr>Klinikai képe:</vt:lpstr>
      <vt:lpstr>4. Candida albicans</vt:lpstr>
      <vt:lpstr>Acut artophiás candidiosis</vt:lpstr>
      <vt:lpstr>Krónikus atrophiás candidiasis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Parodontologia</dc:title>
  <dc:creator>Tímea Szabados</dc:creator>
  <cp:lastModifiedBy>Tímea Szabados</cp:lastModifiedBy>
  <cp:revision>1</cp:revision>
  <dcterms:created xsi:type="dcterms:W3CDTF">2020-05-22T18:25:02Z</dcterms:created>
  <dcterms:modified xsi:type="dcterms:W3CDTF">2020-05-22T18:25:16Z</dcterms:modified>
</cp:coreProperties>
</file>