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sldIdLst>
    <p:sldId id="256" r:id="rId2"/>
    <p:sldId id="288" r:id="rId3"/>
    <p:sldId id="291" r:id="rId4"/>
    <p:sldId id="257" r:id="rId5"/>
    <p:sldId id="259" r:id="rId6"/>
    <p:sldId id="260" r:id="rId7"/>
    <p:sldId id="261" r:id="rId8"/>
    <p:sldId id="262" r:id="rId9"/>
    <p:sldId id="329" r:id="rId10"/>
    <p:sldId id="332" r:id="rId11"/>
    <p:sldId id="330" r:id="rId12"/>
    <p:sldId id="333" r:id="rId13"/>
    <p:sldId id="331" r:id="rId14"/>
    <p:sldId id="334" r:id="rId15"/>
    <p:sldId id="264" r:id="rId16"/>
    <p:sldId id="265" r:id="rId17"/>
    <p:sldId id="266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6" r:id="rId29"/>
    <p:sldId id="312" r:id="rId30"/>
    <p:sldId id="326" r:id="rId31"/>
    <p:sldId id="327" r:id="rId32"/>
    <p:sldId id="309" r:id="rId33"/>
    <p:sldId id="328" r:id="rId34"/>
    <p:sldId id="310" r:id="rId35"/>
    <p:sldId id="311" r:id="rId36"/>
    <p:sldId id="313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982"/>
    <p:restoredTop sz="94659"/>
  </p:normalViewPr>
  <p:slideViewPr>
    <p:cSldViewPr snapToGrid="0" snapToObjects="1">
      <p:cViewPr varScale="1">
        <p:scale>
          <a:sx n="94" d="100"/>
          <a:sy n="94" d="100"/>
        </p:scale>
        <p:origin x="192" y="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12/10/20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205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12/10/20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12/10/20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37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12/10/20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5472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12/10/20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876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12/10/20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77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12/10/20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19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12/10/20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80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12/10/20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3042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12/10/20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6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hu-HU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12/10/20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91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12/10/20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63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12/10/20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49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12/10/20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63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12/10/20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697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12/10/20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21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12/10/20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84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12/10/20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87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12/10/20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80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12/10/20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05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Szájsebészet</a:t>
            </a:r>
            <a:r>
              <a:rPr lang="en-US" dirty="0"/>
              <a:t> 3.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0800000" flipV="1">
            <a:off x="5418160" y="4490113"/>
            <a:ext cx="2689521" cy="491320"/>
          </a:xfrm>
        </p:spPr>
        <p:txBody>
          <a:bodyPr>
            <a:normAutofit/>
          </a:bodyPr>
          <a:lstStyle/>
          <a:p>
            <a:r>
              <a:rPr lang="en-US" dirty="0"/>
              <a:t>Szabados </a:t>
            </a:r>
            <a:r>
              <a:rPr lang="en-US" dirty="0" err="1"/>
              <a:t>Tímea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97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06403CAC-6103-44C9-B687-A2C18173F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669E88-AA72-437F-AA99-859F9E99E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9E4F08A-9BA6-4AB7-8390-DCB4D0938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232AA78D-1651-40D4-A802-79210BE38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27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D4F496D-4AA6-410F-A8CE-7CE8BB77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28559" y="0"/>
            <a:ext cx="0" cy="685800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467A1635-3158-4830-A93F-820B63E03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" y="0"/>
            <a:ext cx="9144000" cy="6858000"/>
          </a:xfrm>
          <a:prstGeom prst="rect">
            <a:avLst/>
          </a:prstGeom>
        </p:spPr>
      </p:pic>
      <p:pic>
        <p:nvPicPr>
          <p:cNvPr id="5" name="Tartalom helye 4" descr="A képen beltéri látható&#10;&#10;Automatikusan generált leírás">
            <a:extLst>
              <a:ext uri="{FF2B5EF4-FFF2-40B4-BE49-F238E27FC236}">
                <a16:creationId xmlns:a16="http://schemas.microsoft.com/office/drawing/2014/main" id="{43C37CAE-8ECB-F148-900D-0DC44F7905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" r="3" b="3"/>
          <a:stretch/>
        </p:blipFill>
        <p:spPr>
          <a:xfrm>
            <a:off x="6645" y="10"/>
            <a:ext cx="5221914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5BD9B882-434B-6045-A685-FE330D40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786" y="1358901"/>
            <a:ext cx="2780883" cy="27304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/>
              <a:t>Elevátorok</a:t>
            </a:r>
          </a:p>
        </p:txBody>
      </p:sp>
    </p:spTree>
    <p:extLst>
      <p:ext uri="{BB962C8B-B14F-4D97-AF65-F5344CB8AC3E}">
        <p14:creationId xmlns:p14="http://schemas.microsoft.com/office/powerpoint/2010/main" val="155458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310C6CF-CB31-8B4E-94F4-E9248A70B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Sinus-lift technikai variációi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2EEF30B-DBFF-544D-B46F-8409F68866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/>
              <a:t>2. </a:t>
            </a:r>
            <a:r>
              <a:rPr lang="hu-HU" dirty="0" err="1"/>
              <a:t>Kresztális</a:t>
            </a:r>
            <a:r>
              <a:rPr lang="hu-HU" dirty="0"/>
              <a:t>, zárt, </a:t>
            </a:r>
            <a:r>
              <a:rPr lang="hu-HU" dirty="0" err="1"/>
              <a:t>osteotommal</a:t>
            </a:r>
            <a:r>
              <a:rPr lang="hu-HU" dirty="0"/>
              <a:t> végzett sinus-lift</a:t>
            </a:r>
          </a:p>
        </p:txBody>
      </p:sp>
      <p:pic>
        <p:nvPicPr>
          <p:cNvPr id="5" name="Kép 4" descr="A képen szöveg látható&#10;&#10;Automatikusan generált leírás">
            <a:extLst>
              <a:ext uri="{FF2B5EF4-FFF2-40B4-BE49-F238E27FC236}">
                <a16:creationId xmlns:a16="http://schemas.microsoft.com/office/drawing/2014/main" id="{12446FC8-659F-1249-B42F-FE961DE7C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597" y="3295651"/>
            <a:ext cx="2523344" cy="3428999"/>
          </a:xfrm>
          <a:prstGeom prst="rect">
            <a:avLst/>
          </a:prstGeom>
        </p:spPr>
      </p:pic>
      <p:pic>
        <p:nvPicPr>
          <p:cNvPr id="7" name="Kép 6" descr="A képen beltéri látható&#10;&#10;Automatikusan generált leírás">
            <a:extLst>
              <a:ext uri="{FF2B5EF4-FFF2-40B4-BE49-F238E27FC236}">
                <a16:creationId xmlns:a16="http://schemas.microsoft.com/office/drawing/2014/main" id="{5ABF7536-9C6A-7345-98EC-7D4A352A5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207" y="3295651"/>
            <a:ext cx="325755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10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8A8429B-1EFC-4D44-9C8A-0F1C5C1CD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 descr="A képen szöveg látható&#10;&#10;Automatikusan generált leírás">
            <a:extLst>
              <a:ext uri="{FF2B5EF4-FFF2-40B4-BE49-F238E27FC236}">
                <a16:creationId xmlns:a16="http://schemas.microsoft.com/office/drawing/2014/main" id="{ACD2670B-6D36-D847-9127-EA74CDFAB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03" y="315741"/>
            <a:ext cx="7443993" cy="3424237"/>
          </a:xfrm>
        </p:spPr>
      </p:pic>
      <p:pic>
        <p:nvPicPr>
          <p:cNvPr id="7" name="Kép 6" descr="A képen szöveg látható&#10;&#10;Automatikusan generált leírás">
            <a:extLst>
              <a:ext uri="{FF2B5EF4-FFF2-40B4-BE49-F238E27FC236}">
                <a16:creationId xmlns:a16="http://schemas.microsoft.com/office/drawing/2014/main" id="{4E9C2A93-9B8E-3048-8637-B6D6654CD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291" y="4042755"/>
            <a:ext cx="4967416" cy="258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464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15E3A34-87FF-7D44-A83B-627783C3D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Sinus-lift technikai variációi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86955A3-CE23-784A-BAAF-0BE68F325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843" y="2367094"/>
            <a:ext cx="8611736" cy="3424107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3. </a:t>
            </a:r>
            <a:r>
              <a:rPr lang="hu-HU" dirty="0" err="1"/>
              <a:t>Balonnal</a:t>
            </a:r>
            <a:r>
              <a:rPr lang="hu-HU" dirty="0"/>
              <a:t> végzett sinus-lift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Zárt, </a:t>
            </a:r>
            <a:r>
              <a:rPr lang="hu-HU" dirty="0" err="1"/>
              <a:t>Kresztális</a:t>
            </a:r>
            <a:r>
              <a:rPr lang="hu-HU" dirty="0"/>
              <a:t> feltárásból		Nyitott, </a:t>
            </a:r>
            <a:r>
              <a:rPr lang="hu-HU" dirty="0" err="1"/>
              <a:t>lateralis</a:t>
            </a:r>
            <a:r>
              <a:rPr lang="hu-HU" dirty="0"/>
              <a:t> feltárásból</a:t>
            </a:r>
          </a:p>
        </p:txBody>
      </p:sp>
      <p:pic>
        <p:nvPicPr>
          <p:cNvPr id="5" name="Kép 4" descr="A képen személy, bezárás látható&#10;&#10;Automatikusan generált leírás">
            <a:extLst>
              <a:ext uri="{FF2B5EF4-FFF2-40B4-BE49-F238E27FC236}">
                <a16:creationId xmlns:a16="http://schemas.microsoft.com/office/drawing/2014/main" id="{9B087839-BD6D-8649-93C0-CD4C4B9D6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7" y="4079147"/>
            <a:ext cx="3341616" cy="2211960"/>
          </a:xfrm>
          <a:prstGeom prst="rect">
            <a:avLst/>
          </a:prstGeom>
        </p:spPr>
      </p:pic>
      <p:pic>
        <p:nvPicPr>
          <p:cNvPr id="7" name="Kép 6" descr="A képen étel, bezárás, szeletelt látható&#10;&#10;Automatikusan generált leírás">
            <a:extLst>
              <a:ext uri="{FF2B5EF4-FFF2-40B4-BE49-F238E27FC236}">
                <a16:creationId xmlns:a16="http://schemas.microsoft.com/office/drawing/2014/main" id="{F977527A-3744-1244-8C6B-2C40714A4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347" y="4079147"/>
            <a:ext cx="3308323" cy="221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36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BB7B371-C021-6D49-A728-D51BEAAAE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Ballon lift </a:t>
            </a:r>
            <a:r>
              <a:rPr lang="hu-HU" dirty="0" err="1"/>
              <a:t>Control</a:t>
            </a:r>
            <a:endParaRPr lang="hu-HU" dirty="0"/>
          </a:p>
        </p:txBody>
      </p:sp>
      <p:pic>
        <p:nvPicPr>
          <p:cNvPr id="5" name="Tartalom helye 4" descr="A képen szöveg, vörös, aláírás, bezárás látható&#10;&#10;Automatikusan generált leírás">
            <a:extLst>
              <a:ext uri="{FF2B5EF4-FFF2-40B4-BE49-F238E27FC236}">
                <a16:creationId xmlns:a16="http://schemas.microsoft.com/office/drawing/2014/main" id="{3518ED55-C0E1-704E-9B95-12637515C8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68" y="1989162"/>
            <a:ext cx="7772400" cy="1439838"/>
          </a:xfrm>
        </p:spPr>
      </p:pic>
      <p:pic>
        <p:nvPicPr>
          <p:cNvPr id="7" name="Kép 6" descr="A képen beltéri, színes, terület, festett látható&#10;&#10;Automatikusan generált leírás">
            <a:extLst>
              <a:ext uri="{FF2B5EF4-FFF2-40B4-BE49-F238E27FC236}">
                <a16:creationId xmlns:a16="http://schemas.microsoft.com/office/drawing/2014/main" id="{ABD47017-13F6-8241-9EC8-C731CB89E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61" y="3585339"/>
            <a:ext cx="7315677" cy="305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25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-161805"/>
            <a:ext cx="8042276" cy="1336956"/>
          </a:xfrm>
        </p:spPr>
        <p:txBody>
          <a:bodyPr/>
          <a:lstStyle/>
          <a:p>
            <a:r>
              <a:rPr lang="hu-HU" b="1" dirty="0"/>
              <a:t>Műtét menete: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08423"/>
            <a:ext cx="8042276" cy="5015625"/>
          </a:xfrm>
        </p:spPr>
        <p:txBody>
          <a:bodyPr>
            <a:normAutofit lnSpcReduction="10000"/>
          </a:bodyPr>
          <a:lstStyle/>
          <a:p>
            <a:r>
              <a:rPr lang="hu-HU" dirty="0"/>
              <a:t>Érzéstelenítés</a:t>
            </a:r>
          </a:p>
          <a:p>
            <a:r>
              <a:rPr lang="hu-HU" dirty="0"/>
              <a:t>a nyálkahártya bemetszése, lebeny készítése</a:t>
            </a:r>
            <a:endParaRPr lang="cs-CZ" dirty="0"/>
          </a:p>
          <a:p>
            <a:r>
              <a:rPr lang="hu-HU" dirty="0"/>
              <a:t>feltárás</a:t>
            </a:r>
            <a:endParaRPr lang="cs-CZ" dirty="0"/>
          </a:p>
          <a:p>
            <a:r>
              <a:rPr lang="hu-HU" dirty="0"/>
              <a:t>csontablak készítése </a:t>
            </a:r>
            <a:endParaRPr lang="cs-CZ" dirty="0"/>
          </a:p>
          <a:p>
            <a:r>
              <a:rPr lang="hu-HU" dirty="0"/>
              <a:t>csontablak leemelése vagy beemelése sinus nyálkahártyaalappal együtt</a:t>
            </a:r>
            <a:endParaRPr lang="cs-CZ" dirty="0"/>
          </a:p>
          <a:p>
            <a:r>
              <a:rPr lang="hu-HU" dirty="0"/>
              <a:t>sinus nyálkahártyaalapjának megemelése</a:t>
            </a:r>
            <a:endParaRPr lang="cs-CZ" dirty="0"/>
          </a:p>
          <a:p>
            <a:r>
              <a:rPr lang="hu-HU" dirty="0"/>
              <a:t>csont betöltése (alveolus és a megemelt sinus nyálkahártyaalapja közötti rész kitöltésére)</a:t>
            </a:r>
            <a:endParaRPr lang="cs-CZ" dirty="0"/>
          </a:p>
          <a:p>
            <a:r>
              <a:rPr lang="hu-HU" dirty="0"/>
              <a:t>membránnal való fedés</a:t>
            </a:r>
            <a:endParaRPr lang="cs-CZ" dirty="0"/>
          </a:p>
          <a:p>
            <a:r>
              <a:rPr lang="hu-HU" dirty="0"/>
              <a:t>zárás, szövetek egyesítése</a:t>
            </a:r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843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0"/>
            <a:ext cx="8042276" cy="1336956"/>
          </a:xfrm>
        </p:spPr>
        <p:txBody>
          <a:bodyPr/>
          <a:lstStyle/>
          <a:p>
            <a:r>
              <a:rPr lang="hu-HU" b="1" dirty="0"/>
              <a:t>Műszerei: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31" y="1487606"/>
            <a:ext cx="7773339" cy="4303595"/>
          </a:xfrm>
        </p:spPr>
        <p:txBody>
          <a:bodyPr>
            <a:normAutofit/>
          </a:bodyPr>
          <a:lstStyle/>
          <a:p>
            <a:r>
              <a:rPr lang="hu-HU" dirty="0"/>
              <a:t>Szikepenge szikenyél,</a:t>
            </a:r>
            <a:endParaRPr lang="cs-CZ" dirty="0"/>
          </a:p>
          <a:p>
            <a:r>
              <a:rPr lang="hu-HU" dirty="0"/>
              <a:t>Freer, raspatórium</a:t>
            </a:r>
            <a:endParaRPr lang="cs-CZ" dirty="0"/>
          </a:p>
          <a:p>
            <a:r>
              <a:rPr lang="hu-HU" dirty="0"/>
              <a:t>Fiziodiszpenzer egyenes darab, gömbfrézer, vagy piezosurgery (piezoelektromos sebészi kezelőegység)  és a hozzá tartozó különböző formájú fejek, fejet betekerő műszer, fiziológiás sóoldat, infúziós szerelék</a:t>
            </a:r>
            <a:endParaRPr lang="cs-CZ" dirty="0"/>
          </a:p>
          <a:p>
            <a:r>
              <a:rPr lang="hu-HU" dirty="0"/>
              <a:t>Sinus tálca (mely tartalmaz gömb alakú csontfúrókat különböző méretben, csonttálat, sinus megemelésére alkalmas műszereket – </a:t>
            </a:r>
            <a:r>
              <a:rPr lang="hu-HU" dirty="0" err="1"/>
              <a:t>elevator</a:t>
            </a:r>
            <a:r>
              <a:rPr lang="hu-HU" dirty="0"/>
              <a:t>, ballon)</a:t>
            </a:r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220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973234"/>
            <a:ext cx="8042276" cy="5525989"/>
          </a:xfrm>
        </p:spPr>
        <p:txBody>
          <a:bodyPr>
            <a:normAutofit/>
          </a:bodyPr>
          <a:lstStyle/>
          <a:p>
            <a:r>
              <a:rPr lang="hu-HU" dirty="0"/>
              <a:t>Csontpótló anyagok (Bio Oss, Bego Oss, BondBone, Cerabone, stb.) vagy saját csont (mindig steril folyadékkal keverve vér, fiziológiás sóoldat, Gentamicin)</a:t>
            </a:r>
            <a:endParaRPr lang="cs-CZ" dirty="0"/>
          </a:p>
          <a:p>
            <a:r>
              <a:rPr lang="hu-HU" dirty="0"/>
              <a:t>Csontbetöltő műszer</a:t>
            </a:r>
            <a:endParaRPr lang="cs-CZ" dirty="0"/>
          </a:p>
          <a:p>
            <a:r>
              <a:rPr lang="hu-HU" dirty="0"/>
              <a:t>Membrán (Bego kollagén, Gore-Tex, Gore- Resoult, Biosorb, Biocollagen stb.)</a:t>
            </a:r>
            <a:endParaRPr lang="cs-CZ" dirty="0"/>
          </a:p>
          <a:p>
            <a:r>
              <a:rPr lang="hu-HU" dirty="0"/>
              <a:t>Tüfogó atraumatikus tű fonallal, Csipesz (horgas)</a:t>
            </a:r>
            <a:r>
              <a:rPr lang="cs-CZ" dirty="0"/>
              <a:t>, </a:t>
            </a:r>
            <a:r>
              <a:rPr lang="hu-HU" dirty="0"/>
              <a:t>Olló</a:t>
            </a:r>
          </a:p>
          <a:p>
            <a:r>
              <a:rPr lang="hu-HU" dirty="0"/>
              <a:t>Kampó (szájzug és sebkampó is)</a:t>
            </a:r>
            <a:endParaRPr lang="cs-CZ" dirty="0"/>
          </a:p>
          <a:p>
            <a:r>
              <a:rPr lang="hu-HU" dirty="0"/>
              <a:t>Sebészi szívó  </a:t>
            </a:r>
            <a:endParaRPr lang="cs-CZ" dirty="0"/>
          </a:p>
          <a:p>
            <a:r>
              <a:rPr lang="hu-HU" dirty="0"/>
              <a:t>Steril Mull-lap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170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5660"/>
            <a:ext cx="8042276" cy="685764"/>
          </a:xfrm>
        </p:spPr>
        <p:txBody>
          <a:bodyPr/>
          <a:lstStyle/>
          <a:p>
            <a:r>
              <a:rPr lang="hu-HU" b="1" dirty="0"/>
              <a:t>Csontpótlás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92322"/>
            <a:ext cx="8042276" cy="47856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/>
              <a:t>Spontán módon nagyon hosszasan, vagy egyáltalán nem gyógyuló csontdefektusok kezelésére. </a:t>
            </a:r>
          </a:p>
          <a:p>
            <a:r>
              <a:rPr lang="hu-HU" dirty="0"/>
              <a:t>Ilyen defektusok keletkezhetnek traumák, daganatok, cysták, csontbetegségek valamint </a:t>
            </a:r>
            <a:r>
              <a:rPr lang="hu-HU" b="1" dirty="0"/>
              <a:t>foghiányok </a:t>
            </a:r>
            <a:r>
              <a:rPr lang="hu-HU" dirty="0"/>
              <a:t>következtében. </a:t>
            </a:r>
          </a:p>
          <a:p>
            <a:r>
              <a:rPr lang="hu-HU" dirty="0"/>
              <a:t>A csontok regenerációját serkenteni lehet szisztémás kezeléssel, és lokálisan, csontpótló anyagok beültetésével.</a:t>
            </a:r>
          </a:p>
          <a:p>
            <a:r>
              <a:rPr lang="hu-HU" dirty="0"/>
              <a:t> emberi, állati csontot illetve szintetikus anyagok használnak</a:t>
            </a:r>
            <a:endParaRPr lang="cs-CZ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39628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705315"/>
          </a:xfrm>
        </p:spPr>
        <p:txBody>
          <a:bodyPr>
            <a:normAutofit fontScale="90000"/>
          </a:bodyPr>
          <a:lstStyle/>
          <a:p>
            <a:r>
              <a:rPr lang="hu-HU" sz="4000" b="1" dirty="0"/>
              <a:t>Csont pótlására alkalmazható anyagok: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068" y="1600200"/>
            <a:ext cx="8177483" cy="4852357"/>
          </a:xfrm>
        </p:spPr>
        <p:txBody>
          <a:bodyPr>
            <a:normAutofit/>
          </a:bodyPr>
          <a:lstStyle/>
          <a:p>
            <a:pPr lvl="0"/>
            <a:r>
              <a:rPr lang="hu-HU" b="1" dirty="0"/>
              <a:t>Saját csont </a:t>
            </a:r>
            <a:r>
              <a:rPr lang="hu-HU" dirty="0"/>
              <a:t>– ún. autológ csont – az elvékonyodott csont regenerációját kiválóan serkenti. Hátránya, hogy a saját csont kinyeréséhez további műtét szükséges, + maga a beavatkozás időigényesebb és költségesebb.</a:t>
            </a:r>
            <a:endParaRPr lang="cs-CZ" dirty="0"/>
          </a:p>
          <a:p>
            <a:pPr lvl="0"/>
            <a:r>
              <a:rPr lang="hu-HU" dirty="0"/>
              <a:t>Más embertől származó –</a:t>
            </a:r>
            <a:r>
              <a:rPr lang="hu-HU" b="1" dirty="0"/>
              <a:t> allogén </a:t>
            </a:r>
            <a:r>
              <a:rPr lang="hu-HU" dirty="0"/>
              <a:t>- alkalmazása hazánkban jelenleg még nem elterjedt.</a:t>
            </a:r>
            <a:endParaRPr lang="cs-CZ" dirty="0"/>
          </a:p>
          <a:p>
            <a:pPr lvl="0"/>
            <a:r>
              <a:rPr lang="hu-HU" b="1" dirty="0"/>
              <a:t>Állati eredetű csont </a:t>
            </a:r>
            <a:r>
              <a:rPr lang="hu-HU" dirty="0"/>
              <a:t>– xenogén – pl.: Bio-Oss, amely az egyik legnépszerűbb csontpótló anyag. </a:t>
            </a:r>
            <a:endParaRPr lang="cs-CZ" dirty="0"/>
          </a:p>
          <a:p>
            <a:pPr lvl="0"/>
            <a:r>
              <a:rPr lang="hu-HU" b="1" dirty="0"/>
              <a:t>Szintetikus előállított csont </a:t>
            </a:r>
            <a:r>
              <a:rPr lang="hu-HU" dirty="0"/>
              <a:t>– </a:t>
            </a:r>
            <a:r>
              <a:rPr lang="hu-HU" dirty="0" err="1"/>
              <a:t>alloplasztikus</a:t>
            </a:r>
            <a:r>
              <a:rPr lang="hu-HU" dirty="0"/>
              <a:t> – Ilyenek a trikalcium-foszfátok, hidroxiapatitok.</a:t>
            </a:r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108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b="1" dirty="0"/>
              <a:t>Alveolus correctio, fogmeder korrekciója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2524835"/>
            <a:ext cx="8042276" cy="3418765"/>
          </a:xfrm>
        </p:spPr>
        <p:txBody>
          <a:bodyPr>
            <a:normAutofit fontScale="92500" lnSpcReduction="10000"/>
          </a:bodyPr>
          <a:lstStyle/>
          <a:p>
            <a:r>
              <a:rPr lang="hu-HU" dirty="0"/>
              <a:t>Közvetlen a foghúzás után a kiálló, éles fogmeder szélének korrekciója, illetve más szájsebészeti beavatkozás közbeni korrigálása az alveolusnak. </a:t>
            </a:r>
          </a:p>
          <a:p>
            <a:r>
              <a:rPr lang="hu-HU" dirty="0"/>
              <a:t>Szükség szerint prepotetikai alveolus korrekciót is végezhetünk.</a:t>
            </a:r>
            <a:endParaRPr lang="cs-CZ" dirty="0"/>
          </a:p>
          <a:p>
            <a:pPr marL="0" indent="0">
              <a:buNone/>
            </a:pPr>
            <a:r>
              <a:rPr lang="hu-HU" dirty="0"/>
              <a:t>Menete:</a:t>
            </a:r>
          </a:p>
          <a:p>
            <a:r>
              <a:rPr lang="hu-HU" dirty="0"/>
              <a:t>Feltárás</a:t>
            </a:r>
            <a:endParaRPr lang="cs-CZ" dirty="0"/>
          </a:p>
          <a:p>
            <a:r>
              <a:rPr lang="hu-HU" dirty="0"/>
              <a:t> Éles </a:t>
            </a:r>
            <a:r>
              <a:rPr lang="hu-HU" dirty="0" err="1"/>
              <a:t>csontszélek</a:t>
            </a:r>
            <a:r>
              <a:rPr lang="hu-HU" dirty="0"/>
              <a:t> lesimítása korrigálása </a:t>
            </a:r>
            <a:endParaRPr lang="cs-CZ" dirty="0"/>
          </a:p>
          <a:p>
            <a:r>
              <a:rPr lang="hu-HU" dirty="0" err="1"/>
              <a:t>Sebszélek</a:t>
            </a:r>
            <a:r>
              <a:rPr lang="hu-HU" dirty="0"/>
              <a:t> egyesítése</a:t>
            </a:r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245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31" y="1787858"/>
            <a:ext cx="7773339" cy="4003344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Fontos követelmény a szintetikus anyagokkal szemben:</a:t>
            </a:r>
          </a:p>
          <a:p>
            <a:r>
              <a:rPr lang="hu-HU" dirty="0"/>
              <a:t>hogy biokompatibilisek legyenek, </a:t>
            </a:r>
          </a:p>
          <a:p>
            <a:r>
              <a:rPr lang="hu-HU" dirty="0"/>
              <a:t>azaz semmilyen káros hatást ne fejtsenek ki a szervezetre,</a:t>
            </a:r>
          </a:p>
          <a:p>
            <a:r>
              <a:rPr lang="hu-HU" dirty="0"/>
              <a:t> ne váltsanak ki szöveti reakciókat, </a:t>
            </a:r>
          </a:p>
          <a:p>
            <a:r>
              <a:rPr lang="hu-HU" dirty="0"/>
              <a:t>valamint oldódásuk során se képezzenek toxikus termékeket.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121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-328565"/>
            <a:ext cx="8042276" cy="1336956"/>
          </a:xfrm>
        </p:spPr>
        <p:txBody>
          <a:bodyPr/>
          <a:lstStyle/>
          <a:p>
            <a:r>
              <a:rPr lang="hu-HU" sz="4000" b="1" dirty="0"/>
              <a:t>Csontpótló műtéti technikák: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154491"/>
            <a:ext cx="8042276" cy="525935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hu-HU" b="1" dirty="0"/>
              <a:t>Implantálással egyidőben végzett csontpótlás</a:t>
            </a:r>
            <a:endParaRPr lang="cs-CZ" b="1" dirty="0"/>
          </a:p>
          <a:p>
            <a:r>
              <a:rPr lang="hu-HU" dirty="0"/>
              <a:t>Abban az esetben végezhető, ha a foghúzás és az implantálás várható időpontja között nem telik el túl sok idő (maximum fél év). Ilyenkor a csontnak csak minimális része sorvad el a biológiai folyamatok során. </a:t>
            </a:r>
          </a:p>
          <a:p>
            <a:r>
              <a:rPr lang="hu-HU" dirty="0"/>
              <a:t>A csontpótlást az implantátumok beültetésével egyidőben végezzük. Ilyenkor csak minimális az a csontmennyiség, amelyet a csontsorvadás miatt pótolnunk kell. </a:t>
            </a:r>
          </a:p>
          <a:p>
            <a:r>
              <a:rPr lang="hu-HU" dirty="0"/>
              <a:t>Ezen eljárás során általában idegen, rendszerint valamely állati csontból készült csontpótló anyagot használunk.</a:t>
            </a:r>
          </a:p>
          <a:p>
            <a:r>
              <a:rPr lang="hu-HU" dirty="0"/>
              <a:t> Az idegen csontpótló anyagot többfázisú sterilizációs eljáráson átesett sertéscsontból készítik, szigorúan ellenőrzött körülmények között.</a:t>
            </a:r>
          </a:p>
          <a:p>
            <a:r>
              <a:rPr lang="hu-HU" dirty="0"/>
              <a:t> Az így nyert teljesen szervetlen csontállomány mikroszkóposan megtévesztően hasonlít az emberi csont szerkezetére, és alkalmas emberi felhasználásra.</a:t>
            </a:r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972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471" y="1022956"/>
            <a:ext cx="8042276" cy="522412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b="1" dirty="0"/>
              <a:t>Implantálást megelőző csontpótlás – kétlépcsős technika</a:t>
            </a:r>
            <a:endParaRPr lang="en-US" dirty="0"/>
          </a:p>
          <a:p>
            <a:r>
              <a:rPr lang="hu-HU" dirty="0"/>
              <a:t>Azokban az esetekben, amikor a fogeltávolítás és a fogászati rehabilitáció </a:t>
            </a:r>
            <a:r>
              <a:rPr lang="hu-HU" b="1" dirty="0"/>
              <a:t>között hosszú idő telt el </a:t>
            </a:r>
            <a:r>
              <a:rPr lang="hu-HU" dirty="0"/>
              <a:t>(2 év vagy annál több), általában súlyos csonthiánnyal állunk szemben. </a:t>
            </a:r>
          </a:p>
          <a:p>
            <a:r>
              <a:rPr lang="hu-HU" dirty="0"/>
              <a:t>Ilyenkor olyan nagy mennyiségű csont pótlására van szükség, amelyet nem tudunk csak idegen csontpótló anyag felhasználásával elvégezni, ezért a páciens saját csontját használjuk fel.</a:t>
            </a:r>
          </a:p>
          <a:p>
            <a:r>
              <a:rPr lang="hu-HU" dirty="0"/>
              <a:t> A saját csontot idegen – csontpótló - anyaggal keverjünk össze. </a:t>
            </a:r>
          </a:p>
          <a:p>
            <a:r>
              <a:rPr lang="hu-HU" dirty="0"/>
              <a:t>Ezt a keveréket helyezzük a csonthiány területére, amelyet azután speciális membránnal vagy titánhálóval védünk a felszívódás ellen.</a:t>
            </a:r>
            <a:endParaRPr lang="cs-CZ" dirty="0"/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8188303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b="1" dirty="0"/>
              <a:t>A saját csont nyerésének területei: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dirty="0"/>
              <a:t>az állcsúcs alsó metszőfogak alatti területe</a:t>
            </a:r>
            <a:endParaRPr lang="cs-CZ" dirty="0"/>
          </a:p>
          <a:p>
            <a:pPr lvl="0"/>
            <a:r>
              <a:rPr lang="hu-HU" dirty="0"/>
              <a:t>az állkapocs szöglete</a:t>
            </a:r>
            <a:endParaRPr lang="cs-CZ" dirty="0"/>
          </a:p>
          <a:p>
            <a:pPr lvl="0"/>
            <a:r>
              <a:rPr lang="hu-HU" dirty="0"/>
              <a:t>a felső utolsó őrlőfogak mögötti csont területe</a:t>
            </a:r>
            <a:endParaRPr lang="cs-CZ" dirty="0"/>
          </a:p>
          <a:p>
            <a:pPr lvl="0"/>
            <a:r>
              <a:rPr lang="hu-HU" dirty="0"/>
              <a:t>ritka esetben a csípőlapát hátsó területéből vagy a sípcsont térdkalács alatti területéről nyerünk saját csontot.</a:t>
            </a:r>
            <a:endParaRPr lang="cs-CZ" dirty="0"/>
          </a:p>
          <a:p>
            <a:pPr marL="0" indent="0">
              <a:buNone/>
            </a:pPr>
            <a:r>
              <a:rPr lang="hu-HU" dirty="0"/>
              <a:t>A beavatkozást altatásban történik.</a:t>
            </a:r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2770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22830"/>
            <a:ext cx="8042276" cy="776156"/>
          </a:xfrm>
        </p:spPr>
        <p:txBody>
          <a:bodyPr/>
          <a:lstStyle/>
          <a:p>
            <a:r>
              <a:rPr lang="hu-HU" b="1" dirty="0"/>
              <a:t>Csontpótlás menete: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019431"/>
            <a:ext cx="8042276" cy="5355928"/>
          </a:xfrm>
        </p:spPr>
        <p:txBody>
          <a:bodyPr>
            <a:normAutofit lnSpcReduction="10000"/>
          </a:bodyPr>
          <a:lstStyle/>
          <a:p>
            <a:r>
              <a:rPr lang="hu-HU" dirty="0"/>
              <a:t>helyi érzéstelenítésben történik, de lehet megfelelően altatásban is (a saját csont nyerése altatásban történik)</a:t>
            </a:r>
          </a:p>
          <a:p>
            <a:r>
              <a:rPr lang="hu-HU" dirty="0"/>
              <a:t>Megfelelő területen (röntgen alapján tájékozódunk) metszéseket ejtünk az ínyben, majd az ínyt lehajtjuk a csontról, lebenyt képezünk. </a:t>
            </a:r>
          </a:p>
          <a:p>
            <a:r>
              <a:rPr lang="hu-HU" dirty="0"/>
              <a:t>A csontpótló anyagot a műtéti területre juttatják, majd egy felszívódó membránnal fedik a felszínt. </a:t>
            </a:r>
          </a:p>
          <a:p>
            <a:r>
              <a:rPr lang="hu-HU" dirty="0"/>
              <a:t>Az ínyszéleket nem felszívódó varratokkal egyesítjük. </a:t>
            </a:r>
          </a:p>
          <a:p>
            <a:r>
              <a:rPr lang="hu-HU" dirty="0"/>
              <a:t>Ezek eltávolítása kb. 7 nap múlva történik. </a:t>
            </a:r>
          </a:p>
          <a:p>
            <a:r>
              <a:rPr lang="hu-HU" dirty="0"/>
              <a:t>A csontpótló műtéteket követően minimálisan 6 hónap, de előfordulhat, hogy 1 év gyógyulási idő szükséges, amíg a beültetett csontpótló anyag az adott területen összecsontosodik a környezetével, a szervezet részévé válik. </a:t>
            </a:r>
          </a:p>
        </p:txBody>
      </p:sp>
    </p:spTree>
    <p:extLst>
      <p:ext uri="{BB962C8B-B14F-4D97-AF65-F5344CB8AC3E}">
        <p14:creationId xmlns:p14="http://schemas.microsoft.com/office/powerpoint/2010/main" val="630270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910765"/>
            <a:ext cx="8042276" cy="5032836"/>
          </a:xfrm>
        </p:spPr>
        <p:txBody>
          <a:bodyPr>
            <a:normAutofit/>
          </a:bodyPr>
          <a:lstStyle/>
          <a:p>
            <a:r>
              <a:rPr lang="hu-HU" dirty="0"/>
              <a:t>Kétlépcsős technika alkalmazásakor csak ezt követően kerülhet sor az implantációs műtétre. </a:t>
            </a:r>
          </a:p>
          <a:p>
            <a:r>
              <a:rPr lang="hu-HU" dirty="0"/>
              <a:t>A műtétet követően az implantátumok szervüléséhez újabb 3-6 hónap szükséges. </a:t>
            </a:r>
          </a:p>
          <a:p>
            <a:r>
              <a:rPr lang="hu-HU" dirty="0"/>
              <a:t>Az implantátum (műgyökér) tökéletes becsontosodását a felépítmény (korona, híd, lemezes fogpótlás) készítése követi, amely újabb heteket vehet igénybe.</a:t>
            </a:r>
          </a:p>
        </p:txBody>
      </p:sp>
    </p:spTree>
    <p:extLst>
      <p:ext uri="{BB962C8B-B14F-4D97-AF65-F5344CB8AC3E}">
        <p14:creationId xmlns:p14="http://schemas.microsoft.com/office/powerpoint/2010/main" val="38348827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Menete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Feltárás</a:t>
            </a:r>
            <a:endParaRPr lang="cs-CZ" dirty="0"/>
          </a:p>
          <a:p>
            <a:r>
              <a:rPr lang="hu-HU" dirty="0"/>
              <a:t>Csont pótlása saját csont vagy csontpótló anyagok alkalmazása </a:t>
            </a:r>
            <a:endParaRPr lang="cs-CZ" dirty="0"/>
          </a:p>
          <a:p>
            <a:r>
              <a:rPr lang="hu-HU" dirty="0"/>
              <a:t>Amennyiben szükséges membrán behelyezése illetve csavarokkal való rögzítés</a:t>
            </a:r>
            <a:endParaRPr lang="cs-CZ" dirty="0"/>
          </a:p>
          <a:p>
            <a:r>
              <a:rPr lang="hu-HU" dirty="0"/>
              <a:t>Seb zárása szövetek egyesítése.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636995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Eszközei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u-HU" dirty="0"/>
              <a:t>Szikepenge, szikenyél</a:t>
            </a:r>
            <a:endParaRPr lang="cs-CZ" dirty="0"/>
          </a:p>
          <a:p>
            <a:r>
              <a:rPr lang="hu-HU" dirty="0"/>
              <a:t>Freer, raspatórium</a:t>
            </a:r>
            <a:endParaRPr lang="cs-CZ" dirty="0"/>
          </a:p>
          <a:p>
            <a:r>
              <a:rPr lang="hu-HU" dirty="0"/>
              <a:t>Fiziodiszpenzer</a:t>
            </a:r>
            <a:endParaRPr lang="cs-CZ" dirty="0"/>
          </a:p>
          <a:p>
            <a:r>
              <a:rPr lang="hu-HU" dirty="0"/>
              <a:t>Infúziós szerelék</a:t>
            </a:r>
            <a:endParaRPr lang="cs-CZ" dirty="0"/>
          </a:p>
          <a:p>
            <a:r>
              <a:rPr lang="hu-HU" dirty="0"/>
              <a:t>Csonttál</a:t>
            </a:r>
            <a:endParaRPr lang="cs-CZ" dirty="0"/>
          </a:p>
          <a:p>
            <a:r>
              <a:rPr lang="hu-HU" dirty="0"/>
              <a:t>Csontpótló anyag, saját csont </a:t>
            </a:r>
            <a:endParaRPr lang="cs-CZ" dirty="0"/>
          </a:p>
          <a:p>
            <a:r>
              <a:rPr lang="hu-HU" dirty="0"/>
              <a:t>Gentamicin</a:t>
            </a:r>
            <a:endParaRPr lang="cs-CZ" dirty="0"/>
          </a:p>
          <a:p>
            <a:r>
              <a:rPr lang="hu-HU" dirty="0"/>
              <a:t>Membrán</a:t>
            </a:r>
            <a:endParaRPr lang="cs-CZ" dirty="0"/>
          </a:p>
          <a:p>
            <a:r>
              <a:rPr lang="hu-HU" dirty="0"/>
              <a:t>Szövetegyesítő műszerek</a:t>
            </a:r>
            <a:endParaRPr lang="cs-CZ" dirty="0"/>
          </a:p>
          <a:p>
            <a:endParaRPr lang="en-US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52D20ACE-219F-794B-8EF0-BAC07A967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409" y="395785"/>
            <a:ext cx="2330737" cy="2169996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6C221494-FA98-FB45-A3A5-BCCB556FD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136" y="2695621"/>
            <a:ext cx="2556870" cy="1793625"/>
          </a:xfrm>
          <a:prstGeom prst="rect">
            <a:avLst/>
          </a:prstGeom>
        </p:spPr>
      </p:pic>
      <p:pic>
        <p:nvPicPr>
          <p:cNvPr id="9" name="Kép 8" descr="A képen szöveg, képernyőkép, névjegykártya látható&#10;&#10;Automatikusan generált leírás">
            <a:extLst>
              <a:ext uri="{FF2B5EF4-FFF2-40B4-BE49-F238E27FC236}">
                <a16:creationId xmlns:a16="http://schemas.microsoft.com/office/drawing/2014/main" id="{5FC01590-64CD-D240-8A6A-BC1A2F8B0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563" y="4925287"/>
            <a:ext cx="2321007" cy="173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780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err="1"/>
              <a:t>Dissectio</a:t>
            </a:r>
            <a:r>
              <a:rPr lang="hu-HU" b="1" dirty="0"/>
              <a:t>/</a:t>
            </a:r>
            <a:r>
              <a:rPr lang="hu-HU" b="1" dirty="0" err="1"/>
              <a:t>Hemisectio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/>
              <a:t>Fogmegtartó kezelések közé tartozik többgyökerű fogak sebészeti szétválasztása (dissectio).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Menete:</a:t>
            </a:r>
          </a:p>
          <a:p>
            <a:r>
              <a:rPr lang="hu-HU" dirty="0"/>
              <a:t>Feltárás</a:t>
            </a:r>
            <a:endParaRPr lang="cs-CZ" dirty="0"/>
          </a:p>
          <a:p>
            <a:r>
              <a:rPr lang="hu-HU" dirty="0"/>
              <a:t>Fogfelezés</a:t>
            </a:r>
            <a:endParaRPr lang="cs-CZ" dirty="0"/>
          </a:p>
          <a:p>
            <a:r>
              <a:rPr lang="hu-HU" dirty="0"/>
              <a:t>Beteg radix kiemelése</a:t>
            </a:r>
            <a:endParaRPr lang="cs-CZ" dirty="0"/>
          </a:p>
          <a:p>
            <a:r>
              <a:rPr lang="hu-HU" dirty="0" err="1"/>
              <a:t>Excochleatio</a:t>
            </a:r>
            <a:endParaRPr lang="cs-CZ" dirty="0"/>
          </a:p>
          <a:p>
            <a:r>
              <a:rPr lang="hu-HU" dirty="0"/>
              <a:t>Szövetegyesítés</a:t>
            </a:r>
            <a:endParaRPr lang="cs-CZ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794" y="4778293"/>
            <a:ext cx="3064915" cy="208444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391" y="3000597"/>
            <a:ext cx="5539720" cy="184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653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617" y="-161806"/>
            <a:ext cx="8042276" cy="1336956"/>
          </a:xfrm>
        </p:spPr>
        <p:txBody>
          <a:bodyPr/>
          <a:lstStyle/>
          <a:p>
            <a:r>
              <a:rPr lang="hu-HU" b="1" dirty="0"/>
              <a:t>Eszközei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351128"/>
            <a:ext cx="3840480" cy="4592473"/>
          </a:xfrm>
        </p:spPr>
        <p:txBody>
          <a:bodyPr/>
          <a:lstStyle/>
          <a:p>
            <a:r>
              <a:rPr lang="hu-HU" dirty="0"/>
              <a:t>Feltárás eszközei</a:t>
            </a:r>
            <a:endParaRPr lang="cs-CZ" dirty="0"/>
          </a:p>
          <a:p>
            <a:r>
              <a:rPr lang="hu-HU" dirty="0"/>
              <a:t>Fiziodiszpenzer</a:t>
            </a:r>
            <a:endParaRPr lang="cs-CZ" dirty="0"/>
          </a:p>
          <a:p>
            <a:r>
              <a:rPr lang="hu-HU" dirty="0"/>
              <a:t>Infúziós szerelék</a:t>
            </a:r>
            <a:endParaRPr lang="cs-CZ" dirty="0"/>
          </a:p>
          <a:p>
            <a:r>
              <a:rPr lang="hu-HU" dirty="0"/>
              <a:t>Egyenesdarab</a:t>
            </a:r>
            <a:endParaRPr lang="cs-CZ" dirty="0"/>
          </a:p>
          <a:p>
            <a:r>
              <a:rPr lang="hu-HU" dirty="0"/>
              <a:t>Sebészi fúró </a:t>
            </a:r>
            <a:r>
              <a:rPr lang="hu-HU" dirty="0" err="1"/>
              <a:t>Lindemann</a:t>
            </a:r>
            <a:endParaRPr lang="cs-CZ" dirty="0"/>
          </a:p>
          <a:p>
            <a:r>
              <a:rPr lang="hu-HU" dirty="0"/>
              <a:t>Emelők</a:t>
            </a:r>
            <a:endParaRPr lang="cs-CZ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336957"/>
            <a:ext cx="3840480" cy="4606644"/>
          </a:xfrm>
        </p:spPr>
        <p:txBody>
          <a:bodyPr/>
          <a:lstStyle/>
          <a:p>
            <a:r>
              <a:rPr lang="hu-HU" dirty="0"/>
              <a:t>Bein</a:t>
            </a:r>
            <a:endParaRPr lang="cs-CZ" dirty="0"/>
          </a:p>
          <a:p>
            <a:r>
              <a:rPr lang="hu-HU" dirty="0"/>
              <a:t>Gyökérfogó</a:t>
            </a:r>
            <a:endParaRPr lang="cs-CZ" dirty="0"/>
          </a:p>
          <a:p>
            <a:r>
              <a:rPr lang="hu-HU" dirty="0"/>
              <a:t>Sebészi szívó</a:t>
            </a:r>
            <a:endParaRPr lang="cs-CZ" dirty="0"/>
          </a:p>
          <a:p>
            <a:r>
              <a:rPr lang="hu-HU" dirty="0"/>
              <a:t>Szájzug és sebkampó</a:t>
            </a:r>
            <a:endParaRPr lang="cs-CZ" dirty="0"/>
          </a:p>
          <a:p>
            <a:r>
              <a:rPr lang="hu-HU" dirty="0"/>
              <a:t>Mull-lap</a:t>
            </a:r>
            <a:endParaRPr lang="cs-CZ" dirty="0"/>
          </a:p>
          <a:p>
            <a:r>
              <a:rPr lang="hu-HU" dirty="0"/>
              <a:t>Zárás eszközei</a:t>
            </a:r>
            <a:endParaRPr lang="cs-CZ" dirty="0"/>
          </a:p>
          <a:p>
            <a:endParaRPr lang="en-US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017" y="4590215"/>
            <a:ext cx="2981983" cy="218527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29" y="4761015"/>
            <a:ext cx="3873981" cy="201447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5393" y="1"/>
            <a:ext cx="2648607" cy="200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83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298" y="423080"/>
            <a:ext cx="8298253" cy="1021451"/>
          </a:xfrm>
        </p:spPr>
        <p:txBody>
          <a:bodyPr>
            <a:normAutofit fontScale="90000"/>
          </a:bodyPr>
          <a:lstStyle/>
          <a:p>
            <a:r>
              <a:rPr lang="hu-HU" sz="4800" b="1"/>
              <a:t>ALVEOLUS KORREKCIÓ ESZKÖZEI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/>
              <a:t>Szikepenge, szikenyél</a:t>
            </a:r>
            <a:endParaRPr lang="cs-CZ"/>
          </a:p>
          <a:p>
            <a:r>
              <a:rPr lang="hu-HU"/>
              <a:t>Csontcsípő</a:t>
            </a:r>
            <a:endParaRPr lang="cs-CZ"/>
          </a:p>
          <a:p>
            <a:r>
              <a:rPr lang="hu-HU"/>
              <a:t>Egyenes darab </a:t>
            </a:r>
            <a:endParaRPr lang="cs-CZ"/>
          </a:p>
          <a:p>
            <a:r>
              <a:rPr lang="hu-HU"/>
              <a:t>Sebészi fúrók (gömb alakú)</a:t>
            </a:r>
            <a:endParaRPr lang="cs-CZ"/>
          </a:p>
          <a:p>
            <a:r>
              <a:rPr lang="hu-HU"/>
              <a:t>Fiziodiszpenzer</a:t>
            </a:r>
            <a:endParaRPr lang="cs-CZ"/>
          </a:p>
          <a:p>
            <a:r>
              <a:rPr lang="hu-HU"/>
              <a:t>Infúziós szerelék</a:t>
            </a:r>
            <a:endParaRPr lang="cs-CZ"/>
          </a:p>
          <a:p>
            <a:r>
              <a:rPr lang="hu-HU"/>
              <a:t>Szövetegyesítő műszerek</a:t>
            </a:r>
            <a:endParaRPr lang="cs-CZ"/>
          </a:p>
          <a:p>
            <a:r>
              <a:rPr lang="hu-HU"/>
              <a:t>Mull-lap</a:t>
            </a:r>
            <a:endParaRPr lang="cs-CZ"/>
          </a:p>
          <a:p>
            <a:endParaRPr lang="en-US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2059F13-C1C3-D64C-8E61-76EEC8D13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676" y="2501172"/>
            <a:ext cx="2254250" cy="315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718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06" y="107576"/>
            <a:ext cx="8479375" cy="675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902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52" y="34052"/>
            <a:ext cx="7858912" cy="682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6993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841673"/>
          </a:xfrm>
        </p:spPr>
        <p:txBody>
          <a:bodyPr/>
          <a:lstStyle/>
          <a:p>
            <a:r>
              <a:rPr lang="hu-HU" sz="4000" b="1" dirty="0"/>
              <a:t>Replantáció, fogvisszaültetés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481959"/>
            <a:ext cx="8042276" cy="4461642"/>
          </a:xfrm>
        </p:spPr>
        <p:txBody>
          <a:bodyPr>
            <a:normAutofit/>
          </a:bodyPr>
          <a:lstStyle/>
          <a:p>
            <a:r>
              <a:rPr lang="hu-HU" dirty="0"/>
              <a:t>A fogvisszaültetés alatt a baleset következtében helyéről kimozdult (</a:t>
            </a:r>
            <a:r>
              <a:rPr lang="hu-HU" dirty="0" err="1"/>
              <a:t>luxalódott</a:t>
            </a:r>
            <a:r>
              <a:rPr lang="hu-HU" dirty="0"/>
              <a:t>) vagy az orvosi tevékenység során eltávolított fogak ellátását értjük.</a:t>
            </a:r>
          </a:p>
          <a:p>
            <a:r>
              <a:rPr lang="hu-HU" dirty="0"/>
              <a:t> Az ellátás szájsebészeti, ortodonciai és endodonciai jártasságot igényel. </a:t>
            </a:r>
          </a:p>
          <a:p>
            <a:r>
              <a:rPr lang="hu-HU" dirty="0"/>
              <a:t>A maximális siker lehetőségére való felkészítést tartva szem előtt az eljárást csak a fontos tényezőkre korlátozva, de egészébenn tárgyaljuk. </a:t>
            </a:r>
          </a:p>
          <a:p>
            <a:r>
              <a:rPr lang="hu-HU" dirty="0"/>
              <a:t>Leggyakrabban gyermekkori balesetekről van szó.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2953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753" y="0"/>
            <a:ext cx="5171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1248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A visszaültetés mindenképpen megkísérelendő ha nincs krónikus periapicalis parodontalis elváltozás,ha az alveolus ürege ép, ha nincs orthodonciai ellenjavallat. </a:t>
            </a:r>
          </a:p>
          <a:p>
            <a:r>
              <a:rPr lang="hu-HU" dirty="0"/>
              <a:t>A 12 órán túli esetek relatív ellenjavallatot képeznek. </a:t>
            </a:r>
          </a:p>
          <a:p>
            <a:r>
              <a:rPr lang="hu-HU" dirty="0"/>
              <a:t>Felnőttkori baleseteknél rendelkezésre álló egyéb módszerek(híd, implantáció stb.) körültekintő minden szempontra kiterjedő esetenkénti értékelése határozza meg az indikációt.</a:t>
            </a:r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9656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7"/>
            <a:ext cx="8042276" cy="601872"/>
          </a:xfrm>
        </p:spPr>
        <p:txBody>
          <a:bodyPr/>
          <a:lstStyle/>
          <a:p>
            <a:r>
              <a:rPr lang="hu-HU" b="1" dirty="0"/>
              <a:t>Menete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482" y="709450"/>
            <a:ext cx="8655269" cy="6148550"/>
          </a:xfrm>
        </p:spPr>
        <p:txBody>
          <a:bodyPr>
            <a:noAutofit/>
          </a:bodyPr>
          <a:lstStyle/>
          <a:p>
            <a:r>
              <a:rPr lang="hu-HU" sz="1800" dirty="0"/>
              <a:t>A luxált fogat azonnal vissza kell helyezni az alveolusba, vagy ha az nem lehetséges, akkor - a körülményektől függően –a fiziológiáshoz hasonló körülmények között kell tartani. </a:t>
            </a:r>
          </a:p>
          <a:p>
            <a:r>
              <a:rPr lang="hu-HU" sz="1800" dirty="0"/>
              <a:t>Az erősen szennyezet fogat fiziológiás sóoldattal lemossuk. </a:t>
            </a:r>
          </a:p>
          <a:p>
            <a:r>
              <a:rPr lang="hu-HU" sz="1800" dirty="0"/>
              <a:t>A fog visszaültetése során a foggyökeréhez visszahelyezésnél nem érintve óvatosan helyezi az orvos vissza az eredeti helyére.</a:t>
            </a:r>
          </a:p>
          <a:p>
            <a:r>
              <a:rPr lang="hu-HU" sz="1800" dirty="0"/>
              <a:t> Lágyrész sérüléseket varratokkal ellátjuk. </a:t>
            </a:r>
          </a:p>
          <a:p>
            <a:r>
              <a:rPr lang="hu-HU" sz="1800" dirty="0"/>
              <a:t>Sínezéssel nyugalomba helyezzük a fogat. adhezív technikával rögzítjük. </a:t>
            </a:r>
          </a:p>
          <a:p>
            <a:r>
              <a:rPr lang="hu-HU" sz="1800" dirty="0"/>
              <a:t>2-4 hét után gyökérkezelhető a fog CaOH2 pasztával zárjuk. </a:t>
            </a:r>
          </a:p>
          <a:p>
            <a:r>
              <a:rPr lang="hu-HU" sz="1800" dirty="0"/>
              <a:t>Fog folyamatos röntgenellenőrzése javasolt (1., 3., 6., 12., 24. hónap).</a:t>
            </a:r>
          </a:p>
          <a:p>
            <a:r>
              <a:rPr lang="hu-HU" sz="1800" dirty="0"/>
              <a:t> 6. hónap elteltével az ideiglenes gyökértömés helyett gyökértömést készít az orvos. </a:t>
            </a:r>
          </a:p>
          <a:p>
            <a:r>
              <a:rPr lang="hu-HU" sz="1800" dirty="0"/>
              <a:t>A fog sinezését a 6. héten megszüntetjük.</a:t>
            </a:r>
            <a:endParaRPr lang="cs-CZ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511550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Eszközei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/>
              <a:t>Fiziológiás sóoldat</a:t>
            </a:r>
            <a:endParaRPr lang="cs-CZ" dirty="0"/>
          </a:p>
          <a:p>
            <a:r>
              <a:rPr lang="hu-HU" dirty="0"/>
              <a:t>Szövetegyesítő eszközök</a:t>
            </a:r>
            <a:endParaRPr lang="cs-CZ" dirty="0"/>
          </a:p>
          <a:p>
            <a:r>
              <a:rPr lang="hu-HU" dirty="0"/>
              <a:t>Mull-lap</a:t>
            </a:r>
            <a:endParaRPr lang="cs-CZ" dirty="0"/>
          </a:p>
          <a:p>
            <a:r>
              <a:rPr lang="hu-HU" dirty="0"/>
              <a:t>Sebészi szívó</a:t>
            </a:r>
            <a:endParaRPr lang="cs-CZ" dirty="0"/>
          </a:p>
          <a:p>
            <a:r>
              <a:rPr lang="hu-HU" dirty="0"/>
              <a:t>Adhezív technika eszközei (kompozit töméshez szükséges anyagok műszerek)</a:t>
            </a:r>
            <a:endParaRPr lang="cs-CZ" dirty="0"/>
          </a:p>
          <a:p>
            <a:r>
              <a:rPr lang="hu-HU" dirty="0"/>
              <a:t>Brackettek, ívek, drótligatúrák, gumigyűrű,</a:t>
            </a:r>
            <a:endParaRPr lang="cs-CZ" dirty="0"/>
          </a:p>
          <a:p>
            <a:r>
              <a:rPr lang="hu-HU" dirty="0"/>
              <a:t>Drótív</a:t>
            </a:r>
            <a:endParaRPr lang="cs-CZ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987" y="1714500"/>
            <a:ext cx="2847975" cy="17145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760" y="5234152"/>
            <a:ext cx="2369240" cy="157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10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74" y="618519"/>
            <a:ext cx="6091435" cy="732610"/>
          </a:xfrm>
        </p:spPr>
        <p:txBody>
          <a:bodyPr/>
          <a:lstStyle/>
          <a:p>
            <a:r>
              <a:rPr lang="hu-HU" sz="3600" b="1" dirty="0"/>
              <a:t>Arcüreg, sinus </a:t>
            </a:r>
            <a:r>
              <a:rPr lang="hu-HU" sz="3600" b="1" dirty="0" err="1"/>
              <a:t>Maxillaris</a:t>
            </a:r>
            <a:endParaRPr lang="cs-CZ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774" y="1931681"/>
            <a:ext cx="8634452" cy="4443676"/>
          </a:xfrm>
        </p:spPr>
        <p:txBody>
          <a:bodyPr>
            <a:normAutofit fontScale="92500"/>
          </a:bodyPr>
          <a:lstStyle/>
          <a:p>
            <a:r>
              <a:rPr lang="hu-HU" b="1" dirty="0"/>
              <a:t>páros üreg </a:t>
            </a:r>
            <a:r>
              <a:rPr lang="hu-HU" dirty="0"/>
              <a:t>az orrüreg mellett, a szemgödör alatt.</a:t>
            </a:r>
            <a:r>
              <a:rPr lang="cs-CZ" dirty="0"/>
              <a:t> </a:t>
            </a:r>
          </a:p>
          <a:p>
            <a:r>
              <a:rPr lang="hu-HU" dirty="0"/>
              <a:t>A szemgödörtől vékony csont választja el, így betegségei oda terjedhetnek. </a:t>
            </a:r>
          </a:p>
          <a:p>
            <a:r>
              <a:rPr lang="hu-HU" dirty="0"/>
              <a:t>A felső fogak gyökerei benyúlhatnak az arcüregbe, és gyulladásuk esetén az arcüreget megbetegíthetik. </a:t>
            </a:r>
          </a:p>
          <a:p>
            <a:r>
              <a:rPr lang="hu-HU" dirty="0"/>
              <a:t>Az arcüreg legalsó síkja és a fogak gyökereinek csúcsa között sokszor csak néhány milliméter, vagy még kevesebb csontállomány található. </a:t>
            </a:r>
          </a:p>
          <a:p>
            <a:r>
              <a:rPr lang="hu-HU" dirty="0"/>
              <a:t>az őrlőfogak eltávolításra Után, idővel a csont vastagsága az arcüreg és a kialakuló nyálkahártyafelszín között egyre csökken, MIVEL nem történik rajta rágás –, így a csont sorvadásnak indul. </a:t>
            </a:r>
            <a:endParaRPr lang="en-US" dirty="0"/>
          </a:p>
          <a:p>
            <a:endParaRPr lang="hu-HU" dirty="0"/>
          </a:p>
          <a:p>
            <a:endParaRPr lang="en-US" dirty="0"/>
          </a:p>
        </p:txBody>
      </p:sp>
      <p:pic>
        <p:nvPicPr>
          <p:cNvPr id="4" name="Picture 3" descr="arcuereg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399" y="181615"/>
            <a:ext cx="1987827" cy="160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27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410486"/>
            <a:ext cx="8042276" cy="5533115"/>
          </a:xfrm>
        </p:spPr>
        <p:txBody>
          <a:bodyPr>
            <a:normAutofit/>
          </a:bodyPr>
          <a:lstStyle/>
          <a:p>
            <a:r>
              <a:rPr lang="hu-HU" dirty="0"/>
              <a:t>Minél több idő telik el a foghúzás után, annál vékonyabb marad a csontállomány az arcüreg alapja alatt.</a:t>
            </a:r>
          </a:p>
          <a:p>
            <a:r>
              <a:rPr lang="hu-HU" dirty="0"/>
              <a:t>Szerencsés esetben, van elegendően vastag csont az implantátumcsavar behelyezéséhez. </a:t>
            </a:r>
          </a:p>
          <a:p>
            <a:r>
              <a:rPr lang="hu-HU" dirty="0"/>
              <a:t>Rosszabb esetben a legkisebb csavar behelyezéséhez sem marad elegendő vastagságú csont, ekkor van szükség </a:t>
            </a:r>
            <a:r>
              <a:rPr lang="hu-HU" b="1" dirty="0"/>
              <a:t>az arcüregemelő műtétr</a:t>
            </a:r>
            <a:r>
              <a:rPr lang="hu-HU" dirty="0"/>
              <a:t>e, melynek során növelik a csontállományt, így az a későbbiekben meg tudja tartani a terhelésnek is ellenálló implantátumot. </a:t>
            </a:r>
            <a:endParaRPr lang="en-US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C952F33-3F27-0345-A336-AF83C636F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733" y="4101328"/>
            <a:ext cx="3384645" cy="269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89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532262"/>
            <a:ext cx="8042276" cy="1091821"/>
          </a:xfrm>
        </p:spPr>
        <p:txBody>
          <a:bodyPr>
            <a:normAutofit/>
          </a:bodyPr>
          <a:lstStyle/>
          <a:p>
            <a:r>
              <a:rPr lang="hu-HU" b="1" dirty="0"/>
              <a:t>implantátum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24084"/>
            <a:ext cx="8042276" cy="3809058"/>
          </a:xfrm>
        </p:spPr>
        <p:txBody>
          <a:bodyPr/>
          <a:lstStyle/>
          <a:p>
            <a:r>
              <a:rPr lang="hu-HU" dirty="0"/>
              <a:t>A meglévő csont minőségétől és mennyiségétől függően az </a:t>
            </a:r>
            <a:r>
              <a:rPr lang="hu-HU" b="1" dirty="0"/>
              <a:t>implantátum</a:t>
            </a:r>
            <a:r>
              <a:rPr lang="hu-HU" dirty="0"/>
              <a:t> vagy </a:t>
            </a:r>
            <a:r>
              <a:rPr lang="hu-HU" b="1" dirty="0"/>
              <a:t>implantátumok</a:t>
            </a:r>
            <a:r>
              <a:rPr lang="hu-HU" dirty="0"/>
              <a:t> behelyezése történhet az arcüregfeltöltéssel egy időben, vagy az arcüreg feltöltött állományának csontosodása után (6 hónappal később). </a:t>
            </a:r>
          </a:p>
          <a:p>
            <a:r>
              <a:rPr lang="hu-HU" dirty="0"/>
              <a:t>Az </a:t>
            </a:r>
            <a:r>
              <a:rPr lang="hu-HU" b="1" dirty="0"/>
              <a:t>implantátum </a:t>
            </a:r>
            <a:r>
              <a:rPr lang="hu-HU" dirty="0"/>
              <a:t>helyének megfelelően a szükséges mértékben – ez pár millimétert jelent – megemelik az arcüreg alsó nyálkahártyáját, az így kialakult rést pedig csontpótló anyaggal töltik fel. </a:t>
            </a:r>
            <a:endParaRPr lang="en-US" dirty="0"/>
          </a:p>
        </p:txBody>
      </p:sp>
      <p:pic>
        <p:nvPicPr>
          <p:cNvPr id="4" name="Picture 3" descr="unnamed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344" y="4798821"/>
            <a:ext cx="2756279" cy="184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23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420055"/>
            <a:ext cx="8042276" cy="4343400"/>
          </a:xfrm>
        </p:spPr>
        <p:txBody>
          <a:bodyPr/>
          <a:lstStyle/>
          <a:p>
            <a:r>
              <a:rPr lang="hu-HU" dirty="0"/>
              <a:t>Az </a:t>
            </a:r>
            <a:r>
              <a:rPr lang="hu-HU" b="1" dirty="0"/>
              <a:t>implantátum</a:t>
            </a:r>
            <a:r>
              <a:rPr lang="hu-HU" dirty="0"/>
              <a:t> az így megnövelt területre kerül behelyezésre. </a:t>
            </a:r>
          </a:p>
          <a:p>
            <a:r>
              <a:rPr lang="hu-HU" dirty="0"/>
              <a:t>Az új csont és az </a:t>
            </a:r>
            <a:r>
              <a:rPr lang="hu-HU" b="1" dirty="0"/>
              <a:t>implantátum </a:t>
            </a:r>
            <a:r>
              <a:rPr lang="hu-HU" dirty="0"/>
              <a:t>együtt gyógyul, csontosodik környezetéhez. A gyógyulást követően az </a:t>
            </a:r>
            <a:r>
              <a:rPr lang="hu-HU" b="1" dirty="0"/>
              <a:t>implantátumok</a:t>
            </a:r>
            <a:r>
              <a:rPr lang="hu-HU" dirty="0"/>
              <a:t> felhasználása éppúgy történik, mint az arcüreg emelés nélküli esetekben.</a:t>
            </a:r>
            <a:endParaRPr lang="cs-CZ" dirty="0"/>
          </a:p>
          <a:p>
            <a:endParaRPr lang="en-US" dirty="0"/>
          </a:p>
        </p:txBody>
      </p:sp>
      <p:pic>
        <p:nvPicPr>
          <p:cNvPr id="4" name="Picture 3" descr="cd66a7a18d37d7e5dd969c249e9a1ecb_X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32" y="3587721"/>
            <a:ext cx="3820220" cy="2334579"/>
          </a:xfrm>
          <a:prstGeom prst="rect">
            <a:avLst/>
          </a:prstGeom>
        </p:spPr>
      </p:pic>
      <p:pic>
        <p:nvPicPr>
          <p:cNvPr id="5" name="Picture 4" descr="fogimplantacio-fogaszat-hegedus-dental-implantalas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59" y="3570283"/>
            <a:ext cx="3207296" cy="235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92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5"/>
            <a:ext cx="8042276" cy="2416235"/>
          </a:xfrm>
        </p:spPr>
        <p:txBody>
          <a:bodyPr/>
          <a:lstStyle/>
          <a:p>
            <a:r>
              <a:rPr lang="hu-HU" sz="3600" b="1" dirty="0"/>
              <a:t>Sinuseleváció, Sinus lift, arcüreg alap megemelése, arcüreg feltöltése</a:t>
            </a:r>
            <a:br>
              <a:rPr lang="hu-HU" sz="3600" b="1" dirty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2342359"/>
            <a:ext cx="8042276" cy="3601241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hu-HU" sz="2800" dirty="0"/>
              <a:t>Arcüregemelésnek két formája ismeretes: </a:t>
            </a:r>
          </a:p>
          <a:p>
            <a:pPr lvl="1">
              <a:lnSpc>
                <a:spcPct val="150000"/>
              </a:lnSpc>
            </a:pPr>
            <a:r>
              <a:rPr lang="hu-HU" sz="2800" dirty="0"/>
              <a:t>a </a:t>
            </a:r>
            <a:r>
              <a:rPr lang="hu-HU" sz="2800" b="1" dirty="0"/>
              <a:t>transalveolaris sinuselevácio</a:t>
            </a:r>
            <a:r>
              <a:rPr lang="hu-HU" sz="2800" dirty="0"/>
              <a:t> és a </a:t>
            </a:r>
          </a:p>
          <a:p>
            <a:pPr lvl="1">
              <a:lnSpc>
                <a:spcPct val="150000"/>
              </a:lnSpc>
            </a:pPr>
            <a:r>
              <a:rPr lang="hu-HU" sz="2800" b="1" dirty="0"/>
              <a:t>lateralis sinuseleváció.</a:t>
            </a:r>
            <a:endParaRPr lang="cs-CZ" sz="2800" b="1" dirty="0"/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5" name="Kép 4" descr="A képen személy látható&#10;&#10;Automatikusan generált leírás">
            <a:extLst>
              <a:ext uri="{FF2B5EF4-FFF2-40B4-BE49-F238E27FC236}">
                <a16:creationId xmlns:a16="http://schemas.microsoft.com/office/drawing/2014/main" id="{77E78EE0-F01F-1341-AD1E-37BBD64A4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500" y="4334191"/>
            <a:ext cx="2499051" cy="241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41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2DE5FA7-5657-EB4A-9CEC-D24148C84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Sinus-lift technikai variációi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5B61152-B25A-314F-861C-7DB1C10B9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31" y="2367094"/>
            <a:ext cx="7773339" cy="4033706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hu-HU" dirty="0"/>
              <a:t>„Hagyományos”,  </a:t>
            </a:r>
            <a:r>
              <a:rPr lang="hu-HU" dirty="0" err="1"/>
              <a:t>lateralis</a:t>
            </a:r>
            <a:r>
              <a:rPr lang="hu-HU" dirty="0"/>
              <a:t>, nyitott sinus-lift</a:t>
            </a:r>
          </a:p>
          <a:p>
            <a:pPr marL="0" indent="0">
              <a:buNone/>
            </a:pPr>
            <a:r>
              <a:rPr lang="hu-HU" dirty="0"/>
              <a:t>	FÚRÓVAL			PIEZOVAL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Széles feltárás (</a:t>
            </a:r>
            <a:r>
              <a:rPr lang="hu-HU" dirty="0" err="1"/>
              <a:t>Wassmund</a:t>
            </a:r>
            <a:r>
              <a:rPr lang="hu-HU" dirty="0"/>
              <a:t> lebeny), </a:t>
            </a:r>
            <a:r>
              <a:rPr lang="hu-HU" dirty="0" err="1"/>
              <a:t>lateralis</a:t>
            </a:r>
            <a:r>
              <a:rPr lang="hu-HU" dirty="0"/>
              <a:t> csontablak,</a:t>
            </a:r>
          </a:p>
          <a:p>
            <a:pPr marL="0" indent="0">
              <a:buNone/>
            </a:pPr>
            <a:r>
              <a:rPr lang="hu-HU" dirty="0" err="1"/>
              <a:t>Sinusmemran</a:t>
            </a:r>
            <a:r>
              <a:rPr lang="hu-HU" dirty="0"/>
              <a:t> emelése </a:t>
            </a:r>
            <a:r>
              <a:rPr lang="hu-HU" dirty="0" err="1"/>
              <a:t>elvátorokkal</a:t>
            </a:r>
            <a:endParaRPr lang="hu-HU" dirty="0"/>
          </a:p>
        </p:txBody>
      </p:sp>
      <p:pic>
        <p:nvPicPr>
          <p:cNvPr id="5" name="Kép 4" descr="A képen személy, beltéri, fogkefe, bezárás látható&#10;&#10;Automatikusan generált leírás">
            <a:extLst>
              <a:ext uri="{FF2B5EF4-FFF2-40B4-BE49-F238E27FC236}">
                <a16:creationId xmlns:a16="http://schemas.microsoft.com/office/drawing/2014/main" id="{8DB9172F-B44A-2643-9CE5-16AFF3C76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53" y="3328521"/>
            <a:ext cx="2794000" cy="2006600"/>
          </a:xfrm>
          <a:prstGeom prst="rect">
            <a:avLst/>
          </a:prstGeom>
        </p:spPr>
      </p:pic>
      <p:pic>
        <p:nvPicPr>
          <p:cNvPr id="7" name="Kép 6" descr="A képen tartozék, lábbeli, szemüveg látható&#10;&#10;Automatikusan generált leírás">
            <a:extLst>
              <a:ext uri="{FF2B5EF4-FFF2-40B4-BE49-F238E27FC236}">
                <a16:creationId xmlns:a16="http://schemas.microsoft.com/office/drawing/2014/main" id="{F059B1DD-1E4F-C44F-BC3E-EE777A9FB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89" y="3218282"/>
            <a:ext cx="2794001" cy="213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8558"/>
      </p:ext>
    </p:extLst>
  </p:cSld>
  <p:clrMapOvr>
    <a:masterClrMapping/>
  </p:clrMapOvr>
</p:sld>
</file>

<file path=ppt/theme/theme1.xml><?xml version="1.0" encoding="utf-8"?>
<a:theme xmlns:a="http://schemas.openxmlformats.org/drawingml/2006/main" name="Cseppecske">
  <a:themeElements>
    <a:clrScheme name="Kék melegség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seppecske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seppecske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1522</Words>
  <Application>Microsoft Macintosh PowerPoint</Application>
  <PresentationFormat>Diavetítés a képernyőre (4:3 oldalarány)</PresentationFormat>
  <Paragraphs>181</Paragraphs>
  <Slides>36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36</vt:i4>
      </vt:variant>
    </vt:vector>
  </HeadingPairs>
  <TitlesOfParts>
    <vt:vector size="39" baseType="lpstr">
      <vt:lpstr>Arial</vt:lpstr>
      <vt:lpstr>Tw Cen MT</vt:lpstr>
      <vt:lpstr>Cseppecske</vt:lpstr>
      <vt:lpstr>Szájsebészet 3.</vt:lpstr>
      <vt:lpstr>Alveolus correctio, fogmeder korrekciója</vt:lpstr>
      <vt:lpstr>ALVEOLUS KORREKCIÓ ESZKÖZEI</vt:lpstr>
      <vt:lpstr>Arcüreg, sinus Maxillaris</vt:lpstr>
      <vt:lpstr>PowerPoint-bemutató</vt:lpstr>
      <vt:lpstr>implantátum</vt:lpstr>
      <vt:lpstr>PowerPoint-bemutató</vt:lpstr>
      <vt:lpstr>Sinuseleváció, Sinus lift, arcüreg alap megemelése, arcüreg feltöltése </vt:lpstr>
      <vt:lpstr>Sinus-lift technikai variációi</vt:lpstr>
      <vt:lpstr>Elevátorok</vt:lpstr>
      <vt:lpstr>Sinus-lift technikai variációi</vt:lpstr>
      <vt:lpstr>PowerPoint-bemutató</vt:lpstr>
      <vt:lpstr>Sinus-lift technikai variációi</vt:lpstr>
      <vt:lpstr>Ballon lift Control</vt:lpstr>
      <vt:lpstr>Műtét menete:</vt:lpstr>
      <vt:lpstr>Műszerei:</vt:lpstr>
      <vt:lpstr>PowerPoint-bemutató</vt:lpstr>
      <vt:lpstr>Csontpótlás</vt:lpstr>
      <vt:lpstr>Csont pótlására alkalmazható anyagok:</vt:lpstr>
      <vt:lpstr>PowerPoint-bemutató</vt:lpstr>
      <vt:lpstr>Csontpótló műtéti technikák:</vt:lpstr>
      <vt:lpstr>PowerPoint-bemutató</vt:lpstr>
      <vt:lpstr>A saját csont nyerésének területei: </vt:lpstr>
      <vt:lpstr>Csontpótlás menete:</vt:lpstr>
      <vt:lpstr>PowerPoint-bemutató</vt:lpstr>
      <vt:lpstr>Menete</vt:lpstr>
      <vt:lpstr>Eszközei</vt:lpstr>
      <vt:lpstr>Dissectio/Hemisectio</vt:lpstr>
      <vt:lpstr>Eszközei</vt:lpstr>
      <vt:lpstr>PowerPoint-bemutató</vt:lpstr>
      <vt:lpstr>PowerPoint-bemutató</vt:lpstr>
      <vt:lpstr>Replantáció, fogvisszaültetés</vt:lpstr>
      <vt:lpstr>PowerPoint-bemutató</vt:lpstr>
      <vt:lpstr>PowerPoint-bemutató</vt:lpstr>
      <vt:lpstr>Menete</vt:lpstr>
      <vt:lpstr>Eszközei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Szájsebészet 3.</dc:title>
  <dc:creator>Tímea Szabados</dc:creator>
  <cp:lastModifiedBy>Tímea Szabados</cp:lastModifiedBy>
  <cp:revision>3</cp:revision>
  <dcterms:created xsi:type="dcterms:W3CDTF">2020-12-10T22:25:43Z</dcterms:created>
  <dcterms:modified xsi:type="dcterms:W3CDTF">2020-12-10T22:46:17Z</dcterms:modified>
</cp:coreProperties>
</file>